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7" r:id="rId2"/>
    <p:sldId id="284" r:id="rId3"/>
    <p:sldId id="258" r:id="rId4"/>
    <p:sldId id="267" r:id="rId5"/>
    <p:sldId id="263" r:id="rId6"/>
    <p:sldId id="270" r:id="rId7"/>
    <p:sldId id="282" r:id="rId8"/>
    <p:sldId id="283" r:id="rId9"/>
    <p:sldId id="268" r:id="rId10"/>
    <p:sldId id="273" r:id="rId11"/>
    <p:sldId id="276" r:id="rId12"/>
    <p:sldId id="279" r:id="rId13"/>
    <p:sldId id="275" r:id="rId14"/>
    <p:sldId id="277" r:id="rId15"/>
    <p:sldId id="278" r:id="rId16"/>
    <p:sldId id="280" r:id="rId17"/>
    <p:sldId id="281" r:id="rId18"/>
    <p:sldId id="272" r:id="rId19"/>
    <p:sldId id="285" r:id="rId20"/>
    <p:sldId id="286" r:id="rId21"/>
    <p:sldId id="287" r:id="rId22"/>
    <p:sldId id="288" r:id="rId23"/>
    <p:sldId id="289" r:id="rId24"/>
    <p:sldId id="290" r:id="rId25"/>
    <p:sldId id="269" r:id="rId26"/>
    <p:sldId id="274" r:id="rId27"/>
    <p:sldId id="292" r:id="rId28"/>
    <p:sldId id="293" r:id="rId29"/>
    <p:sldId id="295" r:id="rId30"/>
    <p:sldId id="294" r:id="rId31"/>
    <p:sldId id="296" r:id="rId32"/>
    <p:sldId id="297" r:id="rId33"/>
    <p:sldId id="298" r:id="rId34"/>
    <p:sldId id="299" r:id="rId35"/>
    <p:sldId id="300" r:id="rId36"/>
    <p:sldId id="301"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58781" autoAdjust="0"/>
  </p:normalViewPr>
  <p:slideViewPr>
    <p:cSldViewPr snapToGrid="0">
      <p:cViewPr varScale="1">
        <p:scale>
          <a:sx n="54" d="100"/>
          <a:sy n="54" d="100"/>
        </p:scale>
        <p:origin x="1938" y="4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1/23/2017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1/23/2017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Spring Framework is an application framework and inversion of control container for	 the Java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framework's core features can be used by any Java application, but there are extensions for building web applications on top of the Java EE platform. Although the framework does not impose any specific programming model, it has become popular in the Java community as an alternative to, replacement for, or even addition to the Enterprise JavaBeans (EJB) model. The Spring Framework is open source.</a:t>
            </a:r>
          </a:p>
        </p:txBody>
      </p:sp>
      <p:sp>
        <p:nvSpPr>
          <p:cNvPr id="4" name="Slide Number Placeholder 3"/>
          <p:cNvSpPr>
            <a:spLocks noGrp="1"/>
          </p:cNvSpPr>
          <p:nvPr>
            <p:ph type="sldNum" sz="quarter" idx="10"/>
          </p:nvPr>
        </p:nvSpPr>
        <p:spPr/>
        <p:txBody>
          <a:bodyPr/>
          <a:lstStyle/>
          <a:p>
            <a:fld id="{C8DC57A8-AE18-4654-B6AF-04B3577165BE}" type="slidenum">
              <a:rPr lang="en-US" smtClean="0"/>
              <a:t>6</a:t>
            </a:fld>
            <a:endParaRPr lang="en-US"/>
          </a:p>
        </p:txBody>
      </p:sp>
    </p:spTree>
    <p:extLst>
      <p:ext uri="{BB962C8B-B14F-4D97-AF65-F5344CB8AC3E}">
        <p14:creationId xmlns:p14="http://schemas.microsoft.com/office/powerpoint/2010/main" val="1514040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Supports Apache Struts, JSF, </a:t>
            </a:r>
            <a:r>
              <a:rPr lang="en-US" dirty="0" err="1" smtClean="0"/>
              <a:t>WebWork</a:t>
            </a:r>
            <a:r>
              <a:rPr lang="en-US" dirty="0" smtClean="0"/>
              <a:t>, and Tapestry etc.</a:t>
            </a:r>
          </a:p>
          <a:p>
            <a:r>
              <a:rPr lang="en-US" dirty="0" smtClean="0"/>
              <a:t>It also has its own MVC frameworks</a:t>
            </a:r>
          </a:p>
          <a:p>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17</a:t>
            </a:fld>
            <a:endParaRPr lang="en-US"/>
          </a:p>
        </p:txBody>
      </p:sp>
    </p:spTree>
    <p:extLst>
      <p:ext uri="{BB962C8B-B14F-4D97-AF65-F5344CB8AC3E}">
        <p14:creationId xmlns:p14="http://schemas.microsoft.com/office/powerpoint/2010/main" val="1033300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18</a:t>
            </a:fld>
            <a:endParaRPr lang="en-US"/>
          </a:p>
        </p:txBody>
      </p:sp>
    </p:spTree>
    <p:extLst>
      <p:ext uri="{BB962C8B-B14F-4D97-AF65-F5344CB8AC3E}">
        <p14:creationId xmlns:p14="http://schemas.microsoft.com/office/powerpoint/2010/main" val="650200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28</a:t>
            </a:fld>
            <a:endParaRPr lang="en-US"/>
          </a:p>
        </p:txBody>
      </p:sp>
    </p:spTree>
    <p:extLst>
      <p:ext uri="{BB962C8B-B14F-4D97-AF65-F5344CB8AC3E}">
        <p14:creationId xmlns:p14="http://schemas.microsoft.com/office/powerpoint/2010/main" val="424620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8</a:t>
            </a:fld>
            <a:endParaRPr lang="en-US"/>
          </a:p>
        </p:txBody>
      </p:sp>
    </p:spTree>
    <p:extLst>
      <p:ext uri="{BB962C8B-B14F-4D97-AF65-F5344CB8AC3E}">
        <p14:creationId xmlns:p14="http://schemas.microsoft.com/office/powerpoint/2010/main" val="355663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Core module </a:t>
            </a:r>
            <a:r>
              <a:rPr lang="en-US" sz="1200" b="0" i="0" u="none" strike="noStrike" kern="1200" baseline="0" dirty="0" smtClean="0">
                <a:solidFill>
                  <a:schemeClr val="tx1"/>
                </a:solidFill>
                <a:latin typeface="+mn-lt"/>
                <a:ea typeface="+mn-ea"/>
                <a:cs typeface="+mn-cs"/>
              </a:rPr>
              <a:t>: is the core container will create the objects, wire them together, configure them, and manage their complete lifecycle from cradle to grave.</a:t>
            </a:r>
          </a:p>
          <a:p>
            <a:endParaRPr lang="en-US" sz="1200" b="0" i="0" u="none" strike="noStrike" kern="1200" baseline="0" dirty="0" smtClean="0">
              <a:solidFill>
                <a:schemeClr val="tx1"/>
              </a:solidFill>
              <a:latin typeface="+mn-lt"/>
              <a:ea typeface="+mn-ea"/>
              <a:cs typeface="+mn-cs"/>
            </a:endParaRPr>
          </a:p>
          <a:p>
            <a:r>
              <a:rPr lang="en-US" sz="1200" b="1" i="1" u="none" strike="noStrike" kern="1200" baseline="0" dirty="0" smtClean="0">
                <a:solidFill>
                  <a:schemeClr val="tx1"/>
                </a:solidFill>
                <a:latin typeface="+mn-lt"/>
                <a:ea typeface="+mn-ea"/>
                <a:cs typeface="+mn-cs"/>
              </a:rPr>
              <a:t>Spring’s AOP module :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transactions and security</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Spring’s JDBC , Data Access Objects (DAO)</a:t>
            </a:r>
            <a:r>
              <a:rPr lang="en-US" sz="1200" b="0" i="0" u="none" strike="noStrike" kern="1200" baseline="0" dirty="0" smtClean="0">
                <a:solidFill>
                  <a:schemeClr val="tx1"/>
                </a:solidFill>
                <a:latin typeface="+mn-lt"/>
                <a:ea typeface="+mn-ea"/>
                <a:cs typeface="+mn-cs"/>
              </a:rPr>
              <a:t> : module abstracts, provide transaction management services for objects in a Spring  application.</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MVC framework : </a:t>
            </a:r>
            <a:r>
              <a:rPr lang="en-US" sz="1200" b="0" i="0" u="none" strike="noStrike" kern="1200" baseline="0" dirty="0" smtClean="0">
                <a:solidFill>
                  <a:schemeClr val="tx1"/>
                </a:solidFill>
                <a:latin typeface="+mn-lt"/>
                <a:ea typeface="+mn-ea"/>
                <a:cs typeface="+mn-cs"/>
              </a:rPr>
              <a:t>Supports Apache Struts, JSF, </a:t>
            </a:r>
            <a:r>
              <a:rPr lang="en-US" sz="1200" b="0" i="0" u="none" strike="noStrike" kern="1200" baseline="0" dirty="0" err="1" smtClean="0">
                <a:solidFill>
                  <a:schemeClr val="tx1"/>
                </a:solidFill>
                <a:latin typeface="+mn-lt"/>
                <a:ea typeface="+mn-ea"/>
                <a:cs typeface="+mn-cs"/>
              </a:rPr>
              <a:t>WebWork</a:t>
            </a:r>
            <a:r>
              <a:rPr lang="en-US" sz="1200" b="0" i="0" u="none" strike="noStrike" kern="1200" baseline="0" dirty="0" smtClean="0">
                <a:solidFill>
                  <a:schemeClr val="tx1"/>
                </a:solidFill>
                <a:latin typeface="+mn-lt"/>
                <a:ea typeface="+mn-ea"/>
                <a:cs typeface="+mn-cs"/>
              </a:rPr>
              <a:t>, and Tapestry etc. It also has its own MVC frameworks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ORM(Object-relational mapping) :  </a:t>
            </a:r>
            <a:r>
              <a:rPr lang="en-US" sz="1200" b="0" i="0" u="none" strike="noStrike" kern="1200" baseline="0" dirty="0" smtClean="0">
                <a:solidFill>
                  <a:schemeClr val="tx1"/>
                </a:solidFill>
                <a:latin typeface="+mn-lt"/>
                <a:ea typeface="+mn-ea"/>
                <a:cs typeface="+mn-cs"/>
              </a:rPr>
              <a:t>support builds on the DAO support, providing a convenient way</a:t>
            </a:r>
          </a:p>
          <a:p>
            <a:r>
              <a:rPr lang="en-US" sz="1200" b="0" i="0" u="none" strike="noStrike" kern="1200" baseline="0" dirty="0" smtClean="0">
                <a:solidFill>
                  <a:schemeClr val="tx1"/>
                </a:solidFill>
                <a:latin typeface="+mn-lt"/>
                <a:ea typeface="+mn-ea"/>
                <a:cs typeface="+mn-cs"/>
              </a:rPr>
              <a:t>to build DAOs for several ORM solutions. </a:t>
            </a:r>
          </a:p>
          <a:p>
            <a:r>
              <a:rPr lang="en-US" sz="1200" b="0" i="0" u="none" strike="noStrike" kern="1200" baseline="0" dirty="0" smtClean="0">
                <a:solidFill>
                  <a:schemeClr val="tx1"/>
                </a:solidFill>
                <a:latin typeface="+mn-lt"/>
                <a:ea typeface="+mn-ea"/>
                <a:cs typeface="+mn-cs"/>
              </a:rPr>
              <a:t>Spring doesn’t attempt to implement its own ORM solution, provide hooks into several popular ORM frameworks, including Hibernate, Java </a:t>
            </a:r>
            <a:r>
              <a:rPr lang="pt-BR" sz="1200" b="0" i="0" u="none" strike="noStrike" kern="1200" baseline="0" dirty="0" smtClean="0">
                <a:solidFill>
                  <a:schemeClr val="tx1"/>
                </a:solidFill>
                <a:latin typeface="+mn-lt"/>
                <a:ea typeface="+mn-ea"/>
                <a:cs typeface="+mn-cs"/>
              </a:rPr>
              <a:t>Persistence API, Java Data Objects,</a:t>
            </a:r>
            <a:endParaRPr lang="en-US" sz="1200" b="0" i="0" u="none" strike="noStrike" kern="1200" baseline="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10</a:t>
            </a:fld>
            <a:endParaRPr lang="en-US"/>
          </a:p>
        </p:txBody>
      </p:sp>
    </p:spTree>
    <p:extLst>
      <p:ext uri="{BB962C8B-B14F-4D97-AF65-F5344CB8AC3E}">
        <p14:creationId xmlns:p14="http://schemas.microsoft.com/office/powerpoint/2010/main" val="1658834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container defines how beans are created, configured, and managed.</a:t>
            </a:r>
          </a:p>
          <a:p>
            <a:r>
              <a:rPr lang="en-US" dirty="0" smtClean="0"/>
              <a:t> Core module is the core container will create the objects, wire them together, configure them, and manage their complete lifecycle from cradle to grave.</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11</a:t>
            </a:fld>
            <a:endParaRPr lang="en-US"/>
          </a:p>
        </p:txBody>
      </p:sp>
    </p:spTree>
    <p:extLst>
      <p:ext uri="{BB962C8B-B14F-4D97-AF65-F5344CB8AC3E}">
        <p14:creationId xmlns:p14="http://schemas.microsoft.com/office/powerpoint/2010/main" val="1208602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module’s </a:t>
            </a:r>
            <a:r>
              <a:rPr lang="en-US" dirty="0" err="1" smtClean="0"/>
              <a:t>BeanFactory</a:t>
            </a:r>
            <a:r>
              <a:rPr lang="en-US" dirty="0" smtClean="0"/>
              <a:t> makes Spring a container, but the context module is what makes it a framework.</a:t>
            </a:r>
          </a:p>
          <a:p>
            <a:r>
              <a:rPr lang="en-US" dirty="0" smtClean="0"/>
              <a:t>Support for internationalization (I18N) messages, application lifecycle events, and validation. In addition, this module supplies many enterprise services such as email, JNDI access, EJB integration, </a:t>
            </a:r>
            <a:r>
              <a:rPr lang="en-US" dirty="0" err="1" smtClean="0"/>
              <a:t>remoting</a:t>
            </a:r>
            <a:r>
              <a:rPr lang="en-US" dirty="0" smtClean="0"/>
              <a:t>, and scheduling.</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12</a:t>
            </a:fld>
            <a:endParaRPr lang="en-US"/>
          </a:p>
        </p:txBody>
      </p:sp>
    </p:spTree>
    <p:extLst>
      <p:ext uri="{BB962C8B-B14F-4D97-AF65-F5344CB8AC3E}">
        <p14:creationId xmlns:p14="http://schemas.microsoft.com/office/powerpoint/2010/main" val="156932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Spring’s JDBC and Data Access Objects (DAO) module abstracts away the boilerplate code so that you can keep your database code clean and simple, and prevents problems that result from a failure to close database resources.</a:t>
            </a:r>
          </a:p>
          <a:p>
            <a:r>
              <a:rPr lang="en-US" dirty="0" smtClean="0"/>
              <a:t>In addition, this module uses Spring’s AOP module to provide transaction management services for objects in a Spring application.</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13</a:t>
            </a:fld>
            <a:endParaRPr lang="en-US"/>
          </a:p>
        </p:txBody>
      </p:sp>
    </p:spTree>
    <p:extLst>
      <p:ext uri="{BB962C8B-B14F-4D97-AF65-F5344CB8AC3E}">
        <p14:creationId xmlns:p14="http://schemas.microsoft.com/office/powerpoint/2010/main" val="2495646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Spring’s ORM support builds on the DAO support, providing a convenient way to build DAOs for several ORM solutions.</a:t>
            </a:r>
          </a:p>
          <a:p>
            <a:r>
              <a:rPr lang="en-US" dirty="0" smtClean="0"/>
              <a:t>Spring doesn’t attempt to implement its own ORM solution, but does provide hooks into several popular ORM frameworks, including Hibernate, Java Persistence API, Java Data Objects, and </a:t>
            </a:r>
            <a:r>
              <a:rPr lang="en-US" dirty="0" err="1" smtClean="0"/>
              <a:t>iBATIS</a:t>
            </a:r>
            <a:r>
              <a:rPr lang="en-US" dirty="0" smtClean="0"/>
              <a:t> SQL Maps.</a:t>
            </a:r>
          </a:p>
          <a:p>
            <a:r>
              <a:rPr lang="en-US" dirty="0" smtClean="0"/>
              <a:t>Spring’s transaction management supports each of these ORM frameworks as well as JDBC.</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14</a:t>
            </a:fld>
            <a:endParaRPr lang="en-US"/>
          </a:p>
        </p:txBody>
      </p:sp>
    </p:spTree>
    <p:extLst>
      <p:ext uri="{BB962C8B-B14F-4D97-AF65-F5344CB8AC3E}">
        <p14:creationId xmlns:p14="http://schemas.microsoft.com/office/powerpoint/2010/main" val="2571657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provides rich support for aspect-oriented programming in its AOP module.</a:t>
            </a:r>
          </a:p>
          <a:p>
            <a:r>
              <a:rPr lang="en-US" dirty="0" smtClean="0"/>
              <a:t>This module serves as the basis for developing your own aspects for your Spring enabled application. Like DI, AOP supports loose coupling of application objects.</a:t>
            </a:r>
          </a:p>
          <a:p>
            <a:r>
              <a:rPr lang="en-US" dirty="0" smtClean="0"/>
              <a:t>With AOP, however, </a:t>
            </a:r>
            <a:r>
              <a:rPr lang="en-US" dirty="0" err="1" smtClean="0"/>
              <a:t>applicationwide</a:t>
            </a:r>
            <a:r>
              <a:rPr lang="en-US" dirty="0" smtClean="0"/>
              <a:t> concerns (such as transactions and security) are decoupled from the objects to which they are applied.</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15</a:t>
            </a:fld>
            <a:endParaRPr lang="en-US"/>
          </a:p>
        </p:txBody>
      </p:sp>
    </p:spTree>
    <p:extLst>
      <p:ext uri="{BB962C8B-B14F-4D97-AF65-F5344CB8AC3E}">
        <p14:creationId xmlns:p14="http://schemas.microsoft.com/office/powerpoint/2010/main" val="130140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Spring's Web package provides basic web-oriented integration features, such as multipart file-upload functionality, the initialization of the </a:t>
            </a:r>
            <a:r>
              <a:rPr lang="en-US" dirty="0" err="1" smtClean="0"/>
              <a:t>IoC</a:t>
            </a:r>
            <a:r>
              <a:rPr lang="en-US" dirty="0" smtClean="0"/>
              <a:t> container using servlet listeners and a web-oriented application context. </a:t>
            </a:r>
            <a:endParaRPr lang="en-US" dirty="0"/>
          </a:p>
        </p:txBody>
      </p:sp>
      <p:sp>
        <p:nvSpPr>
          <p:cNvPr id="4" name="Slide Number Placeholder 3"/>
          <p:cNvSpPr>
            <a:spLocks noGrp="1"/>
          </p:cNvSpPr>
          <p:nvPr>
            <p:ph type="sldNum" sz="quarter" idx="10"/>
          </p:nvPr>
        </p:nvSpPr>
        <p:spPr/>
        <p:txBody>
          <a:bodyPr/>
          <a:lstStyle/>
          <a:p>
            <a:fld id="{C8DC57A8-AE18-4654-B6AF-04B3577165BE}" type="slidenum">
              <a:rPr lang="en-US" smtClean="0"/>
              <a:t>16</a:t>
            </a:fld>
            <a:endParaRPr lang="en-US"/>
          </a:p>
        </p:txBody>
      </p:sp>
    </p:spTree>
    <p:extLst>
      <p:ext uri="{BB962C8B-B14F-4D97-AF65-F5344CB8AC3E}">
        <p14:creationId xmlns:p14="http://schemas.microsoft.com/office/powerpoint/2010/main" val="1050930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1/23/2017</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1/23/2017</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1/23/2017</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1/23/2017</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1/23/2017</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1/23/2017</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1/23/2017</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1/23/2017</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1/23/2017</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1/23/2017</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1/23/2017</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1/23/2017</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1/23/2017</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Finish Presentation</a:t>
            </a:r>
            <a:endParaRPr lang="en-US" dirty="0"/>
          </a:p>
        </p:txBody>
      </p:sp>
      <p:sp>
        <p:nvSpPr>
          <p:cNvPr id="3" name="Subtitle 2"/>
          <p:cNvSpPr>
            <a:spLocks noGrp="1"/>
          </p:cNvSpPr>
          <p:nvPr>
            <p:ph type="subTitle" idx="1"/>
          </p:nvPr>
        </p:nvSpPr>
        <p:spPr/>
        <p:txBody>
          <a:bodyPr/>
          <a:lstStyle/>
          <a:p>
            <a:pPr algn="r"/>
            <a:r>
              <a:rPr lang="en-US" dirty="0" smtClean="0"/>
              <a:t>Ho Minh Tam – Engineer - TFT </a:t>
            </a:r>
            <a:endParaRPr lang="en-US" dirty="0"/>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Architecture Overview</a:t>
            </a:r>
          </a:p>
        </p:txBody>
      </p:sp>
      <p:pic>
        <p:nvPicPr>
          <p:cNvPr id="2050" name="Picture 2" descr="SpringFrameworkModule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41462" y="1686497"/>
            <a:ext cx="9886454" cy="492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29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Core</a:t>
            </a:r>
            <a:endParaRPr lang="en-US" dirty="0"/>
          </a:p>
        </p:txBody>
      </p:sp>
      <p:pic>
        <p:nvPicPr>
          <p:cNvPr id="4" name="Content Placeholder 3"/>
          <p:cNvPicPr>
            <a:picLocks noGrp="1" noChangeAspect="1"/>
          </p:cNvPicPr>
          <p:nvPr>
            <p:ph idx="1"/>
          </p:nvPr>
        </p:nvPicPr>
        <p:blipFill>
          <a:blip r:embed="rId3"/>
          <a:stretch>
            <a:fillRect/>
          </a:stretch>
        </p:blipFill>
        <p:spPr>
          <a:xfrm>
            <a:off x="1065212" y="1906029"/>
            <a:ext cx="2876550" cy="1104900"/>
          </a:xfrm>
          <a:prstGeom prst="rect">
            <a:avLst/>
          </a:prstGeom>
        </p:spPr>
      </p:pic>
      <p:sp>
        <p:nvSpPr>
          <p:cNvPr id="5" name="Rectangle 4"/>
          <p:cNvSpPr/>
          <p:nvPr/>
        </p:nvSpPr>
        <p:spPr>
          <a:xfrm>
            <a:off x="893762" y="3460661"/>
            <a:ext cx="8936038" cy="646331"/>
          </a:xfrm>
          <a:prstGeom prst="rect">
            <a:avLst/>
          </a:prstGeom>
        </p:spPr>
        <p:txBody>
          <a:bodyPr wrap="square">
            <a:spAutoFit/>
          </a:bodyPr>
          <a:lstStyle/>
          <a:p>
            <a:r>
              <a:rPr lang="en-US" dirty="0"/>
              <a:t>The Core package is the most fundamental part of the framework and provides the </a:t>
            </a:r>
            <a:r>
              <a:rPr lang="en-US" dirty="0" err="1"/>
              <a:t>IoC</a:t>
            </a:r>
            <a:r>
              <a:rPr lang="en-US" dirty="0"/>
              <a:t> and Dependency Injection features. </a:t>
            </a:r>
          </a:p>
        </p:txBody>
      </p:sp>
    </p:spTree>
    <p:extLst>
      <p:ext uri="{BB962C8B-B14F-4D97-AF65-F5344CB8AC3E}">
        <p14:creationId xmlns:p14="http://schemas.microsoft.com/office/powerpoint/2010/main" val="189146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Context</a:t>
            </a:r>
            <a:endParaRPr lang="en-US" dirty="0"/>
          </a:p>
        </p:txBody>
      </p:sp>
      <p:pic>
        <p:nvPicPr>
          <p:cNvPr id="4" name="Content Placeholder 3"/>
          <p:cNvPicPr>
            <a:picLocks noGrp="1" noChangeAspect="1"/>
          </p:cNvPicPr>
          <p:nvPr>
            <p:ph idx="1"/>
          </p:nvPr>
        </p:nvPicPr>
        <p:blipFill>
          <a:blip r:embed="rId3"/>
          <a:stretch>
            <a:fillRect/>
          </a:stretch>
        </p:blipFill>
        <p:spPr>
          <a:xfrm>
            <a:off x="1065212" y="2175046"/>
            <a:ext cx="1962150" cy="1085850"/>
          </a:xfrm>
          <a:prstGeom prst="rect">
            <a:avLst/>
          </a:prstGeom>
        </p:spPr>
      </p:pic>
      <p:sp>
        <p:nvSpPr>
          <p:cNvPr id="6" name="Rectangle 5"/>
          <p:cNvSpPr/>
          <p:nvPr/>
        </p:nvSpPr>
        <p:spPr>
          <a:xfrm>
            <a:off x="1065212" y="3595984"/>
            <a:ext cx="8150226" cy="923330"/>
          </a:xfrm>
          <a:prstGeom prst="rect">
            <a:avLst/>
          </a:prstGeom>
        </p:spPr>
        <p:txBody>
          <a:bodyPr wrap="square">
            <a:spAutoFit/>
          </a:bodyPr>
          <a:lstStyle/>
          <a:p>
            <a:r>
              <a:rPr lang="en-US" dirty="0"/>
              <a:t>The Context package:-  it provides a way to access objects in a framework-style manner in a fashion somewhat reminiscent of a JNDI-registry. </a:t>
            </a:r>
          </a:p>
        </p:txBody>
      </p:sp>
    </p:spTree>
    <p:extLst>
      <p:ext uri="{BB962C8B-B14F-4D97-AF65-F5344CB8AC3E}">
        <p14:creationId xmlns:p14="http://schemas.microsoft.com/office/powerpoint/2010/main" val="616026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DAO</a:t>
            </a:r>
            <a:endParaRPr lang="en-US" dirty="0"/>
          </a:p>
        </p:txBody>
      </p:sp>
      <p:pic>
        <p:nvPicPr>
          <p:cNvPr id="4" name="Content Placeholder 3"/>
          <p:cNvPicPr>
            <a:picLocks noGrp="1" noChangeAspect="1"/>
          </p:cNvPicPr>
          <p:nvPr>
            <p:ph idx="1"/>
          </p:nvPr>
        </p:nvPicPr>
        <p:blipFill>
          <a:blip r:embed="rId3"/>
          <a:stretch>
            <a:fillRect/>
          </a:stretch>
        </p:blipFill>
        <p:spPr>
          <a:xfrm>
            <a:off x="1065212" y="1938337"/>
            <a:ext cx="1952625" cy="1114425"/>
          </a:xfrm>
          <a:prstGeom prst="rect">
            <a:avLst/>
          </a:prstGeom>
        </p:spPr>
      </p:pic>
      <p:sp>
        <p:nvSpPr>
          <p:cNvPr id="5" name="Rectangle 4"/>
          <p:cNvSpPr/>
          <p:nvPr/>
        </p:nvSpPr>
        <p:spPr>
          <a:xfrm>
            <a:off x="1065212" y="3467099"/>
            <a:ext cx="9121776" cy="923330"/>
          </a:xfrm>
          <a:prstGeom prst="rect">
            <a:avLst/>
          </a:prstGeom>
        </p:spPr>
        <p:txBody>
          <a:bodyPr wrap="square">
            <a:spAutoFit/>
          </a:bodyPr>
          <a:lstStyle/>
          <a:p>
            <a:r>
              <a:rPr lang="en-US" dirty="0"/>
              <a:t>The DAO package provides a JDBC-abstraction layer that removes the need to do tedious JDBC coding and parsing of database-vendor specific error codes. </a:t>
            </a:r>
          </a:p>
        </p:txBody>
      </p:sp>
    </p:spTree>
    <p:extLst>
      <p:ext uri="{BB962C8B-B14F-4D97-AF65-F5344CB8AC3E}">
        <p14:creationId xmlns:p14="http://schemas.microsoft.com/office/powerpoint/2010/main" val="41652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ORM</a:t>
            </a:r>
            <a:endParaRPr lang="en-US" dirty="0"/>
          </a:p>
        </p:txBody>
      </p:sp>
      <p:pic>
        <p:nvPicPr>
          <p:cNvPr id="4" name="Content Placeholder 3"/>
          <p:cNvPicPr>
            <a:picLocks noGrp="1" noChangeAspect="1"/>
          </p:cNvPicPr>
          <p:nvPr>
            <p:ph idx="1"/>
          </p:nvPr>
        </p:nvPicPr>
        <p:blipFill>
          <a:blip r:embed="rId3"/>
          <a:stretch>
            <a:fillRect/>
          </a:stretch>
        </p:blipFill>
        <p:spPr>
          <a:xfrm>
            <a:off x="1065212" y="1901267"/>
            <a:ext cx="1962150" cy="1114425"/>
          </a:xfrm>
          <a:prstGeom prst="rect">
            <a:avLst/>
          </a:prstGeom>
        </p:spPr>
      </p:pic>
      <p:sp>
        <p:nvSpPr>
          <p:cNvPr id="5" name="Rectangle 4"/>
          <p:cNvSpPr/>
          <p:nvPr/>
        </p:nvSpPr>
        <p:spPr>
          <a:xfrm>
            <a:off x="1065212" y="3524547"/>
            <a:ext cx="8364538" cy="646331"/>
          </a:xfrm>
          <a:prstGeom prst="rect">
            <a:avLst/>
          </a:prstGeom>
        </p:spPr>
        <p:txBody>
          <a:bodyPr wrap="square">
            <a:spAutoFit/>
          </a:bodyPr>
          <a:lstStyle/>
          <a:p>
            <a:r>
              <a:rPr lang="en-US" dirty="0"/>
              <a:t>The ORM package provides integration layers for popular object-relational mapping APIs, including JPA, JDO, Hibernate, and </a:t>
            </a:r>
            <a:r>
              <a:rPr lang="en-US" dirty="0" err="1"/>
              <a:t>iBatis</a:t>
            </a:r>
            <a:r>
              <a:rPr lang="en-US" dirty="0"/>
              <a:t>. </a:t>
            </a:r>
          </a:p>
        </p:txBody>
      </p:sp>
    </p:spTree>
    <p:extLst>
      <p:ext uri="{BB962C8B-B14F-4D97-AF65-F5344CB8AC3E}">
        <p14:creationId xmlns:p14="http://schemas.microsoft.com/office/powerpoint/2010/main" val="3125869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AOP</a:t>
            </a:r>
            <a:endParaRPr lang="en-US" dirty="0"/>
          </a:p>
        </p:txBody>
      </p:sp>
      <p:pic>
        <p:nvPicPr>
          <p:cNvPr id="4" name="Content Placeholder 3"/>
          <p:cNvPicPr>
            <a:picLocks noGrp="1" noChangeAspect="1"/>
          </p:cNvPicPr>
          <p:nvPr>
            <p:ph idx="1"/>
          </p:nvPr>
        </p:nvPicPr>
        <p:blipFill>
          <a:blip r:embed="rId3"/>
          <a:stretch>
            <a:fillRect/>
          </a:stretch>
        </p:blipFill>
        <p:spPr>
          <a:xfrm>
            <a:off x="1418925" y="1915941"/>
            <a:ext cx="1714500" cy="2543175"/>
          </a:xfrm>
          <a:prstGeom prst="rect">
            <a:avLst/>
          </a:prstGeom>
        </p:spPr>
      </p:pic>
      <p:sp>
        <p:nvSpPr>
          <p:cNvPr id="5" name="Rectangle 4"/>
          <p:cNvSpPr/>
          <p:nvPr/>
        </p:nvSpPr>
        <p:spPr>
          <a:xfrm>
            <a:off x="3805237" y="2444578"/>
            <a:ext cx="7196138" cy="923330"/>
          </a:xfrm>
          <a:prstGeom prst="rect">
            <a:avLst/>
          </a:prstGeom>
        </p:spPr>
        <p:txBody>
          <a:bodyPr wrap="square">
            <a:spAutoFit/>
          </a:bodyPr>
          <a:lstStyle/>
          <a:p>
            <a:r>
              <a:rPr lang="en-US" dirty="0"/>
              <a:t>Spring's AOP package provides an AOP Alliance-compliant aspect-oriented programming implementation allowing you to define</a:t>
            </a:r>
          </a:p>
        </p:txBody>
      </p:sp>
    </p:spTree>
    <p:extLst>
      <p:ext uri="{BB962C8B-B14F-4D97-AF65-F5344CB8AC3E}">
        <p14:creationId xmlns:p14="http://schemas.microsoft.com/office/powerpoint/2010/main" val="305684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Web</a:t>
            </a:r>
            <a:endParaRPr lang="en-US" dirty="0"/>
          </a:p>
        </p:txBody>
      </p:sp>
      <p:pic>
        <p:nvPicPr>
          <p:cNvPr id="4" name="Content Placeholder 3"/>
          <p:cNvPicPr>
            <a:picLocks noGrp="1" noChangeAspect="1"/>
          </p:cNvPicPr>
          <p:nvPr>
            <p:ph idx="1"/>
          </p:nvPr>
        </p:nvPicPr>
        <p:blipFill>
          <a:blip r:embed="rId3"/>
          <a:stretch>
            <a:fillRect/>
          </a:stretch>
        </p:blipFill>
        <p:spPr>
          <a:xfrm>
            <a:off x="1065212" y="1876553"/>
            <a:ext cx="2792413" cy="2824035"/>
          </a:xfrm>
          <a:prstGeom prst="rect">
            <a:avLst/>
          </a:prstGeom>
        </p:spPr>
      </p:pic>
      <p:sp>
        <p:nvSpPr>
          <p:cNvPr id="5" name="Rectangle 4"/>
          <p:cNvSpPr/>
          <p:nvPr/>
        </p:nvSpPr>
        <p:spPr>
          <a:xfrm>
            <a:off x="4376736" y="2549905"/>
            <a:ext cx="7181851" cy="1200329"/>
          </a:xfrm>
          <a:prstGeom prst="rect">
            <a:avLst/>
          </a:prstGeom>
        </p:spPr>
        <p:txBody>
          <a:bodyPr wrap="square">
            <a:spAutoFit/>
          </a:bodyPr>
          <a:lstStyle/>
          <a:p>
            <a:r>
              <a:rPr lang="en-US" dirty="0"/>
              <a:t>Spring's Web package provides basic web-oriented integration features, such as multipart file-upload functionality, the initialization of the </a:t>
            </a:r>
            <a:r>
              <a:rPr lang="en-US" dirty="0" err="1"/>
              <a:t>IoC</a:t>
            </a:r>
            <a:r>
              <a:rPr lang="en-US" dirty="0"/>
              <a:t> container using servlet listeners and a web-oriented application context. </a:t>
            </a:r>
          </a:p>
        </p:txBody>
      </p:sp>
    </p:spTree>
    <p:extLst>
      <p:ext uri="{BB962C8B-B14F-4D97-AF65-F5344CB8AC3E}">
        <p14:creationId xmlns:p14="http://schemas.microsoft.com/office/powerpoint/2010/main" val="226942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a:t>
            </a:r>
            <a:endParaRPr lang="en-US" dirty="0"/>
          </a:p>
        </p:txBody>
      </p:sp>
      <p:pic>
        <p:nvPicPr>
          <p:cNvPr id="4" name="Content Placeholder 3"/>
          <p:cNvPicPr>
            <a:picLocks noGrp="1" noChangeAspect="1"/>
          </p:cNvPicPr>
          <p:nvPr>
            <p:ph idx="1"/>
          </p:nvPr>
        </p:nvPicPr>
        <p:blipFill>
          <a:blip r:embed="rId3"/>
          <a:stretch>
            <a:fillRect/>
          </a:stretch>
        </p:blipFill>
        <p:spPr>
          <a:xfrm>
            <a:off x="1065212" y="1807945"/>
            <a:ext cx="2298700" cy="3454618"/>
          </a:xfrm>
          <a:prstGeom prst="rect">
            <a:avLst/>
          </a:prstGeom>
        </p:spPr>
      </p:pic>
      <p:sp>
        <p:nvSpPr>
          <p:cNvPr id="5" name="Rectangle 4"/>
          <p:cNvSpPr/>
          <p:nvPr/>
        </p:nvSpPr>
        <p:spPr>
          <a:xfrm>
            <a:off x="3933824" y="2611923"/>
            <a:ext cx="7189789" cy="646331"/>
          </a:xfrm>
          <a:prstGeom prst="rect">
            <a:avLst/>
          </a:prstGeom>
        </p:spPr>
        <p:txBody>
          <a:bodyPr wrap="square">
            <a:spAutoFit/>
          </a:bodyPr>
          <a:lstStyle/>
          <a:p>
            <a:r>
              <a:rPr lang="en-US" dirty="0"/>
              <a:t>Spring's MVC package provides a Model-View-Controller (MVC) implementation for web-applications.</a:t>
            </a:r>
          </a:p>
        </p:txBody>
      </p:sp>
    </p:spTree>
    <p:extLst>
      <p:ext uri="{BB962C8B-B14F-4D97-AF65-F5344CB8AC3E}">
        <p14:creationId xmlns:p14="http://schemas.microsoft.com/office/powerpoint/2010/main" val="322932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1026" name="Picture 2" descr="Kết quả hình ảnh cho architecture spring mv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85590" y="1039257"/>
            <a:ext cx="6482988" cy="486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88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190" y="1828800"/>
            <a:ext cx="7080425" cy="1344058"/>
          </a:xfrm>
        </p:spPr>
        <p:txBody>
          <a:bodyPr/>
          <a:lstStyle/>
          <a:p>
            <a:r>
              <a:rPr lang="en-US" dirty="0"/>
              <a:t>Integrate Hibernate and Spring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7255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9849" y="1652587"/>
            <a:ext cx="6858002" cy="1828800"/>
          </a:xfrm>
        </p:spPr>
        <p:txBody>
          <a:bodyPr/>
          <a:lstStyle/>
          <a:p>
            <a:r>
              <a:rPr lang="en-US" dirty="0" smtClean="0"/>
              <a:t>Web Application - QUIZ</a:t>
            </a:r>
            <a:endParaRPr lang="en-US" dirty="0"/>
          </a:p>
        </p:txBody>
      </p:sp>
      <p:sp>
        <p:nvSpPr>
          <p:cNvPr id="3" name="Subtitle 2"/>
          <p:cNvSpPr>
            <a:spLocks noGrp="1"/>
          </p:cNvSpPr>
          <p:nvPr>
            <p:ph type="subTitle" idx="1"/>
          </p:nvPr>
        </p:nvSpPr>
        <p:spPr/>
        <p:txBody>
          <a:bodyPr/>
          <a:lstStyle/>
          <a:p>
            <a:pPr algn="r"/>
            <a:r>
              <a:rPr lang="en-US" dirty="0" smtClean="0"/>
              <a:t>Ho Minh Tam – Engineer - TFT </a:t>
            </a:r>
            <a:endParaRPr lang="en-US" dirty="0"/>
          </a:p>
        </p:txBody>
      </p:sp>
    </p:spTree>
    <p:extLst>
      <p:ext uri="{BB962C8B-B14F-4D97-AF65-F5344CB8AC3E}">
        <p14:creationId xmlns:p14="http://schemas.microsoft.com/office/powerpoint/2010/main" val="3806913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Hibernate application</a:t>
            </a:r>
            <a:br>
              <a:rPr lang="en-US" dirty="0"/>
            </a:br>
            <a:endParaRPr lang="en-US" dirty="0"/>
          </a:p>
        </p:txBody>
      </p:sp>
      <p:sp>
        <p:nvSpPr>
          <p:cNvPr id="5" name="Content Placeholder 4"/>
          <p:cNvSpPr>
            <a:spLocks noGrp="1"/>
          </p:cNvSpPr>
          <p:nvPr>
            <p:ph idx="1"/>
          </p:nvPr>
        </p:nvSpPr>
        <p:spPr/>
        <p:txBody>
          <a:bodyPr>
            <a:normAutofit/>
          </a:bodyPr>
          <a:lstStyle/>
          <a:p>
            <a:endParaRPr lang="en-US" sz="3000" dirty="0"/>
          </a:p>
          <a:p>
            <a:r>
              <a:rPr lang="en-US" sz="3000" dirty="0"/>
              <a:t>In hibernate framework, we provide all the database information </a:t>
            </a:r>
            <a:r>
              <a:rPr lang="en-US" sz="3000" u="sng" dirty="0">
                <a:solidFill>
                  <a:srgbClr val="FF0000"/>
                </a:solidFill>
              </a:rPr>
              <a:t>hibernate.cfg.xml</a:t>
            </a:r>
            <a:r>
              <a:rPr lang="en-US" sz="3000" dirty="0"/>
              <a:t> file.</a:t>
            </a:r>
          </a:p>
          <a:p>
            <a:r>
              <a:rPr lang="en-US" sz="3000" dirty="0" smtClean="0"/>
              <a:t>Example: connection database, </a:t>
            </a:r>
            <a:r>
              <a:rPr lang="en-US" sz="3000" dirty="0"/>
              <a:t>mapping, …</a:t>
            </a:r>
          </a:p>
          <a:p>
            <a:endParaRPr lang="en-US" sz="3000" dirty="0"/>
          </a:p>
          <a:p>
            <a:endParaRPr lang="en-US" sz="3000" dirty="0"/>
          </a:p>
          <a:p>
            <a:endParaRPr lang="en-US" sz="3000" dirty="0"/>
          </a:p>
        </p:txBody>
      </p:sp>
    </p:spTree>
    <p:extLst>
      <p:ext uri="{BB962C8B-B14F-4D97-AF65-F5344CB8AC3E}">
        <p14:creationId xmlns:p14="http://schemas.microsoft.com/office/powerpoint/2010/main" val="3502805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Hibernate framework</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065212" y="1523999"/>
            <a:ext cx="10563235" cy="4683369"/>
          </a:xfrm>
          <a:prstGeom prst="rect">
            <a:avLst/>
          </a:prstGeom>
        </p:spPr>
      </p:pic>
    </p:spTree>
    <p:extLst>
      <p:ext uri="{BB962C8B-B14F-4D97-AF65-F5344CB8AC3E}">
        <p14:creationId xmlns:p14="http://schemas.microsoft.com/office/powerpoint/2010/main" val="3206775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Hibernate and Spring</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Spring handle everything : connection, transaction, security, …</a:t>
            </a:r>
          </a:p>
          <a:p>
            <a:r>
              <a:rPr lang="en-US" dirty="0"/>
              <a:t>Using </a:t>
            </a:r>
            <a:r>
              <a:rPr lang="en-US" dirty="0" smtClean="0">
                <a:solidFill>
                  <a:srgbClr val="FF0000"/>
                </a:solidFill>
              </a:rPr>
              <a:t>spring-database.xml or dispatcher-servlet.xml</a:t>
            </a:r>
            <a:endParaRPr lang="en-US" dirty="0">
              <a:solidFill>
                <a:srgbClr val="FF0000"/>
              </a:solidFill>
            </a:endParaRPr>
          </a:p>
          <a:p>
            <a:r>
              <a:rPr lang="en-US" dirty="0">
                <a:solidFill>
                  <a:srgbClr val="6A3A20"/>
                </a:solidFill>
              </a:rPr>
              <a:t>Hibernate use for mapping</a:t>
            </a:r>
          </a:p>
          <a:p>
            <a:endParaRPr lang="en-US" dirty="0"/>
          </a:p>
        </p:txBody>
      </p:sp>
    </p:spTree>
    <p:extLst>
      <p:ext uri="{BB962C8B-B14F-4D97-AF65-F5344CB8AC3E}">
        <p14:creationId xmlns:p14="http://schemas.microsoft.com/office/powerpoint/2010/main" val="3704195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Hibernate and Spring</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065212" y="1524000"/>
            <a:ext cx="9986043" cy="4683369"/>
          </a:xfrm>
          <a:prstGeom prst="rect">
            <a:avLst/>
          </a:prstGeom>
        </p:spPr>
      </p:pic>
    </p:spTree>
    <p:extLst>
      <p:ext uri="{BB962C8B-B14F-4D97-AF65-F5344CB8AC3E}">
        <p14:creationId xmlns:p14="http://schemas.microsoft.com/office/powerpoint/2010/main" val="3194256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Database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42530" y="1524000"/>
            <a:ext cx="10978777" cy="4718538"/>
          </a:xfrm>
          <a:prstGeom prst="rect">
            <a:avLst/>
          </a:prstGeom>
        </p:spPr>
      </p:pic>
    </p:spTree>
    <p:extLst>
      <p:ext uri="{BB962C8B-B14F-4D97-AF65-F5344CB8AC3E}">
        <p14:creationId xmlns:p14="http://schemas.microsoft.com/office/powerpoint/2010/main" val="2894178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190" y="1828800"/>
            <a:ext cx="7080425" cy="1344058"/>
          </a:xfrm>
        </p:spPr>
        <p:txBody>
          <a:bodyPr/>
          <a:lstStyle/>
          <a:p>
            <a:r>
              <a:rPr lang="en-US" dirty="0" smtClean="0"/>
              <a:t>Project - QUIZ</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73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PROJECT</a:t>
            </a:r>
            <a:endParaRPr lang="en-US" dirty="0"/>
          </a:p>
        </p:txBody>
      </p:sp>
      <p:sp>
        <p:nvSpPr>
          <p:cNvPr id="5" name="Content Placeholder 4"/>
          <p:cNvSpPr>
            <a:spLocks noGrp="1"/>
          </p:cNvSpPr>
          <p:nvPr>
            <p:ph idx="1"/>
          </p:nvPr>
        </p:nvSpPr>
        <p:spPr/>
        <p:txBody>
          <a:bodyPr/>
          <a:lstStyle/>
          <a:p>
            <a:r>
              <a:rPr lang="en-US" dirty="0"/>
              <a:t>Requirement</a:t>
            </a:r>
          </a:p>
          <a:p>
            <a:r>
              <a:rPr lang="en-US" dirty="0"/>
              <a:t>Database Structure</a:t>
            </a:r>
          </a:p>
          <a:p>
            <a:r>
              <a:rPr lang="en-US" dirty="0"/>
              <a:t>Site Map</a:t>
            </a:r>
          </a:p>
          <a:p>
            <a:r>
              <a:rPr lang="en-US" dirty="0"/>
              <a:t>Function</a:t>
            </a:r>
          </a:p>
          <a:p>
            <a:r>
              <a:rPr lang="en-US" dirty="0"/>
              <a:t>Applied framework</a:t>
            </a:r>
          </a:p>
          <a:p>
            <a:endParaRPr lang="en-US" dirty="0"/>
          </a:p>
          <a:p>
            <a:endParaRPr lang="en-US" dirty="0"/>
          </a:p>
          <a:p>
            <a:endParaRPr lang="en-US" dirty="0"/>
          </a:p>
        </p:txBody>
      </p:sp>
    </p:spTree>
    <p:extLst>
      <p:ext uri="{BB962C8B-B14F-4D97-AF65-F5344CB8AC3E}">
        <p14:creationId xmlns:p14="http://schemas.microsoft.com/office/powerpoint/2010/main" val="386913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 Requirement</a:t>
            </a:r>
            <a:endParaRPr lang="en-US" dirty="0"/>
          </a:p>
        </p:txBody>
      </p:sp>
      <p:sp>
        <p:nvSpPr>
          <p:cNvPr id="5" name="Content Placeholder 4"/>
          <p:cNvSpPr>
            <a:spLocks noGrp="1"/>
          </p:cNvSpPr>
          <p:nvPr>
            <p:ph idx="1"/>
          </p:nvPr>
        </p:nvSpPr>
        <p:spPr>
          <a:xfrm>
            <a:off x="738554" y="1752599"/>
            <a:ext cx="10385060" cy="4736123"/>
          </a:xfrm>
        </p:spPr>
        <p:txBody>
          <a:bodyPr>
            <a:normAutofit/>
          </a:bodyPr>
          <a:lstStyle/>
          <a:p>
            <a:r>
              <a:rPr lang="en-US" dirty="0" smtClean="0"/>
              <a:t>Questions </a:t>
            </a:r>
            <a:r>
              <a:rPr lang="en-US" dirty="0"/>
              <a:t>bank to manage Courses, </a:t>
            </a:r>
            <a:r>
              <a:rPr lang="en-US" dirty="0" smtClean="0"/>
              <a:t>Exams </a:t>
            </a:r>
            <a:r>
              <a:rPr lang="en-US" dirty="0"/>
              <a:t>,</a:t>
            </a:r>
            <a:r>
              <a:rPr lang="en-US" dirty="0" smtClean="0"/>
              <a:t>Questions</a:t>
            </a:r>
            <a:endParaRPr lang="en-US" dirty="0"/>
          </a:p>
          <a:p>
            <a:r>
              <a:rPr lang="en-US" dirty="0"/>
              <a:t>Take a </a:t>
            </a:r>
            <a:r>
              <a:rPr lang="en-US" dirty="0" smtClean="0"/>
              <a:t>Test</a:t>
            </a:r>
          </a:p>
          <a:p>
            <a:pPr marL="749808" lvl="2" indent="-347472">
              <a:spcBef>
                <a:spcPts val="1800"/>
              </a:spcBef>
            </a:pPr>
            <a:r>
              <a:rPr lang="en-US" sz="2000" dirty="0"/>
              <a:t>Do a Quiz </a:t>
            </a:r>
          </a:p>
          <a:p>
            <a:pPr lvl="1"/>
            <a:r>
              <a:rPr lang="en-US" dirty="0"/>
              <a:t>View </a:t>
            </a:r>
            <a:r>
              <a:rPr lang="en-US" dirty="0" smtClean="0"/>
              <a:t>Results </a:t>
            </a:r>
            <a:endParaRPr lang="en-US" dirty="0"/>
          </a:p>
          <a:p>
            <a:pPr lvl="1"/>
            <a:r>
              <a:rPr lang="en-US" dirty="0"/>
              <a:t>Tracking Result </a:t>
            </a:r>
          </a:p>
          <a:p>
            <a:r>
              <a:rPr lang="en-US" dirty="0" smtClean="0"/>
              <a:t>User </a:t>
            </a:r>
            <a:r>
              <a:rPr lang="en-US" dirty="0"/>
              <a:t>Management</a:t>
            </a:r>
          </a:p>
          <a:p>
            <a:r>
              <a:rPr lang="en-US" dirty="0"/>
              <a:t>Using Hibernate and Spring framework </a:t>
            </a:r>
          </a:p>
          <a:p>
            <a:endParaRPr lang="en-US" dirty="0"/>
          </a:p>
        </p:txBody>
      </p:sp>
    </p:spTree>
    <p:extLst>
      <p:ext uri="{BB962C8B-B14F-4D97-AF65-F5344CB8AC3E}">
        <p14:creationId xmlns:p14="http://schemas.microsoft.com/office/powerpoint/2010/main" val="2684612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5212" y="304800"/>
            <a:ext cx="10058402" cy="784315"/>
          </a:xfrm>
        </p:spPr>
        <p:txBody>
          <a:bodyPr/>
          <a:lstStyle/>
          <a:p>
            <a:r>
              <a:rPr lang="en-US" dirty="0"/>
              <a:t>PROJECT - Database </a:t>
            </a:r>
            <a:r>
              <a:rPr lang="en-US" dirty="0" smtClean="0"/>
              <a:t>Structure</a:t>
            </a:r>
            <a:endParaRPr lang="en-US" dirty="0"/>
          </a:p>
        </p:txBody>
      </p:sp>
      <p:pic>
        <p:nvPicPr>
          <p:cNvPr id="2" name="Content Placeholder 1"/>
          <p:cNvPicPr>
            <a:picLocks noGrp="1" noChangeAspect="1"/>
          </p:cNvPicPr>
          <p:nvPr>
            <p:ph idx="1"/>
          </p:nvPr>
        </p:nvPicPr>
        <p:blipFill>
          <a:blip r:embed="rId3"/>
          <a:stretch>
            <a:fillRect/>
          </a:stretch>
        </p:blipFill>
        <p:spPr>
          <a:xfrm>
            <a:off x="844063" y="1089115"/>
            <a:ext cx="10279551" cy="5594922"/>
          </a:xfrm>
          <a:prstGeom prst="rect">
            <a:avLst/>
          </a:prstGeom>
        </p:spPr>
      </p:pic>
    </p:spTree>
    <p:extLst>
      <p:ext uri="{BB962C8B-B14F-4D97-AF65-F5344CB8AC3E}">
        <p14:creationId xmlns:p14="http://schemas.microsoft.com/office/powerpoint/2010/main" val="559272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a:t>
            </a:r>
            <a:r>
              <a:rPr lang="en-US" dirty="0"/>
              <a:t>Site </a:t>
            </a:r>
            <a:r>
              <a:rPr lang="en-US" dirty="0" smtClean="0"/>
              <a:t>Map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3582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Objective</a:t>
            </a:r>
            <a:endParaRPr dirty="0"/>
          </a:p>
        </p:txBody>
      </p:sp>
      <p:sp>
        <p:nvSpPr>
          <p:cNvPr id="14" name="Content Placeholder 13"/>
          <p:cNvSpPr>
            <a:spLocks noGrp="1"/>
          </p:cNvSpPr>
          <p:nvPr>
            <p:ph idx="1"/>
          </p:nvPr>
        </p:nvSpPr>
        <p:spPr/>
        <p:txBody>
          <a:bodyPr/>
          <a:lstStyle/>
          <a:p>
            <a:r>
              <a:rPr lang="en-US" dirty="0"/>
              <a:t>Introduction </a:t>
            </a:r>
            <a:r>
              <a:rPr lang="en-US" dirty="0" smtClean="0"/>
              <a:t>Spring </a:t>
            </a:r>
            <a:r>
              <a:rPr lang="en-US" dirty="0"/>
              <a:t>Framework</a:t>
            </a:r>
          </a:p>
          <a:p>
            <a:r>
              <a:rPr lang="en-US" dirty="0"/>
              <a:t>Integrate Hibernate and Spring.</a:t>
            </a:r>
          </a:p>
          <a:p>
            <a:r>
              <a:rPr lang="en-US" dirty="0" smtClean="0"/>
              <a:t>Knowledge </a:t>
            </a:r>
            <a:r>
              <a:rPr lang="en-US" dirty="0" smtClean="0"/>
              <a:t>apply Spring to real program</a:t>
            </a:r>
            <a:endParaRP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 Function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21740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67384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7248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873369"/>
          </a:xfrm>
        </p:spPr>
        <p:txBody>
          <a:bodyPr/>
          <a:lstStyle/>
          <a:p>
            <a:pPr algn="ctr"/>
            <a:r>
              <a:rPr lang="en-US" dirty="0"/>
              <a:t>PROJECT - Applied </a:t>
            </a:r>
            <a:r>
              <a:rPr lang="en-US" dirty="0" smtClean="0"/>
              <a:t>framework</a:t>
            </a:r>
            <a:endParaRPr lang="en-US" dirty="0"/>
          </a:p>
        </p:txBody>
      </p:sp>
      <p:sp>
        <p:nvSpPr>
          <p:cNvPr id="3" name="Content Placeholder 2"/>
          <p:cNvSpPr>
            <a:spLocks noGrp="1"/>
          </p:cNvSpPr>
          <p:nvPr>
            <p:ph idx="1"/>
          </p:nvPr>
        </p:nvSpPr>
        <p:spPr>
          <a:xfrm>
            <a:off x="1065214" y="1547446"/>
            <a:ext cx="10058400" cy="5205046"/>
          </a:xfrm>
        </p:spPr>
        <p:txBody>
          <a:bodyPr/>
          <a:lstStyle/>
          <a:p>
            <a:r>
              <a:rPr lang="en-US" dirty="0"/>
              <a:t>Hibernate, Spring  Core - AOP - DAO - ORM – MVC</a:t>
            </a:r>
          </a:p>
          <a:p>
            <a:r>
              <a:rPr lang="en-US" dirty="0"/>
              <a:t>CSS : Bootstrap</a:t>
            </a:r>
          </a:p>
          <a:p>
            <a:r>
              <a:rPr lang="en-US" dirty="0"/>
              <a:t>Security : authorization</a:t>
            </a:r>
          </a:p>
          <a:p>
            <a:r>
              <a:rPr lang="en-US" dirty="0"/>
              <a:t>MVC : structure of project</a:t>
            </a:r>
          </a:p>
          <a:p>
            <a:r>
              <a:rPr lang="en-US" dirty="0"/>
              <a:t>Database : DAO</a:t>
            </a:r>
          </a:p>
          <a:p>
            <a:r>
              <a:rPr lang="en-US" dirty="0"/>
              <a:t>Form : form Edit, Add</a:t>
            </a:r>
          </a:p>
          <a:p>
            <a:r>
              <a:rPr lang="en-US" dirty="0"/>
              <a:t>ORM : Integrate with hibernate</a:t>
            </a:r>
          </a:p>
          <a:p>
            <a:pPr marL="603504" lvl="2" indent="0">
              <a:buNone/>
            </a:pPr>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832257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800"/>
            <a:ext cx="10058402" cy="908538"/>
          </a:xfrm>
        </p:spPr>
        <p:txBody>
          <a:bodyPr/>
          <a:lstStyle/>
          <a:p>
            <a:pPr algn="ctr"/>
            <a:r>
              <a:rPr lang="en-US" dirty="0"/>
              <a:t>MYSELF</a:t>
            </a:r>
          </a:p>
        </p:txBody>
      </p:sp>
      <p:sp>
        <p:nvSpPr>
          <p:cNvPr id="3" name="Content Placeholder 2"/>
          <p:cNvSpPr>
            <a:spLocks noGrp="1"/>
          </p:cNvSpPr>
          <p:nvPr>
            <p:ph idx="1"/>
          </p:nvPr>
        </p:nvSpPr>
        <p:spPr>
          <a:xfrm>
            <a:off x="773723" y="1213337"/>
            <a:ext cx="10349891" cy="5380893"/>
          </a:xfrm>
        </p:spPr>
        <p:txBody>
          <a:bodyPr>
            <a:normAutofit/>
          </a:bodyPr>
          <a:lstStyle/>
          <a:p>
            <a:r>
              <a:rPr lang="en-US" sz="2600" dirty="0" smtClean="0"/>
              <a:t>Strength</a:t>
            </a:r>
          </a:p>
          <a:p>
            <a:pPr lvl="1"/>
            <a:r>
              <a:rPr lang="en-US" sz="2300" dirty="0" smtClean="0"/>
              <a:t>Hard </a:t>
            </a:r>
            <a:r>
              <a:rPr lang="en-US" sz="2300" dirty="0"/>
              <a:t>work</a:t>
            </a:r>
          </a:p>
          <a:p>
            <a:pPr lvl="1"/>
            <a:r>
              <a:rPr lang="en-US" sz="2300" dirty="0"/>
              <a:t>Ready to learn new technology</a:t>
            </a:r>
          </a:p>
          <a:p>
            <a:pPr lvl="1"/>
            <a:r>
              <a:rPr lang="en-US" sz="2300" dirty="0"/>
              <a:t>Accept the challenge </a:t>
            </a:r>
          </a:p>
          <a:p>
            <a:pPr lvl="1"/>
            <a:r>
              <a:rPr lang="en-US" sz="2300" dirty="0"/>
              <a:t>Sociable</a:t>
            </a:r>
          </a:p>
          <a:p>
            <a:r>
              <a:rPr lang="en-US" dirty="0" smtClean="0"/>
              <a:t>Weak</a:t>
            </a:r>
          </a:p>
          <a:p>
            <a:pPr lvl="1"/>
            <a:r>
              <a:rPr lang="en-US" sz="2300" dirty="0"/>
              <a:t>Late deadline</a:t>
            </a:r>
          </a:p>
          <a:p>
            <a:pPr lvl="1"/>
            <a:r>
              <a:rPr lang="en-US" sz="2300" dirty="0"/>
              <a:t>Lack of practical experience</a:t>
            </a:r>
          </a:p>
          <a:p>
            <a:pPr lvl="1"/>
            <a:r>
              <a:rPr lang="en-US" sz="2300" dirty="0"/>
              <a:t>Rarely use </a:t>
            </a:r>
            <a:r>
              <a:rPr lang="en-US" sz="2300" dirty="0" err="1"/>
              <a:t>Junit</a:t>
            </a:r>
            <a:r>
              <a:rPr lang="en-US" sz="2300" dirty="0"/>
              <a:t> Test</a:t>
            </a:r>
          </a:p>
          <a:p>
            <a:endParaRPr lang="en-US" dirty="0"/>
          </a:p>
        </p:txBody>
      </p:sp>
    </p:spTree>
    <p:extLst>
      <p:ext uri="{BB962C8B-B14F-4D97-AF65-F5344CB8AC3E}">
        <p14:creationId xmlns:p14="http://schemas.microsoft.com/office/powerpoint/2010/main" val="3512529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a:t>
            </a:r>
            <a:r>
              <a:rPr lang="en-US" dirty="0"/>
              <a:t>to improve myself</a:t>
            </a:r>
          </a:p>
        </p:txBody>
      </p:sp>
      <p:sp>
        <p:nvSpPr>
          <p:cNvPr id="3" name="Content Placeholder 2"/>
          <p:cNvSpPr>
            <a:spLocks noGrp="1"/>
          </p:cNvSpPr>
          <p:nvPr>
            <p:ph idx="1"/>
          </p:nvPr>
        </p:nvSpPr>
        <p:spPr/>
        <p:txBody>
          <a:bodyPr/>
          <a:lstStyle/>
          <a:p>
            <a:endParaRPr lang="en-US" dirty="0"/>
          </a:p>
          <a:p>
            <a:r>
              <a:rPr lang="en-US" dirty="0"/>
              <a:t>More </a:t>
            </a:r>
            <a:r>
              <a:rPr lang="en-US" dirty="0" smtClean="0"/>
              <a:t>training, hard working</a:t>
            </a:r>
            <a:endParaRPr lang="en-US" dirty="0"/>
          </a:p>
          <a:p>
            <a:r>
              <a:rPr lang="en-US" dirty="0"/>
              <a:t>Think out of a box</a:t>
            </a:r>
          </a:p>
          <a:p>
            <a:r>
              <a:rPr lang="en-US" dirty="0"/>
              <a:t>Learn from </a:t>
            </a:r>
            <a:r>
              <a:rPr lang="en-US" dirty="0" smtClean="0"/>
              <a:t>colleagues, senior </a:t>
            </a:r>
            <a:r>
              <a:rPr lang="en-US" dirty="0"/>
              <a:t>engineer, consultant, …</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4700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855785"/>
            <a:ext cx="10058402" cy="1219200"/>
          </a:xfrm>
        </p:spPr>
        <p:txBody>
          <a:bodyPr/>
          <a:lstStyle/>
          <a:p>
            <a:pPr algn="ctr"/>
            <a:r>
              <a:rPr lang="en-US" dirty="0" smtClean="0"/>
              <a:t>DEMO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4782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31860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a:t>
            </a:r>
            <a:endParaRPr dirty="0"/>
          </a:p>
        </p:txBody>
      </p:sp>
      <p:sp>
        <p:nvSpPr>
          <p:cNvPr id="14" name="Content Placeholder 13"/>
          <p:cNvSpPr>
            <a:spLocks noGrp="1"/>
          </p:cNvSpPr>
          <p:nvPr>
            <p:ph idx="1"/>
          </p:nvPr>
        </p:nvSpPr>
        <p:spPr/>
        <p:txBody>
          <a:bodyPr/>
          <a:lstStyle/>
          <a:p>
            <a:r>
              <a:rPr lang="en-US" dirty="0" smtClean="0"/>
              <a:t>Spring Framework Introduction</a:t>
            </a:r>
          </a:p>
          <a:p>
            <a:r>
              <a:rPr lang="en-US" dirty="0" smtClean="0"/>
              <a:t>Architecture Overview</a:t>
            </a:r>
          </a:p>
          <a:p>
            <a:r>
              <a:rPr lang="en-US" dirty="0" smtClean="0"/>
              <a:t>Product Overview</a:t>
            </a:r>
            <a:endParaRPr dirty="0"/>
          </a:p>
        </p:txBody>
      </p:sp>
    </p:spTree>
    <p:extLst>
      <p:ext uri="{BB962C8B-B14F-4D97-AF65-F5344CB8AC3E}">
        <p14:creationId xmlns:p14="http://schemas.microsoft.com/office/powerpoint/2010/main" val="11386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190" y="1828800"/>
            <a:ext cx="7080425" cy="1344058"/>
          </a:xfrm>
        </p:spPr>
        <p:txBody>
          <a:bodyPr/>
          <a:lstStyle/>
          <a:p>
            <a:r>
              <a:rPr lang="en-US" dirty="0"/>
              <a:t>Spring </a:t>
            </a:r>
            <a:r>
              <a:rPr lang="en-US" dirty="0" smtClean="0"/>
              <a:t>Framework</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Spring Framework</a:t>
            </a:r>
            <a:endParaRPr lang="en-US" dirty="0"/>
          </a:p>
        </p:txBody>
      </p:sp>
      <p:sp>
        <p:nvSpPr>
          <p:cNvPr id="5" name="Content Placeholder 4"/>
          <p:cNvSpPr>
            <a:spLocks noGrp="1"/>
          </p:cNvSpPr>
          <p:nvPr>
            <p:ph idx="1"/>
          </p:nvPr>
        </p:nvSpPr>
        <p:spPr>
          <a:xfrm>
            <a:off x="1065214" y="1752599"/>
            <a:ext cx="10058400" cy="4736123"/>
          </a:xfrm>
        </p:spPr>
        <p:txBody>
          <a:bodyPr>
            <a:normAutofit lnSpcReduction="10000"/>
          </a:bodyPr>
          <a:lstStyle/>
          <a:p>
            <a:r>
              <a:rPr lang="en-US" dirty="0"/>
              <a:t>Spring is an open-source  and Lightweight framework created to address the complexity of enterprise application development</a:t>
            </a:r>
            <a:r>
              <a:rPr lang="en-US" dirty="0" smtClean="0"/>
              <a:t>.</a:t>
            </a:r>
          </a:p>
          <a:p>
            <a:r>
              <a:rPr lang="en-US" dirty="0"/>
              <a:t>Management of Objects within an Application.</a:t>
            </a:r>
          </a:p>
          <a:p>
            <a:r>
              <a:rPr lang="en-US" dirty="0"/>
              <a:t>Can  be Used with JEE and </a:t>
            </a:r>
            <a:r>
              <a:rPr lang="en-US" dirty="0" smtClean="0"/>
              <a:t>Java</a:t>
            </a:r>
            <a:endParaRPr lang="en-US" dirty="0"/>
          </a:p>
          <a:p>
            <a:r>
              <a:rPr lang="en-US" dirty="0"/>
              <a:t>Spring provides a light weight solution for building enterprise ready applications.</a:t>
            </a:r>
          </a:p>
          <a:p>
            <a:r>
              <a:rPr lang="en-US" dirty="0"/>
              <a:t>Provide Spring Container</a:t>
            </a:r>
          </a:p>
          <a:p>
            <a:pPr lvl="1"/>
            <a:r>
              <a:rPr lang="en-US" dirty="0"/>
              <a:t>Application Context(In Web-Layer)</a:t>
            </a:r>
          </a:p>
          <a:p>
            <a:pPr lvl="1"/>
            <a:r>
              <a:rPr lang="en-US" dirty="0"/>
              <a:t>Bean Factory(In Stand-Alone)</a:t>
            </a:r>
          </a:p>
          <a:p>
            <a:endParaRPr lang="en-US" dirty="0"/>
          </a:p>
        </p:txBody>
      </p:sp>
    </p:spTree>
    <p:extLst>
      <p:ext uri="{BB962C8B-B14F-4D97-AF65-F5344CB8AC3E}">
        <p14:creationId xmlns:p14="http://schemas.microsoft.com/office/powerpoint/2010/main" val="262383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3" y="428626"/>
            <a:ext cx="9607549" cy="5553074"/>
          </a:xfrm>
        </p:spPr>
        <p:txBody>
          <a:bodyPr>
            <a:normAutofit lnSpcReduction="10000"/>
          </a:bodyPr>
          <a:lstStyle/>
          <a:p>
            <a:r>
              <a:rPr lang="en-US" dirty="0"/>
              <a:t>Management of Objects within an Application.</a:t>
            </a:r>
          </a:p>
          <a:p>
            <a:r>
              <a:rPr lang="en-US" dirty="0"/>
              <a:t>Can  be Used with JEE and Java</a:t>
            </a:r>
          </a:p>
          <a:p>
            <a:r>
              <a:rPr lang="en-US" dirty="0"/>
              <a:t>Provide Spring Container</a:t>
            </a:r>
          </a:p>
          <a:p>
            <a:pPr lvl="1"/>
            <a:r>
              <a:rPr lang="en-US" dirty="0"/>
              <a:t>Application Context(In Web-Layer)</a:t>
            </a:r>
          </a:p>
          <a:p>
            <a:pPr lvl="1"/>
            <a:r>
              <a:rPr lang="en-US" dirty="0"/>
              <a:t>Bean Factory(In Stand-Alone)</a:t>
            </a:r>
          </a:p>
          <a:p>
            <a:r>
              <a:rPr lang="en-US" dirty="0"/>
              <a:t>Spring provides a light weight solution for building enterprise ready applications.</a:t>
            </a:r>
          </a:p>
          <a:p>
            <a:r>
              <a:rPr lang="en-US" dirty="0"/>
              <a:t>Spring can be used for both standalone application (Java SE )&amp; web application (Java EE )</a:t>
            </a:r>
          </a:p>
          <a:p>
            <a:r>
              <a:rPr lang="en-US" dirty="0"/>
              <a:t>Spring is Open Source</a:t>
            </a:r>
          </a:p>
          <a:p>
            <a:r>
              <a:rPr lang="en-US" dirty="0"/>
              <a:t>Multi – tier Framework</a:t>
            </a:r>
          </a:p>
          <a:p>
            <a:endParaRPr lang="en-US" dirty="0"/>
          </a:p>
        </p:txBody>
      </p:sp>
    </p:spTree>
    <p:extLst>
      <p:ext uri="{BB962C8B-B14F-4D97-AF65-F5344CB8AC3E}">
        <p14:creationId xmlns:p14="http://schemas.microsoft.com/office/powerpoint/2010/main" val="4225606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Spring Framework</a:t>
            </a:r>
            <a:endParaRPr lang="en-US" dirty="0"/>
          </a:p>
        </p:txBody>
      </p:sp>
      <p:sp>
        <p:nvSpPr>
          <p:cNvPr id="3" name="Content Placeholder 2"/>
          <p:cNvSpPr>
            <a:spLocks noGrp="1"/>
          </p:cNvSpPr>
          <p:nvPr>
            <p:ph idx="1"/>
          </p:nvPr>
        </p:nvSpPr>
        <p:spPr/>
        <p:txBody>
          <a:bodyPr/>
          <a:lstStyle/>
          <a:p>
            <a:r>
              <a:rPr lang="en-US" dirty="0" smtClean="0"/>
              <a:t>Features</a:t>
            </a:r>
            <a:endParaRPr lang="en-US" dirty="0"/>
          </a:p>
          <a:p>
            <a:pPr lvl="1"/>
            <a:r>
              <a:rPr lang="en-US" dirty="0"/>
              <a:t>Management of Objects</a:t>
            </a:r>
          </a:p>
          <a:p>
            <a:pPr lvl="1"/>
            <a:r>
              <a:rPr lang="en-US" dirty="0"/>
              <a:t>Open Source</a:t>
            </a:r>
          </a:p>
          <a:p>
            <a:pPr lvl="1"/>
            <a:r>
              <a:rPr lang="en-US" dirty="0"/>
              <a:t>Promotes Dependency Injection</a:t>
            </a:r>
          </a:p>
          <a:p>
            <a:pPr lvl="1"/>
            <a:r>
              <a:rPr lang="en-US" dirty="0"/>
              <a:t>Promotes Loose Coupling</a:t>
            </a:r>
          </a:p>
          <a:p>
            <a:pPr lvl="1"/>
            <a:r>
              <a:rPr lang="en-US" dirty="0"/>
              <a:t>Lightweight &amp; Non-intrusive</a:t>
            </a:r>
          </a:p>
          <a:p>
            <a:endParaRPr lang="en-US" dirty="0"/>
          </a:p>
        </p:txBody>
      </p:sp>
    </p:spTree>
    <p:extLst>
      <p:ext uri="{BB962C8B-B14F-4D97-AF65-F5344CB8AC3E}">
        <p14:creationId xmlns:p14="http://schemas.microsoft.com/office/powerpoint/2010/main" val="283418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190" y="1828800"/>
            <a:ext cx="7080425" cy="1344058"/>
          </a:xfrm>
        </p:spPr>
        <p:txBody>
          <a:bodyPr/>
          <a:lstStyle/>
          <a:p>
            <a:r>
              <a:rPr lang="en-US" dirty="0"/>
              <a:t>Architecture</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892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presentation, illustrated landscape design  (widescreen)</Template>
  <TotalTime>1032</TotalTime>
  <Words>1055</Words>
  <Application>Microsoft Office PowerPoint</Application>
  <PresentationFormat>Widescreen</PresentationFormat>
  <Paragraphs>158</Paragraphs>
  <Slides>37</Slides>
  <Notes>12</Notes>
  <HiddenSlides>8</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Segoe Print</vt:lpstr>
      <vt:lpstr>Nature Illustration 16x9</vt:lpstr>
      <vt:lpstr>Finish Presentation</vt:lpstr>
      <vt:lpstr>Web Application - QUIZ</vt:lpstr>
      <vt:lpstr>Objective</vt:lpstr>
      <vt:lpstr>Content</vt:lpstr>
      <vt:lpstr>Spring Framework</vt:lpstr>
      <vt:lpstr>Spring Framework</vt:lpstr>
      <vt:lpstr>PowerPoint Presentation</vt:lpstr>
      <vt:lpstr>Spring Framework</vt:lpstr>
      <vt:lpstr>Architecture</vt:lpstr>
      <vt:lpstr>Architecture Overview</vt:lpstr>
      <vt:lpstr>Spring Core</vt:lpstr>
      <vt:lpstr>Spring Context</vt:lpstr>
      <vt:lpstr>Spring DAO</vt:lpstr>
      <vt:lpstr>Spring ORM</vt:lpstr>
      <vt:lpstr>Spring AOP</vt:lpstr>
      <vt:lpstr>Spring Web</vt:lpstr>
      <vt:lpstr>Spring MVC</vt:lpstr>
      <vt:lpstr>PowerPoint Presentation</vt:lpstr>
      <vt:lpstr>Integrate Hibernate and Spring</vt:lpstr>
      <vt:lpstr>Hibernate application </vt:lpstr>
      <vt:lpstr>Using Hibernate framework </vt:lpstr>
      <vt:lpstr>Integrate Hibernate and Spring </vt:lpstr>
      <vt:lpstr>Integrate Hibernate and Spring </vt:lpstr>
      <vt:lpstr>Spring Database </vt:lpstr>
      <vt:lpstr>Project - QUIZ</vt:lpstr>
      <vt:lpstr>PROJECT</vt:lpstr>
      <vt:lpstr>PROJECT - Requirement</vt:lpstr>
      <vt:lpstr>PROJECT - Database Structure</vt:lpstr>
      <vt:lpstr>PROJECT - Site Map</vt:lpstr>
      <vt:lpstr>PROJECT - Function</vt:lpstr>
      <vt:lpstr>PowerPoint Presentation</vt:lpstr>
      <vt:lpstr>PowerPoint Presentation</vt:lpstr>
      <vt:lpstr>PROJECT - Applied framework</vt:lpstr>
      <vt:lpstr>MYSELF</vt:lpstr>
      <vt:lpstr>How to improve myself</vt:lpstr>
      <vt:lpstr>DEMO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MINH TAM</dc:creator>
  <cp:lastModifiedBy>MINH TAM</cp:lastModifiedBy>
  <cp:revision>49</cp:revision>
  <dcterms:created xsi:type="dcterms:W3CDTF">2017-01-22T04:16:05Z</dcterms:created>
  <dcterms:modified xsi:type="dcterms:W3CDTF">2017-01-23T17:38:01Z</dcterms:modified>
</cp:coreProperties>
</file>