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6" r:id="rId6"/>
    <p:sldId id="260" r:id="rId7"/>
    <p:sldId id="262" r:id="rId8"/>
    <p:sldId id="265" r:id="rId9"/>
    <p:sldId id="261" r:id="rId10"/>
    <p:sldId id="263" r:id="rId11"/>
    <p:sldId id="272" r:id="rId12"/>
    <p:sldId id="270" r:id="rId13"/>
    <p:sldId id="268" r:id="rId14"/>
    <p:sldId id="26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36108C-AD26-4B12-B724-5B892705894F}">
          <p14:sldIdLst>
            <p14:sldId id="256"/>
            <p14:sldId id="257"/>
            <p14:sldId id="259"/>
            <p14:sldId id="258"/>
            <p14:sldId id="266"/>
            <p14:sldId id="260"/>
            <p14:sldId id="262"/>
            <p14:sldId id="265"/>
            <p14:sldId id="261"/>
            <p14:sldId id="263"/>
            <p14:sldId id="272"/>
            <p14:sldId id="270"/>
            <p14:sldId id="268"/>
            <p14:sldId id="26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51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EDF8B-AED0-4A5A-A061-A3D418EA8E6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E97ED-A133-4C4D-825B-4B905A8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19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3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00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9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0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7397" y="13680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Classifying Interaction Processes: Comparison of Naïve Bayes and Recurrent Neural Network-Long Short Term Memory (RNN-LSTM) Classifiers</a:t>
            </a:r>
            <a:endParaRPr 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7397" y="3970527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Erika </a:t>
            </a:r>
            <a:r>
              <a:rPr lang="en-US" sz="3200" dirty="0" err="1" smtClean="0"/>
              <a:t>Yoojung</a:t>
            </a:r>
            <a:r>
              <a:rPr lang="en-US" sz="3200" dirty="0" smtClean="0"/>
              <a:t> Oh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7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688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RNN-LSTM</a:t>
            </a:r>
            <a:br>
              <a:rPr lang="en-US" dirty="0" smtClean="0"/>
            </a:br>
            <a:r>
              <a:rPr lang="en-US" sz="3100" dirty="0" smtClean="0"/>
              <a:t>Comparison of pre-trained embedding vs. Custom word embedding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1408"/>
            <a:ext cx="10515600" cy="6645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Positive Socioemotional Category</a:t>
            </a:r>
          </a:p>
          <a:p>
            <a:pPr lvl="1"/>
            <a:r>
              <a:rPr lang="en-US" dirty="0" smtClean="0"/>
              <a:t>Overall, custom word embedding performed better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199" y="2356338"/>
            <a:ext cx="514056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en-US" dirty="0" smtClean="0"/>
              <a:t>re-trained embedding (</a:t>
            </a:r>
            <a:r>
              <a:rPr lang="en-US" dirty="0" err="1" smtClean="0"/>
              <a:t>GloVe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45823" y="2356338"/>
            <a:ext cx="529589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 word embedding*</a:t>
            </a:r>
            <a:endParaRPr 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21" y="3255457"/>
            <a:ext cx="5513820" cy="19237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09" y="5149497"/>
            <a:ext cx="2740552" cy="86941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768" y="3309978"/>
            <a:ext cx="5282403" cy="186751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031" y="5202883"/>
            <a:ext cx="2645390" cy="94869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91305" y="4360251"/>
            <a:ext cx="10574925" cy="441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RNN-LSTM</a:t>
            </a:r>
            <a:br>
              <a:rPr lang="en-US" dirty="0" smtClean="0"/>
            </a:br>
            <a:r>
              <a:rPr lang="en-US" sz="3100" dirty="0" smtClean="0"/>
              <a:t>Comparison of pre-trained embedding vs. Custom word embedding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Negative Socioemotional Category</a:t>
            </a:r>
          </a:p>
          <a:p>
            <a:pPr lvl="1"/>
            <a:r>
              <a:rPr lang="en-US" dirty="0" smtClean="0"/>
              <a:t>Both models could not correctly categorize 12 negative comments in the test dataset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199" y="2356338"/>
            <a:ext cx="514056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en-US" dirty="0" smtClean="0"/>
              <a:t>re-trained embedding (</a:t>
            </a:r>
            <a:r>
              <a:rPr lang="en-US" dirty="0" err="1" smtClean="0"/>
              <a:t>GloVe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45823" y="2356338"/>
            <a:ext cx="529589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 word embedding*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823" y="3050295"/>
            <a:ext cx="4893737" cy="17537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819" y="5004960"/>
            <a:ext cx="2953619" cy="9710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36" y="3002537"/>
            <a:ext cx="5259783" cy="18014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026" y="5004960"/>
            <a:ext cx="2990817" cy="8663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91305" y="4067503"/>
            <a:ext cx="10574925" cy="472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RNN-LSTM</a:t>
            </a:r>
            <a:br>
              <a:rPr lang="en-US" dirty="0" smtClean="0"/>
            </a:br>
            <a:r>
              <a:rPr lang="en-US" sz="3100" dirty="0" smtClean="0"/>
              <a:t>Comparison of pre-trained embedding vs. Custom word embedding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6122" y="1449079"/>
            <a:ext cx="10515600" cy="7344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Task-Focused Category</a:t>
            </a:r>
          </a:p>
          <a:p>
            <a:pPr lvl="1"/>
            <a:r>
              <a:rPr lang="en-US" dirty="0" smtClean="0"/>
              <a:t>Overall, custom word embedding performed better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199" y="2356338"/>
            <a:ext cx="514056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en-US" dirty="0" smtClean="0"/>
              <a:t>re-trained embedding (</a:t>
            </a:r>
            <a:r>
              <a:rPr lang="en-US" dirty="0" err="1" smtClean="0"/>
              <a:t>GloVe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45823" y="2356339"/>
            <a:ext cx="5295899" cy="278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 word embedding*</a:t>
            </a:r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5" y="3079002"/>
            <a:ext cx="5192570" cy="18341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800" y="5017095"/>
            <a:ext cx="3255258" cy="89360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121" y="3083473"/>
            <a:ext cx="5383084" cy="1780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369" y="5086038"/>
            <a:ext cx="3727593" cy="104372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91305" y="4067503"/>
            <a:ext cx="10574925" cy="546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Findings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1408"/>
            <a:ext cx="10515600" cy="9880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Overall, RNN-LSTM models performed better than Naïve Bayes Classifier</a:t>
            </a:r>
          </a:p>
          <a:p>
            <a:r>
              <a:rPr lang="en-US" dirty="0" smtClean="0"/>
              <a:t>Pre-trained </a:t>
            </a:r>
            <a:r>
              <a:rPr lang="en-US" dirty="0" err="1" smtClean="0"/>
              <a:t>GloVe</a:t>
            </a:r>
            <a:r>
              <a:rPr lang="en-US" dirty="0" smtClean="0"/>
              <a:t> embedding and custom embedding showed similar performance, but custom embedding performed slightly better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199" y="2356338"/>
            <a:ext cx="514056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45823" y="2356338"/>
            <a:ext cx="529589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47660"/>
              </p:ext>
            </p:extLst>
          </p:nvPr>
        </p:nvGraphicFramePr>
        <p:xfrm>
          <a:off x="1201004" y="2898599"/>
          <a:ext cx="9044724" cy="341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81">
                  <a:extLst>
                    <a:ext uri="{9D8B030D-6E8A-4147-A177-3AD203B41FA5}">
                      <a16:colId xmlns:a16="http://schemas.microsoft.com/office/drawing/2014/main" val="3910491119"/>
                    </a:ext>
                  </a:extLst>
                </a:gridCol>
                <a:gridCol w="2261181">
                  <a:extLst>
                    <a:ext uri="{9D8B030D-6E8A-4147-A177-3AD203B41FA5}">
                      <a16:colId xmlns:a16="http://schemas.microsoft.com/office/drawing/2014/main" val="1026189940"/>
                    </a:ext>
                  </a:extLst>
                </a:gridCol>
                <a:gridCol w="2261181">
                  <a:extLst>
                    <a:ext uri="{9D8B030D-6E8A-4147-A177-3AD203B41FA5}">
                      <a16:colId xmlns:a16="http://schemas.microsoft.com/office/drawing/2014/main" val="2168195711"/>
                    </a:ext>
                  </a:extLst>
                </a:gridCol>
                <a:gridCol w="2261181">
                  <a:extLst>
                    <a:ext uri="{9D8B030D-6E8A-4147-A177-3AD203B41FA5}">
                      <a16:colId xmlns:a16="http://schemas.microsoft.com/office/drawing/2014/main" val="742475518"/>
                    </a:ext>
                  </a:extLst>
                </a:gridCol>
              </a:tblGrid>
              <a:tr h="8546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Categories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Naïve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Bayes (Baseline)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RNN-LSTM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GloVe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RNN-LSTM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(Custom)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581089"/>
                  </a:ext>
                </a:extLst>
              </a:tr>
              <a:tr h="8546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Positive Socio-emotional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.73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 .74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.74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.78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853277"/>
                  </a:ext>
                </a:extLst>
              </a:tr>
              <a:tr h="85468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Negative Socio-emotional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.96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 .96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.49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 .96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.49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91567"/>
                  </a:ext>
                </a:extLst>
              </a:tr>
              <a:tr h="8546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Task-Focused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.88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 .92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.84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.95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22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5022"/>
            <a:ext cx="10515600" cy="4631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the study, there were 2 unbalanced categories (negative socioemotional, task-focused). Naïve Bayes model did not perform well in both categories, whereas RNN-LSTM did not perform well only in one category (negative). </a:t>
            </a:r>
          </a:p>
          <a:p>
            <a:endParaRPr lang="en-US" dirty="0" smtClean="0"/>
          </a:p>
          <a:p>
            <a:r>
              <a:rPr lang="en-US" dirty="0" smtClean="0"/>
              <a:t>Then, how can/should we deal with unbalanced data?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Increasing the size of training dataset? </a:t>
            </a:r>
          </a:p>
          <a:p>
            <a:pPr marL="0" indent="0">
              <a:buNone/>
            </a:pPr>
            <a:r>
              <a:rPr lang="en-US" dirty="0" smtClean="0"/>
              <a:t>Using different datasets? Or models?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9220" y="285607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Framework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600200"/>
            <a:ext cx="5685430" cy="4550386"/>
          </a:xfrm>
        </p:spPr>
        <p:txBody>
          <a:bodyPr/>
          <a:lstStyle/>
          <a:p>
            <a:r>
              <a:rPr lang="en-US" dirty="0" smtClean="0"/>
              <a:t>Bales (1951) suggested a theoretical framework for categorizing communication processes </a:t>
            </a:r>
          </a:p>
          <a:p>
            <a:r>
              <a:rPr lang="en-US" dirty="0" smtClean="0"/>
              <a:t>There are a total of 12 states, which can be simplified to 3 states: Positive socioemotional, Task-focused (neutral), and Negative socioemotional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31" y="1147051"/>
            <a:ext cx="4932747" cy="50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Description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Buildings text classifiers based on Bales’ (1951) theoretical discussion of coding communication processes into 3 categories</a:t>
            </a:r>
          </a:p>
          <a:p>
            <a:endParaRPr lang="en-US" dirty="0"/>
          </a:p>
          <a:p>
            <a:r>
              <a:rPr lang="en-US" dirty="0" smtClean="0"/>
              <a:t>Training &amp; Comparing the performance of two classifiers: Naïve Bayes and RNN-LSTM</a:t>
            </a:r>
          </a:p>
          <a:p>
            <a:endParaRPr lang="en-US" dirty="0"/>
          </a:p>
          <a:p>
            <a:r>
              <a:rPr lang="en-US" dirty="0" smtClean="0"/>
              <a:t>Using two types of word embedding models (</a:t>
            </a:r>
            <a:r>
              <a:rPr lang="en-US" dirty="0" err="1" smtClean="0"/>
              <a:t>GloVe</a:t>
            </a:r>
            <a:r>
              <a:rPr lang="en-US" dirty="0" smtClean="0"/>
              <a:t> and Custom)</a:t>
            </a:r>
          </a:p>
          <a:p>
            <a:endParaRPr lang="en-US" dirty="0"/>
          </a:p>
          <a:p>
            <a:r>
              <a:rPr lang="en-US" dirty="0" smtClean="0"/>
              <a:t>Classifiers were trained for each category to simplify the training process. Thus I did NOT use a multi-label classification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3142" y="1518404"/>
            <a:ext cx="6717145" cy="49008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this project, two datasets (from different tasks) were used</a:t>
            </a:r>
          </a:p>
          <a:p>
            <a:endParaRPr lang="en-US" dirty="0" smtClean="0"/>
          </a:p>
          <a:p>
            <a:r>
              <a:rPr lang="en-US" dirty="0" smtClean="0"/>
              <a:t>Dataset1: Persuasion task dataset</a:t>
            </a:r>
          </a:p>
          <a:p>
            <a:pPr marL="0" indent="0">
              <a:buNone/>
            </a:pPr>
            <a:r>
              <a:rPr lang="en-US" dirty="0" smtClean="0"/>
              <a:t>Two people were assigned to a chatroom where one had to persuade the other person to donate to a children’s charity.  </a:t>
            </a:r>
          </a:p>
          <a:p>
            <a:endParaRPr lang="en-US" dirty="0"/>
          </a:p>
          <a:p>
            <a:r>
              <a:rPr lang="en-US" dirty="0" smtClean="0"/>
              <a:t>Dataset2: Advice-giving task dataset</a:t>
            </a:r>
          </a:p>
          <a:p>
            <a:pPr marL="0" indent="0">
              <a:buNone/>
            </a:pPr>
            <a:r>
              <a:rPr lang="en-US" dirty="0" smtClean="0"/>
              <a:t>Two people were assigned to a chatroom where one had to give sleep-related advice to the other person. </a:t>
            </a:r>
          </a:p>
          <a:p>
            <a:endParaRPr lang="en-US" dirty="0" smtClean="0"/>
          </a:p>
          <a:p>
            <a:r>
              <a:rPr lang="en-US" dirty="0" smtClean="0"/>
              <a:t>A total of 1427 items (manually labeled utterances) were used as training dataset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72" y="2770910"/>
            <a:ext cx="4769277" cy="2678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3672" y="5375563"/>
            <a:ext cx="464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word cloud of most used words in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778986"/>
          </a:xfrm>
        </p:spPr>
        <p:txBody>
          <a:bodyPr/>
          <a:lstStyle/>
          <a:p>
            <a:r>
              <a:rPr lang="en-US" dirty="0" smtClean="0"/>
              <a:t>Simple but powerful linear classifier</a:t>
            </a:r>
          </a:p>
          <a:p>
            <a:r>
              <a:rPr lang="en-US" dirty="0" smtClean="0"/>
              <a:t>Baseline Classifier</a:t>
            </a:r>
          </a:p>
          <a:p>
            <a:r>
              <a:rPr lang="en-US" dirty="0" smtClean="0"/>
              <a:t>Removed stop words</a:t>
            </a:r>
          </a:p>
          <a:p>
            <a:r>
              <a:rPr lang="en-US" dirty="0" smtClean="0"/>
              <a:t>Laplace (add-one) smoothing</a:t>
            </a:r>
          </a:p>
          <a:p>
            <a:r>
              <a:rPr lang="en-US" dirty="0" smtClean="0"/>
              <a:t>80% train, 20% test</a:t>
            </a:r>
          </a:p>
        </p:txBody>
      </p:sp>
    </p:spTree>
    <p:extLst>
      <p:ext uri="{BB962C8B-B14F-4D97-AF65-F5344CB8AC3E}">
        <p14:creationId xmlns:p14="http://schemas.microsoft.com/office/powerpoint/2010/main" val="22722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778986"/>
          </a:xfrm>
        </p:spPr>
        <p:txBody>
          <a:bodyPr/>
          <a:lstStyle/>
          <a:p>
            <a:r>
              <a:rPr lang="en-US" dirty="0" smtClean="0"/>
              <a:t>Positive Socio-emotional Category</a:t>
            </a:r>
          </a:p>
          <a:p>
            <a:r>
              <a:rPr lang="en-US" dirty="0" smtClean="0"/>
              <a:t>Balanced dataset </a:t>
            </a:r>
          </a:p>
          <a:p>
            <a:r>
              <a:rPr lang="en-US" dirty="0" smtClean="0"/>
              <a:t>Accuracy: .73; F1-score (macro): .71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1946"/>
            <a:ext cx="4267912" cy="2822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932" y="3567314"/>
            <a:ext cx="5565216" cy="19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3486"/>
            <a:ext cx="10515600" cy="4673478"/>
          </a:xfrm>
        </p:spPr>
        <p:txBody>
          <a:bodyPr/>
          <a:lstStyle/>
          <a:p>
            <a:r>
              <a:rPr lang="en-US" dirty="0" smtClean="0"/>
              <a:t>Negative Socio-emotional Category</a:t>
            </a:r>
          </a:p>
          <a:p>
            <a:r>
              <a:rPr lang="en-US" dirty="0" smtClean="0"/>
              <a:t>Highly unbalanced dataset</a:t>
            </a:r>
          </a:p>
          <a:p>
            <a:r>
              <a:rPr lang="en-US" dirty="0" smtClean="0"/>
              <a:t>Accuracy:  .96; F1-score (macro): .49 </a:t>
            </a:r>
          </a:p>
          <a:p>
            <a:r>
              <a:rPr lang="en-US" dirty="0" smtClean="0"/>
              <a:t>The classifier did not correctly categorize 12 negative comments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9434"/>
            <a:ext cx="4991533" cy="2842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64" y="4075168"/>
            <a:ext cx="5647767" cy="18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3485"/>
            <a:ext cx="11277600" cy="4985237"/>
          </a:xfrm>
        </p:spPr>
        <p:txBody>
          <a:bodyPr/>
          <a:lstStyle/>
          <a:p>
            <a:r>
              <a:rPr lang="en-US" dirty="0" smtClean="0"/>
              <a:t>Task-Focused Category</a:t>
            </a:r>
          </a:p>
          <a:p>
            <a:r>
              <a:rPr lang="en-US" dirty="0" smtClean="0"/>
              <a:t>Highly unbalanced dataset</a:t>
            </a:r>
          </a:p>
          <a:p>
            <a:r>
              <a:rPr lang="en-US" dirty="0" smtClean="0"/>
              <a:t>Accuracy: .88; F1-score (macro): .47</a:t>
            </a:r>
          </a:p>
          <a:p>
            <a:r>
              <a:rPr lang="en-US" dirty="0" smtClean="0"/>
              <a:t>The classifier did not correctly categorize 34 non-task focused comments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2" y="3762582"/>
            <a:ext cx="5006774" cy="2834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974" y="4044462"/>
            <a:ext cx="5501238" cy="19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RNN-LSTM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Question 1. What would happen when we use neural network model (RNN-LSTM)?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 2. How would word embedding play a role?</a:t>
            </a:r>
          </a:p>
          <a:p>
            <a:pPr marL="0" indent="0">
              <a:buNone/>
            </a:pPr>
            <a:r>
              <a:rPr lang="en-US" dirty="0" smtClean="0"/>
              <a:t>Glove embedding (glove.6B.100d.txt)</a:t>
            </a:r>
          </a:p>
          <a:p>
            <a:pPr marL="0" indent="0">
              <a:buNone/>
            </a:pPr>
            <a:r>
              <a:rPr lang="en-US" dirty="0" smtClean="0"/>
              <a:t>Custom embedding (trained with 46840 examples)</a:t>
            </a:r>
          </a:p>
          <a:p>
            <a:pPr>
              <a:buFontTx/>
              <a:buChar char="-"/>
            </a:pPr>
            <a:r>
              <a:rPr lang="en-US" dirty="0" smtClean="0"/>
              <a:t>word2vec; skip-gram; 100 dimensions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Embedding layer – LSTM layer (100 hidden units) – Dense layer </a:t>
            </a:r>
          </a:p>
          <a:p>
            <a:r>
              <a:rPr lang="en-US" dirty="0" smtClean="0"/>
              <a:t>Early stopping – avoid overfitting</a:t>
            </a:r>
          </a:p>
          <a:p>
            <a:r>
              <a:rPr lang="en-US" dirty="0" smtClean="0"/>
              <a:t>80% train, 20%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670</Words>
  <Application>Microsoft Office PowerPoint</Application>
  <PresentationFormat>와이드스크린</PresentationFormat>
  <Paragraphs>116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Symbol</vt:lpstr>
      <vt:lpstr>Office 테마</vt:lpstr>
      <vt:lpstr>Classifying Interaction Processes: Comparison of Naïve Bayes and Recurrent Neural Network-Long Short Term Memory (RNN-LSTM) Classifiers</vt:lpstr>
      <vt:lpstr>Theoretical Framework</vt:lpstr>
      <vt:lpstr>Task Description</vt:lpstr>
      <vt:lpstr>Data Description</vt:lpstr>
      <vt:lpstr>Naïve Bayes</vt:lpstr>
      <vt:lpstr>Naïve Bayes</vt:lpstr>
      <vt:lpstr>Naïve Bayes</vt:lpstr>
      <vt:lpstr>Naïve Bayes</vt:lpstr>
      <vt:lpstr>RNN-LSTM</vt:lpstr>
      <vt:lpstr>RNN-LSTM Comparison of pre-trained embedding vs. Custom word embedding </vt:lpstr>
      <vt:lpstr>RNN-LSTM Comparison of pre-trained embedding vs. Custom word embedding </vt:lpstr>
      <vt:lpstr>RNN-LSTM Comparison of pre-trained embedding vs. Custom word embedding </vt:lpstr>
      <vt:lpstr>Summary of Findings </vt:lpstr>
      <vt:lpstr>Discussion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Interaction Processes: Comparison of Naïve Bayes and RNN-LSTM Classifiers</dc:title>
  <dc:creator>Oh Yoo Jung</dc:creator>
  <cp:lastModifiedBy>Oh Yoo Jung</cp:lastModifiedBy>
  <cp:revision>99</cp:revision>
  <dcterms:created xsi:type="dcterms:W3CDTF">2020-06-02T21:58:22Z</dcterms:created>
  <dcterms:modified xsi:type="dcterms:W3CDTF">2020-06-07T01:04:11Z</dcterms:modified>
</cp:coreProperties>
</file>