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6" r:id="rId6"/>
    <p:sldId id="260" r:id="rId7"/>
    <p:sldId id="262" r:id="rId8"/>
    <p:sldId id="265" r:id="rId9"/>
    <p:sldId id="261" r:id="rId10"/>
    <p:sldId id="263" r:id="rId11"/>
    <p:sldId id="272" r:id="rId12"/>
    <p:sldId id="270" r:id="rId13"/>
    <p:sldId id="268" r:id="rId14"/>
    <p:sldId id="264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B36108C-AD26-4B12-B724-5B892705894F}">
          <p14:sldIdLst>
            <p14:sldId id="256"/>
            <p14:sldId id="257"/>
            <p14:sldId id="259"/>
            <p14:sldId id="258"/>
            <p14:sldId id="266"/>
            <p14:sldId id="260"/>
            <p14:sldId id="262"/>
            <p14:sldId id="265"/>
            <p14:sldId id="261"/>
            <p14:sldId id="263"/>
            <p14:sldId id="272"/>
            <p14:sldId id="270"/>
            <p14:sldId id="268"/>
            <p14:sldId id="264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251" autoAdjust="0"/>
  </p:normalViewPr>
  <p:slideViewPr>
    <p:cSldViewPr snapToGrid="0">
      <p:cViewPr varScale="1">
        <p:scale>
          <a:sx n="73" d="100"/>
          <a:sy n="73" d="100"/>
        </p:scale>
        <p:origin x="1070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EDF8B-AED0-4A5A-A061-A3D418EA8E6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E97ED-A133-4C4D-825B-4B905A88D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48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E97ED-A133-4C4D-825B-4B905A88DA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19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E97ED-A133-4C4D-825B-4B905A88DA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26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E97ED-A133-4C4D-825B-4B905A88DA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30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E97ED-A133-4C4D-825B-4B905A88DA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36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E97ED-A133-4C4D-825B-4B905A88DA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74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E97ED-A133-4C4D-825B-4B905A88DA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71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E97ED-A133-4C4D-825B-4B905A88DA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00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E97ED-A133-4C4D-825B-4B905A88DA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66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E97ED-A133-4C4D-825B-4B905A88DA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13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E97ED-A133-4C4D-825B-4B905A88DA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9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D479-D8B3-49F6-BD07-351A551B806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B910-A67C-4F8C-93DB-134B2EF2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00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D479-D8B3-49F6-BD07-351A551B806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B910-A67C-4F8C-93DB-134B2EF2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6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D479-D8B3-49F6-BD07-351A551B806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B910-A67C-4F8C-93DB-134B2EF2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1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D479-D8B3-49F6-BD07-351A551B806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B910-A67C-4F8C-93DB-134B2EF2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2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D479-D8B3-49F6-BD07-351A551B806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B910-A67C-4F8C-93DB-134B2EF2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D479-D8B3-49F6-BD07-351A551B806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B910-A67C-4F8C-93DB-134B2EF2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D479-D8B3-49F6-BD07-351A551B806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B910-A67C-4F8C-93DB-134B2EF2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9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D479-D8B3-49F6-BD07-351A551B806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B910-A67C-4F8C-93DB-134B2EF2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7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D479-D8B3-49F6-BD07-351A551B806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B910-A67C-4F8C-93DB-134B2EF2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7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D479-D8B3-49F6-BD07-351A551B806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B910-A67C-4F8C-93DB-134B2EF2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1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D479-D8B3-49F6-BD07-351A551B806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CB910-A67C-4F8C-93DB-134B2EF2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6D479-D8B3-49F6-BD07-351A551B8067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CB910-A67C-4F8C-93DB-134B2EF2F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0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7397" y="136802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Classifying Interaction Processes: Comparison of Naïve Bayes and Recurrent Neural Network-Long Short Term Memory (RNN-LSTM) Classifiers</a:t>
            </a:r>
            <a:endParaRPr 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7397" y="3970527"/>
            <a:ext cx="9144000" cy="1655762"/>
          </a:xfrm>
        </p:spPr>
        <p:txBody>
          <a:bodyPr/>
          <a:lstStyle/>
          <a:p>
            <a:endParaRPr lang="en-US" dirty="0" smtClean="0"/>
          </a:p>
          <a:p>
            <a:r>
              <a:rPr lang="en-US" sz="3200" dirty="0" smtClean="0"/>
              <a:t>Erika </a:t>
            </a:r>
            <a:r>
              <a:rPr lang="en-US" sz="3200" dirty="0" err="1" smtClean="0"/>
              <a:t>Yoojung</a:t>
            </a:r>
            <a:r>
              <a:rPr lang="en-US" sz="3200" dirty="0" smtClean="0"/>
              <a:t> Oh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672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6881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RNN-LSTM</a:t>
            </a:r>
            <a:br>
              <a:rPr lang="en-US" dirty="0" smtClean="0"/>
            </a:br>
            <a:r>
              <a:rPr lang="en-US" sz="3100" dirty="0" smtClean="0"/>
              <a:t>Comparison of pre-trained embedding vs. Custom word embedding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91408"/>
            <a:ext cx="10515600" cy="66451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Positive Socioemotional Category</a:t>
            </a:r>
          </a:p>
          <a:p>
            <a:pPr lvl="1"/>
            <a:r>
              <a:rPr lang="en-US" dirty="0" smtClean="0"/>
              <a:t>Overall, custom word embedding performed better</a:t>
            </a:r>
            <a:endParaRPr 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199" y="2356338"/>
            <a:ext cx="5140569" cy="3820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</a:t>
            </a:r>
            <a:r>
              <a:rPr lang="en-US" dirty="0" smtClean="0"/>
              <a:t>re-trained embedding (</a:t>
            </a:r>
            <a:r>
              <a:rPr lang="en-US" dirty="0" err="1" smtClean="0"/>
              <a:t>GloVe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145823" y="2356338"/>
            <a:ext cx="5295899" cy="3820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Custom word embedding*</a:t>
            </a:r>
            <a:endParaRPr 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21" y="3255457"/>
            <a:ext cx="5513820" cy="192374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109" y="5149497"/>
            <a:ext cx="2740552" cy="86941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8768" y="3309978"/>
            <a:ext cx="5282403" cy="186751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4031" y="5202883"/>
            <a:ext cx="2645390" cy="94869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91305" y="4360251"/>
            <a:ext cx="10574925" cy="4414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4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RNN-LSTM</a:t>
            </a:r>
            <a:br>
              <a:rPr lang="en-US" dirty="0" smtClean="0"/>
            </a:br>
            <a:r>
              <a:rPr lang="en-US" sz="3100" dirty="0" smtClean="0"/>
              <a:t>Comparison of pre-trained embedding vs. Custom word embedding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9884"/>
            <a:ext cx="10515600" cy="685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Negative Socioemotional Category</a:t>
            </a:r>
          </a:p>
          <a:p>
            <a:pPr lvl="1"/>
            <a:r>
              <a:rPr lang="en-US" dirty="0" smtClean="0"/>
              <a:t>Both models could not correctly categorize 12 negative comments in the test dataset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199" y="2356338"/>
            <a:ext cx="5140569" cy="3820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</a:t>
            </a:r>
            <a:r>
              <a:rPr lang="en-US" dirty="0" smtClean="0"/>
              <a:t>re-trained embedding (</a:t>
            </a:r>
            <a:r>
              <a:rPr lang="en-US" dirty="0" err="1" smtClean="0"/>
              <a:t>GloVe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145823" y="2356338"/>
            <a:ext cx="5295899" cy="3820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Custom word embedding*</a:t>
            </a:r>
            <a:endParaRPr 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823" y="3050295"/>
            <a:ext cx="4893737" cy="175371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0819" y="5004960"/>
            <a:ext cx="2953619" cy="97105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036" y="3002537"/>
            <a:ext cx="5259783" cy="18014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8026" y="5004960"/>
            <a:ext cx="2990817" cy="86630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91305" y="4067503"/>
            <a:ext cx="10574925" cy="472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4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RNN-LSTM</a:t>
            </a:r>
            <a:br>
              <a:rPr lang="en-US" dirty="0" smtClean="0"/>
            </a:br>
            <a:r>
              <a:rPr lang="en-US" sz="3100" dirty="0" smtClean="0"/>
              <a:t>Comparison of pre-trained embedding vs. Custom word embedding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6122" y="1449079"/>
            <a:ext cx="10515600" cy="73441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Task-Focused Category</a:t>
            </a:r>
          </a:p>
          <a:p>
            <a:pPr lvl="1"/>
            <a:r>
              <a:rPr lang="en-US" dirty="0" smtClean="0"/>
              <a:t>Overall, custom word embedding performed better </a:t>
            </a:r>
            <a:endParaRPr 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199" y="2356338"/>
            <a:ext cx="5140569" cy="3820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</a:t>
            </a:r>
            <a:r>
              <a:rPr lang="en-US" dirty="0" smtClean="0"/>
              <a:t>re-trained embedding (</a:t>
            </a:r>
            <a:r>
              <a:rPr lang="en-US" dirty="0" err="1" smtClean="0"/>
              <a:t>GloVe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145823" y="2356339"/>
            <a:ext cx="5295899" cy="2788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Custom word embedding*</a:t>
            </a:r>
            <a:endParaRPr 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05" y="3079002"/>
            <a:ext cx="5192570" cy="183419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800" y="5017095"/>
            <a:ext cx="3255258" cy="89360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9121" y="3083473"/>
            <a:ext cx="5383084" cy="178097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0369" y="5086038"/>
            <a:ext cx="3727593" cy="1043727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691305" y="4067503"/>
            <a:ext cx="10574925" cy="546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5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Findings 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91408"/>
            <a:ext cx="10515600" cy="98801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Overall, RNN-LSTM models performed better than Naïve Bayes Classifier</a:t>
            </a:r>
          </a:p>
          <a:p>
            <a:r>
              <a:rPr lang="en-US" dirty="0" smtClean="0"/>
              <a:t>Pre-trained </a:t>
            </a:r>
            <a:r>
              <a:rPr lang="en-US" dirty="0" err="1" smtClean="0"/>
              <a:t>GloVe</a:t>
            </a:r>
            <a:r>
              <a:rPr lang="en-US" dirty="0" smtClean="0"/>
              <a:t> embedding and custom embedding showed similar performance, but custom embedding performed slightly better</a:t>
            </a:r>
            <a:endParaRPr 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199" y="2356338"/>
            <a:ext cx="5140569" cy="3820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145823" y="2356338"/>
            <a:ext cx="5295899" cy="3820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647660"/>
              </p:ext>
            </p:extLst>
          </p:nvPr>
        </p:nvGraphicFramePr>
        <p:xfrm>
          <a:off x="1201004" y="2898599"/>
          <a:ext cx="9044724" cy="3418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181">
                  <a:extLst>
                    <a:ext uri="{9D8B030D-6E8A-4147-A177-3AD203B41FA5}">
                      <a16:colId xmlns:a16="http://schemas.microsoft.com/office/drawing/2014/main" val="3910491119"/>
                    </a:ext>
                  </a:extLst>
                </a:gridCol>
                <a:gridCol w="2261181">
                  <a:extLst>
                    <a:ext uri="{9D8B030D-6E8A-4147-A177-3AD203B41FA5}">
                      <a16:colId xmlns:a16="http://schemas.microsoft.com/office/drawing/2014/main" val="1026189940"/>
                    </a:ext>
                  </a:extLst>
                </a:gridCol>
                <a:gridCol w="2261181">
                  <a:extLst>
                    <a:ext uri="{9D8B030D-6E8A-4147-A177-3AD203B41FA5}">
                      <a16:colId xmlns:a16="http://schemas.microsoft.com/office/drawing/2014/main" val="2168195711"/>
                    </a:ext>
                  </a:extLst>
                </a:gridCol>
                <a:gridCol w="2261181">
                  <a:extLst>
                    <a:ext uri="{9D8B030D-6E8A-4147-A177-3AD203B41FA5}">
                      <a16:colId xmlns:a16="http://schemas.microsoft.com/office/drawing/2014/main" val="742475518"/>
                    </a:ext>
                  </a:extLst>
                </a:gridCol>
              </a:tblGrid>
              <a:tr h="85468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Categories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Naïve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Bayes (Baseline)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RNN-LSTM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GloVe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RNN-LSTM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(Custom)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581089"/>
                  </a:ext>
                </a:extLst>
              </a:tr>
              <a:tr h="85468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Positive Socio-emotional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Accuracy: .73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F1-score (macro): .71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Accuracy:  .74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F1-score (macro): .74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Accuracy: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.78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F1-score (macro):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.78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0853277"/>
                  </a:ext>
                </a:extLst>
              </a:tr>
              <a:tr h="854686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Negative Socio-emotional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Accuracy: .96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F1-score (macro): .49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Accuracy:  .96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F1-score (macro): .49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Accuracy:  .96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F1-score (macro): .49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891567"/>
                  </a:ext>
                </a:extLst>
              </a:tr>
              <a:tr h="85468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Task-Focused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Accuracy: .88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F1-score (macro): .47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Accuracy:  .92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F1-score (macro): .84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Accuracy: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.95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F1-score (macro):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.88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224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2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45022"/>
            <a:ext cx="10515600" cy="4631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the study, there were 2 unbalanced categories (negative socioemotional, task-focused). Naïve Bayes model did not perform well in both categories, whereas RNN-LSTM did not perform well only in one category (negative). </a:t>
            </a:r>
          </a:p>
          <a:p>
            <a:endParaRPr lang="en-US" dirty="0" smtClean="0"/>
          </a:p>
          <a:p>
            <a:r>
              <a:rPr lang="en-US" dirty="0" smtClean="0"/>
              <a:t>Then, how can/should we deal with unbalanced data?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Increasing the size of training dataset? </a:t>
            </a:r>
          </a:p>
          <a:p>
            <a:pPr marL="0" indent="0">
              <a:buNone/>
            </a:pPr>
            <a:r>
              <a:rPr lang="en-US" dirty="0" smtClean="0"/>
              <a:t>Using different datasets? Or models?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Symbol" panose="05050102010706020507" pitchFamily="18" charset="2"/>
              <a:buChar char="Þ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69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9220" y="285607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87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Framework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1600200"/>
            <a:ext cx="5685430" cy="4550386"/>
          </a:xfrm>
        </p:spPr>
        <p:txBody>
          <a:bodyPr/>
          <a:lstStyle/>
          <a:p>
            <a:r>
              <a:rPr lang="en-US" dirty="0" smtClean="0"/>
              <a:t>Bales (</a:t>
            </a:r>
            <a:r>
              <a:rPr lang="en-US" dirty="0" smtClean="0"/>
              <a:t>1950) </a:t>
            </a:r>
            <a:r>
              <a:rPr lang="en-US" dirty="0" smtClean="0"/>
              <a:t>suggested a theoretical framework for categorizing communication processes </a:t>
            </a:r>
          </a:p>
          <a:p>
            <a:r>
              <a:rPr lang="en-US" dirty="0" smtClean="0"/>
              <a:t>There are a total of 12 states, which can be simplified to 3 states: Positive socioemotional, Task-focused (neutral), and Negative socioemotional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631" y="1147051"/>
            <a:ext cx="4932747" cy="500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7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Description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Buildings text classifiers based on Bales’ (</a:t>
            </a:r>
            <a:r>
              <a:rPr lang="en-US" dirty="0" smtClean="0"/>
              <a:t>1950) </a:t>
            </a:r>
            <a:r>
              <a:rPr lang="en-US" dirty="0" smtClean="0"/>
              <a:t>theoretical discussion of coding communication processes into 3 categories</a:t>
            </a:r>
          </a:p>
          <a:p>
            <a:endParaRPr lang="en-US" dirty="0"/>
          </a:p>
          <a:p>
            <a:r>
              <a:rPr lang="en-US" dirty="0" smtClean="0"/>
              <a:t>Training &amp; Comparing the performance of two classifiers: Naïve Bayes and RNN-LSTM</a:t>
            </a:r>
          </a:p>
          <a:p>
            <a:endParaRPr lang="en-US" dirty="0"/>
          </a:p>
          <a:p>
            <a:r>
              <a:rPr lang="en-US" dirty="0" smtClean="0"/>
              <a:t>Using two types of word embedding models (</a:t>
            </a:r>
            <a:r>
              <a:rPr lang="en-US" dirty="0" err="1" smtClean="0"/>
              <a:t>GloVe</a:t>
            </a:r>
            <a:r>
              <a:rPr lang="en-US" dirty="0" smtClean="0"/>
              <a:t> and Custom)</a:t>
            </a:r>
          </a:p>
          <a:p>
            <a:endParaRPr lang="en-US" dirty="0"/>
          </a:p>
          <a:p>
            <a:r>
              <a:rPr lang="en-US" dirty="0" smtClean="0"/>
              <a:t>Classifiers were trained for each category to simplify the training process. Thus I did NOT use a multi-label classification task.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60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3142" y="1518404"/>
            <a:ext cx="6717145" cy="490086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 this project, two datasets (from different tasks) were used</a:t>
            </a:r>
          </a:p>
          <a:p>
            <a:endParaRPr lang="en-US" dirty="0" smtClean="0"/>
          </a:p>
          <a:p>
            <a:r>
              <a:rPr lang="en-US" dirty="0" smtClean="0"/>
              <a:t>Dataset1: Persuasion task dataset</a:t>
            </a:r>
          </a:p>
          <a:p>
            <a:pPr marL="0" indent="0">
              <a:buNone/>
            </a:pPr>
            <a:r>
              <a:rPr lang="en-US" dirty="0" smtClean="0"/>
              <a:t>Two people were assigned to a chatroom where one had to persuade the other person to donate to a children’s charity.  </a:t>
            </a:r>
          </a:p>
          <a:p>
            <a:endParaRPr lang="en-US" dirty="0"/>
          </a:p>
          <a:p>
            <a:r>
              <a:rPr lang="en-US" dirty="0" smtClean="0"/>
              <a:t>Dataset2: Advice-giving task dataset</a:t>
            </a:r>
          </a:p>
          <a:p>
            <a:pPr marL="0" indent="0">
              <a:buNone/>
            </a:pPr>
            <a:r>
              <a:rPr lang="en-US" dirty="0" smtClean="0"/>
              <a:t>Two people were assigned to a chatroom where one had to give sleep-related advice to the other person. </a:t>
            </a:r>
          </a:p>
          <a:p>
            <a:endParaRPr lang="en-US" dirty="0" smtClean="0"/>
          </a:p>
          <a:p>
            <a:r>
              <a:rPr lang="en-US" dirty="0" smtClean="0"/>
              <a:t>A total of 1427 items (manually labeled utterances) were used as training dataset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672" y="2770910"/>
            <a:ext cx="4769277" cy="26785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33672" y="5375563"/>
            <a:ext cx="464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word cloud of most used words in the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2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778986"/>
          </a:xfrm>
        </p:spPr>
        <p:txBody>
          <a:bodyPr/>
          <a:lstStyle/>
          <a:p>
            <a:r>
              <a:rPr lang="en-US" dirty="0" smtClean="0"/>
              <a:t>Simple but powerful linear classifier</a:t>
            </a:r>
          </a:p>
          <a:p>
            <a:r>
              <a:rPr lang="en-US" dirty="0" smtClean="0"/>
              <a:t>Baseline Classifier</a:t>
            </a:r>
          </a:p>
          <a:p>
            <a:r>
              <a:rPr lang="en-US" dirty="0" smtClean="0"/>
              <a:t>Removed stop words</a:t>
            </a:r>
          </a:p>
          <a:p>
            <a:r>
              <a:rPr lang="en-US" dirty="0" smtClean="0"/>
              <a:t>Laplace (add-one) smoothing</a:t>
            </a:r>
          </a:p>
          <a:p>
            <a:r>
              <a:rPr lang="en-US" dirty="0" smtClean="0"/>
              <a:t>80% train, 20% test</a:t>
            </a:r>
          </a:p>
        </p:txBody>
      </p:sp>
    </p:spTree>
    <p:extLst>
      <p:ext uri="{BB962C8B-B14F-4D97-AF65-F5344CB8AC3E}">
        <p14:creationId xmlns:p14="http://schemas.microsoft.com/office/powerpoint/2010/main" val="227221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778986"/>
          </a:xfrm>
        </p:spPr>
        <p:txBody>
          <a:bodyPr/>
          <a:lstStyle/>
          <a:p>
            <a:r>
              <a:rPr lang="en-US" dirty="0" smtClean="0"/>
              <a:t>Positive Socio-emotional Category</a:t>
            </a:r>
          </a:p>
          <a:p>
            <a:r>
              <a:rPr lang="en-US" dirty="0" smtClean="0"/>
              <a:t>Balanced dataset </a:t>
            </a:r>
          </a:p>
          <a:p>
            <a:r>
              <a:rPr lang="en-US" dirty="0" smtClean="0"/>
              <a:t>Accuracy: .73; F1-score (macro): .71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61946"/>
            <a:ext cx="4267912" cy="28223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932" y="3567314"/>
            <a:ext cx="5565216" cy="194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9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3486"/>
            <a:ext cx="10515600" cy="4673478"/>
          </a:xfrm>
        </p:spPr>
        <p:txBody>
          <a:bodyPr/>
          <a:lstStyle/>
          <a:p>
            <a:r>
              <a:rPr lang="en-US" dirty="0" smtClean="0"/>
              <a:t>Negative Socio-emotional Category</a:t>
            </a:r>
          </a:p>
          <a:p>
            <a:r>
              <a:rPr lang="en-US" dirty="0" smtClean="0"/>
              <a:t>Highly unbalanced dataset</a:t>
            </a:r>
          </a:p>
          <a:p>
            <a:r>
              <a:rPr lang="en-US" dirty="0" smtClean="0"/>
              <a:t>Accuracy:  .96; F1-score (macro): .49 </a:t>
            </a:r>
          </a:p>
          <a:p>
            <a:r>
              <a:rPr lang="en-US" dirty="0" smtClean="0"/>
              <a:t>The classifier did not correctly categorize 12 negative comments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89434"/>
            <a:ext cx="4991533" cy="28425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664" y="4075168"/>
            <a:ext cx="5647767" cy="187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3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3485"/>
            <a:ext cx="11277600" cy="4985237"/>
          </a:xfrm>
        </p:spPr>
        <p:txBody>
          <a:bodyPr/>
          <a:lstStyle/>
          <a:p>
            <a:r>
              <a:rPr lang="en-US" dirty="0" smtClean="0"/>
              <a:t>Task-Focused Category</a:t>
            </a:r>
          </a:p>
          <a:p>
            <a:r>
              <a:rPr lang="en-US" dirty="0" smtClean="0"/>
              <a:t>Highly unbalanced dataset</a:t>
            </a:r>
          </a:p>
          <a:p>
            <a:r>
              <a:rPr lang="en-US" dirty="0" smtClean="0"/>
              <a:t>Accuracy: .88; F1-score (macro): .47</a:t>
            </a:r>
          </a:p>
          <a:p>
            <a:r>
              <a:rPr lang="en-US" dirty="0" smtClean="0"/>
              <a:t>The classifier did not correctly categorize 34 non-task focused comments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82" y="3762582"/>
            <a:ext cx="5006774" cy="28348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974" y="4044462"/>
            <a:ext cx="5501238" cy="191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0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RNN-LSTM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47446"/>
            <a:ext cx="10515600" cy="462951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Question 1. What would happen when we use neural network model (RNN-LSTM)?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Question 2. How would word embedding play a role?</a:t>
            </a:r>
          </a:p>
          <a:p>
            <a:pPr marL="0" indent="0">
              <a:buNone/>
            </a:pPr>
            <a:r>
              <a:rPr lang="en-US" dirty="0" smtClean="0"/>
              <a:t>Glove embedding (glove.6B.100d.txt)</a:t>
            </a:r>
          </a:p>
          <a:p>
            <a:pPr marL="0" indent="0">
              <a:buNone/>
            </a:pPr>
            <a:r>
              <a:rPr lang="en-US" dirty="0" smtClean="0"/>
              <a:t>Custom embedding (trained with 46840 examples)</a:t>
            </a:r>
          </a:p>
          <a:p>
            <a:pPr>
              <a:buFontTx/>
              <a:buChar char="-"/>
            </a:pPr>
            <a:r>
              <a:rPr lang="en-US" dirty="0" smtClean="0"/>
              <a:t>word2vec; skip-gram; 100 dimensions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Embedding layer – LSTM layer (100 hidden units) – Dense layer </a:t>
            </a:r>
          </a:p>
          <a:p>
            <a:r>
              <a:rPr lang="en-US" dirty="0" smtClean="0"/>
              <a:t>Early stopping – avoid overfitting</a:t>
            </a:r>
          </a:p>
          <a:p>
            <a:r>
              <a:rPr lang="en-US" dirty="0" smtClean="0"/>
              <a:t>80% train, 20% test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93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670</Words>
  <Application>Microsoft Office PowerPoint</Application>
  <PresentationFormat>와이드스크린</PresentationFormat>
  <Paragraphs>116</Paragraphs>
  <Slides>15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Symbol</vt:lpstr>
      <vt:lpstr>Office 테마</vt:lpstr>
      <vt:lpstr>Classifying Interaction Processes: Comparison of Naïve Bayes and Recurrent Neural Network-Long Short Term Memory (RNN-LSTM) Classifiers</vt:lpstr>
      <vt:lpstr>Theoretical Framework</vt:lpstr>
      <vt:lpstr>Task Description</vt:lpstr>
      <vt:lpstr>Data Description</vt:lpstr>
      <vt:lpstr>Naïve Bayes</vt:lpstr>
      <vt:lpstr>Naïve Bayes</vt:lpstr>
      <vt:lpstr>Naïve Bayes</vt:lpstr>
      <vt:lpstr>Naïve Bayes</vt:lpstr>
      <vt:lpstr>RNN-LSTM</vt:lpstr>
      <vt:lpstr>RNN-LSTM Comparison of pre-trained embedding vs. Custom word embedding </vt:lpstr>
      <vt:lpstr>RNN-LSTM Comparison of pre-trained embedding vs. Custom word embedding </vt:lpstr>
      <vt:lpstr>RNN-LSTM Comparison of pre-trained embedding vs. Custom word embedding </vt:lpstr>
      <vt:lpstr>Summary of Findings </vt:lpstr>
      <vt:lpstr>Discussion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Interaction Processes: Comparison of Naïve Bayes and RNN-LSTM Classifiers</dc:title>
  <dc:creator>Oh Yoo Jung</dc:creator>
  <cp:lastModifiedBy>Oh Yoo Jung</cp:lastModifiedBy>
  <cp:revision>100</cp:revision>
  <dcterms:created xsi:type="dcterms:W3CDTF">2020-06-02T21:58:22Z</dcterms:created>
  <dcterms:modified xsi:type="dcterms:W3CDTF">2020-06-07T01:58:37Z</dcterms:modified>
</cp:coreProperties>
</file>