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410" r:id="rId13"/>
    <p:sldId id="274" r:id="rId14"/>
    <p:sldId id="275" r:id="rId15"/>
    <p:sldId id="262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405" r:id="rId26"/>
    <p:sldId id="406" r:id="rId27"/>
    <p:sldId id="407" r:id="rId28"/>
    <p:sldId id="409" r:id="rId29"/>
    <p:sldId id="401" r:id="rId30"/>
    <p:sldId id="399" r:id="rId31"/>
    <p:sldId id="400" r:id="rId32"/>
    <p:sldId id="408" r:id="rId33"/>
    <p:sldId id="402" r:id="rId34"/>
    <p:sldId id="403" r:id="rId35"/>
    <p:sldId id="404" r:id="rId36"/>
    <p:sldId id="263" r:id="rId37"/>
  </p:sldIdLst>
  <p:sldSz cx="12192000" cy="6858000"/>
  <p:notesSz cx="6858000" cy="9144000"/>
  <p:embeddedFontLst>
    <p:embeddedFont>
      <p:font typeface="맑은 고딕" panose="020B0503020000020004" pitchFamily="50" charset="-127"/>
      <p:regular r:id="rId39"/>
      <p:bold r:id="rId40"/>
    </p:embeddedFont>
    <p:embeddedFont>
      <p:font typeface="배달의민족 주아" panose="02020603020101020101" pitchFamily="18" charset="-127"/>
      <p:regular r:id="rId41"/>
    </p:embeddedFont>
    <p:embeddedFont>
      <p:font typeface="-윤고딕310" panose="02030504000101010101" pitchFamily="18" charset="-127"/>
      <p:regular r:id="rId42"/>
    </p:embeddedFont>
    <p:embeddedFont>
      <p:font typeface="-윤고딕320" panose="02030504000101010101" pitchFamily="18" charset="-127"/>
      <p:regular r:id="rId43"/>
    </p:embeddedFont>
    <p:embeddedFont>
      <p:font typeface="-윤고딕330" panose="02030504000101010101" pitchFamily="18" charset="-127"/>
      <p:regular r:id="rId44"/>
    </p:embeddedFont>
    <p:embeddedFont>
      <p:font typeface="-윤고딕340" panose="02030504000101010101" pitchFamily="18" charset="-127"/>
      <p:regular r:id="rId45"/>
    </p:embeddedFont>
    <p:embeddedFont>
      <p:font typeface="-윤고딕350" panose="02030504000101010101" pitchFamily="18" charset="-127"/>
      <p:regular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D9D9D9"/>
    <a:srgbClr val="BFBFB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BBD83-991F-47F8-AEFB-0BF3F5C49A72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080CF-93A5-400D-8669-A44EE8553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7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ytds/Stroll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3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7423" y="2224427"/>
            <a:ext cx="6172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Attachable Stroller</a:t>
            </a:r>
          </a:p>
          <a:p>
            <a:pPr algn="ctr"/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Automatic Brake System</a:t>
            </a:r>
          </a:p>
          <a:p>
            <a:pPr algn="ctr"/>
            <a:r>
              <a:rPr lang="ko-KR" altLang="en-US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탈부착식 유모차 자동 브레이크 시스템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545858-E7F8-41E5-BA37-7FF093525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2391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A36463-2F8C-4553-AA00-5C726AE5CC23}"/>
              </a:ext>
            </a:extLst>
          </p:cNvPr>
          <p:cNvSpPr/>
          <p:nvPr/>
        </p:nvSpPr>
        <p:spPr>
          <a:xfrm>
            <a:off x="4599843" y="4563454"/>
            <a:ext cx="3067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Team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어버이의 마음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5B7455-23F7-4C6F-B1EE-0B961FC50610}"/>
              </a:ext>
            </a:extLst>
          </p:cNvPr>
          <p:cNvGrpSpPr/>
          <p:nvPr/>
        </p:nvGrpSpPr>
        <p:grpSpPr>
          <a:xfrm>
            <a:off x="5571921" y="5059397"/>
            <a:ext cx="1081399" cy="1286789"/>
            <a:chOff x="5571921" y="5059397"/>
            <a:chExt cx="1081399" cy="1286789"/>
          </a:xfrm>
        </p:grpSpPr>
        <p:sp>
          <p:nvSpPr>
            <p:cNvPr id="18" name="달 17">
              <a:extLst>
                <a:ext uri="{FF2B5EF4-FFF2-40B4-BE49-F238E27FC236}">
                  <a16:creationId xmlns:a16="http://schemas.microsoft.com/office/drawing/2014/main" id="{5B0E931B-0071-4895-9B02-0E24E7050AD8}"/>
                </a:ext>
              </a:extLst>
            </p:cNvPr>
            <p:cNvSpPr/>
            <p:nvPr/>
          </p:nvSpPr>
          <p:spPr>
            <a:xfrm rot="20691223">
              <a:off x="5571921" y="5267242"/>
              <a:ext cx="623066" cy="1078944"/>
            </a:xfrm>
            <a:prstGeom prst="moon">
              <a:avLst>
                <a:gd name="adj" fmla="val 2263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달 18">
              <a:extLst>
                <a:ext uri="{FF2B5EF4-FFF2-40B4-BE49-F238E27FC236}">
                  <a16:creationId xmlns:a16="http://schemas.microsoft.com/office/drawing/2014/main" id="{C8344530-EE3F-47C3-B953-3D2D0117C825}"/>
                </a:ext>
              </a:extLst>
            </p:cNvPr>
            <p:cNvSpPr/>
            <p:nvPr/>
          </p:nvSpPr>
          <p:spPr>
            <a:xfrm rot="2228087" flipH="1">
              <a:off x="6225636" y="5418766"/>
              <a:ext cx="427684" cy="898432"/>
            </a:xfrm>
            <a:prstGeom prst="moon">
              <a:avLst>
                <a:gd name="adj" fmla="val 4817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34BE788-D224-4E59-82BC-3443C93E161E}"/>
                </a:ext>
              </a:extLst>
            </p:cNvPr>
            <p:cNvSpPr/>
            <p:nvPr/>
          </p:nvSpPr>
          <p:spPr>
            <a:xfrm>
              <a:off x="5895086" y="5491142"/>
              <a:ext cx="238437" cy="2484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달 20">
              <a:extLst>
                <a:ext uri="{FF2B5EF4-FFF2-40B4-BE49-F238E27FC236}">
                  <a16:creationId xmlns:a16="http://schemas.microsoft.com/office/drawing/2014/main" id="{BCC2E508-7BAC-4632-BE0F-736030AE7374}"/>
                </a:ext>
              </a:extLst>
            </p:cNvPr>
            <p:cNvSpPr/>
            <p:nvPr/>
          </p:nvSpPr>
          <p:spPr>
            <a:xfrm rot="17699842">
              <a:off x="5865468" y="5547656"/>
              <a:ext cx="286083" cy="569723"/>
            </a:xfrm>
            <a:prstGeom prst="moon">
              <a:avLst>
                <a:gd name="adj" fmla="val 6236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D69D202-90BE-4719-A676-87D1D215805B}"/>
                </a:ext>
              </a:extLst>
            </p:cNvPr>
            <p:cNvSpPr/>
            <p:nvPr/>
          </p:nvSpPr>
          <p:spPr>
            <a:xfrm>
              <a:off x="6096000" y="5059397"/>
              <a:ext cx="377627" cy="3935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EE31A1-DFBD-424A-A2B4-935A42898746}"/>
              </a:ext>
            </a:extLst>
          </p:cNvPr>
          <p:cNvSpPr/>
          <p:nvPr/>
        </p:nvSpPr>
        <p:spPr>
          <a:xfrm>
            <a:off x="7467976" y="51394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2013150010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김형상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2013156009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김보민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2014156007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김우열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2014156030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오상훈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644558-AE7B-46B2-9CFB-8ADF19608E2C}"/>
              </a:ext>
            </a:extLst>
          </p:cNvPr>
          <p:cNvSpPr txBox="1"/>
          <p:nvPr/>
        </p:nvSpPr>
        <p:spPr>
          <a:xfrm>
            <a:off x="487680" y="1711378"/>
            <a:ext cx="991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# LED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점등</a:t>
            </a:r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id="{1412A163-1B93-4AFC-BAC3-944C8055D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682" y="2880771"/>
            <a:ext cx="1873696" cy="168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A4FC9D7B-50C8-41E7-BB19-D1861FBA0EDE}"/>
              </a:ext>
            </a:extLst>
          </p:cNvPr>
          <p:cNvGrpSpPr/>
          <p:nvPr/>
        </p:nvGrpSpPr>
        <p:grpSpPr>
          <a:xfrm>
            <a:off x="1490244" y="2899071"/>
            <a:ext cx="1146288" cy="1946216"/>
            <a:chOff x="1280948" y="2448199"/>
            <a:chExt cx="1146288" cy="1946216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ED1A8857-4F13-42EE-8B7D-501166B82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948" y="2448199"/>
              <a:ext cx="1146288" cy="1946216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5B966D6D-08E7-4C2D-AC3C-8070DFA4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8270" y="3057036"/>
              <a:ext cx="470876" cy="707758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46AB049-993B-4713-A3ED-91ACE4787307}"/>
              </a:ext>
            </a:extLst>
          </p:cNvPr>
          <p:cNvSpPr txBox="1"/>
          <p:nvPr/>
        </p:nvSpPr>
        <p:spPr>
          <a:xfrm>
            <a:off x="4409779" y="4610509"/>
            <a:ext cx="130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조도센서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7D0FC6-0DC7-4549-A55B-A23FCD74FE77}"/>
              </a:ext>
            </a:extLst>
          </p:cNvPr>
          <p:cNvSpPr txBox="1"/>
          <p:nvPr/>
        </p:nvSpPr>
        <p:spPr>
          <a:xfrm>
            <a:off x="7807991" y="3572695"/>
            <a:ext cx="25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일정수치 이하면 점등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044935-9156-43FA-AD05-303E8C6BE2B8}"/>
              </a:ext>
            </a:extLst>
          </p:cNvPr>
          <p:cNvSpPr txBox="1"/>
          <p:nvPr/>
        </p:nvSpPr>
        <p:spPr>
          <a:xfrm>
            <a:off x="7769891" y="6123083"/>
            <a:ext cx="274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일정수치 이상이면 소등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00D69E5-D34C-46A8-B447-C8ACEC3F4CCA}"/>
              </a:ext>
            </a:extLst>
          </p:cNvPr>
          <p:cNvGrpSpPr/>
          <p:nvPr/>
        </p:nvGrpSpPr>
        <p:grpSpPr>
          <a:xfrm>
            <a:off x="7881650" y="4034922"/>
            <a:ext cx="2147997" cy="2074445"/>
            <a:chOff x="7475258" y="4034922"/>
            <a:chExt cx="2147997" cy="2074445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5E5305CC-91C7-4C97-80DB-E837E5AF6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1458" y="4060676"/>
              <a:ext cx="2071797" cy="2048691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97DF30D-6906-41BE-BE1B-86340A1100FE}"/>
                </a:ext>
              </a:extLst>
            </p:cNvPr>
            <p:cNvSpPr/>
            <p:nvPr/>
          </p:nvSpPr>
          <p:spPr>
            <a:xfrm>
              <a:off x="7588769" y="5298182"/>
              <a:ext cx="523692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E09BF7C-B653-4FD9-B2B2-88F7D7D8CF74}"/>
                </a:ext>
              </a:extLst>
            </p:cNvPr>
            <p:cNvSpPr/>
            <p:nvPr/>
          </p:nvSpPr>
          <p:spPr>
            <a:xfrm>
              <a:off x="7475258" y="4724622"/>
              <a:ext cx="523692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EC38FAF-7F8B-4BE7-95AA-78A2EB648E6D}"/>
                </a:ext>
              </a:extLst>
            </p:cNvPr>
            <p:cNvSpPr/>
            <p:nvPr/>
          </p:nvSpPr>
          <p:spPr>
            <a:xfrm>
              <a:off x="7742392" y="4034922"/>
              <a:ext cx="523692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C60C6DE-F721-426E-BC53-927991F5D216}"/>
                </a:ext>
              </a:extLst>
            </p:cNvPr>
            <p:cNvSpPr/>
            <p:nvPr/>
          </p:nvSpPr>
          <p:spPr>
            <a:xfrm>
              <a:off x="8983474" y="4131456"/>
              <a:ext cx="523692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DF0F7A0-923E-430A-A285-21A7FF7335DE}"/>
                </a:ext>
              </a:extLst>
            </p:cNvPr>
            <p:cNvSpPr/>
            <p:nvPr/>
          </p:nvSpPr>
          <p:spPr>
            <a:xfrm>
              <a:off x="9219306" y="4724622"/>
              <a:ext cx="396083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D854A6-6CF9-49F4-B95E-47659C6577B0}"/>
                </a:ext>
              </a:extLst>
            </p:cNvPr>
            <p:cNvSpPr/>
            <p:nvPr/>
          </p:nvSpPr>
          <p:spPr>
            <a:xfrm>
              <a:off x="9091697" y="5368665"/>
              <a:ext cx="523692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6FD2FA8-9400-4438-9D3F-9FC68C3699C6}"/>
              </a:ext>
            </a:extLst>
          </p:cNvPr>
          <p:cNvCxnSpPr/>
          <p:nvPr/>
        </p:nvCxnSpPr>
        <p:spPr>
          <a:xfrm flipV="1">
            <a:off x="2694987" y="3794432"/>
            <a:ext cx="1383917" cy="11741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AE5703D-09B2-49C9-92ED-779F5DED1671}"/>
              </a:ext>
            </a:extLst>
          </p:cNvPr>
          <p:cNvCxnSpPr/>
          <p:nvPr/>
        </p:nvCxnSpPr>
        <p:spPr>
          <a:xfrm flipV="1">
            <a:off x="6124973" y="2708837"/>
            <a:ext cx="1644918" cy="86385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6A4D578-762F-45DF-ACDA-E7D820DDF24B}"/>
              </a:ext>
            </a:extLst>
          </p:cNvPr>
          <p:cNvCxnSpPr/>
          <p:nvPr/>
        </p:nvCxnSpPr>
        <p:spPr>
          <a:xfrm>
            <a:off x="6152883" y="4034922"/>
            <a:ext cx="1460528" cy="983531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림 60">
            <a:extLst>
              <a:ext uri="{FF2B5EF4-FFF2-40B4-BE49-F238E27FC236}">
                <a16:creationId xmlns:a16="http://schemas.microsoft.com/office/drawing/2014/main" id="{048D7524-22CF-4303-AA27-058FE3357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850" y="1481329"/>
            <a:ext cx="2071797" cy="204869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A34C7D0-32DF-47B9-80B5-CE1ED2D70303}"/>
              </a:ext>
            </a:extLst>
          </p:cNvPr>
          <p:cNvSpPr txBox="1"/>
          <p:nvPr/>
        </p:nvSpPr>
        <p:spPr>
          <a:xfrm>
            <a:off x="2967938" y="3835211"/>
            <a:ext cx="144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실행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644558-AE7B-46B2-9CFB-8ADF19608E2C}"/>
              </a:ext>
            </a:extLst>
          </p:cNvPr>
          <p:cNvSpPr txBox="1"/>
          <p:nvPr/>
        </p:nvSpPr>
        <p:spPr>
          <a:xfrm>
            <a:off x="518160" y="1622070"/>
            <a:ext cx="991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#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앱 컨트롤</a:t>
            </a:r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6" name="Picture 16" descr="break iconì ëí ì´ë¯¸ì§ ê²ìê²°ê³¼">
            <a:extLst>
              <a:ext uri="{FF2B5EF4-FFF2-40B4-BE49-F238E27FC236}">
                <a16:creationId xmlns:a16="http://schemas.microsoft.com/office/drawing/2014/main" id="{AD743C78-FBF2-4781-9583-5294FBA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516" y="662786"/>
            <a:ext cx="3149835" cy="305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CE4695-A229-497D-BFC0-9E5AB559FE2B}"/>
              </a:ext>
            </a:extLst>
          </p:cNvPr>
          <p:cNvSpPr txBox="1"/>
          <p:nvPr/>
        </p:nvSpPr>
        <p:spPr>
          <a:xfrm>
            <a:off x="5676290" y="3194665"/>
            <a:ext cx="243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브레이크 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ON/OFF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D40BD89-D546-4396-BD3E-186D16D2C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366" y="2541878"/>
            <a:ext cx="1446557" cy="24560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EBE9C02-6481-49E8-A582-962086D43BB7}"/>
              </a:ext>
            </a:extLst>
          </p:cNvPr>
          <p:cNvSpPr txBox="1"/>
          <p:nvPr/>
        </p:nvSpPr>
        <p:spPr>
          <a:xfrm>
            <a:off x="8293499" y="2841469"/>
            <a:ext cx="193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바퀴 동작 제어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94AE95E-62D4-4279-A48F-9A4F2539B79E}"/>
              </a:ext>
            </a:extLst>
          </p:cNvPr>
          <p:cNvCxnSpPr>
            <a:cxnSpLocks/>
          </p:cNvCxnSpPr>
          <p:nvPr/>
        </p:nvCxnSpPr>
        <p:spPr>
          <a:xfrm flipV="1">
            <a:off x="4561840" y="2692400"/>
            <a:ext cx="3454400" cy="63547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DDF12C-EFF9-4419-B0C0-87FD15C71ADF}"/>
              </a:ext>
            </a:extLst>
          </p:cNvPr>
          <p:cNvCxnSpPr>
            <a:cxnSpLocks/>
          </p:cNvCxnSpPr>
          <p:nvPr/>
        </p:nvCxnSpPr>
        <p:spPr>
          <a:xfrm>
            <a:off x="4561840" y="4219084"/>
            <a:ext cx="3657600" cy="97267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7A7AE8F-E4B5-405E-8842-24EDED70B271}"/>
              </a:ext>
            </a:extLst>
          </p:cNvPr>
          <p:cNvSpPr txBox="1"/>
          <p:nvPr/>
        </p:nvSpPr>
        <p:spPr>
          <a:xfrm>
            <a:off x="5754204" y="4086390"/>
            <a:ext cx="243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Led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ON/OFF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5F3D27-8AA0-4E87-B059-BDE23A35A9A2}"/>
              </a:ext>
            </a:extLst>
          </p:cNvPr>
          <p:cNvSpPr txBox="1"/>
          <p:nvPr/>
        </p:nvSpPr>
        <p:spPr>
          <a:xfrm>
            <a:off x="8368393" y="5616283"/>
            <a:ext cx="161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Led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동작 제어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4217220-D3B2-4473-BB18-809B24FC01F7}"/>
              </a:ext>
            </a:extLst>
          </p:cNvPr>
          <p:cNvGrpSpPr/>
          <p:nvPr/>
        </p:nvGrpSpPr>
        <p:grpSpPr>
          <a:xfrm>
            <a:off x="8057606" y="3949094"/>
            <a:ext cx="1937859" cy="1655922"/>
            <a:chOff x="7475258" y="4034922"/>
            <a:chExt cx="2147997" cy="2074445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7AD6F20-821D-4CC1-948F-A629FA13B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1458" y="4060676"/>
              <a:ext cx="2071797" cy="2048691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A942BE7-85D2-4474-AD6A-371CA6EFA5AF}"/>
                </a:ext>
              </a:extLst>
            </p:cNvPr>
            <p:cNvSpPr/>
            <p:nvPr/>
          </p:nvSpPr>
          <p:spPr>
            <a:xfrm>
              <a:off x="7588769" y="5298182"/>
              <a:ext cx="523692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B229AA8-62C7-4749-B649-DF4FC0A2FC3B}"/>
                </a:ext>
              </a:extLst>
            </p:cNvPr>
            <p:cNvSpPr/>
            <p:nvPr/>
          </p:nvSpPr>
          <p:spPr>
            <a:xfrm>
              <a:off x="7475258" y="4724622"/>
              <a:ext cx="523692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5220A4C-158D-4699-84EF-5941BC010DDB}"/>
                </a:ext>
              </a:extLst>
            </p:cNvPr>
            <p:cNvSpPr/>
            <p:nvPr/>
          </p:nvSpPr>
          <p:spPr>
            <a:xfrm>
              <a:off x="7742392" y="4034922"/>
              <a:ext cx="523692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A3DD1AC-E778-4E93-A639-B3E58C3E75D5}"/>
                </a:ext>
              </a:extLst>
            </p:cNvPr>
            <p:cNvSpPr/>
            <p:nvPr/>
          </p:nvSpPr>
          <p:spPr>
            <a:xfrm>
              <a:off x="8983474" y="4131456"/>
              <a:ext cx="523692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4B62401-BB0E-4D1D-B1E2-F160E73C8FD5}"/>
                </a:ext>
              </a:extLst>
            </p:cNvPr>
            <p:cNvSpPr/>
            <p:nvPr/>
          </p:nvSpPr>
          <p:spPr>
            <a:xfrm>
              <a:off x="9219306" y="4724622"/>
              <a:ext cx="396083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6E3BA46-0338-4A7D-A642-169EC33BC256}"/>
                </a:ext>
              </a:extLst>
            </p:cNvPr>
            <p:cNvSpPr/>
            <p:nvPr/>
          </p:nvSpPr>
          <p:spPr>
            <a:xfrm>
              <a:off x="9091697" y="5368665"/>
              <a:ext cx="523692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AE9BDC1-2879-42F7-A74B-FC3798676968}"/>
              </a:ext>
            </a:extLst>
          </p:cNvPr>
          <p:cNvSpPr/>
          <p:nvPr/>
        </p:nvSpPr>
        <p:spPr>
          <a:xfrm>
            <a:off x="2763520" y="3891885"/>
            <a:ext cx="813126" cy="5132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3D9D1ED-418D-430E-B723-0E0A61CC3780}"/>
              </a:ext>
            </a:extLst>
          </p:cNvPr>
          <p:cNvSpPr/>
          <p:nvPr/>
        </p:nvSpPr>
        <p:spPr>
          <a:xfrm>
            <a:off x="2763520" y="3027680"/>
            <a:ext cx="813126" cy="5132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246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644558-AE7B-46B2-9CFB-8ADF19608E2C}"/>
              </a:ext>
            </a:extLst>
          </p:cNvPr>
          <p:cNvSpPr txBox="1"/>
          <p:nvPr/>
        </p:nvSpPr>
        <p:spPr>
          <a:xfrm>
            <a:off x="518160" y="1622070"/>
            <a:ext cx="991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#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브레이크 컨트롤</a:t>
            </a:r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6" name="Picture 16" descr="break iconì ëí ì´ë¯¸ì§ ê²ìê²°ê³¼">
            <a:extLst>
              <a:ext uri="{FF2B5EF4-FFF2-40B4-BE49-F238E27FC236}">
                <a16:creationId xmlns:a16="http://schemas.microsoft.com/office/drawing/2014/main" id="{AD743C78-FBF2-4781-9583-5294FBA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51" y="1852902"/>
            <a:ext cx="3149835" cy="305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EBE9C02-6481-49E8-A582-962086D43BB7}"/>
              </a:ext>
            </a:extLst>
          </p:cNvPr>
          <p:cNvSpPr txBox="1"/>
          <p:nvPr/>
        </p:nvSpPr>
        <p:spPr>
          <a:xfrm>
            <a:off x="3944729" y="3834799"/>
            <a:ext cx="193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바퀴 동작 제어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94AE95E-62D4-4279-A48F-9A4F2539B79E}"/>
              </a:ext>
            </a:extLst>
          </p:cNvPr>
          <p:cNvCxnSpPr>
            <a:cxnSpLocks/>
          </p:cNvCxnSpPr>
          <p:nvPr/>
        </p:nvCxnSpPr>
        <p:spPr>
          <a:xfrm>
            <a:off x="2679671" y="3606064"/>
            <a:ext cx="908006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FA8DD017-2428-4EF0-9921-516B39A4A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575" y="2484792"/>
            <a:ext cx="1446557" cy="2456025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6A5F71A-241B-4133-879C-2650443D1F6C}"/>
              </a:ext>
            </a:extLst>
          </p:cNvPr>
          <p:cNvSpPr/>
          <p:nvPr/>
        </p:nvSpPr>
        <p:spPr>
          <a:xfrm>
            <a:off x="1367729" y="3834799"/>
            <a:ext cx="813126" cy="5132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60BCA07-1A44-40A3-A9CC-1C2C2CD11C8A}"/>
              </a:ext>
            </a:extLst>
          </p:cNvPr>
          <p:cNvSpPr/>
          <p:nvPr/>
        </p:nvSpPr>
        <p:spPr>
          <a:xfrm>
            <a:off x="1367729" y="2970594"/>
            <a:ext cx="813126" cy="513223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E2144DB-8C09-4377-9F32-1257A17FB340}"/>
              </a:ext>
            </a:extLst>
          </p:cNvPr>
          <p:cNvCxnSpPr>
            <a:cxnSpLocks/>
          </p:cNvCxnSpPr>
          <p:nvPr/>
        </p:nvCxnSpPr>
        <p:spPr>
          <a:xfrm>
            <a:off x="6154391" y="3606064"/>
            <a:ext cx="908006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AB53DB9-2538-4429-8A05-A211B76647AD}"/>
              </a:ext>
            </a:extLst>
          </p:cNvPr>
          <p:cNvSpPr txBox="1"/>
          <p:nvPr/>
        </p:nvSpPr>
        <p:spPr>
          <a:xfrm>
            <a:off x="7604904" y="3282899"/>
            <a:ext cx="2568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“0.5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초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”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마다 브레이크       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서서히 작동하도록 함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자연스러운 브레이크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03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644558-AE7B-46B2-9CFB-8ADF19608E2C}"/>
              </a:ext>
            </a:extLst>
          </p:cNvPr>
          <p:cNvSpPr txBox="1"/>
          <p:nvPr/>
        </p:nvSpPr>
        <p:spPr>
          <a:xfrm>
            <a:off x="449061" y="1711591"/>
            <a:ext cx="991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#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하드웨어</a:t>
            </a:r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1F4D0BF-1D62-40E0-9F19-222E65D778C4}"/>
              </a:ext>
            </a:extLst>
          </p:cNvPr>
          <p:cNvGrpSpPr/>
          <p:nvPr/>
        </p:nvGrpSpPr>
        <p:grpSpPr>
          <a:xfrm>
            <a:off x="366213" y="2057389"/>
            <a:ext cx="11449878" cy="4447869"/>
            <a:chOff x="371062" y="1300750"/>
            <a:chExt cx="11449878" cy="4447869"/>
          </a:xfrm>
        </p:grpSpPr>
        <p:sp>
          <p:nvSpPr>
            <p:cNvPr id="74" name="모서리가 둥근 직사각형 128">
              <a:extLst>
                <a:ext uri="{FF2B5EF4-FFF2-40B4-BE49-F238E27FC236}">
                  <a16:creationId xmlns:a16="http://schemas.microsoft.com/office/drawing/2014/main" id="{6F8EF752-B031-48EE-B5AA-EC15903C3C0C}"/>
                </a:ext>
              </a:extLst>
            </p:cNvPr>
            <p:cNvSpPr/>
            <p:nvPr/>
          </p:nvSpPr>
          <p:spPr>
            <a:xfrm>
              <a:off x="371062" y="1525149"/>
              <a:ext cx="11449878" cy="422347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모서리가 둥근 직사각형 4">
              <a:extLst>
                <a:ext uri="{FF2B5EF4-FFF2-40B4-BE49-F238E27FC236}">
                  <a16:creationId xmlns:a16="http://schemas.microsoft.com/office/drawing/2014/main" id="{B242FAA3-DA6C-41EF-9C7F-12843008052C}"/>
                </a:ext>
              </a:extLst>
            </p:cNvPr>
            <p:cNvSpPr/>
            <p:nvPr/>
          </p:nvSpPr>
          <p:spPr>
            <a:xfrm>
              <a:off x="4208424" y="2850909"/>
              <a:ext cx="4463755" cy="133916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RaspberryPi</a:t>
              </a:r>
              <a:endPara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조도가 일정수치 이하면 점등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이상이면 소등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블루투스 연결상태에 따라 메시지 알림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스마트폰으로 바퀴동작 제어</a:t>
              </a:r>
            </a:p>
          </p:txBody>
        </p:sp>
        <p:sp>
          <p:nvSpPr>
            <p:cNvPr id="76" name="모서리가 둥근 직사각형 27">
              <a:extLst>
                <a:ext uri="{FF2B5EF4-FFF2-40B4-BE49-F238E27FC236}">
                  <a16:creationId xmlns:a16="http://schemas.microsoft.com/office/drawing/2014/main" id="{F3B07254-1087-4676-B51F-7AAB18B3D931}"/>
                </a:ext>
              </a:extLst>
            </p:cNvPr>
            <p:cNvSpPr/>
            <p:nvPr/>
          </p:nvSpPr>
          <p:spPr>
            <a:xfrm>
              <a:off x="909979" y="2846962"/>
              <a:ext cx="1722957" cy="53152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bluetooth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7" name="모서리가 둥근 직사각형 28">
              <a:extLst>
                <a:ext uri="{FF2B5EF4-FFF2-40B4-BE49-F238E27FC236}">
                  <a16:creationId xmlns:a16="http://schemas.microsoft.com/office/drawing/2014/main" id="{47A08A2B-9C08-441E-B5E7-2FD45EEC6E50}"/>
                </a:ext>
              </a:extLst>
            </p:cNvPr>
            <p:cNvSpPr/>
            <p:nvPr/>
          </p:nvSpPr>
          <p:spPr>
            <a:xfrm>
              <a:off x="909980" y="1870084"/>
              <a:ext cx="1722957" cy="55452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조도센서</a:t>
              </a:r>
            </a:p>
          </p:txBody>
        </p:sp>
        <p:sp>
          <p:nvSpPr>
            <p:cNvPr id="78" name="모서리가 둥근 직사각형 29">
              <a:extLst>
                <a:ext uri="{FF2B5EF4-FFF2-40B4-BE49-F238E27FC236}">
                  <a16:creationId xmlns:a16="http://schemas.microsoft.com/office/drawing/2014/main" id="{E97D2BF0-DA0F-45B0-983F-0BB3D1943A3A}"/>
                </a:ext>
              </a:extLst>
            </p:cNvPr>
            <p:cNvSpPr/>
            <p:nvPr/>
          </p:nvSpPr>
          <p:spPr>
            <a:xfrm>
              <a:off x="919698" y="3886480"/>
              <a:ext cx="1722957" cy="53152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PIR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센서</a:t>
              </a:r>
            </a:p>
          </p:txBody>
        </p:sp>
        <p:sp>
          <p:nvSpPr>
            <p:cNvPr id="79" name="모서리가 둥근 직사각형 30">
              <a:extLst>
                <a:ext uri="{FF2B5EF4-FFF2-40B4-BE49-F238E27FC236}">
                  <a16:creationId xmlns:a16="http://schemas.microsoft.com/office/drawing/2014/main" id="{AC96B9FF-B31C-4BC4-8194-06FE92B54EB1}"/>
                </a:ext>
              </a:extLst>
            </p:cNvPr>
            <p:cNvSpPr/>
            <p:nvPr/>
          </p:nvSpPr>
          <p:spPr>
            <a:xfrm>
              <a:off x="909980" y="4925998"/>
              <a:ext cx="1722957" cy="53152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스마트폰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0" name="모서리가 둥근 직사각형 46">
              <a:extLst>
                <a:ext uri="{FF2B5EF4-FFF2-40B4-BE49-F238E27FC236}">
                  <a16:creationId xmlns:a16="http://schemas.microsoft.com/office/drawing/2014/main" id="{23D73B14-512F-4554-AAEB-3754B6D11401}"/>
                </a:ext>
              </a:extLst>
            </p:cNvPr>
            <p:cNvSpPr/>
            <p:nvPr/>
          </p:nvSpPr>
          <p:spPr>
            <a:xfrm>
              <a:off x="9844927" y="2548300"/>
              <a:ext cx="1676929" cy="5760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LED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1" name="모서리가 둥근 직사각형 47">
              <a:extLst>
                <a:ext uri="{FF2B5EF4-FFF2-40B4-BE49-F238E27FC236}">
                  <a16:creationId xmlns:a16="http://schemas.microsoft.com/office/drawing/2014/main" id="{27B247C7-D843-42F8-95BA-C86AF0CE062B}"/>
                </a:ext>
              </a:extLst>
            </p:cNvPr>
            <p:cNvSpPr/>
            <p:nvPr/>
          </p:nvSpPr>
          <p:spPr>
            <a:xfrm>
              <a:off x="9844926" y="4194043"/>
              <a:ext cx="1676929" cy="5760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Break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모듈</a:t>
              </a:r>
            </a:p>
          </p:txBody>
        </p:sp>
        <p:cxnSp>
          <p:nvCxnSpPr>
            <p:cNvPr id="82" name="꺾인 연결선 9">
              <a:extLst>
                <a:ext uri="{FF2B5EF4-FFF2-40B4-BE49-F238E27FC236}">
                  <a16:creationId xmlns:a16="http://schemas.microsoft.com/office/drawing/2014/main" id="{662B1A81-AAE9-4A01-AFE7-949E7240C217}"/>
                </a:ext>
              </a:extLst>
            </p:cNvPr>
            <p:cNvCxnSpPr>
              <a:stCxn id="77" idx="3"/>
              <a:endCxn id="75" idx="0"/>
            </p:cNvCxnSpPr>
            <p:nvPr/>
          </p:nvCxnSpPr>
          <p:spPr>
            <a:xfrm>
              <a:off x="2632937" y="2147348"/>
              <a:ext cx="3807365" cy="7035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018A742-EF30-4C6D-8C5A-48F7D935C420}"/>
                </a:ext>
              </a:extLst>
            </p:cNvPr>
            <p:cNvSpPr txBox="1"/>
            <p:nvPr/>
          </p:nvSpPr>
          <p:spPr>
            <a:xfrm>
              <a:off x="3414993" y="1814637"/>
              <a:ext cx="1656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조도 감지</a:t>
              </a: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D788646-821D-4247-9424-EB5914AC7139}"/>
                </a:ext>
              </a:extLst>
            </p:cNvPr>
            <p:cNvCxnSpPr>
              <a:stCxn id="76" idx="3"/>
              <a:endCxn id="75" idx="1"/>
            </p:cNvCxnSpPr>
            <p:nvPr/>
          </p:nvCxnSpPr>
          <p:spPr>
            <a:xfrm>
              <a:off x="2632936" y="3112723"/>
              <a:ext cx="1575488" cy="407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D108E86-AC50-49D9-9C2F-3D11A868E12E}"/>
                </a:ext>
              </a:extLst>
            </p:cNvPr>
            <p:cNvSpPr txBox="1"/>
            <p:nvPr/>
          </p:nvSpPr>
          <p:spPr>
            <a:xfrm rot="808606">
              <a:off x="2790491" y="2960735"/>
              <a:ext cx="1497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분실 감지</a:t>
              </a:r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925C1942-E8AC-4B30-9557-75DB566CB4D8}"/>
                </a:ext>
              </a:extLst>
            </p:cNvPr>
            <p:cNvCxnSpPr>
              <a:stCxn id="78" idx="3"/>
              <a:endCxn id="75" idx="1"/>
            </p:cNvCxnSpPr>
            <p:nvPr/>
          </p:nvCxnSpPr>
          <p:spPr>
            <a:xfrm flipV="1">
              <a:off x="2642655" y="3520489"/>
              <a:ext cx="1565769" cy="631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90F38EC-140C-45A5-87D0-2FB26EF25044}"/>
                </a:ext>
              </a:extLst>
            </p:cNvPr>
            <p:cNvSpPr txBox="1"/>
            <p:nvPr/>
          </p:nvSpPr>
          <p:spPr>
            <a:xfrm rot="20276015">
              <a:off x="2772137" y="3758019"/>
              <a:ext cx="1783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User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감지</a:t>
              </a:r>
            </a:p>
          </p:txBody>
        </p:sp>
        <p:cxnSp>
          <p:nvCxnSpPr>
            <p:cNvPr id="88" name="꺾인 연결선 23">
              <a:extLst>
                <a:ext uri="{FF2B5EF4-FFF2-40B4-BE49-F238E27FC236}">
                  <a16:creationId xmlns:a16="http://schemas.microsoft.com/office/drawing/2014/main" id="{3A62698E-E0CD-4EB3-9A46-275EEDF01483}"/>
                </a:ext>
              </a:extLst>
            </p:cNvPr>
            <p:cNvCxnSpPr>
              <a:stCxn id="79" idx="3"/>
              <a:endCxn id="75" idx="2"/>
            </p:cNvCxnSpPr>
            <p:nvPr/>
          </p:nvCxnSpPr>
          <p:spPr>
            <a:xfrm flipV="1">
              <a:off x="2632937" y="4190069"/>
              <a:ext cx="3807365" cy="10016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A944B0B-0EE3-4543-92EA-564615FAB340}"/>
                </a:ext>
              </a:extLst>
            </p:cNvPr>
            <p:cNvCxnSpPr>
              <a:stCxn id="75" idx="3"/>
              <a:endCxn id="80" idx="1"/>
            </p:cNvCxnSpPr>
            <p:nvPr/>
          </p:nvCxnSpPr>
          <p:spPr>
            <a:xfrm flipV="1">
              <a:off x="8672179" y="2836332"/>
              <a:ext cx="1172748" cy="684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C1A4D226-D069-4E29-9501-4FB22C0C7992}"/>
                </a:ext>
              </a:extLst>
            </p:cNvPr>
            <p:cNvCxnSpPr>
              <a:stCxn id="75" idx="3"/>
              <a:endCxn id="81" idx="1"/>
            </p:cNvCxnSpPr>
            <p:nvPr/>
          </p:nvCxnSpPr>
          <p:spPr>
            <a:xfrm>
              <a:off x="8672179" y="3520489"/>
              <a:ext cx="1172747" cy="961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337700D-E00D-438C-8E24-988E14A441A8}"/>
                </a:ext>
              </a:extLst>
            </p:cNvPr>
            <p:cNvSpPr txBox="1"/>
            <p:nvPr/>
          </p:nvSpPr>
          <p:spPr>
            <a:xfrm>
              <a:off x="3402757" y="5203184"/>
              <a:ext cx="1783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바퀴 동작 제어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66647F9-FB11-48A9-974C-62D2C36A5D23}"/>
                </a:ext>
              </a:extLst>
            </p:cNvPr>
            <p:cNvSpPr txBox="1"/>
            <p:nvPr/>
          </p:nvSpPr>
          <p:spPr>
            <a:xfrm rot="2346722">
              <a:off x="8603071" y="4176553"/>
              <a:ext cx="1656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ON/OFF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8D98584-70B0-455B-9C99-4B646F64FCEC}"/>
                </a:ext>
              </a:extLst>
            </p:cNvPr>
            <p:cNvSpPr txBox="1"/>
            <p:nvPr/>
          </p:nvSpPr>
          <p:spPr>
            <a:xfrm rot="19802690">
              <a:off x="8709641" y="2636630"/>
              <a:ext cx="1656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ON/OFF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43C306C-292D-4A9A-84C3-23194E883DF5}"/>
                </a:ext>
              </a:extLst>
            </p:cNvPr>
            <p:cNvSpPr/>
            <p:nvPr/>
          </p:nvSpPr>
          <p:spPr>
            <a:xfrm>
              <a:off x="4415741" y="1300750"/>
              <a:ext cx="3807365" cy="49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H/W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구성도</a:t>
              </a:r>
            </a:p>
          </p:txBody>
        </p:sp>
        <p:sp>
          <p:nvSpPr>
            <p:cNvPr id="95" name="모서리가 둥근 직사각형 46">
              <a:extLst>
                <a:ext uri="{FF2B5EF4-FFF2-40B4-BE49-F238E27FC236}">
                  <a16:creationId xmlns:a16="http://schemas.microsoft.com/office/drawing/2014/main" id="{1D8EADE8-2D80-4FC2-A9C7-643D1EF35BB0}"/>
                </a:ext>
              </a:extLst>
            </p:cNvPr>
            <p:cNvSpPr/>
            <p:nvPr/>
          </p:nvSpPr>
          <p:spPr>
            <a:xfrm>
              <a:off x="9844927" y="3359434"/>
              <a:ext cx="1676929" cy="5760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메시지</a:t>
              </a: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A06F7094-3018-4BAA-B1A9-915CF4D5C3B4}"/>
                </a:ext>
              </a:extLst>
            </p:cNvPr>
            <p:cNvCxnSpPr>
              <a:cxnSpLocks/>
            </p:cNvCxnSpPr>
            <p:nvPr/>
          </p:nvCxnSpPr>
          <p:spPr>
            <a:xfrm>
              <a:off x="8675483" y="3520489"/>
              <a:ext cx="1093244" cy="2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77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644558-AE7B-46B2-9CFB-8ADF19608E2C}"/>
              </a:ext>
            </a:extLst>
          </p:cNvPr>
          <p:cNvSpPr txBox="1"/>
          <p:nvPr/>
        </p:nvSpPr>
        <p:spPr>
          <a:xfrm>
            <a:off x="449061" y="1711591"/>
            <a:ext cx="991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#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소프트웨어</a:t>
            </a:r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1EFD9A9-A0FF-4388-8086-3B8A6DD8CE84}"/>
              </a:ext>
            </a:extLst>
          </p:cNvPr>
          <p:cNvGrpSpPr/>
          <p:nvPr/>
        </p:nvGrpSpPr>
        <p:grpSpPr>
          <a:xfrm>
            <a:off x="468349" y="2663320"/>
            <a:ext cx="11245606" cy="3265681"/>
            <a:chOff x="804537" y="2241834"/>
            <a:chExt cx="10990384" cy="3265681"/>
          </a:xfrm>
        </p:grpSpPr>
        <p:sp>
          <p:nvSpPr>
            <p:cNvPr id="31" name="모서리가 둥근 직사각형 31">
              <a:extLst>
                <a:ext uri="{FF2B5EF4-FFF2-40B4-BE49-F238E27FC236}">
                  <a16:creationId xmlns:a16="http://schemas.microsoft.com/office/drawing/2014/main" id="{5EBE2704-A567-4A4E-B91C-51CD2F073B8C}"/>
                </a:ext>
              </a:extLst>
            </p:cNvPr>
            <p:cNvSpPr/>
            <p:nvPr/>
          </p:nvSpPr>
          <p:spPr>
            <a:xfrm>
              <a:off x="4192171" y="2241834"/>
              <a:ext cx="3418451" cy="326568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Application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블루투스로 </a:t>
              </a:r>
              <a:r>
                <a:rPr lang="ko-KR" altLang="en-US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라즈베리파이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연결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앱을 통해 바퀴 동작제어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통신 </a:t>
              </a:r>
              <a:r>
                <a:rPr lang="ko-KR" altLang="en-US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끊길경우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메시지 알림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모서리가 둥근 직사각형 32">
              <a:extLst>
                <a:ext uri="{FF2B5EF4-FFF2-40B4-BE49-F238E27FC236}">
                  <a16:creationId xmlns:a16="http://schemas.microsoft.com/office/drawing/2014/main" id="{8EECC694-9013-4325-9EA0-67F256681ABE}"/>
                </a:ext>
              </a:extLst>
            </p:cNvPr>
            <p:cNvSpPr/>
            <p:nvPr/>
          </p:nvSpPr>
          <p:spPr>
            <a:xfrm>
              <a:off x="9060787" y="2700604"/>
              <a:ext cx="2734134" cy="236634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센서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사용자정보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(3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초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</a:p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       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조도 정보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       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블루투스 끊기면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       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체크 여부에 따라 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       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메시지 송신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629B804-BD8A-46D6-A4DA-749E0C08EA99}"/>
                </a:ext>
              </a:extLst>
            </p:cNvPr>
            <p:cNvCxnSpPr>
              <a:cxnSpLocks/>
              <a:stCxn id="32" idx="1"/>
              <a:endCxn id="31" idx="3"/>
            </p:cNvCxnSpPr>
            <p:nvPr/>
          </p:nvCxnSpPr>
          <p:spPr>
            <a:xfrm flipH="1" flipV="1">
              <a:off x="7610622" y="3874675"/>
              <a:ext cx="1450165" cy="9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모서리가 둥근 직사각형 37">
              <a:extLst>
                <a:ext uri="{FF2B5EF4-FFF2-40B4-BE49-F238E27FC236}">
                  <a16:creationId xmlns:a16="http://schemas.microsoft.com/office/drawing/2014/main" id="{3CE375DF-718E-48C7-AA34-A91ED99A66F4}"/>
                </a:ext>
              </a:extLst>
            </p:cNvPr>
            <p:cNvSpPr/>
            <p:nvPr/>
          </p:nvSpPr>
          <p:spPr>
            <a:xfrm>
              <a:off x="804537" y="3599818"/>
              <a:ext cx="1722957" cy="53152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USER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EEDB57B-BB80-4DE1-BA44-C620053EC6A3}"/>
                </a:ext>
              </a:extLst>
            </p:cNvPr>
            <p:cNvCxnSpPr>
              <a:stCxn id="31" idx="1"/>
              <a:endCxn id="34" idx="3"/>
            </p:cNvCxnSpPr>
            <p:nvPr/>
          </p:nvCxnSpPr>
          <p:spPr>
            <a:xfrm flipH="1" flipV="1">
              <a:off x="2527494" y="3865579"/>
              <a:ext cx="1664677" cy="9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5359EB-BC4D-4857-ABD6-DED92C1A3B28}"/>
                </a:ext>
              </a:extLst>
            </p:cNvPr>
            <p:cNvSpPr txBox="1"/>
            <p:nvPr/>
          </p:nvSpPr>
          <p:spPr>
            <a:xfrm>
              <a:off x="7990349" y="3912801"/>
              <a:ext cx="1538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서비스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C8F7043-CD7B-43CA-B6FF-4703B8BB9555}"/>
                </a:ext>
              </a:extLst>
            </p:cNvPr>
            <p:cNvSpPr txBox="1"/>
            <p:nvPr/>
          </p:nvSpPr>
          <p:spPr>
            <a:xfrm>
              <a:off x="2891031" y="3874675"/>
              <a:ext cx="1538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서비스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123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시스템 모듈 상세 설계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Raspberrypi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Bluetooth Control]</a:t>
            </a:r>
          </a:p>
          <a:p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2B39D86-AA63-4490-B089-6AFF24073895}"/>
              </a:ext>
            </a:extLst>
          </p:cNvPr>
          <p:cNvGrpSpPr/>
          <p:nvPr/>
        </p:nvGrpSpPr>
        <p:grpSpPr>
          <a:xfrm>
            <a:off x="304801" y="2175809"/>
            <a:ext cx="11710671" cy="4306270"/>
            <a:chOff x="953609" y="2521512"/>
            <a:chExt cx="9647814" cy="3796474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33C714A-BF9F-4E4F-9DE1-02752DD5936F}"/>
                </a:ext>
              </a:extLst>
            </p:cNvPr>
            <p:cNvGrpSpPr/>
            <p:nvPr/>
          </p:nvGrpSpPr>
          <p:grpSpPr>
            <a:xfrm>
              <a:off x="953609" y="2521512"/>
              <a:ext cx="9647814" cy="3796474"/>
              <a:chOff x="0" y="1811635"/>
              <a:chExt cx="9647814" cy="3796474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21E144F-9F55-4E08-AA04-33953C069E0A}"/>
                  </a:ext>
                </a:extLst>
              </p:cNvPr>
              <p:cNvGrpSpPr/>
              <p:nvPr/>
            </p:nvGrpSpPr>
            <p:grpSpPr>
              <a:xfrm>
                <a:off x="1050924" y="2311400"/>
                <a:ext cx="2209800" cy="2971800"/>
                <a:chOff x="2755900" y="1905000"/>
                <a:chExt cx="6299200" cy="2971800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8D8D1FA5-313E-49E2-B559-45E4622B013D}"/>
                    </a:ext>
                  </a:extLst>
                </p:cNvPr>
                <p:cNvCxnSpPr/>
                <p:nvPr/>
              </p:nvCxnSpPr>
              <p:spPr>
                <a:xfrm>
                  <a:off x="2755900" y="19050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407069E8-B34F-4F58-8A79-2852D88E7F93}"/>
                    </a:ext>
                  </a:extLst>
                </p:cNvPr>
                <p:cNvCxnSpPr/>
                <p:nvPr/>
              </p:nvCxnSpPr>
              <p:spPr>
                <a:xfrm>
                  <a:off x="2755900" y="48768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080A1E23-95DB-4027-A26C-D9DD955D9D5F}"/>
                  </a:ext>
                </a:extLst>
              </p:cNvPr>
              <p:cNvGrpSpPr/>
              <p:nvPr/>
            </p:nvGrpSpPr>
            <p:grpSpPr>
              <a:xfrm>
                <a:off x="3710514" y="2311400"/>
                <a:ext cx="2209800" cy="2971800"/>
                <a:chOff x="2755900" y="1905000"/>
                <a:chExt cx="6299200" cy="2971800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16CAF5AB-0648-45BC-B6F6-1AC110A6CEF9}"/>
                    </a:ext>
                  </a:extLst>
                </p:cNvPr>
                <p:cNvCxnSpPr/>
                <p:nvPr/>
              </p:nvCxnSpPr>
              <p:spPr>
                <a:xfrm>
                  <a:off x="2755900" y="19050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9DF453C6-8D9D-4447-8CA4-EEDB35BE93CB}"/>
                    </a:ext>
                  </a:extLst>
                </p:cNvPr>
                <p:cNvCxnSpPr/>
                <p:nvPr/>
              </p:nvCxnSpPr>
              <p:spPr>
                <a:xfrm>
                  <a:off x="2755900" y="48768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E6172922-D13C-4013-A2EE-8D9676849DED}"/>
                  </a:ext>
                </a:extLst>
              </p:cNvPr>
              <p:cNvGrpSpPr/>
              <p:nvPr/>
            </p:nvGrpSpPr>
            <p:grpSpPr>
              <a:xfrm>
                <a:off x="6370104" y="2311400"/>
                <a:ext cx="2209800" cy="2971800"/>
                <a:chOff x="2755900" y="1905000"/>
                <a:chExt cx="6299200" cy="2971800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D6AAE69B-E364-4B8A-8F9F-7DF9BE55E0DD}"/>
                    </a:ext>
                  </a:extLst>
                </p:cNvPr>
                <p:cNvCxnSpPr/>
                <p:nvPr/>
              </p:nvCxnSpPr>
              <p:spPr>
                <a:xfrm>
                  <a:off x="2755900" y="19050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8B349922-B5C1-4742-817C-ABF733C7B8C1}"/>
                    </a:ext>
                  </a:extLst>
                </p:cNvPr>
                <p:cNvCxnSpPr/>
                <p:nvPr/>
              </p:nvCxnSpPr>
              <p:spPr>
                <a:xfrm>
                  <a:off x="2755900" y="48768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96EC47BB-B6AC-4B92-BA29-903D97CA17D8}"/>
                  </a:ext>
                </a:extLst>
              </p:cNvPr>
              <p:cNvGrpSpPr/>
              <p:nvPr/>
            </p:nvGrpSpPr>
            <p:grpSpPr>
              <a:xfrm>
                <a:off x="0" y="2413337"/>
                <a:ext cx="4345620" cy="3194772"/>
                <a:chOff x="0" y="2413337"/>
                <a:chExt cx="4345620" cy="3194772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57258F7-EDAE-4CEA-8468-BB65295DF1B8}"/>
                    </a:ext>
                  </a:extLst>
                </p:cNvPr>
                <p:cNvSpPr txBox="1"/>
                <p:nvPr/>
              </p:nvSpPr>
              <p:spPr>
                <a:xfrm>
                  <a:off x="0" y="2413337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“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0C4767-F1DD-4279-8847-F29DAB8F8E7D}"/>
                    </a:ext>
                  </a:extLst>
                </p:cNvPr>
                <p:cNvSpPr txBox="1"/>
                <p:nvPr/>
              </p:nvSpPr>
              <p:spPr>
                <a:xfrm>
                  <a:off x="400049" y="4592446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”</a:t>
                  </a: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ECDC480-252E-424A-BD14-2C8FECB3AC46}"/>
                  </a:ext>
                </a:extLst>
              </p:cNvPr>
              <p:cNvGrpSpPr/>
              <p:nvPr/>
            </p:nvGrpSpPr>
            <p:grpSpPr>
              <a:xfrm>
                <a:off x="2642604" y="2413337"/>
                <a:ext cx="4345620" cy="3194772"/>
                <a:chOff x="0" y="2413337"/>
                <a:chExt cx="4345620" cy="3194772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7D4989-5DB5-4CA1-9EC0-669BF034D0AF}"/>
                    </a:ext>
                  </a:extLst>
                </p:cNvPr>
                <p:cNvSpPr txBox="1"/>
                <p:nvPr/>
              </p:nvSpPr>
              <p:spPr>
                <a:xfrm>
                  <a:off x="0" y="2413337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“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2501A0-CDDD-46A4-B0F2-6238A2656130}"/>
                    </a:ext>
                  </a:extLst>
                </p:cNvPr>
                <p:cNvSpPr txBox="1"/>
                <p:nvPr/>
              </p:nvSpPr>
              <p:spPr>
                <a:xfrm>
                  <a:off x="400049" y="4592446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”</a:t>
                  </a: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A89A2B5B-779E-4D23-9475-58CA3AFE78CD}"/>
                  </a:ext>
                </a:extLst>
              </p:cNvPr>
              <p:cNvGrpSpPr/>
              <p:nvPr/>
            </p:nvGrpSpPr>
            <p:grpSpPr>
              <a:xfrm>
                <a:off x="5302194" y="2413337"/>
                <a:ext cx="4345620" cy="3194772"/>
                <a:chOff x="0" y="2413337"/>
                <a:chExt cx="4345620" cy="3194772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D00C91F-5D60-49A6-8539-78115105A4D9}"/>
                    </a:ext>
                  </a:extLst>
                </p:cNvPr>
                <p:cNvSpPr txBox="1"/>
                <p:nvPr/>
              </p:nvSpPr>
              <p:spPr>
                <a:xfrm>
                  <a:off x="0" y="2413337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“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1644BDE-575E-429D-AEDD-93C58DE80D95}"/>
                    </a:ext>
                  </a:extLst>
                </p:cNvPr>
                <p:cNvSpPr txBox="1"/>
                <p:nvPr/>
              </p:nvSpPr>
              <p:spPr>
                <a:xfrm>
                  <a:off x="400049" y="4592446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”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239325-FD60-4D41-8AC5-43E87AA76AE6}"/>
                  </a:ext>
                </a:extLst>
              </p:cNvPr>
              <p:cNvSpPr txBox="1"/>
              <p:nvPr/>
            </p:nvSpPr>
            <p:spPr>
              <a:xfrm>
                <a:off x="1037017" y="3229542"/>
                <a:ext cx="2505076" cy="1166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앱과 </a:t>
                </a:r>
                <a:r>
                  <a:rPr lang="ko-KR" altLang="en-US" sz="1600" dirty="0" err="1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라즈베리파이</a:t>
                </a: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사이 연결</a:t>
                </a:r>
                <a:endPara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유모차와 앱이 멀어짐을 감지 후 통보</a:t>
                </a:r>
              </a:p>
              <a:p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endPara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0DB5ADD-3C28-4CEC-A8C5-731E038AFB17}"/>
                  </a:ext>
                </a:extLst>
              </p:cNvPr>
              <p:cNvSpPr txBox="1"/>
              <p:nvPr/>
            </p:nvSpPr>
            <p:spPr>
              <a:xfrm>
                <a:off x="956624" y="1811635"/>
                <a:ext cx="23983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기능</a:t>
                </a:r>
                <a:endParaRPr lang="en-US" altLang="ko-KR" sz="9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ABA8D9-44F1-4860-BA4C-28FF9EEB0AC4}"/>
                  </a:ext>
                </a:extLst>
              </p:cNvPr>
              <p:cNvSpPr txBox="1"/>
              <p:nvPr/>
            </p:nvSpPr>
            <p:spPr>
              <a:xfrm>
                <a:off x="3616214" y="1811635"/>
                <a:ext cx="23983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다루는 정보 </a:t>
                </a:r>
                <a:endParaRPr lang="en-US" altLang="ko-KR" sz="9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C056ED8-5D8D-46A0-BC7F-DAA45985A049}"/>
                  </a:ext>
                </a:extLst>
              </p:cNvPr>
              <p:cNvSpPr txBox="1"/>
              <p:nvPr/>
            </p:nvSpPr>
            <p:spPr>
              <a:xfrm>
                <a:off x="6290007" y="1811636"/>
                <a:ext cx="23983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설명</a:t>
                </a:r>
                <a:endParaRPr lang="en-US" altLang="ko-KR" sz="9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26375E-C836-4579-AF8B-B342D2D356E2}"/>
                </a:ext>
              </a:extLst>
            </p:cNvPr>
            <p:cNvSpPr txBox="1"/>
            <p:nvPr/>
          </p:nvSpPr>
          <p:spPr>
            <a:xfrm>
              <a:off x="4617121" y="4191551"/>
              <a:ext cx="2505076" cy="51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라즈베리 파이와 스마트폰 사이의 블루투스 정보</a:t>
              </a: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530C30-CFC9-4599-995C-D258ABADF8C2}"/>
                </a:ext>
              </a:extLst>
            </p:cNvPr>
            <p:cNvSpPr txBox="1"/>
            <p:nvPr/>
          </p:nvSpPr>
          <p:spPr>
            <a:xfrm>
              <a:off x="7243616" y="3830884"/>
              <a:ext cx="2505076" cy="138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앱으로 브레이크 모듈을 통제한다</a:t>
              </a: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스마트폰과 유모차의 거리가 멀어져 블루투스의 연결이 </a:t>
              </a:r>
              <a:r>
                <a:rPr lang="ko-KR" altLang="en-US" sz="1600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끊어졌을경우</a:t>
              </a: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경고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32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시스템 모듈 상세 설계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[Stepper Motor]</a:t>
            </a:r>
          </a:p>
          <a:p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17FDE5-2274-484C-BE4B-0A58203A6602}"/>
              </a:ext>
            </a:extLst>
          </p:cNvPr>
          <p:cNvGrpSpPr/>
          <p:nvPr/>
        </p:nvGrpSpPr>
        <p:grpSpPr>
          <a:xfrm>
            <a:off x="304801" y="2175809"/>
            <a:ext cx="11710671" cy="4306270"/>
            <a:chOff x="953609" y="2521512"/>
            <a:chExt cx="9647814" cy="379647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691E2B9-D741-41E7-ADE0-69DF8062BFCA}"/>
                </a:ext>
              </a:extLst>
            </p:cNvPr>
            <p:cNvGrpSpPr/>
            <p:nvPr/>
          </p:nvGrpSpPr>
          <p:grpSpPr>
            <a:xfrm>
              <a:off x="953609" y="2521512"/>
              <a:ext cx="9647814" cy="3796474"/>
              <a:chOff x="0" y="1811635"/>
              <a:chExt cx="9647814" cy="3796474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BBBC4CB-A953-4D89-8CD8-17FCE22A525E}"/>
                  </a:ext>
                </a:extLst>
              </p:cNvPr>
              <p:cNvGrpSpPr/>
              <p:nvPr/>
            </p:nvGrpSpPr>
            <p:grpSpPr>
              <a:xfrm>
                <a:off x="1050924" y="2311400"/>
                <a:ext cx="2209800" cy="2971800"/>
                <a:chOff x="2755900" y="1905000"/>
                <a:chExt cx="6299200" cy="2971800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BB4E1DA6-824E-402B-B12C-BAECBE237A52}"/>
                    </a:ext>
                  </a:extLst>
                </p:cNvPr>
                <p:cNvCxnSpPr/>
                <p:nvPr/>
              </p:nvCxnSpPr>
              <p:spPr>
                <a:xfrm>
                  <a:off x="2755900" y="19050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B5BFB244-8FE4-4C7C-8139-B5D3A2AA022C}"/>
                    </a:ext>
                  </a:extLst>
                </p:cNvPr>
                <p:cNvCxnSpPr/>
                <p:nvPr/>
              </p:nvCxnSpPr>
              <p:spPr>
                <a:xfrm>
                  <a:off x="2755900" y="48768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6402F58-E6B1-4E74-AFD2-33AF5E258C73}"/>
                  </a:ext>
                </a:extLst>
              </p:cNvPr>
              <p:cNvGrpSpPr/>
              <p:nvPr/>
            </p:nvGrpSpPr>
            <p:grpSpPr>
              <a:xfrm>
                <a:off x="3710514" y="2311400"/>
                <a:ext cx="2209800" cy="2971800"/>
                <a:chOff x="2755900" y="1905000"/>
                <a:chExt cx="6299200" cy="2971800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966541AF-E50D-4A37-BF82-80719535904F}"/>
                    </a:ext>
                  </a:extLst>
                </p:cNvPr>
                <p:cNvCxnSpPr/>
                <p:nvPr/>
              </p:nvCxnSpPr>
              <p:spPr>
                <a:xfrm>
                  <a:off x="2755900" y="19050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86D4F44A-C011-4893-98AC-999D587BB018}"/>
                    </a:ext>
                  </a:extLst>
                </p:cNvPr>
                <p:cNvCxnSpPr/>
                <p:nvPr/>
              </p:nvCxnSpPr>
              <p:spPr>
                <a:xfrm>
                  <a:off x="2755900" y="48768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F8F313EB-6066-424F-A878-C152FE9A1474}"/>
                  </a:ext>
                </a:extLst>
              </p:cNvPr>
              <p:cNvGrpSpPr/>
              <p:nvPr/>
            </p:nvGrpSpPr>
            <p:grpSpPr>
              <a:xfrm>
                <a:off x="6370104" y="2311400"/>
                <a:ext cx="2209800" cy="2971800"/>
                <a:chOff x="2755900" y="1905000"/>
                <a:chExt cx="6299200" cy="2971800"/>
              </a:xfrm>
            </p:grpSpPr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82B63F71-285A-4718-9ACE-E07876C0FE5C}"/>
                    </a:ext>
                  </a:extLst>
                </p:cNvPr>
                <p:cNvCxnSpPr/>
                <p:nvPr/>
              </p:nvCxnSpPr>
              <p:spPr>
                <a:xfrm>
                  <a:off x="2755900" y="19050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F89B09CB-65DE-4A5C-B27B-59A8F3046103}"/>
                    </a:ext>
                  </a:extLst>
                </p:cNvPr>
                <p:cNvCxnSpPr/>
                <p:nvPr/>
              </p:nvCxnSpPr>
              <p:spPr>
                <a:xfrm>
                  <a:off x="2755900" y="48768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34E1D5B-74E0-4D13-9A02-85FCA12FABA9}"/>
                  </a:ext>
                </a:extLst>
              </p:cNvPr>
              <p:cNvGrpSpPr/>
              <p:nvPr/>
            </p:nvGrpSpPr>
            <p:grpSpPr>
              <a:xfrm>
                <a:off x="0" y="2413337"/>
                <a:ext cx="4345620" cy="3194772"/>
                <a:chOff x="0" y="2413337"/>
                <a:chExt cx="4345620" cy="3194772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B18E9EE-3CDA-4A23-B37F-7D2457BB297B}"/>
                    </a:ext>
                  </a:extLst>
                </p:cNvPr>
                <p:cNvSpPr txBox="1"/>
                <p:nvPr/>
              </p:nvSpPr>
              <p:spPr>
                <a:xfrm>
                  <a:off x="0" y="2413337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“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1F60C7E-EE3D-481A-AF81-304543242136}"/>
                    </a:ext>
                  </a:extLst>
                </p:cNvPr>
                <p:cNvSpPr txBox="1"/>
                <p:nvPr/>
              </p:nvSpPr>
              <p:spPr>
                <a:xfrm>
                  <a:off x="400049" y="4592446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”</a:t>
                  </a: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AE1E8F10-92C7-4C62-A86B-3AB645E894E5}"/>
                  </a:ext>
                </a:extLst>
              </p:cNvPr>
              <p:cNvGrpSpPr/>
              <p:nvPr/>
            </p:nvGrpSpPr>
            <p:grpSpPr>
              <a:xfrm>
                <a:off x="2642604" y="2413337"/>
                <a:ext cx="4345620" cy="3194772"/>
                <a:chOff x="0" y="2413337"/>
                <a:chExt cx="4345620" cy="3194772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578C23A-E89C-4CE9-8189-B0DE69513C2C}"/>
                    </a:ext>
                  </a:extLst>
                </p:cNvPr>
                <p:cNvSpPr txBox="1"/>
                <p:nvPr/>
              </p:nvSpPr>
              <p:spPr>
                <a:xfrm>
                  <a:off x="0" y="2413337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“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463696F-FB80-4205-8C56-3882A19F845D}"/>
                    </a:ext>
                  </a:extLst>
                </p:cNvPr>
                <p:cNvSpPr txBox="1"/>
                <p:nvPr/>
              </p:nvSpPr>
              <p:spPr>
                <a:xfrm>
                  <a:off x="400049" y="4592446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”</a:t>
                  </a: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EB7F698E-EC7F-4DB6-B882-1E0CC193FDEB}"/>
                  </a:ext>
                </a:extLst>
              </p:cNvPr>
              <p:cNvGrpSpPr/>
              <p:nvPr/>
            </p:nvGrpSpPr>
            <p:grpSpPr>
              <a:xfrm>
                <a:off x="5302194" y="2413337"/>
                <a:ext cx="4345620" cy="3194772"/>
                <a:chOff x="0" y="2413337"/>
                <a:chExt cx="4345620" cy="3194772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AC615A7-B015-4A59-B4BD-57D70CD70775}"/>
                    </a:ext>
                  </a:extLst>
                </p:cNvPr>
                <p:cNvSpPr txBox="1"/>
                <p:nvPr/>
              </p:nvSpPr>
              <p:spPr>
                <a:xfrm>
                  <a:off x="0" y="2413337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“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A8DF4B6-7C9B-471E-9FFA-3ED514F46546}"/>
                    </a:ext>
                  </a:extLst>
                </p:cNvPr>
                <p:cNvSpPr txBox="1"/>
                <p:nvPr/>
              </p:nvSpPr>
              <p:spPr>
                <a:xfrm>
                  <a:off x="400049" y="4592446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”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AA9423E-988A-44EB-B337-47AF742A8A60}"/>
                  </a:ext>
                </a:extLst>
              </p:cNvPr>
              <p:cNvSpPr txBox="1"/>
              <p:nvPr/>
            </p:nvSpPr>
            <p:spPr>
              <a:xfrm>
                <a:off x="1037017" y="3311317"/>
                <a:ext cx="2505076" cy="732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각도를 조절하여 기존에 있는 유모차의 브레이크를 통제</a:t>
                </a:r>
                <a:endPara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endPara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11EEFF-C9F1-4764-8E94-C60C1419FC22}"/>
                  </a:ext>
                </a:extLst>
              </p:cNvPr>
              <p:cNvSpPr txBox="1"/>
              <p:nvPr/>
            </p:nvSpPr>
            <p:spPr>
              <a:xfrm>
                <a:off x="956624" y="1811635"/>
                <a:ext cx="23983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기능</a:t>
                </a:r>
                <a:endParaRPr lang="en-US" altLang="ko-KR" sz="9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8CCA232-1B5E-4B58-8A32-1ED376BD3692}"/>
                  </a:ext>
                </a:extLst>
              </p:cNvPr>
              <p:cNvSpPr txBox="1"/>
              <p:nvPr/>
            </p:nvSpPr>
            <p:spPr>
              <a:xfrm>
                <a:off x="3616214" y="1811635"/>
                <a:ext cx="23983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다루는 정보 </a:t>
                </a:r>
                <a:endParaRPr lang="en-US" altLang="ko-KR" sz="9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6F4905F-1B60-4995-A8D1-6A3B1613A0FD}"/>
                  </a:ext>
                </a:extLst>
              </p:cNvPr>
              <p:cNvSpPr txBox="1"/>
              <p:nvPr/>
            </p:nvSpPr>
            <p:spPr>
              <a:xfrm>
                <a:off x="6290007" y="1811636"/>
                <a:ext cx="23983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설명</a:t>
                </a:r>
                <a:endParaRPr lang="en-US" altLang="ko-KR" sz="9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D1A6A7-CF7C-440F-8874-4058D1F01C36}"/>
                </a:ext>
              </a:extLst>
            </p:cNvPr>
            <p:cNvSpPr txBox="1"/>
            <p:nvPr/>
          </p:nvSpPr>
          <p:spPr>
            <a:xfrm>
              <a:off x="4624074" y="3587049"/>
              <a:ext cx="2505076" cy="1600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앱에서의 브레이크 </a:t>
              </a:r>
              <a:r>
                <a: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on/off</a:t>
              </a: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의 정보</a:t>
              </a: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적외선 센서에 의한 브레이크 </a:t>
              </a:r>
              <a:r>
                <a: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on/off </a:t>
              </a: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정보</a:t>
              </a: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브레이크가 걸리는 각도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2A9B62-C30D-4D8A-9C6B-4533631661F6}"/>
                </a:ext>
              </a:extLst>
            </p:cNvPr>
            <p:cNvSpPr txBox="1"/>
            <p:nvPr/>
          </p:nvSpPr>
          <p:spPr>
            <a:xfrm>
              <a:off x="7243616" y="4021194"/>
              <a:ext cx="2505076" cy="732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브레이크 </a:t>
              </a:r>
              <a:r>
                <a: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on/off</a:t>
              </a: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의 정보가 들어오면 각도를 조절하여 유모차의 브레이크를 </a:t>
              </a:r>
              <a:r>
                <a: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on/off</a:t>
              </a: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해준다</a:t>
              </a: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538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시스템 모듈 상세 설계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[PIR Sensor Module]</a:t>
            </a:r>
          </a:p>
          <a:p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FFC1C3-9234-4054-83B7-69687F144B10}"/>
              </a:ext>
            </a:extLst>
          </p:cNvPr>
          <p:cNvGrpSpPr/>
          <p:nvPr/>
        </p:nvGrpSpPr>
        <p:grpSpPr>
          <a:xfrm>
            <a:off x="304801" y="2175809"/>
            <a:ext cx="11710671" cy="4306270"/>
            <a:chOff x="953609" y="2521512"/>
            <a:chExt cx="9647814" cy="379647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C9ACF7C-2CC7-4B4A-BF2C-7DD9B335B406}"/>
                </a:ext>
              </a:extLst>
            </p:cNvPr>
            <p:cNvGrpSpPr/>
            <p:nvPr/>
          </p:nvGrpSpPr>
          <p:grpSpPr>
            <a:xfrm>
              <a:off x="953609" y="2521512"/>
              <a:ext cx="9647814" cy="3796474"/>
              <a:chOff x="0" y="1811635"/>
              <a:chExt cx="9647814" cy="3796474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8A6169E-4B27-4CC5-8F42-BFCF513E229A}"/>
                  </a:ext>
                </a:extLst>
              </p:cNvPr>
              <p:cNvGrpSpPr/>
              <p:nvPr/>
            </p:nvGrpSpPr>
            <p:grpSpPr>
              <a:xfrm>
                <a:off x="1050924" y="2311400"/>
                <a:ext cx="2209800" cy="2971800"/>
                <a:chOff x="2755900" y="1905000"/>
                <a:chExt cx="6299200" cy="2971800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36CF10D8-6BD1-44DD-B902-D751D97A079C}"/>
                    </a:ext>
                  </a:extLst>
                </p:cNvPr>
                <p:cNvCxnSpPr/>
                <p:nvPr/>
              </p:nvCxnSpPr>
              <p:spPr>
                <a:xfrm>
                  <a:off x="2755900" y="19050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EC6614C6-7D72-4152-B3D2-A3E17CC24F63}"/>
                    </a:ext>
                  </a:extLst>
                </p:cNvPr>
                <p:cNvCxnSpPr/>
                <p:nvPr/>
              </p:nvCxnSpPr>
              <p:spPr>
                <a:xfrm>
                  <a:off x="2755900" y="48768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D8BA42A5-B825-4B18-A349-0C4599EE777D}"/>
                  </a:ext>
                </a:extLst>
              </p:cNvPr>
              <p:cNvGrpSpPr/>
              <p:nvPr/>
            </p:nvGrpSpPr>
            <p:grpSpPr>
              <a:xfrm>
                <a:off x="3710514" y="2311400"/>
                <a:ext cx="2209800" cy="2971800"/>
                <a:chOff x="2755900" y="1905000"/>
                <a:chExt cx="6299200" cy="2971800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1BF51DD4-22F7-4220-B60F-C915DA2168FA}"/>
                    </a:ext>
                  </a:extLst>
                </p:cNvPr>
                <p:cNvCxnSpPr/>
                <p:nvPr/>
              </p:nvCxnSpPr>
              <p:spPr>
                <a:xfrm>
                  <a:off x="2755900" y="19050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EBC065D9-C544-4EEB-B516-2D572F5EA2A8}"/>
                    </a:ext>
                  </a:extLst>
                </p:cNvPr>
                <p:cNvCxnSpPr/>
                <p:nvPr/>
              </p:nvCxnSpPr>
              <p:spPr>
                <a:xfrm>
                  <a:off x="2755900" y="48768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DD67DAE4-63C7-431F-A1B5-AAD60F93DB0D}"/>
                  </a:ext>
                </a:extLst>
              </p:cNvPr>
              <p:cNvGrpSpPr/>
              <p:nvPr/>
            </p:nvGrpSpPr>
            <p:grpSpPr>
              <a:xfrm>
                <a:off x="6370104" y="2311400"/>
                <a:ext cx="2209800" cy="2971800"/>
                <a:chOff x="2755900" y="1905000"/>
                <a:chExt cx="6299200" cy="2971800"/>
              </a:xfrm>
            </p:grpSpPr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8DDBE860-2C3F-41F7-B0B7-6C685F332723}"/>
                    </a:ext>
                  </a:extLst>
                </p:cNvPr>
                <p:cNvCxnSpPr/>
                <p:nvPr/>
              </p:nvCxnSpPr>
              <p:spPr>
                <a:xfrm>
                  <a:off x="2755900" y="19050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C087E933-23EA-41F2-AE73-65E0C98BFFD7}"/>
                    </a:ext>
                  </a:extLst>
                </p:cNvPr>
                <p:cNvCxnSpPr/>
                <p:nvPr/>
              </p:nvCxnSpPr>
              <p:spPr>
                <a:xfrm>
                  <a:off x="2755900" y="48768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B74C81A-505A-4C70-A540-6726F5DBA094}"/>
                  </a:ext>
                </a:extLst>
              </p:cNvPr>
              <p:cNvGrpSpPr/>
              <p:nvPr/>
            </p:nvGrpSpPr>
            <p:grpSpPr>
              <a:xfrm>
                <a:off x="0" y="2413337"/>
                <a:ext cx="4345620" cy="3194772"/>
                <a:chOff x="0" y="2413337"/>
                <a:chExt cx="4345620" cy="3194772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6F07EC0-C85A-437D-ACB5-A12DC1116012}"/>
                    </a:ext>
                  </a:extLst>
                </p:cNvPr>
                <p:cNvSpPr txBox="1"/>
                <p:nvPr/>
              </p:nvSpPr>
              <p:spPr>
                <a:xfrm>
                  <a:off x="0" y="2413337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“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7E814D2-9849-4782-970E-F602EB4CBB3A}"/>
                    </a:ext>
                  </a:extLst>
                </p:cNvPr>
                <p:cNvSpPr txBox="1"/>
                <p:nvPr/>
              </p:nvSpPr>
              <p:spPr>
                <a:xfrm>
                  <a:off x="400049" y="4592446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”</a:t>
                  </a: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50EEC613-4B20-40C4-B849-B5DD178D21BC}"/>
                  </a:ext>
                </a:extLst>
              </p:cNvPr>
              <p:cNvGrpSpPr/>
              <p:nvPr/>
            </p:nvGrpSpPr>
            <p:grpSpPr>
              <a:xfrm>
                <a:off x="2642604" y="2413337"/>
                <a:ext cx="4345620" cy="3194772"/>
                <a:chOff x="0" y="2413337"/>
                <a:chExt cx="4345620" cy="3194772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D65FF94-4E61-4F46-9E4A-D70253AC88E2}"/>
                    </a:ext>
                  </a:extLst>
                </p:cNvPr>
                <p:cNvSpPr txBox="1"/>
                <p:nvPr/>
              </p:nvSpPr>
              <p:spPr>
                <a:xfrm>
                  <a:off x="0" y="2413337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“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46FC9DC-89C4-4120-B31A-2CBC991A8B89}"/>
                    </a:ext>
                  </a:extLst>
                </p:cNvPr>
                <p:cNvSpPr txBox="1"/>
                <p:nvPr/>
              </p:nvSpPr>
              <p:spPr>
                <a:xfrm>
                  <a:off x="400049" y="4592446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”</a:t>
                  </a: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965C508A-64C3-4480-B33B-645DA7DD0E0B}"/>
                  </a:ext>
                </a:extLst>
              </p:cNvPr>
              <p:cNvGrpSpPr/>
              <p:nvPr/>
            </p:nvGrpSpPr>
            <p:grpSpPr>
              <a:xfrm>
                <a:off x="5302194" y="2413337"/>
                <a:ext cx="4345620" cy="3194772"/>
                <a:chOff x="0" y="2413337"/>
                <a:chExt cx="4345620" cy="3194772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C2DA15C-CF09-411D-9110-537A4F509BC8}"/>
                    </a:ext>
                  </a:extLst>
                </p:cNvPr>
                <p:cNvSpPr txBox="1"/>
                <p:nvPr/>
              </p:nvSpPr>
              <p:spPr>
                <a:xfrm>
                  <a:off x="0" y="2413337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“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8F1AEED-7256-4993-A3AF-D00A8B0FFCF6}"/>
                    </a:ext>
                  </a:extLst>
                </p:cNvPr>
                <p:cNvSpPr txBox="1"/>
                <p:nvPr/>
              </p:nvSpPr>
              <p:spPr>
                <a:xfrm>
                  <a:off x="400049" y="4592446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”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3ADD5C-701C-437B-BA27-1309FC8DD637}"/>
                  </a:ext>
                </a:extLst>
              </p:cNvPr>
              <p:cNvSpPr txBox="1"/>
              <p:nvPr/>
            </p:nvSpPr>
            <p:spPr>
              <a:xfrm>
                <a:off x="1037017" y="3534845"/>
                <a:ext cx="2505076" cy="29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움직임에 의한 브레이크 작동</a:t>
                </a:r>
                <a:endPara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D778F1-607C-4619-BF99-E47455D12E03}"/>
                  </a:ext>
                </a:extLst>
              </p:cNvPr>
              <p:cNvSpPr txBox="1"/>
              <p:nvPr/>
            </p:nvSpPr>
            <p:spPr>
              <a:xfrm>
                <a:off x="956624" y="1811635"/>
                <a:ext cx="23983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기능</a:t>
                </a:r>
                <a:endParaRPr lang="en-US" altLang="ko-KR" sz="9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9E2844A-4AB2-4184-8176-FF96FCE9306A}"/>
                  </a:ext>
                </a:extLst>
              </p:cNvPr>
              <p:cNvSpPr txBox="1"/>
              <p:nvPr/>
            </p:nvSpPr>
            <p:spPr>
              <a:xfrm>
                <a:off x="3616214" y="1811635"/>
                <a:ext cx="23983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다루는 정보 </a:t>
                </a:r>
                <a:endParaRPr lang="en-US" altLang="ko-KR" sz="9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42040F-9461-4AEA-85B9-1024610D782D}"/>
                  </a:ext>
                </a:extLst>
              </p:cNvPr>
              <p:cNvSpPr txBox="1"/>
              <p:nvPr/>
            </p:nvSpPr>
            <p:spPr>
              <a:xfrm>
                <a:off x="6290007" y="1811636"/>
                <a:ext cx="23983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설명</a:t>
                </a:r>
                <a:endParaRPr lang="en-US" altLang="ko-KR" sz="9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2BE6E5-7488-4D41-A605-2A50AA2C9A6A}"/>
                </a:ext>
              </a:extLst>
            </p:cNvPr>
            <p:cNvSpPr txBox="1"/>
            <p:nvPr/>
          </p:nvSpPr>
          <p:spPr>
            <a:xfrm>
              <a:off x="4624074" y="4244722"/>
              <a:ext cx="2505076" cy="298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센서앞</a:t>
              </a: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3m</a:t>
              </a: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범위의 움직임 </a:t>
              </a: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30B80E-C317-46DF-A516-1A6B613C3154}"/>
                </a:ext>
              </a:extLst>
            </p:cNvPr>
            <p:cNvSpPr txBox="1"/>
            <p:nvPr/>
          </p:nvSpPr>
          <p:spPr>
            <a:xfrm>
              <a:off x="7243616" y="4136186"/>
              <a:ext cx="2505076" cy="51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유모차 앞에 사람이 없을 경우 브레이크를 </a:t>
              </a:r>
              <a:r>
                <a: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002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시스템 모듈 상세 설계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[LED Sensor Module]</a:t>
            </a:r>
          </a:p>
          <a:p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3F0BE40-8228-4650-9EA4-94FC7E271E21}"/>
              </a:ext>
            </a:extLst>
          </p:cNvPr>
          <p:cNvGrpSpPr/>
          <p:nvPr/>
        </p:nvGrpSpPr>
        <p:grpSpPr>
          <a:xfrm>
            <a:off x="304800" y="2175809"/>
            <a:ext cx="11710671" cy="4306270"/>
            <a:chOff x="953609" y="2521511"/>
            <a:chExt cx="9647816" cy="3796473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9F5111BD-5E29-4AAA-A651-CB138C2DDF75}"/>
                </a:ext>
              </a:extLst>
            </p:cNvPr>
            <p:cNvGrpSpPr/>
            <p:nvPr/>
          </p:nvGrpSpPr>
          <p:grpSpPr>
            <a:xfrm>
              <a:off x="953609" y="2521511"/>
              <a:ext cx="9647816" cy="3796473"/>
              <a:chOff x="0" y="1811635"/>
              <a:chExt cx="9647814" cy="3796474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7DAE61FC-127A-49D9-85FC-34DB60B1F2E8}"/>
                  </a:ext>
                </a:extLst>
              </p:cNvPr>
              <p:cNvGrpSpPr/>
              <p:nvPr/>
            </p:nvGrpSpPr>
            <p:grpSpPr>
              <a:xfrm>
                <a:off x="1050924" y="2311400"/>
                <a:ext cx="2209800" cy="2971800"/>
                <a:chOff x="2755900" y="1905000"/>
                <a:chExt cx="6299200" cy="2971800"/>
              </a:xfrm>
            </p:grpSpPr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88345AD1-18F9-4273-A2E9-95BE93A35803}"/>
                    </a:ext>
                  </a:extLst>
                </p:cNvPr>
                <p:cNvCxnSpPr/>
                <p:nvPr/>
              </p:nvCxnSpPr>
              <p:spPr>
                <a:xfrm>
                  <a:off x="2755900" y="19050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1CB26EEB-024F-4358-8E2B-26B349D0D16A}"/>
                    </a:ext>
                  </a:extLst>
                </p:cNvPr>
                <p:cNvCxnSpPr/>
                <p:nvPr/>
              </p:nvCxnSpPr>
              <p:spPr>
                <a:xfrm>
                  <a:off x="2755900" y="48768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EBEABFE7-E351-4D4C-B844-E89A0CD9B2A4}"/>
                  </a:ext>
                </a:extLst>
              </p:cNvPr>
              <p:cNvGrpSpPr/>
              <p:nvPr/>
            </p:nvGrpSpPr>
            <p:grpSpPr>
              <a:xfrm>
                <a:off x="3710514" y="2311400"/>
                <a:ext cx="2209800" cy="2971800"/>
                <a:chOff x="2755900" y="1905000"/>
                <a:chExt cx="6299200" cy="2971800"/>
              </a:xfrm>
            </p:grpSpPr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41696056-1782-42C4-8B05-909E8A0BA3BF}"/>
                    </a:ext>
                  </a:extLst>
                </p:cNvPr>
                <p:cNvCxnSpPr/>
                <p:nvPr/>
              </p:nvCxnSpPr>
              <p:spPr>
                <a:xfrm>
                  <a:off x="2755900" y="19050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C3B69E27-CF27-431D-B66A-54F8C5A0679E}"/>
                    </a:ext>
                  </a:extLst>
                </p:cNvPr>
                <p:cNvCxnSpPr/>
                <p:nvPr/>
              </p:nvCxnSpPr>
              <p:spPr>
                <a:xfrm>
                  <a:off x="2755900" y="48768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4216FF66-B231-4035-8292-74164C1FA33D}"/>
                  </a:ext>
                </a:extLst>
              </p:cNvPr>
              <p:cNvGrpSpPr/>
              <p:nvPr/>
            </p:nvGrpSpPr>
            <p:grpSpPr>
              <a:xfrm>
                <a:off x="6370104" y="2311400"/>
                <a:ext cx="2209800" cy="2971800"/>
                <a:chOff x="2755900" y="1905000"/>
                <a:chExt cx="6299200" cy="2971800"/>
              </a:xfrm>
            </p:grpSpPr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B976C051-24DA-466D-9078-72694B392F7E}"/>
                    </a:ext>
                  </a:extLst>
                </p:cNvPr>
                <p:cNvCxnSpPr/>
                <p:nvPr/>
              </p:nvCxnSpPr>
              <p:spPr>
                <a:xfrm>
                  <a:off x="2755900" y="19050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7ABD19FC-B4EC-43C5-A01F-AC4FBB52B7B9}"/>
                    </a:ext>
                  </a:extLst>
                </p:cNvPr>
                <p:cNvCxnSpPr/>
                <p:nvPr/>
              </p:nvCxnSpPr>
              <p:spPr>
                <a:xfrm>
                  <a:off x="2755900" y="48768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C769FCE-1558-4BDA-A565-1DF7D41EFE12}"/>
                  </a:ext>
                </a:extLst>
              </p:cNvPr>
              <p:cNvGrpSpPr/>
              <p:nvPr/>
            </p:nvGrpSpPr>
            <p:grpSpPr>
              <a:xfrm>
                <a:off x="0" y="2413337"/>
                <a:ext cx="4345620" cy="3194772"/>
                <a:chOff x="0" y="2413337"/>
                <a:chExt cx="4345620" cy="3194772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22BB2CD-5BB3-45CF-8CBF-D8AA402E34F4}"/>
                    </a:ext>
                  </a:extLst>
                </p:cNvPr>
                <p:cNvSpPr txBox="1"/>
                <p:nvPr/>
              </p:nvSpPr>
              <p:spPr>
                <a:xfrm>
                  <a:off x="0" y="2413337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“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D17AECB8-4390-4C6A-8206-2494F908ED33}"/>
                    </a:ext>
                  </a:extLst>
                </p:cNvPr>
                <p:cNvSpPr txBox="1"/>
                <p:nvPr/>
              </p:nvSpPr>
              <p:spPr>
                <a:xfrm>
                  <a:off x="400049" y="4592446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”</a:t>
                  </a:r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C4E764E2-9626-461F-A1A7-8ADDB71D4AB8}"/>
                  </a:ext>
                </a:extLst>
              </p:cNvPr>
              <p:cNvGrpSpPr/>
              <p:nvPr/>
            </p:nvGrpSpPr>
            <p:grpSpPr>
              <a:xfrm>
                <a:off x="2642604" y="2413337"/>
                <a:ext cx="4345620" cy="3194772"/>
                <a:chOff x="0" y="2413337"/>
                <a:chExt cx="4345620" cy="3194772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95A9132-9843-47EC-8E12-BE45FE9565B2}"/>
                    </a:ext>
                  </a:extLst>
                </p:cNvPr>
                <p:cNvSpPr txBox="1"/>
                <p:nvPr/>
              </p:nvSpPr>
              <p:spPr>
                <a:xfrm>
                  <a:off x="0" y="2413337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“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B339989-16BA-4C81-BAFB-4C86E57834F9}"/>
                    </a:ext>
                  </a:extLst>
                </p:cNvPr>
                <p:cNvSpPr txBox="1"/>
                <p:nvPr/>
              </p:nvSpPr>
              <p:spPr>
                <a:xfrm>
                  <a:off x="400049" y="4592446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”</a:t>
                  </a:r>
                </a:p>
              </p:txBody>
            </p: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1E789D85-AA09-4595-A8C2-AC84569A43A0}"/>
                  </a:ext>
                </a:extLst>
              </p:cNvPr>
              <p:cNvGrpSpPr/>
              <p:nvPr/>
            </p:nvGrpSpPr>
            <p:grpSpPr>
              <a:xfrm>
                <a:off x="5302194" y="2413337"/>
                <a:ext cx="4345620" cy="3194772"/>
                <a:chOff x="0" y="2413337"/>
                <a:chExt cx="4345620" cy="3194772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0123C004-47A1-42DD-9B2B-BE63DC5FBDF7}"/>
                    </a:ext>
                  </a:extLst>
                </p:cNvPr>
                <p:cNvSpPr txBox="1"/>
                <p:nvPr/>
              </p:nvSpPr>
              <p:spPr>
                <a:xfrm>
                  <a:off x="0" y="2413337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“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F92FD08-EDAD-47B6-82B4-1A1358B7A505}"/>
                    </a:ext>
                  </a:extLst>
                </p:cNvPr>
                <p:cNvSpPr txBox="1"/>
                <p:nvPr/>
              </p:nvSpPr>
              <p:spPr>
                <a:xfrm>
                  <a:off x="400049" y="4592446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”</a:t>
                  </a: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00C6A69-6E1B-4D7B-A886-50EBE0FC787B}"/>
                  </a:ext>
                </a:extLst>
              </p:cNvPr>
              <p:cNvSpPr txBox="1"/>
              <p:nvPr/>
            </p:nvSpPr>
            <p:spPr>
              <a:xfrm>
                <a:off x="960860" y="3100774"/>
                <a:ext cx="2505076" cy="1166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수동 </a:t>
                </a:r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Led </a:t>
                </a: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조명 </a:t>
                </a:r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on/off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자동 </a:t>
                </a:r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Led </a:t>
                </a: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조명 </a:t>
                </a:r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on/off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57C190C-A0B1-4019-86C1-D853FB450ECA}"/>
                  </a:ext>
                </a:extLst>
              </p:cNvPr>
              <p:cNvSpPr txBox="1"/>
              <p:nvPr/>
            </p:nvSpPr>
            <p:spPr>
              <a:xfrm>
                <a:off x="956624" y="1811635"/>
                <a:ext cx="23983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기능</a:t>
                </a:r>
                <a:endParaRPr lang="en-US" altLang="ko-KR" sz="9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A75F5B-B5E7-4730-B2E5-86288000A404}"/>
                  </a:ext>
                </a:extLst>
              </p:cNvPr>
              <p:cNvSpPr txBox="1"/>
              <p:nvPr/>
            </p:nvSpPr>
            <p:spPr>
              <a:xfrm>
                <a:off x="3616214" y="1811635"/>
                <a:ext cx="23983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다루는 정보 </a:t>
                </a:r>
                <a:endParaRPr lang="en-US" altLang="ko-KR" sz="9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C1829CE-2544-4C3F-9D23-B2C75918BADE}"/>
                  </a:ext>
                </a:extLst>
              </p:cNvPr>
              <p:cNvSpPr txBox="1"/>
              <p:nvPr/>
            </p:nvSpPr>
            <p:spPr>
              <a:xfrm>
                <a:off x="6290007" y="1811636"/>
                <a:ext cx="23983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설명</a:t>
                </a:r>
                <a:endParaRPr lang="en-US" altLang="ko-KR" sz="9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1420BF-F4F2-43DA-8375-A88480BEAEA2}"/>
                </a:ext>
              </a:extLst>
            </p:cNvPr>
            <p:cNvSpPr txBox="1"/>
            <p:nvPr/>
          </p:nvSpPr>
          <p:spPr>
            <a:xfrm>
              <a:off x="4823023" y="4027721"/>
              <a:ext cx="2505076" cy="732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조명 </a:t>
              </a:r>
              <a:r>
                <a: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on/off </a:t>
              </a: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정보</a:t>
              </a: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E20F171-A239-4DDA-95D0-318420778354}"/>
                </a:ext>
              </a:extLst>
            </p:cNvPr>
            <p:cNvSpPr txBox="1"/>
            <p:nvPr/>
          </p:nvSpPr>
          <p:spPr>
            <a:xfrm>
              <a:off x="7167459" y="3810649"/>
              <a:ext cx="2505076" cy="116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앱으로 조명 통제에 따라 </a:t>
              </a:r>
              <a:r>
                <a: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Led </a:t>
              </a: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조명을 </a:t>
              </a:r>
              <a:r>
                <a: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on/off </a:t>
              </a: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한다</a:t>
              </a: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조도 센서에 따라 </a:t>
              </a:r>
              <a:r>
                <a: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Led </a:t>
              </a: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조명을 </a:t>
              </a:r>
              <a:r>
                <a: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on/off </a:t>
              </a: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한다</a:t>
              </a: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909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시스템 모듈 상세 설계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[ADC Sensor Module]</a:t>
            </a:r>
          </a:p>
          <a:p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F070B12-C59D-4E18-998F-BA7BDE74420A}"/>
              </a:ext>
            </a:extLst>
          </p:cNvPr>
          <p:cNvGrpSpPr/>
          <p:nvPr/>
        </p:nvGrpSpPr>
        <p:grpSpPr>
          <a:xfrm>
            <a:off x="304801" y="2175809"/>
            <a:ext cx="11710671" cy="4306270"/>
            <a:chOff x="953609" y="2521512"/>
            <a:chExt cx="9647814" cy="3796474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B25DAD5-4A0C-4FCD-B29A-94D44AD8E1DA}"/>
                </a:ext>
              </a:extLst>
            </p:cNvPr>
            <p:cNvGrpSpPr/>
            <p:nvPr/>
          </p:nvGrpSpPr>
          <p:grpSpPr>
            <a:xfrm>
              <a:off x="953609" y="2521512"/>
              <a:ext cx="9647814" cy="3796474"/>
              <a:chOff x="0" y="1811635"/>
              <a:chExt cx="9647814" cy="3796474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6378E2CB-B3B0-4304-8A6B-035FA16A6FD8}"/>
                  </a:ext>
                </a:extLst>
              </p:cNvPr>
              <p:cNvGrpSpPr/>
              <p:nvPr/>
            </p:nvGrpSpPr>
            <p:grpSpPr>
              <a:xfrm>
                <a:off x="1050924" y="2311400"/>
                <a:ext cx="2209800" cy="2971800"/>
                <a:chOff x="2755900" y="1905000"/>
                <a:chExt cx="6299200" cy="2971800"/>
              </a:xfrm>
            </p:grpSpPr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10DB0022-AAA4-4BA2-993D-EBE84783C4BB}"/>
                    </a:ext>
                  </a:extLst>
                </p:cNvPr>
                <p:cNvCxnSpPr/>
                <p:nvPr/>
              </p:nvCxnSpPr>
              <p:spPr>
                <a:xfrm>
                  <a:off x="2755900" y="19050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3C2729B6-9247-43F1-AF71-ABA0B37855F4}"/>
                    </a:ext>
                  </a:extLst>
                </p:cNvPr>
                <p:cNvCxnSpPr/>
                <p:nvPr/>
              </p:nvCxnSpPr>
              <p:spPr>
                <a:xfrm>
                  <a:off x="2755900" y="48768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2C29C49B-63A9-45BF-9FAD-3E1C96923F94}"/>
                  </a:ext>
                </a:extLst>
              </p:cNvPr>
              <p:cNvGrpSpPr/>
              <p:nvPr/>
            </p:nvGrpSpPr>
            <p:grpSpPr>
              <a:xfrm>
                <a:off x="3710514" y="2311400"/>
                <a:ext cx="2209800" cy="2971800"/>
                <a:chOff x="2755900" y="1905000"/>
                <a:chExt cx="6299200" cy="2971800"/>
              </a:xfrm>
            </p:grpSpPr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25152E14-8C0F-4DD6-AAF7-DD83A6A8F9BD}"/>
                    </a:ext>
                  </a:extLst>
                </p:cNvPr>
                <p:cNvCxnSpPr/>
                <p:nvPr/>
              </p:nvCxnSpPr>
              <p:spPr>
                <a:xfrm>
                  <a:off x="2755900" y="19050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2EEF439C-B3A1-4915-A049-EA3E2A234C42}"/>
                    </a:ext>
                  </a:extLst>
                </p:cNvPr>
                <p:cNvCxnSpPr/>
                <p:nvPr/>
              </p:nvCxnSpPr>
              <p:spPr>
                <a:xfrm>
                  <a:off x="2755900" y="48768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D6748D9F-1B36-45D8-87B0-B4C5AE4F12E5}"/>
                  </a:ext>
                </a:extLst>
              </p:cNvPr>
              <p:cNvGrpSpPr/>
              <p:nvPr/>
            </p:nvGrpSpPr>
            <p:grpSpPr>
              <a:xfrm>
                <a:off x="6370104" y="2311400"/>
                <a:ext cx="2209800" cy="2971800"/>
                <a:chOff x="2755900" y="1905000"/>
                <a:chExt cx="6299200" cy="2971800"/>
              </a:xfrm>
            </p:grpSpPr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BCDA61D8-361E-4CE9-8A7E-42C244FD80CF}"/>
                    </a:ext>
                  </a:extLst>
                </p:cNvPr>
                <p:cNvCxnSpPr/>
                <p:nvPr/>
              </p:nvCxnSpPr>
              <p:spPr>
                <a:xfrm>
                  <a:off x="2755900" y="19050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B295AD7B-2F59-425A-BBF0-55D219DC173D}"/>
                    </a:ext>
                  </a:extLst>
                </p:cNvPr>
                <p:cNvCxnSpPr/>
                <p:nvPr/>
              </p:nvCxnSpPr>
              <p:spPr>
                <a:xfrm>
                  <a:off x="2755900" y="48768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DF548DED-2961-40FB-99DF-1F9652C8AED6}"/>
                  </a:ext>
                </a:extLst>
              </p:cNvPr>
              <p:cNvGrpSpPr/>
              <p:nvPr/>
            </p:nvGrpSpPr>
            <p:grpSpPr>
              <a:xfrm>
                <a:off x="0" y="2413337"/>
                <a:ext cx="4345620" cy="3194772"/>
                <a:chOff x="0" y="2413337"/>
                <a:chExt cx="4345620" cy="3194772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4804756-908C-469B-A512-CF60F1881759}"/>
                    </a:ext>
                  </a:extLst>
                </p:cNvPr>
                <p:cNvSpPr txBox="1"/>
                <p:nvPr/>
              </p:nvSpPr>
              <p:spPr>
                <a:xfrm>
                  <a:off x="0" y="2413337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“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08917A35-7DB5-4206-9CBC-C8F98D848550}"/>
                    </a:ext>
                  </a:extLst>
                </p:cNvPr>
                <p:cNvSpPr txBox="1"/>
                <p:nvPr/>
              </p:nvSpPr>
              <p:spPr>
                <a:xfrm>
                  <a:off x="400049" y="4592446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”</a:t>
                  </a:r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B5E0417B-F1AB-4320-AAE1-40557701E7FD}"/>
                  </a:ext>
                </a:extLst>
              </p:cNvPr>
              <p:cNvGrpSpPr/>
              <p:nvPr/>
            </p:nvGrpSpPr>
            <p:grpSpPr>
              <a:xfrm>
                <a:off x="2642604" y="2413337"/>
                <a:ext cx="4345620" cy="3194772"/>
                <a:chOff x="0" y="2413337"/>
                <a:chExt cx="4345620" cy="3194772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B7F468F-9809-4DF3-84DE-8632257A8282}"/>
                    </a:ext>
                  </a:extLst>
                </p:cNvPr>
                <p:cNvSpPr txBox="1"/>
                <p:nvPr/>
              </p:nvSpPr>
              <p:spPr>
                <a:xfrm>
                  <a:off x="0" y="2413337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“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7507372-C972-4C70-9B5C-EDB1C2800563}"/>
                    </a:ext>
                  </a:extLst>
                </p:cNvPr>
                <p:cNvSpPr txBox="1"/>
                <p:nvPr/>
              </p:nvSpPr>
              <p:spPr>
                <a:xfrm>
                  <a:off x="400049" y="4592446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”</a:t>
                  </a:r>
                </a:p>
              </p:txBody>
            </p: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975BFC6-AD46-4138-9A2A-350FDB53A760}"/>
                  </a:ext>
                </a:extLst>
              </p:cNvPr>
              <p:cNvGrpSpPr/>
              <p:nvPr/>
            </p:nvGrpSpPr>
            <p:grpSpPr>
              <a:xfrm>
                <a:off x="5302194" y="2413337"/>
                <a:ext cx="4345620" cy="3194772"/>
                <a:chOff x="0" y="2413337"/>
                <a:chExt cx="4345620" cy="3194772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2E6D108-0C98-4333-8290-5426148DC9C0}"/>
                    </a:ext>
                  </a:extLst>
                </p:cNvPr>
                <p:cNvSpPr txBox="1"/>
                <p:nvPr/>
              </p:nvSpPr>
              <p:spPr>
                <a:xfrm>
                  <a:off x="0" y="2413337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“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1D0744D-0C0A-4163-BD26-3A2A61E0BDED}"/>
                    </a:ext>
                  </a:extLst>
                </p:cNvPr>
                <p:cNvSpPr txBox="1"/>
                <p:nvPr/>
              </p:nvSpPr>
              <p:spPr>
                <a:xfrm>
                  <a:off x="400049" y="4592446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”</a:t>
                  </a: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06407D6-B5DB-40E6-BCFA-9BE2DC8EF55D}"/>
                  </a:ext>
                </a:extLst>
              </p:cNvPr>
              <p:cNvSpPr txBox="1"/>
              <p:nvPr/>
            </p:nvSpPr>
            <p:spPr>
              <a:xfrm>
                <a:off x="1037017" y="3365212"/>
                <a:ext cx="2505076" cy="515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주변 빛의 세기에 따라 </a:t>
                </a:r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Led  </a:t>
                </a: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조명에 </a:t>
                </a:r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on/off </a:t>
                </a: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할 정보를 전달</a:t>
                </a:r>
                <a:endPara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545510C-618F-4D10-B39C-5924ED21A285}"/>
                  </a:ext>
                </a:extLst>
              </p:cNvPr>
              <p:cNvSpPr txBox="1"/>
              <p:nvPr/>
            </p:nvSpPr>
            <p:spPr>
              <a:xfrm>
                <a:off x="956624" y="1811635"/>
                <a:ext cx="23983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기능</a:t>
                </a:r>
                <a:endParaRPr lang="en-US" altLang="ko-KR" sz="9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ED262B-9346-4593-ABA5-3CD0FE581E33}"/>
                  </a:ext>
                </a:extLst>
              </p:cNvPr>
              <p:cNvSpPr txBox="1"/>
              <p:nvPr/>
            </p:nvSpPr>
            <p:spPr>
              <a:xfrm>
                <a:off x="3616214" y="1811635"/>
                <a:ext cx="23983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다루는 정보 </a:t>
                </a:r>
                <a:endParaRPr lang="en-US" altLang="ko-KR" sz="9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CA5CB4F-D49B-4A8F-8BDC-931E109ED71B}"/>
                  </a:ext>
                </a:extLst>
              </p:cNvPr>
              <p:cNvSpPr txBox="1"/>
              <p:nvPr/>
            </p:nvSpPr>
            <p:spPr>
              <a:xfrm>
                <a:off x="6290007" y="1811636"/>
                <a:ext cx="23983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설명</a:t>
                </a:r>
                <a:endParaRPr lang="en-US" altLang="ko-KR" sz="9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BA58EF4-0314-44F6-8EC0-37B3DD70A205}"/>
                </a:ext>
              </a:extLst>
            </p:cNvPr>
            <p:cNvSpPr txBox="1"/>
            <p:nvPr/>
          </p:nvSpPr>
          <p:spPr>
            <a:xfrm>
              <a:off x="4944380" y="4292162"/>
              <a:ext cx="2505076" cy="298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빛의 세기 정보</a:t>
              </a: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CF71FC2-D506-4CD9-BD91-6D654A46E718}"/>
                </a:ext>
              </a:extLst>
            </p:cNvPr>
            <p:cNvSpPr txBox="1"/>
            <p:nvPr/>
          </p:nvSpPr>
          <p:spPr>
            <a:xfrm>
              <a:off x="7243616" y="4075089"/>
              <a:ext cx="2505076" cy="732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유모차 밖의 빛의 세기를 받아와 자동 </a:t>
              </a:r>
              <a:r>
                <a: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Led </a:t>
              </a: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조명의 </a:t>
              </a:r>
              <a:r>
                <a: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on/off  </a:t>
              </a: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정도를 알려준다</a:t>
              </a: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95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557824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37484" y="2661354"/>
            <a:ext cx="10218970" cy="1015663"/>
            <a:chOff x="-220671" y="3070567"/>
            <a:chExt cx="9823093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-220671" y="314063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1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개요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21088" y="313741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2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관련 사례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64594" y="3070567"/>
              <a:ext cx="13676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3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시스템 수행 시나리오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24779" y="3137419"/>
              <a:ext cx="153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4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시스템 구성도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51472" y="3070567"/>
              <a:ext cx="12509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5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시스템 모듈 상세 설계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108C4C-9C78-4785-97F4-62FF91839887}"/>
              </a:ext>
            </a:extLst>
          </p:cNvPr>
          <p:cNvSpPr/>
          <p:nvPr/>
        </p:nvSpPr>
        <p:spPr>
          <a:xfrm>
            <a:off x="169332" y="4010385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8009942-2C90-4AB5-965D-EC0A2C5C4787}"/>
              </a:ext>
            </a:extLst>
          </p:cNvPr>
          <p:cNvGrpSpPr/>
          <p:nvPr/>
        </p:nvGrpSpPr>
        <p:grpSpPr>
          <a:xfrm>
            <a:off x="1137484" y="4102296"/>
            <a:ext cx="10218969" cy="769441"/>
            <a:chOff x="-220670" y="3058948"/>
            <a:chExt cx="9823092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D314AB-BCA4-405B-99D8-E5B86AB848A4}"/>
                </a:ext>
              </a:extLst>
            </p:cNvPr>
            <p:cNvSpPr txBox="1"/>
            <p:nvPr/>
          </p:nvSpPr>
          <p:spPr>
            <a:xfrm>
              <a:off x="-220670" y="3058948"/>
              <a:ext cx="14940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6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 환경 및</a:t>
              </a:r>
              <a:endPara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개발 방법</a:t>
              </a:r>
              <a:endPara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22980A-5191-45D2-AE93-DD26D7BDAD2F}"/>
                </a:ext>
              </a:extLst>
            </p:cNvPr>
            <p:cNvSpPr txBox="1"/>
            <p:nvPr/>
          </p:nvSpPr>
          <p:spPr>
            <a:xfrm>
              <a:off x="1943515" y="3058948"/>
              <a:ext cx="12509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7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데모 환경</a:t>
              </a:r>
              <a:endPara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설계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91F296-0A75-4A30-8E57-92A4F9678EBE}"/>
                </a:ext>
              </a:extLst>
            </p:cNvPr>
            <p:cNvSpPr txBox="1"/>
            <p:nvPr/>
          </p:nvSpPr>
          <p:spPr>
            <a:xfrm>
              <a:off x="3864595" y="3126288"/>
              <a:ext cx="1367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8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업무 분담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85FA4E-F7E4-461D-AA7A-095DC839E545}"/>
                </a:ext>
              </a:extLst>
            </p:cNvPr>
            <p:cNvSpPr txBox="1"/>
            <p:nvPr/>
          </p:nvSpPr>
          <p:spPr>
            <a:xfrm>
              <a:off x="6030815" y="3058948"/>
              <a:ext cx="15341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9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종합 설계</a:t>
              </a:r>
              <a:endPara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수행 일정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50853D-E91B-4CEA-803D-EFC9593666D3}"/>
                </a:ext>
              </a:extLst>
            </p:cNvPr>
            <p:cNvSpPr txBox="1"/>
            <p:nvPr/>
          </p:nvSpPr>
          <p:spPr>
            <a:xfrm>
              <a:off x="8226648" y="3058948"/>
              <a:ext cx="13757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10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필요 기술 및</a:t>
              </a:r>
              <a:endPara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참고 문헌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시스템 모듈 상세 설계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[Application Service]</a:t>
            </a:r>
          </a:p>
          <a:p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AE1E09-A972-4E55-B5AB-EF93A95A8BA4}"/>
              </a:ext>
            </a:extLst>
          </p:cNvPr>
          <p:cNvGrpSpPr/>
          <p:nvPr/>
        </p:nvGrpSpPr>
        <p:grpSpPr>
          <a:xfrm>
            <a:off x="304801" y="2175809"/>
            <a:ext cx="11710671" cy="4306270"/>
            <a:chOff x="953609" y="2521512"/>
            <a:chExt cx="9647814" cy="3796474"/>
          </a:xfrm>
        </p:grpSpPr>
        <p:grpSp>
          <p:nvGrpSpPr>
            <p:cNvPr id="14" name="그룹 13"/>
            <p:cNvGrpSpPr/>
            <p:nvPr/>
          </p:nvGrpSpPr>
          <p:grpSpPr>
            <a:xfrm>
              <a:off x="953609" y="2521512"/>
              <a:ext cx="9647814" cy="3796474"/>
              <a:chOff x="0" y="1811635"/>
              <a:chExt cx="9647814" cy="3796474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050924" y="2311400"/>
                <a:ext cx="2209800" cy="2971800"/>
                <a:chOff x="2755900" y="1905000"/>
                <a:chExt cx="6299200" cy="2971800"/>
              </a:xfrm>
            </p:grpSpPr>
            <p:cxnSp>
              <p:nvCxnSpPr>
                <p:cNvPr id="7" name="직선 연결선 6"/>
                <p:cNvCxnSpPr/>
                <p:nvPr/>
              </p:nvCxnSpPr>
              <p:spPr>
                <a:xfrm>
                  <a:off x="2755900" y="19050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>
                <a:xfrm>
                  <a:off x="2755900" y="48768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그룹 57"/>
              <p:cNvGrpSpPr/>
              <p:nvPr/>
            </p:nvGrpSpPr>
            <p:grpSpPr>
              <a:xfrm>
                <a:off x="3710514" y="2311400"/>
                <a:ext cx="2209800" cy="2971800"/>
                <a:chOff x="2755900" y="1905000"/>
                <a:chExt cx="6299200" cy="2971800"/>
              </a:xfrm>
            </p:grpSpPr>
            <p:cxnSp>
              <p:nvCxnSpPr>
                <p:cNvPr id="59" name="직선 연결선 58"/>
                <p:cNvCxnSpPr/>
                <p:nvPr/>
              </p:nvCxnSpPr>
              <p:spPr>
                <a:xfrm>
                  <a:off x="2755900" y="19050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/>
                <p:cNvCxnSpPr/>
                <p:nvPr/>
              </p:nvCxnSpPr>
              <p:spPr>
                <a:xfrm>
                  <a:off x="2755900" y="48768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그룹 60"/>
              <p:cNvGrpSpPr/>
              <p:nvPr/>
            </p:nvGrpSpPr>
            <p:grpSpPr>
              <a:xfrm>
                <a:off x="6370104" y="2311400"/>
                <a:ext cx="2209800" cy="2971800"/>
                <a:chOff x="2755900" y="1905000"/>
                <a:chExt cx="6299200" cy="2971800"/>
              </a:xfrm>
            </p:grpSpPr>
            <p:cxnSp>
              <p:nvCxnSpPr>
                <p:cNvPr id="62" name="직선 연결선 61"/>
                <p:cNvCxnSpPr/>
                <p:nvPr/>
              </p:nvCxnSpPr>
              <p:spPr>
                <a:xfrm>
                  <a:off x="2755900" y="19050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>
                <a:xfrm>
                  <a:off x="2755900" y="4876800"/>
                  <a:ext cx="6299200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그룹 9"/>
              <p:cNvGrpSpPr/>
              <p:nvPr/>
            </p:nvGrpSpPr>
            <p:grpSpPr>
              <a:xfrm>
                <a:off x="0" y="2413337"/>
                <a:ext cx="4345620" cy="3194772"/>
                <a:chOff x="0" y="2413337"/>
                <a:chExt cx="4345620" cy="3194772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0" y="2413337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“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00049" y="4592446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”</a:t>
                  </a:r>
                </a:p>
              </p:txBody>
            </p:sp>
          </p:grpSp>
          <p:grpSp>
            <p:nvGrpSpPr>
              <p:cNvPr id="69" name="그룹 68"/>
              <p:cNvGrpSpPr/>
              <p:nvPr/>
            </p:nvGrpSpPr>
            <p:grpSpPr>
              <a:xfrm>
                <a:off x="2642604" y="2413337"/>
                <a:ext cx="4345620" cy="3194772"/>
                <a:chOff x="0" y="2413337"/>
                <a:chExt cx="4345620" cy="3194772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0" y="2413337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“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400049" y="4592446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”</a:t>
                  </a:r>
                </a:p>
              </p:txBody>
            </p:sp>
          </p:grpSp>
          <p:grpSp>
            <p:nvGrpSpPr>
              <p:cNvPr id="72" name="그룹 71"/>
              <p:cNvGrpSpPr/>
              <p:nvPr/>
            </p:nvGrpSpPr>
            <p:grpSpPr>
              <a:xfrm>
                <a:off x="5302194" y="2413337"/>
                <a:ext cx="4345620" cy="3194772"/>
                <a:chOff x="0" y="2413337"/>
                <a:chExt cx="4345620" cy="3194772"/>
              </a:xfrm>
            </p:grpSpPr>
            <p:sp>
              <p:nvSpPr>
                <p:cNvPr id="73" name="TextBox 72"/>
                <p:cNvSpPr txBox="1"/>
                <p:nvPr/>
              </p:nvSpPr>
              <p:spPr>
                <a:xfrm>
                  <a:off x="0" y="2413337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“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400049" y="4592446"/>
                  <a:ext cx="394557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”</a:t>
                  </a:r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1037017" y="2875720"/>
                <a:ext cx="250507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유모차 브레이크 </a:t>
                </a:r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on/off </a:t>
                </a: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통제</a:t>
                </a:r>
                <a:endPara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수동 </a:t>
                </a:r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Led </a:t>
                </a: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조명 </a:t>
                </a:r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on/off </a:t>
                </a: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통제</a:t>
                </a:r>
                <a:endPara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자동 </a:t>
                </a:r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Led </a:t>
                </a: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조명 </a:t>
                </a:r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on/off </a:t>
                </a: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통제</a:t>
                </a:r>
                <a:endPara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블루투스 통제</a:t>
                </a:r>
                <a:endPara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56624" y="1811635"/>
                <a:ext cx="23983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기능</a:t>
                </a:r>
                <a:endParaRPr lang="en-US" altLang="ko-KR" sz="9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616214" y="1811635"/>
                <a:ext cx="23983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다루는 정보 </a:t>
                </a:r>
                <a:endParaRPr lang="en-US" altLang="ko-KR" sz="9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290007" y="1811636"/>
                <a:ext cx="23983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설명</a:t>
                </a:r>
                <a:endParaRPr lang="en-US" altLang="ko-KR" sz="9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02C428-66B6-4D99-9157-D46C5C178F24}"/>
                </a:ext>
              </a:extLst>
            </p:cNvPr>
            <p:cNvSpPr txBox="1"/>
            <p:nvPr/>
          </p:nvSpPr>
          <p:spPr>
            <a:xfrm>
              <a:off x="4714345" y="3851081"/>
              <a:ext cx="25050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브레이크 </a:t>
              </a:r>
              <a:r>
                <a: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on/off </a:t>
              </a: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정보</a:t>
              </a: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조명 </a:t>
              </a:r>
              <a:r>
                <a: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on/off </a:t>
              </a: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정보</a:t>
              </a: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블루투스 연결 정보</a:t>
              </a: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0F250A-7B61-4966-AC61-B8E1C992D49B}"/>
                </a:ext>
              </a:extLst>
            </p:cNvPr>
            <p:cNvSpPr txBox="1"/>
            <p:nvPr/>
          </p:nvSpPr>
          <p:spPr>
            <a:xfrm>
              <a:off x="7243616" y="3770672"/>
              <a:ext cx="2505076" cy="94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앱으로 브레이크의 </a:t>
              </a:r>
              <a:r>
                <a: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on/off</a:t>
              </a: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를 통제한다</a:t>
              </a: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앱으로 조명의 </a:t>
              </a:r>
              <a:r>
                <a:rPr lang="en-US" altLang="ko-KR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on/off</a:t>
              </a:r>
              <a:r>
                <a: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를 통제</a:t>
              </a:r>
              <a:endPara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367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시스템 모듈 상세 설계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Raspberrypi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– sensor.py]</a:t>
            </a:r>
          </a:p>
          <a:p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0D9D0C7-07F0-4548-A365-E4EDB12F8670}"/>
              </a:ext>
            </a:extLst>
          </p:cNvPr>
          <p:cNvGrpSpPr/>
          <p:nvPr/>
        </p:nvGrpSpPr>
        <p:grpSpPr>
          <a:xfrm>
            <a:off x="1628062" y="2132920"/>
            <a:ext cx="3986078" cy="2011701"/>
            <a:chOff x="639190" y="2444889"/>
            <a:chExt cx="4722923" cy="2011701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BCDC0A2-1E94-4E12-897D-2D9AF4B1BD59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814221"/>
              <a:ext cx="47229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69AF11-9C1D-4DDF-9097-A2415F534641}"/>
                </a:ext>
              </a:extLst>
            </p:cNvPr>
            <p:cNvSpPr txBox="1"/>
            <p:nvPr/>
          </p:nvSpPr>
          <p:spPr>
            <a:xfrm>
              <a:off x="639190" y="2444889"/>
              <a:ext cx="472291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함수명</a:t>
              </a:r>
              <a:r>
                <a:rPr lang="en-US" altLang="ko-KR" sz="1200" b="1" dirty="0"/>
                <a:t>	__</a:t>
              </a:r>
              <a:r>
                <a:rPr lang="en-US" altLang="ko-KR" sz="1200" b="1" dirty="0" err="1"/>
                <a:t>init</a:t>
              </a:r>
              <a:r>
                <a:rPr lang="en-US" altLang="ko-KR" sz="1200" b="1" dirty="0"/>
                <a:t>__()</a:t>
              </a:r>
              <a:endParaRPr lang="ko-KR" altLang="en-US" sz="12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44AF1A-8ACA-4D0C-AC29-0F8777B269B5}"/>
                </a:ext>
              </a:extLst>
            </p:cNvPr>
            <p:cNvSpPr txBox="1"/>
            <p:nvPr/>
          </p:nvSpPr>
          <p:spPr>
            <a:xfrm>
              <a:off x="639191" y="291898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리턴값</a:t>
              </a:r>
              <a:r>
                <a:rPr lang="en-US" altLang="ko-KR" sz="1200" b="1" dirty="0"/>
                <a:t>	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D368AD-C115-4451-9F0F-D2D6D7254474}"/>
                </a:ext>
              </a:extLst>
            </p:cNvPr>
            <p:cNvSpPr txBox="1"/>
            <p:nvPr/>
          </p:nvSpPr>
          <p:spPr>
            <a:xfrm>
              <a:off x="639191" y="3243511"/>
              <a:ext cx="38972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설명</a:t>
              </a:r>
              <a:r>
                <a:rPr lang="en-US" altLang="ko-KR" sz="1200" b="1" dirty="0"/>
                <a:t>	</a:t>
              </a:r>
              <a:r>
                <a:rPr lang="ko-KR" altLang="en-US" sz="1200" b="1" dirty="0" err="1"/>
                <a:t>라즈베리파이와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Stepper Sensor</a:t>
              </a:r>
              <a:r>
                <a:rPr lang="ko-KR" altLang="en-US" sz="1200" b="1" dirty="0"/>
                <a:t>간의</a:t>
              </a:r>
              <a:endParaRPr lang="en-US" altLang="ko-KR" sz="1200" b="1" dirty="0"/>
            </a:p>
            <a:p>
              <a:r>
                <a:rPr lang="en-US" altLang="ko-KR" sz="1200" b="1" dirty="0"/>
                <a:t>	</a:t>
              </a:r>
              <a:r>
                <a:rPr lang="ko-KR" altLang="en-US" sz="1200" b="1" dirty="0"/>
                <a:t>핀 연결을 해주고 모터의 각도 범위 등의</a:t>
              </a:r>
              <a:endParaRPr lang="en-US" altLang="ko-KR" sz="1200" b="1" dirty="0"/>
            </a:p>
            <a:p>
              <a:r>
                <a:rPr lang="en-US" altLang="ko-KR" sz="1200" b="1" dirty="0"/>
                <a:t>	</a:t>
              </a:r>
              <a:r>
                <a:rPr lang="ko-KR" altLang="en-US" sz="1200" b="1" dirty="0"/>
                <a:t>초기값을 설정해준다</a:t>
              </a:r>
              <a:endParaRPr lang="en-US" altLang="ko-KR" sz="12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77BF09-EAE4-42D8-B22A-55B7A058580F}"/>
                </a:ext>
              </a:extLst>
            </p:cNvPr>
            <p:cNvSpPr txBox="1"/>
            <p:nvPr/>
          </p:nvSpPr>
          <p:spPr>
            <a:xfrm>
              <a:off x="639191" y="3983669"/>
              <a:ext cx="2031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예시</a:t>
              </a:r>
              <a:r>
                <a:rPr lang="en-US" altLang="ko-KR" sz="1200" b="1" dirty="0"/>
                <a:t>	__</a:t>
              </a:r>
              <a:r>
                <a:rPr lang="en-US" altLang="ko-KR" sz="1200" b="1" dirty="0" err="1"/>
                <a:t>init</a:t>
              </a:r>
              <a:r>
                <a:rPr lang="en-US" altLang="ko-KR" sz="1200" b="1" dirty="0"/>
                <a:t>__(self)	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DDEB6DD-DD1F-496B-B4EF-96F4A384465F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4456590"/>
              <a:ext cx="47229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52232B7-414B-4929-A40C-8C016A766901}"/>
              </a:ext>
            </a:extLst>
          </p:cNvPr>
          <p:cNvGrpSpPr/>
          <p:nvPr/>
        </p:nvGrpSpPr>
        <p:grpSpPr>
          <a:xfrm>
            <a:off x="6902878" y="2136484"/>
            <a:ext cx="3986078" cy="2011701"/>
            <a:chOff x="639190" y="2444889"/>
            <a:chExt cx="4722923" cy="2011701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65A72E9-A5FB-4B66-85DD-C47FAF0D8CCC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814221"/>
              <a:ext cx="47229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E9DF39F-9088-4684-9A81-D4F6C8FAD930}"/>
                </a:ext>
              </a:extLst>
            </p:cNvPr>
            <p:cNvSpPr txBox="1"/>
            <p:nvPr/>
          </p:nvSpPr>
          <p:spPr>
            <a:xfrm>
              <a:off x="639190" y="2444889"/>
              <a:ext cx="472291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함수명</a:t>
              </a:r>
              <a:r>
                <a:rPr lang="en-US" altLang="ko-KR" sz="1200" b="1" dirty="0"/>
                <a:t>	</a:t>
              </a:r>
              <a:r>
                <a:rPr lang="en-US" altLang="ko-KR" sz="1200" b="1" dirty="0" err="1"/>
                <a:t>break_on</a:t>
              </a:r>
              <a:r>
                <a:rPr lang="en-US" altLang="ko-KR" sz="1200" b="1" dirty="0"/>
                <a:t>()</a:t>
              </a:r>
              <a:endParaRPr lang="ko-KR" altLang="en-US" sz="120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3A5636A-A5C8-4B98-98E0-6525073698AC}"/>
                </a:ext>
              </a:extLst>
            </p:cNvPr>
            <p:cNvSpPr txBox="1"/>
            <p:nvPr/>
          </p:nvSpPr>
          <p:spPr>
            <a:xfrm>
              <a:off x="639191" y="291898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리턴값</a:t>
              </a:r>
              <a:r>
                <a:rPr lang="en-US" altLang="ko-KR" sz="1200" b="1" dirty="0"/>
                <a:t>	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9F5E716-C74D-48E3-9179-A75341972E83}"/>
                </a:ext>
              </a:extLst>
            </p:cNvPr>
            <p:cNvSpPr txBox="1"/>
            <p:nvPr/>
          </p:nvSpPr>
          <p:spPr>
            <a:xfrm>
              <a:off x="639191" y="3243511"/>
              <a:ext cx="4501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설명</a:t>
              </a:r>
              <a:r>
                <a:rPr lang="en-US" altLang="ko-KR" sz="1200" b="1" dirty="0"/>
                <a:t>	</a:t>
              </a:r>
              <a:r>
                <a:rPr lang="ko-KR" altLang="en-US" sz="1200" b="1" dirty="0"/>
                <a:t>브레이크 </a:t>
              </a:r>
              <a:r>
                <a:rPr lang="en-US" altLang="ko-KR" sz="1200" b="1" dirty="0"/>
                <a:t>on</a:t>
              </a:r>
              <a:r>
                <a:rPr lang="ko-KR" altLang="en-US" sz="1200" b="1" dirty="0"/>
                <a:t> </a:t>
              </a:r>
              <a:r>
                <a:rPr lang="ko-KR" altLang="en-US" sz="1200" b="1" dirty="0" err="1"/>
                <a:t>됐을때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Stepper Sensor</a:t>
              </a:r>
              <a:r>
                <a:rPr lang="ko-KR" altLang="en-US" sz="1200" b="1" dirty="0"/>
                <a:t>의</a:t>
              </a:r>
              <a:endParaRPr lang="en-US" altLang="ko-KR" sz="1200" b="1" dirty="0"/>
            </a:p>
            <a:p>
              <a:r>
                <a:rPr lang="en-US" altLang="ko-KR" sz="1200" b="1" dirty="0"/>
                <a:t>	</a:t>
              </a:r>
              <a:r>
                <a:rPr lang="ko-KR" altLang="en-US" sz="1200" b="1" dirty="0"/>
                <a:t>각 각도를 설정해준다</a:t>
              </a:r>
              <a:endParaRPr lang="en-US" altLang="ko-KR" sz="12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957352B-1AAB-4FCE-A488-1CC16CA1A6EB}"/>
                </a:ext>
              </a:extLst>
            </p:cNvPr>
            <p:cNvSpPr txBox="1"/>
            <p:nvPr/>
          </p:nvSpPr>
          <p:spPr>
            <a:xfrm>
              <a:off x="639191" y="3983669"/>
              <a:ext cx="3500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예시</a:t>
              </a:r>
              <a:r>
                <a:rPr lang="en-US" altLang="ko-KR" sz="1200" b="1" dirty="0"/>
                <a:t>	</a:t>
              </a:r>
              <a:r>
                <a:rPr lang="en-US" altLang="ko-KR" sz="1200" b="1" dirty="0" err="1"/>
                <a:t>break_on</a:t>
              </a:r>
              <a:r>
                <a:rPr lang="en-US" altLang="ko-KR" sz="1200" b="1" dirty="0"/>
                <a:t>(self)	</a:t>
              </a: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5273C16-50F9-4D6B-BD78-24501C4CB613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4456590"/>
              <a:ext cx="47229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11E26ED-F30B-4F55-A174-51FBC66D9D05}"/>
              </a:ext>
            </a:extLst>
          </p:cNvPr>
          <p:cNvGrpSpPr/>
          <p:nvPr/>
        </p:nvGrpSpPr>
        <p:grpSpPr>
          <a:xfrm>
            <a:off x="1628063" y="4449810"/>
            <a:ext cx="3986077" cy="2011701"/>
            <a:chOff x="639191" y="2444889"/>
            <a:chExt cx="4722922" cy="2011701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184C2E6-C9E8-4EDA-BA9E-12EF3FA71C4B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814221"/>
              <a:ext cx="47229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B4C7192-0C99-449E-8EE0-8C1A1A6C696E}"/>
                </a:ext>
              </a:extLst>
            </p:cNvPr>
            <p:cNvSpPr txBox="1"/>
            <p:nvPr/>
          </p:nvSpPr>
          <p:spPr>
            <a:xfrm>
              <a:off x="639191" y="2444889"/>
              <a:ext cx="4722921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함수명</a:t>
              </a:r>
              <a:r>
                <a:rPr lang="en-US" altLang="ko-KR" sz="1200" b="1" dirty="0"/>
                <a:t>	</a:t>
              </a:r>
              <a:r>
                <a:rPr lang="en-US" altLang="ko-KR" sz="1200" b="1" dirty="0" err="1"/>
                <a:t>break_off</a:t>
              </a:r>
              <a:r>
                <a:rPr lang="en-US" altLang="ko-KR" sz="1200" b="1" dirty="0"/>
                <a:t>()</a:t>
              </a:r>
              <a:endParaRPr lang="ko-KR" altLang="en-US" sz="12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30690ED-92E7-4D4C-8160-2CFFD48AF799}"/>
                </a:ext>
              </a:extLst>
            </p:cNvPr>
            <p:cNvSpPr txBox="1"/>
            <p:nvPr/>
          </p:nvSpPr>
          <p:spPr>
            <a:xfrm>
              <a:off x="639191" y="291898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리턴값</a:t>
              </a:r>
              <a:r>
                <a:rPr lang="en-US" altLang="ko-KR" sz="1200" b="1" dirty="0"/>
                <a:t>	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4601386-B9F5-4A10-B24E-EEB91FD3363B}"/>
                </a:ext>
              </a:extLst>
            </p:cNvPr>
            <p:cNvSpPr txBox="1"/>
            <p:nvPr/>
          </p:nvSpPr>
          <p:spPr>
            <a:xfrm>
              <a:off x="639191" y="3243511"/>
              <a:ext cx="45251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설명</a:t>
              </a:r>
              <a:r>
                <a:rPr lang="en-US" altLang="ko-KR" sz="1200" b="1" dirty="0"/>
                <a:t>	</a:t>
              </a:r>
              <a:r>
                <a:rPr lang="ko-KR" altLang="en-US" sz="1200" b="1" dirty="0"/>
                <a:t>브레이크 </a:t>
              </a:r>
              <a:r>
                <a:rPr lang="en-US" altLang="ko-KR" sz="1200" b="1" dirty="0"/>
                <a:t>off</a:t>
              </a:r>
              <a:r>
                <a:rPr lang="ko-KR" altLang="en-US" sz="1200" b="1" dirty="0"/>
                <a:t> </a:t>
              </a:r>
              <a:r>
                <a:rPr lang="ko-KR" altLang="en-US" sz="1200" b="1" dirty="0" err="1"/>
                <a:t>됐을때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Stepper Sensor</a:t>
              </a:r>
              <a:r>
                <a:rPr lang="ko-KR" altLang="en-US" sz="1200" b="1" dirty="0"/>
                <a:t>의</a:t>
              </a:r>
              <a:endParaRPr lang="en-US" altLang="ko-KR" sz="1200" b="1" dirty="0"/>
            </a:p>
            <a:p>
              <a:r>
                <a:rPr lang="en-US" altLang="ko-KR" sz="1200" b="1" dirty="0"/>
                <a:t>	</a:t>
              </a:r>
              <a:r>
                <a:rPr lang="ko-KR" altLang="en-US" sz="1200" b="1" dirty="0"/>
                <a:t>각 각도를 설정해준다</a:t>
              </a:r>
              <a:endParaRPr lang="en-US" altLang="ko-KR" sz="12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F038CD-C460-4A3D-9905-F7CB8D59E041}"/>
                </a:ext>
              </a:extLst>
            </p:cNvPr>
            <p:cNvSpPr txBox="1"/>
            <p:nvPr/>
          </p:nvSpPr>
          <p:spPr>
            <a:xfrm>
              <a:off x="639191" y="3983669"/>
              <a:ext cx="3500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예시</a:t>
              </a:r>
              <a:r>
                <a:rPr lang="en-US" altLang="ko-KR" sz="1200" b="1" dirty="0"/>
                <a:t>	</a:t>
              </a:r>
              <a:r>
                <a:rPr lang="en-US" altLang="ko-KR" sz="1200" b="1" dirty="0" err="1"/>
                <a:t>break_off</a:t>
              </a:r>
              <a:r>
                <a:rPr lang="en-US" altLang="ko-KR" sz="1200" b="1" dirty="0"/>
                <a:t>(self)	</a:t>
              </a: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6A7B0CC2-47EB-4A2B-A5BB-BABCEDE6C7A3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4456590"/>
              <a:ext cx="47229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22B2C2A-7EC9-4D85-8179-5418A932787D}"/>
              </a:ext>
            </a:extLst>
          </p:cNvPr>
          <p:cNvGrpSpPr/>
          <p:nvPr/>
        </p:nvGrpSpPr>
        <p:grpSpPr>
          <a:xfrm>
            <a:off x="6902878" y="4430775"/>
            <a:ext cx="3986078" cy="2011701"/>
            <a:chOff x="639190" y="2444889"/>
            <a:chExt cx="4722923" cy="2011701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B43A2F4-8135-4BE9-A8B8-3BA3F1105AEB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814221"/>
              <a:ext cx="47229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CF8CB71-1819-4D4B-9729-F0A30F817BAC}"/>
                </a:ext>
              </a:extLst>
            </p:cNvPr>
            <p:cNvSpPr txBox="1"/>
            <p:nvPr/>
          </p:nvSpPr>
          <p:spPr>
            <a:xfrm>
              <a:off x="639190" y="2444889"/>
              <a:ext cx="4676518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함수명</a:t>
              </a:r>
              <a:r>
                <a:rPr lang="en-US" altLang="ko-KR" sz="1200" b="1" dirty="0"/>
                <a:t>	</a:t>
              </a:r>
              <a:r>
                <a:rPr lang="en-US" altLang="ko-KR" sz="1200" b="1" dirty="0" err="1"/>
                <a:t>pri_read</a:t>
              </a:r>
              <a:r>
                <a:rPr lang="en-US" altLang="ko-KR" sz="1200" b="1" dirty="0"/>
                <a:t>()</a:t>
              </a:r>
              <a:endParaRPr lang="ko-KR" altLang="en-US" sz="12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EFD1483-BBBA-4E4A-8585-24C5C15DC6AF}"/>
                </a:ext>
              </a:extLst>
            </p:cNvPr>
            <p:cNvSpPr txBox="1"/>
            <p:nvPr/>
          </p:nvSpPr>
          <p:spPr>
            <a:xfrm>
              <a:off x="639191" y="2918988"/>
              <a:ext cx="2406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리턴값</a:t>
              </a:r>
              <a:r>
                <a:rPr lang="en-US" altLang="ko-KR" sz="1200" b="1" dirty="0"/>
                <a:t>	data	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F787D03-B0D7-476A-9DA8-566EA17295BE}"/>
                </a:ext>
              </a:extLst>
            </p:cNvPr>
            <p:cNvSpPr txBox="1"/>
            <p:nvPr/>
          </p:nvSpPr>
          <p:spPr>
            <a:xfrm>
              <a:off x="639191" y="3243511"/>
              <a:ext cx="4676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설명</a:t>
              </a:r>
              <a:r>
                <a:rPr lang="en-US" altLang="ko-KR" sz="1200" b="1" dirty="0"/>
                <a:t>	PIR </a:t>
              </a:r>
              <a:r>
                <a:rPr lang="ko-KR" altLang="en-US" sz="1200" b="1" dirty="0"/>
                <a:t>센서를 통해 움직임을 감지한 </a:t>
              </a:r>
              <a:r>
                <a:rPr lang="en-US" altLang="ko-KR" sz="1200" b="1" dirty="0"/>
                <a:t>data</a:t>
              </a:r>
              <a:r>
                <a:rPr lang="ko-KR" altLang="en-US" sz="1200" b="1" dirty="0"/>
                <a:t>를</a:t>
              </a:r>
              <a:endParaRPr lang="en-US" altLang="ko-KR" sz="1200" b="1" dirty="0"/>
            </a:p>
            <a:p>
              <a:r>
                <a:rPr lang="en-US" altLang="ko-KR" sz="1200" b="1" dirty="0"/>
                <a:t>	</a:t>
              </a:r>
              <a:r>
                <a:rPr lang="ko-KR" altLang="en-US" sz="1200" b="1" dirty="0"/>
                <a:t>읽는다</a:t>
              </a:r>
              <a:endParaRPr lang="en-US" altLang="ko-KR" sz="12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71DC819-8B79-4579-A55A-5C5C255F9690}"/>
                </a:ext>
              </a:extLst>
            </p:cNvPr>
            <p:cNvSpPr txBox="1"/>
            <p:nvPr/>
          </p:nvSpPr>
          <p:spPr>
            <a:xfrm>
              <a:off x="639191" y="3983669"/>
              <a:ext cx="3500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예시</a:t>
              </a:r>
              <a:r>
                <a:rPr lang="en-US" altLang="ko-KR" sz="1200" b="1" dirty="0"/>
                <a:t>	_</a:t>
              </a:r>
              <a:r>
                <a:rPr lang="en-US" altLang="ko-KR" sz="1200" b="1" dirty="0" err="1"/>
                <a:t>pir_read</a:t>
              </a:r>
              <a:r>
                <a:rPr lang="en-US" altLang="ko-KR" sz="1200" b="1" dirty="0"/>
                <a:t>(self)	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7A77C58-9F0E-481B-822E-9E4B0DCC5BAF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4456590"/>
              <a:ext cx="47229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3772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시스템 모듈 상세 설계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Raspberrypi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– main.py]</a:t>
            </a:r>
          </a:p>
          <a:p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C685666-22D4-4AD8-B05B-D5C948308491}"/>
              </a:ext>
            </a:extLst>
          </p:cNvPr>
          <p:cNvGrpSpPr/>
          <p:nvPr/>
        </p:nvGrpSpPr>
        <p:grpSpPr>
          <a:xfrm>
            <a:off x="1628061" y="2129356"/>
            <a:ext cx="4051110" cy="2011701"/>
            <a:chOff x="639190" y="2444889"/>
            <a:chExt cx="4799976" cy="2011701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A7C367E-FE66-4DDA-8EB5-93AC6100FDAB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814221"/>
              <a:ext cx="47229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F63DBCB-B025-4681-8526-34362AAB3029}"/>
                </a:ext>
              </a:extLst>
            </p:cNvPr>
            <p:cNvSpPr txBox="1"/>
            <p:nvPr/>
          </p:nvSpPr>
          <p:spPr>
            <a:xfrm>
              <a:off x="639190" y="2444889"/>
              <a:ext cx="4670822" cy="283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함수명</a:t>
              </a:r>
              <a:r>
                <a:rPr lang="en-US" altLang="ko-KR" sz="1200" b="1" dirty="0"/>
                <a:t>	__</a:t>
              </a:r>
              <a:r>
                <a:rPr lang="en-US" altLang="ko-KR" sz="1200" b="1" dirty="0" err="1"/>
                <a:t>init</a:t>
              </a:r>
              <a:r>
                <a:rPr lang="en-US" altLang="ko-KR" sz="1200" b="1" dirty="0"/>
                <a:t>__()</a:t>
              </a:r>
              <a:endParaRPr lang="ko-KR" altLang="en-US" sz="12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1B46E0-EEC8-4E23-A735-BAF89D025E52}"/>
                </a:ext>
              </a:extLst>
            </p:cNvPr>
            <p:cNvSpPr txBox="1"/>
            <p:nvPr/>
          </p:nvSpPr>
          <p:spPr>
            <a:xfrm>
              <a:off x="639191" y="291898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리턴값</a:t>
              </a:r>
              <a:r>
                <a:rPr lang="en-US" altLang="ko-KR" sz="1200" b="1" dirty="0"/>
                <a:t>	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055DD8-1D8D-4765-AFB8-FD023BC2CD33}"/>
                </a:ext>
              </a:extLst>
            </p:cNvPr>
            <p:cNvSpPr txBox="1"/>
            <p:nvPr/>
          </p:nvSpPr>
          <p:spPr>
            <a:xfrm>
              <a:off x="639191" y="3243511"/>
              <a:ext cx="4799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설명</a:t>
              </a:r>
              <a:r>
                <a:rPr lang="en-US" altLang="ko-KR" sz="1200" b="1" dirty="0"/>
                <a:t>	</a:t>
              </a:r>
              <a:r>
                <a:rPr lang="ko-KR" altLang="en-US" sz="1200" b="1" dirty="0"/>
                <a:t>블루투스 연결 설정과 각 센서들의 상</a:t>
              </a:r>
              <a:endParaRPr lang="en-US" altLang="ko-KR" sz="1200" b="1" dirty="0"/>
            </a:p>
            <a:p>
              <a:r>
                <a:rPr lang="en-US" altLang="ko-KR" sz="1200" b="1" dirty="0"/>
                <a:t>	</a:t>
              </a:r>
              <a:r>
                <a:rPr lang="ko-KR" altLang="en-US" sz="1200" b="1" dirty="0"/>
                <a:t>태의 정보를 받아와서 초기 설정을 해준다</a:t>
              </a:r>
              <a:r>
                <a:rPr lang="en-US" altLang="ko-KR" sz="1200" b="1" dirty="0"/>
                <a:t>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5BFB45-AEF4-4132-94C2-476D3F313958}"/>
                </a:ext>
              </a:extLst>
            </p:cNvPr>
            <p:cNvSpPr txBox="1"/>
            <p:nvPr/>
          </p:nvSpPr>
          <p:spPr>
            <a:xfrm>
              <a:off x="639191" y="3983669"/>
              <a:ext cx="2031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예시</a:t>
              </a:r>
              <a:r>
                <a:rPr lang="en-US" altLang="ko-KR" sz="1200" b="1" dirty="0"/>
                <a:t>	__</a:t>
              </a:r>
              <a:r>
                <a:rPr lang="en-US" altLang="ko-KR" sz="1200" b="1" dirty="0" err="1"/>
                <a:t>init</a:t>
              </a:r>
              <a:r>
                <a:rPr lang="en-US" altLang="ko-KR" sz="1200" b="1" dirty="0"/>
                <a:t>__(self)	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4C68FE0-985C-4A8C-8CDC-6DE81017DC49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4456590"/>
              <a:ext cx="47229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46786DD-8510-470D-8816-1564E3076227}"/>
              </a:ext>
            </a:extLst>
          </p:cNvPr>
          <p:cNvGrpSpPr/>
          <p:nvPr/>
        </p:nvGrpSpPr>
        <p:grpSpPr>
          <a:xfrm>
            <a:off x="6902878" y="2132920"/>
            <a:ext cx="4195379" cy="2011701"/>
            <a:chOff x="639191" y="2444889"/>
            <a:chExt cx="4970915" cy="2011701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D9E2A4F-99D4-43F6-999D-541D410EA322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814221"/>
              <a:ext cx="47229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C46EA4-BB2D-416B-9386-F0DA2E3BC55E}"/>
                </a:ext>
              </a:extLst>
            </p:cNvPr>
            <p:cNvSpPr txBox="1"/>
            <p:nvPr/>
          </p:nvSpPr>
          <p:spPr>
            <a:xfrm>
              <a:off x="639191" y="2444889"/>
              <a:ext cx="4722921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함수명</a:t>
              </a:r>
              <a:r>
                <a:rPr lang="en-US" altLang="ko-KR" sz="1200" b="1" dirty="0"/>
                <a:t>	__run()</a:t>
              </a:r>
              <a:endParaRPr lang="ko-KR" alt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FB9C81-50E9-49BE-8007-1F357AFDF3C1}"/>
                </a:ext>
              </a:extLst>
            </p:cNvPr>
            <p:cNvSpPr txBox="1"/>
            <p:nvPr/>
          </p:nvSpPr>
          <p:spPr>
            <a:xfrm>
              <a:off x="639191" y="291898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리턴값</a:t>
              </a:r>
              <a:r>
                <a:rPr lang="en-US" altLang="ko-KR" sz="1200" b="1" dirty="0"/>
                <a:t>	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791A4D2-FCBC-4A57-A133-73B2FBF0476D}"/>
                </a:ext>
              </a:extLst>
            </p:cNvPr>
            <p:cNvSpPr txBox="1"/>
            <p:nvPr/>
          </p:nvSpPr>
          <p:spPr>
            <a:xfrm>
              <a:off x="639191" y="3243511"/>
              <a:ext cx="497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설명</a:t>
              </a:r>
              <a:r>
                <a:rPr lang="en-US" altLang="ko-KR" sz="1200" b="1" dirty="0"/>
                <a:t>	</a:t>
              </a:r>
              <a:r>
                <a:rPr lang="ko-KR" altLang="en-US" sz="1200" b="1" dirty="0"/>
                <a:t>블루투스가 </a:t>
              </a:r>
              <a:r>
                <a:rPr lang="ko-KR" altLang="en-US" sz="1200" b="1" dirty="0" err="1"/>
                <a:t>연결되어있는</a:t>
              </a:r>
              <a:r>
                <a:rPr lang="ko-KR" altLang="en-US" sz="1200" b="1" dirty="0"/>
                <a:t> 동안에 브레이크와</a:t>
              </a:r>
              <a:endParaRPr lang="en-US" altLang="ko-KR" sz="1200" b="1" dirty="0"/>
            </a:p>
            <a:p>
              <a:r>
                <a:rPr lang="en-US" altLang="ko-KR" sz="1200" b="1" dirty="0"/>
                <a:t>	Led </a:t>
              </a:r>
              <a:r>
                <a:rPr lang="ko-KR" altLang="en-US" sz="1200" b="1" dirty="0"/>
                <a:t>센서들을 통제한다</a:t>
              </a:r>
              <a:endParaRPr lang="en-US" altLang="ko-KR" sz="1200" b="1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F2DD65-E2F8-427F-B1C6-24569E8C9DF3}"/>
                </a:ext>
              </a:extLst>
            </p:cNvPr>
            <p:cNvSpPr txBox="1"/>
            <p:nvPr/>
          </p:nvSpPr>
          <p:spPr>
            <a:xfrm>
              <a:off x="639191" y="3983669"/>
              <a:ext cx="2406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예시</a:t>
              </a:r>
              <a:r>
                <a:rPr lang="en-US" altLang="ko-KR" sz="1200" b="1" dirty="0"/>
                <a:t>	run(self)	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4BBD4487-3CCF-4587-960A-456945DEA69E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4456590"/>
              <a:ext cx="47229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F1ED822-FF93-4621-8745-A8A4260434DA}"/>
              </a:ext>
            </a:extLst>
          </p:cNvPr>
          <p:cNvGrpSpPr/>
          <p:nvPr/>
        </p:nvGrpSpPr>
        <p:grpSpPr>
          <a:xfrm>
            <a:off x="1628062" y="4439449"/>
            <a:ext cx="4801314" cy="2018498"/>
            <a:chOff x="639191" y="2438092"/>
            <a:chExt cx="5688859" cy="2018498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263E636-5A1C-4EDD-BF6E-BF7276999771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814221"/>
              <a:ext cx="47229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F12F134-64FF-44BC-9086-1A7243F3F87B}"/>
                </a:ext>
              </a:extLst>
            </p:cNvPr>
            <p:cNvSpPr txBox="1"/>
            <p:nvPr/>
          </p:nvSpPr>
          <p:spPr>
            <a:xfrm>
              <a:off x="639191" y="2438092"/>
              <a:ext cx="4670821" cy="285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함수명</a:t>
              </a:r>
              <a:r>
                <a:rPr lang="en-US" altLang="ko-KR" sz="1200" b="1" dirty="0"/>
                <a:t>	</a:t>
              </a:r>
              <a:r>
                <a:rPr lang="en-US" altLang="ko-KR" sz="1200" b="1" dirty="0" err="1"/>
                <a:t>bluetooth_disconnection_callback</a:t>
              </a:r>
              <a:r>
                <a:rPr lang="en-US" altLang="ko-KR" sz="1200" b="1" dirty="0"/>
                <a:t>()</a:t>
              </a:r>
              <a:endParaRPr lang="ko-KR" altLang="en-US" sz="12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268A8FB-D36A-49D7-BC30-CBA51F1E9196}"/>
                </a:ext>
              </a:extLst>
            </p:cNvPr>
            <p:cNvSpPr txBox="1"/>
            <p:nvPr/>
          </p:nvSpPr>
          <p:spPr>
            <a:xfrm>
              <a:off x="639191" y="291898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리턴값</a:t>
              </a:r>
              <a:r>
                <a:rPr lang="en-US" altLang="ko-KR" sz="1200" b="1" dirty="0"/>
                <a:t>	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D7D8BE1-C8C1-47BA-AB51-58478B819E83}"/>
                </a:ext>
              </a:extLst>
            </p:cNvPr>
            <p:cNvSpPr txBox="1"/>
            <p:nvPr/>
          </p:nvSpPr>
          <p:spPr>
            <a:xfrm>
              <a:off x="639191" y="3243511"/>
              <a:ext cx="4670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설명</a:t>
              </a:r>
              <a:r>
                <a:rPr lang="en-US" altLang="ko-KR" sz="1200" b="1" dirty="0"/>
                <a:t>	</a:t>
              </a:r>
              <a:r>
                <a:rPr lang="ko-KR" altLang="en-US" sz="1200" b="1" dirty="0"/>
                <a:t>블루투스 연결이 끊겼을 경우 브레이크를</a:t>
              </a:r>
              <a:endParaRPr lang="en-US" altLang="ko-KR" sz="1200" b="1" dirty="0"/>
            </a:p>
            <a:p>
              <a:r>
                <a:rPr lang="en-US" altLang="ko-KR" sz="1200" b="1" dirty="0"/>
                <a:t>	off</a:t>
              </a:r>
              <a:r>
                <a:rPr lang="ko-KR" altLang="en-US" sz="1200" b="1" dirty="0"/>
                <a:t>해준다</a:t>
              </a:r>
              <a:endParaRPr lang="en-US" altLang="ko-KR" sz="12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74CE388-AE71-47F4-91BF-F76A6ED4F48E}"/>
                </a:ext>
              </a:extLst>
            </p:cNvPr>
            <p:cNvSpPr txBox="1"/>
            <p:nvPr/>
          </p:nvSpPr>
          <p:spPr>
            <a:xfrm>
              <a:off x="639191" y="3983669"/>
              <a:ext cx="5688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예시</a:t>
              </a:r>
              <a:r>
                <a:rPr lang="en-US" altLang="ko-KR" sz="1200" b="1" dirty="0"/>
                <a:t>	 </a:t>
              </a:r>
              <a:r>
                <a:rPr lang="en-US" altLang="ko-KR" sz="1200" b="1" dirty="0" err="1"/>
                <a:t>bluetooth_disconnection_callback</a:t>
              </a:r>
              <a:r>
                <a:rPr lang="en-US" altLang="ko-KR" sz="1200" b="1" dirty="0"/>
                <a:t>(self)	</a:t>
              </a: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A3B2259-332C-49A2-9789-28F9B7543B9A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4456590"/>
              <a:ext cx="47229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7010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시스템 모듈 상세 설계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[Android Application]</a:t>
            </a:r>
          </a:p>
          <a:p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4323670-2DDF-48F4-BAD3-B108FC3381C9}"/>
              </a:ext>
            </a:extLst>
          </p:cNvPr>
          <p:cNvGrpSpPr/>
          <p:nvPr/>
        </p:nvGrpSpPr>
        <p:grpSpPr>
          <a:xfrm>
            <a:off x="1628060" y="2129356"/>
            <a:ext cx="4041492" cy="2011701"/>
            <a:chOff x="639190" y="2444889"/>
            <a:chExt cx="4788581" cy="2011701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78A2C0F-C34D-4B61-A62D-85FAEFF82973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814221"/>
              <a:ext cx="47229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6504FBC-8F7F-4DEA-9BE8-BD87DCE0BD96}"/>
                </a:ext>
              </a:extLst>
            </p:cNvPr>
            <p:cNvSpPr txBox="1"/>
            <p:nvPr/>
          </p:nvSpPr>
          <p:spPr>
            <a:xfrm>
              <a:off x="639190" y="2444889"/>
              <a:ext cx="4743745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함수명</a:t>
              </a:r>
              <a:r>
                <a:rPr lang="en-US" altLang="ko-KR" sz="1200" b="1" dirty="0"/>
                <a:t>	</a:t>
              </a:r>
              <a:r>
                <a:rPr lang="en-US" altLang="ko-KR" sz="1200" b="1" dirty="0" err="1"/>
                <a:t>onActivityResult</a:t>
              </a:r>
              <a:r>
                <a:rPr lang="en-US" altLang="ko-KR" sz="1200" b="1" dirty="0"/>
                <a:t>()</a:t>
              </a:r>
              <a:endParaRPr lang="ko-KR" altLang="en-US" sz="12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7B95D7-2F78-4ED6-9C21-965BD5B70320}"/>
                </a:ext>
              </a:extLst>
            </p:cNvPr>
            <p:cNvSpPr txBox="1"/>
            <p:nvPr/>
          </p:nvSpPr>
          <p:spPr>
            <a:xfrm>
              <a:off x="639191" y="291898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리턴값</a:t>
              </a:r>
              <a:r>
                <a:rPr lang="en-US" altLang="ko-KR" sz="1200" b="1" dirty="0"/>
                <a:t>	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52207E0-1F24-4C1F-8930-FA0F39C1700B}"/>
                </a:ext>
              </a:extLst>
            </p:cNvPr>
            <p:cNvSpPr txBox="1"/>
            <p:nvPr/>
          </p:nvSpPr>
          <p:spPr>
            <a:xfrm>
              <a:off x="639191" y="3243511"/>
              <a:ext cx="47885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설명</a:t>
              </a:r>
              <a:r>
                <a:rPr lang="en-US" altLang="ko-KR" sz="1200" b="1" dirty="0"/>
                <a:t>	</a:t>
              </a:r>
              <a:r>
                <a:rPr lang="ko-KR" altLang="en-US" sz="1200" b="1" dirty="0" err="1"/>
                <a:t>라즈베리파이와</a:t>
              </a:r>
              <a:r>
                <a:rPr lang="ko-KR" altLang="en-US" sz="1200" b="1" dirty="0"/>
                <a:t> 블루투스 연결이 올바르게</a:t>
              </a:r>
              <a:endParaRPr lang="en-US" altLang="ko-KR" sz="1200" b="1" dirty="0"/>
            </a:p>
            <a:p>
              <a:r>
                <a:rPr lang="en-US" altLang="ko-KR" sz="1200" b="1" dirty="0"/>
                <a:t>	</a:t>
              </a:r>
              <a:r>
                <a:rPr lang="ko-KR" altLang="en-US" sz="1200" b="1" dirty="0"/>
                <a:t>되어있는지 확인 한다</a:t>
              </a:r>
              <a:endParaRPr lang="en-US" altLang="ko-KR" sz="12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91EC82-91A6-4AC0-808D-4FE98A92BEA6}"/>
                </a:ext>
              </a:extLst>
            </p:cNvPr>
            <p:cNvSpPr txBox="1"/>
            <p:nvPr/>
          </p:nvSpPr>
          <p:spPr>
            <a:xfrm>
              <a:off x="639191" y="3983669"/>
              <a:ext cx="45948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예시</a:t>
              </a:r>
              <a:r>
                <a:rPr lang="en-US" altLang="ko-KR" sz="1200" b="1" dirty="0"/>
                <a:t>	</a:t>
              </a:r>
              <a:r>
                <a:rPr lang="en-US" altLang="ko-KR" sz="1200" b="1" dirty="0" err="1"/>
                <a:t>onActivityResult</a:t>
              </a:r>
              <a:r>
                <a:rPr lang="en-US" altLang="ko-KR" sz="1200" b="1" dirty="0"/>
                <a:t>(</a:t>
              </a:r>
              <a:r>
                <a:rPr lang="en-US" altLang="ko-KR" sz="1200" b="1" dirty="0" err="1"/>
                <a:t>requestCode</a:t>
              </a:r>
              <a:r>
                <a:rPr lang="en-US" altLang="ko-KR" sz="1200" b="1" dirty="0"/>
                <a:t>: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Int, </a:t>
              </a:r>
            </a:p>
            <a:p>
              <a:r>
                <a:rPr lang="en-US" altLang="ko-KR" sz="1200" b="1" dirty="0"/>
                <a:t>	</a:t>
              </a:r>
              <a:r>
                <a:rPr lang="en-US" altLang="ko-KR" sz="1200" b="1" dirty="0" err="1"/>
                <a:t>resultCode</a:t>
              </a:r>
              <a:r>
                <a:rPr lang="en-US" altLang="ko-KR" sz="1200" b="1" dirty="0"/>
                <a:t>: Int, data: Intent?)	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A7A874F-1923-4BA5-84EE-F2FE8581B2EF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4456590"/>
              <a:ext cx="47229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BF4D527-06FA-44BA-9243-DF9210B8CDAE}"/>
              </a:ext>
            </a:extLst>
          </p:cNvPr>
          <p:cNvGrpSpPr/>
          <p:nvPr/>
        </p:nvGrpSpPr>
        <p:grpSpPr>
          <a:xfrm>
            <a:off x="6902877" y="2132920"/>
            <a:ext cx="4801314" cy="2011701"/>
            <a:chOff x="639191" y="2444889"/>
            <a:chExt cx="5688859" cy="2011701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3E30CDD-7E21-4187-8F40-14297DDFACA6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814221"/>
              <a:ext cx="47229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AD36CA6-1A44-4545-A525-4E97D63DDE51}"/>
                </a:ext>
              </a:extLst>
            </p:cNvPr>
            <p:cNvSpPr txBox="1"/>
            <p:nvPr/>
          </p:nvSpPr>
          <p:spPr>
            <a:xfrm>
              <a:off x="639191" y="2444889"/>
              <a:ext cx="4722921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함수명</a:t>
              </a:r>
              <a:r>
                <a:rPr lang="en-US" altLang="ko-KR" sz="1200" b="1" dirty="0"/>
                <a:t>	</a:t>
              </a:r>
              <a:r>
                <a:rPr lang="en-US" altLang="ko-KR" sz="1200" b="1" dirty="0" err="1"/>
                <a:t>onReceive</a:t>
              </a:r>
              <a:r>
                <a:rPr lang="en-US" altLang="ko-KR" sz="1200" b="1" dirty="0"/>
                <a:t>()</a:t>
              </a:r>
              <a:endParaRPr lang="ko-KR" altLang="en-US" sz="12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8173EAD-051D-42EA-82D8-132246513863}"/>
                </a:ext>
              </a:extLst>
            </p:cNvPr>
            <p:cNvSpPr txBox="1"/>
            <p:nvPr/>
          </p:nvSpPr>
          <p:spPr>
            <a:xfrm>
              <a:off x="639191" y="291898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리턴값</a:t>
              </a:r>
              <a:r>
                <a:rPr lang="en-US" altLang="ko-KR" sz="1200" b="1" dirty="0"/>
                <a:t>	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9638344-D3C3-4860-AAB3-2D9BDCE104C6}"/>
                </a:ext>
              </a:extLst>
            </p:cNvPr>
            <p:cNvSpPr txBox="1"/>
            <p:nvPr/>
          </p:nvSpPr>
          <p:spPr>
            <a:xfrm>
              <a:off x="639191" y="3243511"/>
              <a:ext cx="46537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설명</a:t>
              </a:r>
              <a:r>
                <a:rPr lang="en-US" altLang="ko-KR" sz="1200" b="1" dirty="0"/>
                <a:t>	</a:t>
              </a:r>
              <a:r>
                <a:rPr lang="ko-KR" altLang="en-US" sz="1200" b="1" dirty="0"/>
                <a:t>스마트폰의 블루투스 목록들을 받아온다</a:t>
              </a:r>
              <a:r>
                <a:rPr lang="en-US" altLang="ko-KR" sz="1200" b="1" dirty="0"/>
                <a:t>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3017556-E661-4A01-B6A6-76E812D04E29}"/>
                </a:ext>
              </a:extLst>
            </p:cNvPr>
            <p:cNvSpPr txBox="1"/>
            <p:nvPr/>
          </p:nvSpPr>
          <p:spPr>
            <a:xfrm>
              <a:off x="639191" y="3983669"/>
              <a:ext cx="5688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예시</a:t>
              </a:r>
              <a:r>
                <a:rPr lang="en-US" altLang="ko-KR" sz="1200" b="1" dirty="0"/>
                <a:t>	 </a:t>
              </a:r>
              <a:r>
                <a:rPr lang="en-US" altLang="ko-KR" sz="1200" b="1" dirty="0" err="1"/>
                <a:t>onReceive</a:t>
              </a:r>
              <a:r>
                <a:rPr lang="en-US" altLang="ko-KR" sz="1200" b="1" dirty="0"/>
                <a:t>(context: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Context, intent: Intent)	</a:t>
              </a: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E03EF64-0CC7-492C-8BEC-06CC9F7EB1D1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4456590"/>
              <a:ext cx="47229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3762162-A048-43AC-B908-FD6872BBCE8B}"/>
              </a:ext>
            </a:extLst>
          </p:cNvPr>
          <p:cNvGrpSpPr/>
          <p:nvPr/>
        </p:nvGrpSpPr>
        <p:grpSpPr>
          <a:xfrm>
            <a:off x="1628061" y="4446246"/>
            <a:ext cx="4801314" cy="2011701"/>
            <a:chOff x="639191" y="2444889"/>
            <a:chExt cx="5688859" cy="2011701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1FFB2D2-0FBD-4D62-8D3F-E5F26FD79913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2814221"/>
              <a:ext cx="47229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CFF3AF-F6AD-40D9-B324-6F4488585311}"/>
                </a:ext>
              </a:extLst>
            </p:cNvPr>
            <p:cNvSpPr txBox="1"/>
            <p:nvPr/>
          </p:nvSpPr>
          <p:spPr>
            <a:xfrm>
              <a:off x="639191" y="2444889"/>
              <a:ext cx="4670822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함수명</a:t>
              </a:r>
              <a:r>
                <a:rPr lang="en-US" altLang="ko-KR" sz="1200" b="1" dirty="0"/>
                <a:t>	</a:t>
              </a:r>
              <a:r>
                <a:rPr lang="en-US" altLang="ko-KR" sz="1200" b="1" dirty="0" err="1"/>
                <a:t>bluetooth_disconnection_callback</a:t>
              </a:r>
              <a:r>
                <a:rPr lang="en-US" altLang="ko-KR" sz="1200" b="1" dirty="0"/>
                <a:t>()</a:t>
              </a:r>
              <a:endParaRPr lang="ko-KR" altLang="en-US" sz="12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CF54777-D633-42AE-9ABF-5FB96BE374DE}"/>
                </a:ext>
              </a:extLst>
            </p:cNvPr>
            <p:cNvSpPr txBox="1"/>
            <p:nvPr/>
          </p:nvSpPr>
          <p:spPr>
            <a:xfrm>
              <a:off x="639191" y="291898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리턴값</a:t>
              </a:r>
              <a:r>
                <a:rPr lang="en-US" altLang="ko-KR" sz="1200" b="1" dirty="0"/>
                <a:t>	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3D3318C-618C-41BF-8B7A-F8EEC0C8DF35}"/>
                </a:ext>
              </a:extLst>
            </p:cNvPr>
            <p:cNvSpPr txBox="1"/>
            <p:nvPr/>
          </p:nvSpPr>
          <p:spPr>
            <a:xfrm>
              <a:off x="639191" y="3243511"/>
              <a:ext cx="4670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설명</a:t>
              </a:r>
              <a:r>
                <a:rPr lang="en-US" altLang="ko-KR" sz="1200" b="1" dirty="0"/>
                <a:t>	</a:t>
              </a:r>
              <a:r>
                <a:rPr lang="ko-KR" altLang="en-US" sz="1200" b="1" dirty="0"/>
                <a:t>블루투스 연결이 끊겼을 경우 브레이크를</a:t>
              </a:r>
              <a:endParaRPr lang="en-US" altLang="ko-KR" sz="1200" b="1" dirty="0"/>
            </a:p>
            <a:p>
              <a:r>
                <a:rPr lang="en-US" altLang="ko-KR" sz="1200" b="1" dirty="0"/>
                <a:t>	off</a:t>
              </a:r>
              <a:r>
                <a:rPr lang="ko-KR" altLang="en-US" sz="1200" b="1" dirty="0"/>
                <a:t>해준다</a:t>
              </a:r>
              <a:endParaRPr lang="en-US" altLang="ko-KR" sz="12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ABC2477-1B27-4924-8DCD-FE2157EB2B86}"/>
                </a:ext>
              </a:extLst>
            </p:cNvPr>
            <p:cNvSpPr txBox="1"/>
            <p:nvPr/>
          </p:nvSpPr>
          <p:spPr>
            <a:xfrm>
              <a:off x="639191" y="3983669"/>
              <a:ext cx="5688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예시</a:t>
              </a:r>
              <a:r>
                <a:rPr lang="en-US" altLang="ko-KR" sz="1200" b="1" dirty="0"/>
                <a:t>	 </a:t>
              </a:r>
              <a:r>
                <a:rPr lang="en-US" altLang="ko-KR" sz="1200" b="1" dirty="0" err="1"/>
                <a:t>bluetooth_disconnection_callback</a:t>
              </a:r>
              <a:r>
                <a:rPr lang="en-US" altLang="ko-KR" sz="1200" b="1" dirty="0"/>
                <a:t>(self)	</a:t>
              </a: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810A3F88-E501-4AFD-95E3-227D517E280B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2" y="4456590"/>
              <a:ext cx="472292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729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5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개발환경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4DEC59-34CD-44E5-B54F-5C4939D5CC25}"/>
              </a:ext>
            </a:extLst>
          </p:cNvPr>
          <p:cNvSpPr txBox="1"/>
          <p:nvPr/>
        </p:nvSpPr>
        <p:spPr>
          <a:xfrm>
            <a:off x="400048" y="1608327"/>
            <a:ext cx="182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[Raspberry Pi3]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198" name="Picture 6" descr="ë¼ì¦ë² ë¦¬íì´3ì ëí ì´ë¯¸ì§ ê²ìê²°ê³¼">
            <a:extLst>
              <a:ext uri="{FF2B5EF4-FFF2-40B4-BE49-F238E27FC236}">
                <a16:creationId xmlns:a16="http://schemas.microsoft.com/office/drawing/2014/main" id="{E33F0C30-E59E-4186-9DA3-7B661E6FC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91" y="2645915"/>
            <a:ext cx="4135547" cy="30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raspberry pi3 specì ëí ì´ë¯¸ì§ ê²ìê²°ê³¼">
            <a:extLst>
              <a:ext uri="{FF2B5EF4-FFF2-40B4-BE49-F238E27FC236}">
                <a16:creationId xmlns:a16="http://schemas.microsoft.com/office/drawing/2014/main" id="{0426863E-A107-49E4-BD78-DC1DEAD9F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15775"/>
            <a:ext cx="5149209" cy="570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60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5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개발환경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194" name="Picture 2" descr="https://t1.daumcdn.net/cfile/tistory/252F3F435911BEF033">
            <a:extLst>
              <a:ext uri="{FF2B5EF4-FFF2-40B4-BE49-F238E27FC236}">
                <a16:creationId xmlns:a16="http://schemas.microsoft.com/office/drawing/2014/main" id="{420DBCFE-96A1-48C2-8B09-7282CAC63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63" y="3480966"/>
            <a:ext cx="2620537" cy="261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t1.daumcdn.net/cfile/tistory/2502CA495911BEF013">
            <a:extLst>
              <a:ext uri="{FF2B5EF4-FFF2-40B4-BE49-F238E27FC236}">
                <a16:creationId xmlns:a16="http://schemas.microsoft.com/office/drawing/2014/main" id="{02E300BA-81BE-4554-BD4A-5840A5620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78" y="3498592"/>
            <a:ext cx="2570137" cy="25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F49DF3F9-87D5-466F-8E7D-3D69DDDC6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761" y="1162051"/>
            <a:ext cx="5027040" cy="504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c sr501 specificationì ëí ì´ë¯¸ì§ ê²ìê²°ê³¼">
            <a:extLst>
              <a:ext uri="{FF2B5EF4-FFF2-40B4-BE49-F238E27FC236}">
                <a16:creationId xmlns:a16="http://schemas.microsoft.com/office/drawing/2014/main" id="{A7556477-90AD-4A5B-9DC8-CDA7F217A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70" y="1777067"/>
            <a:ext cx="2560825" cy="25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F07BE4-867A-4CBE-9EB9-A698E53A0F17}"/>
              </a:ext>
            </a:extLst>
          </p:cNvPr>
          <p:cNvSpPr txBox="1"/>
          <p:nvPr/>
        </p:nvSpPr>
        <p:spPr>
          <a:xfrm>
            <a:off x="400048" y="1608327"/>
            <a:ext cx="222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Hc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sr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501 -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pir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750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5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개발환경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242" name="Picture 2" descr="http://buyrc.co.kr/upload/product_img/79533_image2.jpg">
            <a:extLst>
              <a:ext uri="{FF2B5EF4-FFF2-40B4-BE49-F238E27FC236}">
                <a16:creationId xmlns:a16="http://schemas.microsoft.com/office/drawing/2014/main" id="{F4D024E7-7B47-4E75-A2EC-325C7AC4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097" y="2103806"/>
            <a:ext cx="3901440" cy="3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ls400mdì ëí ì´ë¯¸ì§ ê²ìê²°ê³¼">
            <a:extLst>
              <a:ext uri="{FF2B5EF4-FFF2-40B4-BE49-F238E27FC236}">
                <a16:creationId xmlns:a16="http://schemas.microsoft.com/office/drawing/2014/main" id="{2A137C20-7274-4D80-A4C9-CF662AF13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26" y="2154768"/>
            <a:ext cx="4328160" cy="432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721B56-6136-4091-95DD-C0DBAC296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2076"/>
            <a:ext cx="5245347" cy="47875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BAA27A-C1DD-43C5-9576-12816FD11DD2}"/>
              </a:ext>
            </a:extLst>
          </p:cNvPr>
          <p:cNvSpPr txBox="1"/>
          <p:nvPr/>
        </p:nvSpPr>
        <p:spPr>
          <a:xfrm>
            <a:off x="400048" y="1608327"/>
            <a:ext cx="276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Cls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400md -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브레이크모듈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128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5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개발환경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242" name="Picture 2" descr="http://buyrc.co.kr/upload/product_img/79533_image2.jpg">
            <a:extLst>
              <a:ext uri="{FF2B5EF4-FFF2-40B4-BE49-F238E27FC236}">
                <a16:creationId xmlns:a16="http://schemas.microsoft.com/office/drawing/2014/main" id="{F4D024E7-7B47-4E75-A2EC-325C7AC4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5" y="1931492"/>
            <a:ext cx="4353560" cy="435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A4CC7D-9391-4CF0-92BC-86FFBC2A0D93}"/>
              </a:ext>
            </a:extLst>
          </p:cNvPr>
          <p:cNvSpPr txBox="1"/>
          <p:nvPr/>
        </p:nvSpPr>
        <p:spPr>
          <a:xfrm>
            <a:off x="400048" y="1608327"/>
            <a:ext cx="5386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[EP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파워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2200mAh 11.1v 30c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리튬폴리머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배터리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배터리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4C3173-608A-410B-BCE5-8895FBFF8F8E}"/>
              </a:ext>
            </a:extLst>
          </p:cNvPr>
          <p:cNvSpPr/>
          <p:nvPr/>
        </p:nvSpPr>
        <p:spPr>
          <a:xfrm>
            <a:off x="6443884" y="253631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222222"/>
                </a:solidFill>
                <a:latin typeface="Nanum Gothic"/>
              </a:rPr>
              <a:t>Specifications:</a:t>
            </a:r>
            <a:br>
              <a:rPr lang="en-US" altLang="ko-KR" b="1" dirty="0">
                <a:solidFill>
                  <a:srgbClr val="222222"/>
                </a:solidFill>
                <a:latin typeface="Nanum Gothic"/>
              </a:rPr>
            </a:br>
            <a:r>
              <a:rPr lang="en-US" altLang="ko-KR" dirty="0">
                <a:solidFill>
                  <a:srgbClr val="222222"/>
                </a:solidFill>
                <a:latin typeface="Nanum Gothic"/>
              </a:rPr>
              <a:t>- Discharge Rate:20℃ </a:t>
            </a:r>
            <a:br>
              <a:rPr lang="en-US" altLang="ko-KR" dirty="0">
                <a:solidFill>
                  <a:srgbClr val="222222"/>
                </a:solidFill>
                <a:latin typeface="Nanum Gothic"/>
              </a:rPr>
            </a:br>
            <a:r>
              <a:rPr lang="en-US" altLang="ko-KR" dirty="0">
                <a:solidFill>
                  <a:srgbClr val="222222"/>
                </a:solidFill>
                <a:latin typeface="Nanum Gothic"/>
              </a:rPr>
              <a:t>- Burst Rate: 30-35℃</a:t>
            </a:r>
            <a:br>
              <a:rPr lang="en-US" altLang="ko-KR" dirty="0">
                <a:solidFill>
                  <a:srgbClr val="222222"/>
                </a:solidFill>
                <a:latin typeface="Nanum Gothic"/>
              </a:rPr>
            </a:br>
            <a:r>
              <a:rPr lang="en-US" altLang="ko-KR" dirty="0">
                <a:solidFill>
                  <a:srgbClr val="222222"/>
                </a:solidFill>
                <a:latin typeface="Nanum Gothic"/>
              </a:rPr>
              <a:t>- Connector: T</a:t>
            </a:r>
            <a:br>
              <a:rPr lang="en-US" altLang="ko-KR" dirty="0">
                <a:solidFill>
                  <a:srgbClr val="222222"/>
                </a:solidFill>
                <a:latin typeface="Nanum Gothic"/>
              </a:rPr>
            </a:br>
            <a:r>
              <a:rPr lang="en-US" altLang="ko-KR" dirty="0">
                <a:solidFill>
                  <a:srgbClr val="222222"/>
                </a:solidFill>
                <a:latin typeface="Nanum Gothic"/>
              </a:rPr>
              <a:t>- Size : 105 X 32mm X22mm</a:t>
            </a:r>
          </a:p>
          <a:p>
            <a:r>
              <a:rPr lang="en-US" altLang="ko-KR" dirty="0">
                <a:solidFill>
                  <a:srgbClr val="222222"/>
                </a:solidFill>
                <a:latin typeface="Nanum Gothic"/>
              </a:rPr>
              <a:t>- Weight : 165g </a:t>
            </a:r>
            <a:br>
              <a:rPr lang="en-US" altLang="ko-KR" dirty="0">
                <a:solidFill>
                  <a:srgbClr val="222222"/>
                </a:solidFill>
                <a:latin typeface="Nanum Gothic"/>
              </a:rPr>
            </a:br>
            <a:r>
              <a:rPr lang="en-US" altLang="ko-KR" dirty="0">
                <a:solidFill>
                  <a:srgbClr val="222222"/>
                </a:solidFill>
                <a:latin typeface="Nanum Gothic"/>
              </a:rPr>
              <a:t>- Charging </a:t>
            </a:r>
            <a:r>
              <a:rPr lang="en-US" altLang="ko-KR" dirty="0" err="1">
                <a:solidFill>
                  <a:srgbClr val="222222"/>
                </a:solidFill>
                <a:latin typeface="Nanum Gothic"/>
              </a:rPr>
              <a:t>tempearture</a:t>
            </a:r>
            <a:r>
              <a:rPr lang="en-US" altLang="ko-KR" dirty="0">
                <a:solidFill>
                  <a:srgbClr val="222222"/>
                </a:solidFill>
                <a:latin typeface="Nanum Gothic"/>
              </a:rPr>
              <a:t>: 0℃ ~ +45℃ </a:t>
            </a:r>
            <a:br>
              <a:rPr lang="en-US" altLang="ko-KR" dirty="0">
                <a:solidFill>
                  <a:srgbClr val="222222"/>
                </a:solidFill>
                <a:latin typeface="Nanum Gothic"/>
              </a:rPr>
            </a:br>
            <a:r>
              <a:rPr lang="en-US" altLang="ko-KR" dirty="0">
                <a:solidFill>
                  <a:srgbClr val="222222"/>
                </a:solidFill>
                <a:latin typeface="Nanum Gothic"/>
              </a:rPr>
              <a:t>- Operating temperature range: -10℃ ~ +80℃</a:t>
            </a:r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888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33475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eh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5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개발환경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4CC7D-9391-4CF0-92BC-86FFBC2A0D93}"/>
              </a:ext>
            </a:extLst>
          </p:cNvPr>
          <p:cNvSpPr txBox="1"/>
          <p:nvPr/>
        </p:nvSpPr>
        <p:spPr>
          <a:xfrm>
            <a:off x="400048" y="1608327"/>
            <a:ext cx="4107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[Max7219 8x8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도트 매트릭스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LED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센서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4C3173-608A-410B-BCE5-8895FBFF8F8E}"/>
              </a:ext>
            </a:extLst>
          </p:cNvPr>
          <p:cNvSpPr/>
          <p:nvPr/>
        </p:nvSpPr>
        <p:spPr>
          <a:xfrm>
            <a:off x="6443884" y="253631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222222"/>
                </a:solidFill>
                <a:latin typeface="Nanum Gothic"/>
              </a:rPr>
              <a:t>Specifications:</a:t>
            </a:r>
            <a:br>
              <a:rPr lang="en-US" altLang="ko-KR" b="1" dirty="0">
                <a:solidFill>
                  <a:srgbClr val="222222"/>
                </a:solidFill>
                <a:latin typeface="Nanum Gothic"/>
              </a:rPr>
            </a:br>
            <a:r>
              <a:rPr lang="en-US" altLang="ko-KR" dirty="0">
                <a:solidFill>
                  <a:srgbClr val="222222"/>
                </a:solidFill>
                <a:latin typeface="Nanum Gothic"/>
              </a:rPr>
              <a:t>- Single module can drive a common cathode 8*8 </a:t>
            </a:r>
          </a:p>
          <a:p>
            <a:r>
              <a:rPr lang="en-US" altLang="ko-KR" dirty="0">
                <a:solidFill>
                  <a:srgbClr val="222222"/>
                </a:solidFill>
                <a:latin typeface="Nanum Gothic"/>
              </a:rPr>
              <a:t>  dot matrix</a:t>
            </a:r>
            <a:br>
              <a:rPr lang="en-US" altLang="ko-KR" dirty="0">
                <a:solidFill>
                  <a:srgbClr val="222222"/>
                </a:solidFill>
                <a:latin typeface="Nanum Gothic"/>
              </a:rPr>
            </a:br>
            <a:r>
              <a:rPr lang="en-US" altLang="ko-KR" dirty="0">
                <a:solidFill>
                  <a:srgbClr val="222222"/>
                </a:solidFill>
                <a:latin typeface="Nanum Gothic"/>
              </a:rPr>
              <a:t>- Module Operating voltage : 5V</a:t>
            </a:r>
            <a:br>
              <a:rPr lang="en-US" altLang="ko-KR" dirty="0">
                <a:solidFill>
                  <a:srgbClr val="222222"/>
                </a:solidFill>
                <a:latin typeface="Nanum Gothic"/>
              </a:rPr>
            </a:br>
            <a:r>
              <a:rPr lang="en-US" altLang="ko-KR" dirty="0">
                <a:solidFill>
                  <a:srgbClr val="222222"/>
                </a:solidFill>
                <a:latin typeface="Nanum Gothic"/>
              </a:rPr>
              <a:t>- Size : 5 X 3.2cm X 1.5cm</a:t>
            </a:r>
          </a:p>
          <a:p>
            <a:r>
              <a:rPr lang="en-US" altLang="ko-KR" dirty="0">
                <a:solidFill>
                  <a:srgbClr val="222222"/>
                </a:solidFill>
                <a:latin typeface="Nanum Gothic"/>
              </a:rPr>
              <a:t>- Weight : 50g </a:t>
            </a:r>
          </a:p>
          <a:p>
            <a:br>
              <a:rPr lang="en-US" altLang="ko-KR" dirty="0"/>
            </a:b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2D9874-8530-45F5-B8D6-02EF22251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19" y="2296811"/>
            <a:ext cx="4857751" cy="41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23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5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개발환경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1B1005-DD3B-4BE8-A0AF-5945E9BC6DB5}"/>
              </a:ext>
            </a:extLst>
          </p:cNvPr>
          <p:cNvSpPr>
            <a:spLocks noGrp="1"/>
          </p:cNvSpPr>
          <p:nvPr/>
        </p:nvSpPr>
        <p:spPr bwMode="gray">
          <a:xfrm>
            <a:off x="1373715" y="1608327"/>
            <a:ext cx="8229600" cy="462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졸업작품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GitHub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주소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1" indent="-342900">
              <a:defRPr/>
            </a:pPr>
            <a:r>
              <a:rPr lang="en-US" altLang="ko-KR" sz="1800" dirty="0">
                <a:hlinkClick r:id="rId2"/>
              </a:rPr>
              <a:t>https://github.com/ohytds/Stroller</a:t>
            </a:r>
            <a:endParaRPr lang="ko-KR" altLang="en-US" sz="18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팀원별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GitHub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ID</a:t>
            </a:r>
            <a:endParaRPr lang="en-US" altLang="ko-KR" sz="2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685800" lvl="1">
              <a:defRPr/>
            </a:pP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팀원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김보민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00050" lvl="1" indent="0">
              <a:buNone/>
              <a:defRPr/>
            </a:pP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	 id: kbm2200</a:t>
            </a:r>
            <a:endParaRPr lang="ko-KR" altLang="en-US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685800" lvl="1">
              <a:defRPr/>
            </a:pP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팀원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김우열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00050" lvl="1" indent="0">
              <a:buNone/>
              <a:defRPr/>
            </a:pP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	 id: Wooyeol12 </a:t>
            </a:r>
          </a:p>
          <a:p>
            <a:pPr marL="685800" lvl="1">
              <a:defRPr/>
            </a:pP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팀원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김형상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00050" lvl="1" indent="0">
              <a:buNone/>
              <a:defRPr/>
            </a:pP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	 id: </a:t>
            </a:r>
            <a:r>
              <a:rPr lang="en-US" altLang="ko-KR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sossosqqq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685800" lvl="1">
              <a:defRPr/>
            </a:pP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팀원 오상훈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00050" lvl="1" indent="0">
              <a:buNone/>
              <a:defRPr/>
            </a:pP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	 id: </a:t>
            </a:r>
            <a:r>
              <a:rPr lang="en-US" altLang="ko-KR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Ohytds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00050" lvl="1" indent="0">
              <a:buNone/>
              <a:defRPr/>
            </a:pP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857250" lvl="1" indent="-457200">
              <a:buFont typeface="+mj-lt"/>
              <a:buAutoNum type="arabicPeriod"/>
              <a:defRPr/>
            </a:pP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07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 </a:t>
            </a:r>
            <a:endParaRPr lang="ko-KR" altLang="en-US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개요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11917" y="2054723"/>
            <a:ext cx="1023120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지난 발표에서의 지적 사항</a:t>
            </a:r>
            <a:endParaRPr lang="en-US" altLang="ko-KR" sz="3600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 추가하는 것을 고려할 것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 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브레이크 방식을 변경한 새로운 방식의 버전을 고려할 것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71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6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개발방법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0B4F1BA-1640-4D14-B42C-5014F7A7162C}"/>
              </a:ext>
            </a:extLst>
          </p:cNvPr>
          <p:cNvSpPr>
            <a:spLocks noGrp="1"/>
          </p:cNvSpPr>
          <p:nvPr/>
        </p:nvSpPr>
        <p:spPr bwMode="gray">
          <a:xfrm>
            <a:off x="2275840" y="1608327"/>
            <a:ext cx="8229600" cy="4132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Application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Android Studio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를 이용한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app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구현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KOTLIN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사용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스마트폰의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Bluetooth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기능을 통한 </a:t>
            </a: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RaspberryPi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와 연동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스마트폰을 통한 브레이크 모듈 컨트롤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RaspberryPi3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블루투스를 통해 </a:t>
            </a: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RaspberryPI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와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Application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Pir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센서등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각 센서로부터 외부 데이터 획득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브레이크 모듈 컨트롤 제어 신호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434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7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데모환경설계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60612BD-C2EF-4819-BF8C-0B778CC7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662" y="3813932"/>
            <a:ext cx="1686876" cy="1518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pir ì¼ìì ëí ì´ë¯¸ì§ ê²ìê²°ê³¼">
            <a:extLst>
              <a:ext uri="{FF2B5EF4-FFF2-40B4-BE49-F238E27FC236}">
                <a16:creationId xmlns:a16="http://schemas.microsoft.com/office/drawing/2014/main" id="{A6601DEF-55A8-458A-95FB-DB5E62D41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16" y="2127056"/>
            <a:ext cx="1686876" cy="168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9">
            <a:extLst>
              <a:ext uri="{FF2B5EF4-FFF2-40B4-BE49-F238E27FC236}">
                <a16:creationId xmlns:a16="http://schemas.microsoft.com/office/drawing/2014/main" id="{9782047D-F797-473D-A662-B5925E66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37" y="3335641"/>
            <a:ext cx="1263650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9FD9E8-4E0A-4DE4-9811-7DEB5D9E2E6B}"/>
              </a:ext>
            </a:extLst>
          </p:cNvPr>
          <p:cNvSpPr txBox="1"/>
          <p:nvPr/>
        </p:nvSpPr>
        <p:spPr>
          <a:xfrm>
            <a:off x="400048" y="1608327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[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센서를 통한 제어환경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]</a:t>
            </a: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7FC0B-F1F4-4ACA-B1C7-6B074A2F3E19}"/>
              </a:ext>
            </a:extLst>
          </p:cNvPr>
          <p:cNvSpPr txBox="1"/>
          <p:nvPr/>
        </p:nvSpPr>
        <p:spPr>
          <a:xfrm>
            <a:off x="560301" y="4524018"/>
            <a:ext cx="243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40" panose="02030504000101010101" pitchFamily="18" charset="-127"/>
                <a:ea typeface="-윤고딕340" panose="02030504000101010101" pitchFamily="18" charset="-127"/>
              </a:rPr>
              <a:t>유모차 사용시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C3CAA-0EAA-46EE-966E-BF5F5F063540}"/>
              </a:ext>
            </a:extLst>
          </p:cNvPr>
          <p:cNvSpPr txBox="1"/>
          <p:nvPr/>
        </p:nvSpPr>
        <p:spPr>
          <a:xfrm>
            <a:off x="6316122" y="4515201"/>
            <a:ext cx="243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Raspberry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Pi</a:t>
            </a:r>
          </a:p>
        </p:txBody>
      </p:sp>
      <p:pic>
        <p:nvPicPr>
          <p:cNvPr id="18" name="Picture 6" descr="ë¼ì¦ë² ë¦¬íì´3ì ëí ì´ë¯¸ì§ ê²ìê²°ê³¼">
            <a:extLst>
              <a:ext uri="{FF2B5EF4-FFF2-40B4-BE49-F238E27FC236}">
                <a16:creationId xmlns:a16="http://schemas.microsoft.com/office/drawing/2014/main" id="{CB615A67-DDA0-4099-BF78-54A26EA5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651" y="3293653"/>
            <a:ext cx="1550409" cy="112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8E0438-6376-47C6-83A5-4D3283831196}"/>
              </a:ext>
            </a:extLst>
          </p:cNvPr>
          <p:cNvSpPr txBox="1"/>
          <p:nvPr/>
        </p:nvSpPr>
        <p:spPr>
          <a:xfrm>
            <a:off x="4029315" y="4361797"/>
            <a:ext cx="243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외부 조도 값 측정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45F951-5F12-401F-AD36-96A56CC5B82B}"/>
              </a:ext>
            </a:extLst>
          </p:cNvPr>
          <p:cNvCxnSpPr>
            <a:cxnSpLocks/>
          </p:cNvCxnSpPr>
          <p:nvPr/>
        </p:nvCxnSpPr>
        <p:spPr>
          <a:xfrm>
            <a:off x="3888179" y="3453372"/>
            <a:ext cx="2207276" cy="3372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561467-5387-4FE9-9815-8F62734330EB}"/>
              </a:ext>
            </a:extLst>
          </p:cNvPr>
          <p:cNvCxnSpPr>
            <a:cxnSpLocks/>
          </p:cNvCxnSpPr>
          <p:nvPr/>
        </p:nvCxnSpPr>
        <p:spPr>
          <a:xfrm>
            <a:off x="3888179" y="4259495"/>
            <a:ext cx="2207276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E30795-18A4-44D6-A63A-80C0E828FD10}"/>
              </a:ext>
            </a:extLst>
          </p:cNvPr>
          <p:cNvSpPr txBox="1"/>
          <p:nvPr/>
        </p:nvSpPr>
        <p:spPr>
          <a:xfrm>
            <a:off x="2520954" y="5401052"/>
            <a:ext cx="243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조도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센서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183F3E-BEB4-4F97-B591-8683010487EE}"/>
              </a:ext>
            </a:extLst>
          </p:cNvPr>
          <p:cNvSpPr txBox="1"/>
          <p:nvPr/>
        </p:nvSpPr>
        <p:spPr>
          <a:xfrm>
            <a:off x="9607967" y="2667571"/>
            <a:ext cx="193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바퀴 동작 제어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0E00C69-0E5F-45D7-AE07-980F0AC5F931}"/>
              </a:ext>
            </a:extLst>
          </p:cNvPr>
          <p:cNvCxnSpPr>
            <a:cxnSpLocks/>
          </p:cNvCxnSpPr>
          <p:nvPr/>
        </p:nvCxnSpPr>
        <p:spPr>
          <a:xfrm flipV="1">
            <a:off x="8046041" y="2852237"/>
            <a:ext cx="1321479" cy="48340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59D0B16-69DF-42E5-86AD-28D6D74583AB}"/>
              </a:ext>
            </a:extLst>
          </p:cNvPr>
          <p:cNvCxnSpPr>
            <a:cxnSpLocks/>
          </p:cNvCxnSpPr>
          <p:nvPr/>
        </p:nvCxnSpPr>
        <p:spPr>
          <a:xfrm>
            <a:off x="8046041" y="4349796"/>
            <a:ext cx="1315931" cy="350071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8CEB63-FFB1-4B00-B253-667363ED86B6}"/>
              </a:ext>
            </a:extLst>
          </p:cNvPr>
          <p:cNvSpPr txBox="1"/>
          <p:nvPr/>
        </p:nvSpPr>
        <p:spPr>
          <a:xfrm>
            <a:off x="9634021" y="5413339"/>
            <a:ext cx="161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Led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동작 제어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119607C-1B4C-4E1E-A3CA-640862DCAFBC}"/>
              </a:ext>
            </a:extLst>
          </p:cNvPr>
          <p:cNvGrpSpPr/>
          <p:nvPr/>
        </p:nvGrpSpPr>
        <p:grpSpPr>
          <a:xfrm>
            <a:off x="9440707" y="3704326"/>
            <a:ext cx="1937859" cy="1655922"/>
            <a:chOff x="7475258" y="4034922"/>
            <a:chExt cx="2147997" cy="207444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0CEA985-7056-4E0F-A74E-F5A97F1D6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51458" y="4060676"/>
              <a:ext cx="2071797" cy="2048691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A466D6E-F301-412B-B3C4-FE214C179C2B}"/>
                </a:ext>
              </a:extLst>
            </p:cNvPr>
            <p:cNvSpPr/>
            <p:nvPr/>
          </p:nvSpPr>
          <p:spPr>
            <a:xfrm>
              <a:off x="7588769" y="5298182"/>
              <a:ext cx="523692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4B39282-6328-41A1-8C21-120859DF02DB}"/>
                </a:ext>
              </a:extLst>
            </p:cNvPr>
            <p:cNvSpPr/>
            <p:nvPr/>
          </p:nvSpPr>
          <p:spPr>
            <a:xfrm>
              <a:off x="7475258" y="4724622"/>
              <a:ext cx="523692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034565A-A9A9-40B3-AC60-A0070732F202}"/>
                </a:ext>
              </a:extLst>
            </p:cNvPr>
            <p:cNvSpPr/>
            <p:nvPr/>
          </p:nvSpPr>
          <p:spPr>
            <a:xfrm>
              <a:off x="7742392" y="4034922"/>
              <a:ext cx="523692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977BB2A-7C33-4C04-B1A1-0334C49017B5}"/>
                </a:ext>
              </a:extLst>
            </p:cNvPr>
            <p:cNvSpPr/>
            <p:nvPr/>
          </p:nvSpPr>
          <p:spPr>
            <a:xfrm>
              <a:off x="8983474" y="4131456"/>
              <a:ext cx="523692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841B963-994C-4FD8-A880-DB52B0C83625}"/>
                </a:ext>
              </a:extLst>
            </p:cNvPr>
            <p:cNvSpPr/>
            <p:nvPr/>
          </p:nvSpPr>
          <p:spPr>
            <a:xfrm>
              <a:off x="9219306" y="4724622"/>
              <a:ext cx="396083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EAEC016-D92B-471F-A70B-395B41C8DFE5}"/>
                </a:ext>
              </a:extLst>
            </p:cNvPr>
            <p:cNvSpPr/>
            <p:nvPr/>
          </p:nvSpPr>
          <p:spPr>
            <a:xfrm>
              <a:off x="9091697" y="5368665"/>
              <a:ext cx="523692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94E361C-D7BF-4EEA-B72C-59F11A40A123}"/>
              </a:ext>
            </a:extLst>
          </p:cNvPr>
          <p:cNvSpPr txBox="1"/>
          <p:nvPr/>
        </p:nvSpPr>
        <p:spPr>
          <a:xfrm>
            <a:off x="2520954" y="3549409"/>
            <a:ext cx="243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Pir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센서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749252-BF79-42AB-93B9-AB39479DC75B}"/>
              </a:ext>
            </a:extLst>
          </p:cNvPr>
          <p:cNvSpPr txBox="1"/>
          <p:nvPr/>
        </p:nvSpPr>
        <p:spPr>
          <a:xfrm>
            <a:off x="3856766" y="2999885"/>
            <a:ext cx="243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범위내 움직임감지 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(3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초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  <p:pic>
        <p:nvPicPr>
          <p:cNvPr id="54" name="Picture 16" descr="break iconì ëí ì´ë¯¸ì§ ê²ìê²°ê³¼">
            <a:extLst>
              <a:ext uri="{FF2B5EF4-FFF2-40B4-BE49-F238E27FC236}">
                <a16:creationId xmlns:a16="http://schemas.microsoft.com/office/drawing/2014/main" id="{7A819CDF-CA4D-486C-AEA3-27CD9A9EF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1" t="31430" r="32198" b="30378"/>
          <a:stretch/>
        </p:blipFill>
        <p:spPr bwMode="auto">
          <a:xfrm>
            <a:off x="9540119" y="1223091"/>
            <a:ext cx="1670249" cy="15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549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7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데모환경설계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42F828-BAFD-43ED-B624-AA7DEEE78E3C}"/>
              </a:ext>
            </a:extLst>
          </p:cNvPr>
          <p:cNvGrpSpPr/>
          <p:nvPr/>
        </p:nvGrpSpPr>
        <p:grpSpPr>
          <a:xfrm>
            <a:off x="913027" y="2455554"/>
            <a:ext cx="1146288" cy="1946216"/>
            <a:chOff x="1280948" y="2448199"/>
            <a:chExt cx="1146288" cy="194621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7812DFF-0830-4EDE-83F3-09C390890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0948" y="2448199"/>
              <a:ext cx="1146288" cy="194621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ED7BFC1-BCCB-4A9C-B864-6A82310DC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8270" y="3057036"/>
              <a:ext cx="470876" cy="707758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AA2A4365-D092-4F80-8856-07D2C399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517" y="2422487"/>
            <a:ext cx="1146288" cy="19462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5DEB8BC-0114-40C1-9787-1E4A09BB3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958" y="2961724"/>
            <a:ext cx="667798" cy="801358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06858590-B54B-4845-91AE-1EE959CF9FEB}"/>
              </a:ext>
            </a:extLst>
          </p:cNvPr>
          <p:cNvGrpSpPr/>
          <p:nvPr/>
        </p:nvGrpSpPr>
        <p:grpSpPr>
          <a:xfrm>
            <a:off x="6654762" y="3007857"/>
            <a:ext cx="667798" cy="694214"/>
            <a:chOff x="3730792" y="3282103"/>
            <a:chExt cx="642868" cy="668298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682FFAA-29E1-458E-AEE3-D840C823F900}"/>
                </a:ext>
              </a:extLst>
            </p:cNvPr>
            <p:cNvCxnSpPr>
              <a:cxnSpLocks/>
            </p:cNvCxnSpPr>
            <p:nvPr/>
          </p:nvCxnSpPr>
          <p:spPr>
            <a:xfrm>
              <a:off x="3730792" y="3282103"/>
              <a:ext cx="642868" cy="66829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4273567-9623-4110-83C6-11984487B9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0793" y="3282103"/>
              <a:ext cx="629012" cy="66829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475EEFD-B2AE-4183-B1B5-CD025892D994}"/>
              </a:ext>
            </a:extLst>
          </p:cNvPr>
          <p:cNvGrpSpPr/>
          <p:nvPr/>
        </p:nvGrpSpPr>
        <p:grpSpPr>
          <a:xfrm>
            <a:off x="3684519" y="2802936"/>
            <a:ext cx="1138928" cy="973227"/>
            <a:chOff x="7475258" y="4034922"/>
            <a:chExt cx="2147997" cy="207444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707360F-856B-4890-B325-EE63EA1C7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1458" y="4060676"/>
              <a:ext cx="2071797" cy="2048691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5A991B5-82EB-46C9-8373-9DC60612B66B}"/>
                </a:ext>
              </a:extLst>
            </p:cNvPr>
            <p:cNvSpPr/>
            <p:nvPr/>
          </p:nvSpPr>
          <p:spPr>
            <a:xfrm>
              <a:off x="7588769" y="5298182"/>
              <a:ext cx="523692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F81BAC-52A5-4ABA-9D32-3C364F928C3A}"/>
                </a:ext>
              </a:extLst>
            </p:cNvPr>
            <p:cNvSpPr/>
            <p:nvPr/>
          </p:nvSpPr>
          <p:spPr>
            <a:xfrm>
              <a:off x="7475258" y="4724622"/>
              <a:ext cx="523692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10916A2-1293-43EA-BA9E-3073FFE40C08}"/>
                </a:ext>
              </a:extLst>
            </p:cNvPr>
            <p:cNvSpPr/>
            <p:nvPr/>
          </p:nvSpPr>
          <p:spPr>
            <a:xfrm>
              <a:off x="7742392" y="4034922"/>
              <a:ext cx="523692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878FB1F-F6F5-4E7C-B132-F247C555D436}"/>
                </a:ext>
              </a:extLst>
            </p:cNvPr>
            <p:cNvSpPr/>
            <p:nvPr/>
          </p:nvSpPr>
          <p:spPr>
            <a:xfrm>
              <a:off x="8983474" y="4131456"/>
              <a:ext cx="523692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90F6CF8-F375-4362-AD3C-9B77DEC380BB}"/>
                </a:ext>
              </a:extLst>
            </p:cNvPr>
            <p:cNvSpPr/>
            <p:nvPr/>
          </p:nvSpPr>
          <p:spPr>
            <a:xfrm>
              <a:off x="9219306" y="4724622"/>
              <a:ext cx="396083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2398BE6-0139-404C-9064-3F2E556C3CA5}"/>
                </a:ext>
              </a:extLst>
            </p:cNvPr>
            <p:cNvSpPr/>
            <p:nvPr/>
          </p:nvSpPr>
          <p:spPr>
            <a:xfrm>
              <a:off x="9091697" y="5368665"/>
              <a:ext cx="523692" cy="41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2C1FADC-9656-4F5C-B5E3-B79E3DAF2467}"/>
              </a:ext>
            </a:extLst>
          </p:cNvPr>
          <p:cNvSpPr txBox="1"/>
          <p:nvPr/>
        </p:nvSpPr>
        <p:spPr>
          <a:xfrm>
            <a:off x="400048" y="1608327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[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어플리케이션을 통한 제어환경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]</a:t>
            </a:r>
          </a:p>
        </p:txBody>
      </p:sp>
      <p:pic>
        <p:nvPicPr>
          <p:cNvPr id="26" name="Picture 16" descr="break iconì ëí ì´ë¯¸ì§ ê²ìê²°ê³¼">
            <a:extLst>
              <a:ext uri="{FF2B5EF4-FFF2-40B4-BE49-F238E27FC236}">
                <a16:creationId xmlns:a16="http://schemas.microsoft.com/office/drawing/2014/main" id="{75246452-C91E-4FC4-9367-AE6BA6859E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1" t="31430" r="32198" b="30378"/>
          <a:stretch/>
        </p:blipFill>
        <p:spPr bwMode="auto">
          <a:xfrm>
            <a:off x="9892802" y="2888670"/>
            <a:ext cx="963826" cy="8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74E4686-E445-4A74-B79C-7297E5CCC961}"/>
              </a:ext>
            </a:extLst>
          </p:cNvPr>
          <p:cNvCxnSpPr>
            <a:cxnSpLocks/>
          </p:cNvCxnSpPr>
          <p:nvPr/>
        </p:nvCxnSpPr>
        <p:spPr>
          <a:xfrm flipV="1">
            <a:off x="7697719" y="3418270"/>
            <a:ext cx="1852681" cy="1039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9644CE0-FE1B-4BC2-A493-56798269AD75}"/>
              </a:ext>
            </a:extLst>
          </p:cNvPr>
          <p:cNvSpPr txBox="1"/>
          <p:nvPr/>
        </p:nvSpPr>
        <p:spPr>
          <a:xfrm>
            <a:off x="2330533" y="3615359"/>
            <a:ext cx="243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App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을 통한 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ON/OFF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E9F206-870B-4AE7-A2BA-99F4BAC05D5F}"/>
              </a:ext>
            </a:extLst>
          </p:cNvPr>
          <p:cNvSpPr txBox="1"/>
          <p:nvPr/>
        </p:nvSpPr>
        <p:spPr>
          <a:xfrm>
            <a:off x="9783261" y="3798801"/>
            <a:ext cx="243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브레이크 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ON</a:t>
            </a: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&amp;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위치로그생성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210354-7CF1-4807-BAFD-8DC3067ABBF9}"/>
              </a:ext>
            </a:extLst>
          </p:cNvPr>
          <p:cNvSpPr txBox="1"/>
          <p:nvPr/>
        </p:nvSpPr>
        <p:spPr>
          <a:xfrm>
            <a:off x="6485140" y="46412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[case2]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23982E-CF53-47EF-89DA-4DEE6E861B81}"/>
              </a:ext>
            </a:extLst>
          </p:cNvPr>
          <p:cNvSpPr txBox="1"/>
          <p:nvPr/>
        </p:nvSpPr>
        <p:spPr>
          <a:xfrm>
            <a:off x="913027" y="46412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[case1]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CAEDBA3-0BC6-41BB-A410-3AF7338F7A88}"/>
              </a:ext>
            </a:extLst>
          </p:cNvPr>
          <p:cNvCxnSpPr>
            <a:cxnSpLocks/>
          </p:cNvCxnSpPr>
          <p:nvPr/>
        </p:nvCxnSpPr>
        <p:spPr>
          <a:xfrm>
            <a:off x="2353559" y="3428662"/>
            <a:ext cx="1330960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16" descr="break iconì ëí ì´ë¯¸ì§ ê²ìê²°ê³¼">
            <a:extLst>
              <a:ext uri="{FF2B5EF4-FFF2-40B4-BE49-F238E27FC236}">
                <a16:creationId xmlns:a16="http://schemas.microsoft.com/office/drawing/2014/main" id="{3AD0F668-312F-4C97-8DB0-A62D9C30E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1" t="31430" r="32198" b="30378"/>
          <a:stretch/>
        </p:blipFill>
        <p:spPr bwMode="auto">
          <a:xfrm>
            <a:off x="4526421" y="2888670"/>
            <a:ext cx="963826" cy="8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C7EC24A-D61E-4382-A06C-35D5784C4F05}"/>
              </a:ext>
            </a:extLst>
          </p:cNvPr>
          <p:cNvSpPr txBox="1"/>
          <p:nvPr/>
        </p:nvSpPr>
        <p:spPr>
          <a:xfrm>
            <a:off x="7762069" y="3623087"/>
            <a:ext cx="243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App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과 블루투스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연결 끊김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6126BA-4045-4ACC-843F-8640D6A7D905}"/>
              </a:ext>
            </a:extLst>
          </p:cNvPr>
          <p:cNvSpPr txBox="1"/>
          <p:nvPr/>
        </p:nvSpPr>
        <p:spPr>
          <a:xfrm>
            <a:off x="3883544" y="3839009"/>
            <a:ext cx="243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Led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및 브레이크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제어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97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8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업무분담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9" name="Group 37">
            <a:extLst>
              <a:ext uri="{FF2B5EF4-FFF2-40B4-BE49-F238E27FC236}">
                <a16:creationId xmlns:a16="http://schemas.microsoft.com/office/drawing/2014/main" id="{E33A1533-37A9-41CF-8616-BA5C511DA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377905"/>
              </p:ext>
            </p:extLst>
          </p:nvPr>
        </p:nvGraphicFramePr>
        <p:xfrm>
          <a:off x="1767840" y="1570225"/>
          <a:ext cx="9296400" cy="4572000"/>
        </p:xfrm>
        <a:graphic>
          <a:graphicData uri="http://schemas.openxmlformats.org/drawingml/2006/table">
            <a:tbl>
              <a:tblPr/>
              <a:tblGrid>
                <a:gridCol w="12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4109">
                  <a:extLst>
                    <a:ext uri="{9D8B030D-6E8A-4147-A177-3AD203B41FA5}">
                      <a16:colId xmlns:a16="http://schemas.microsoft.com/office/drawing/2014/main" val="826297503"/>
                    </a:ext>
                  </a:extLst>
                </a:gridCol>
                <a:gridCol w="2159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6730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94264" marR="94264" marT="48578" marB="4857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김형상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94264" marR="94264" marT="48578" marB="4857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김보민</a:t>
                      </a:r>
                    </a:p>
                  </a:txBody>
                  <a:tcPr marL="94264" marR="94264" marT="48578" marB="4857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김우열</a:t>
                      </a:r>
                    </a:p>
                  </a:txBody>
                  <a:tcPr marL="94264" marR="94264" marT="48578" marB="4857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오상훈</a:t>
                      </a:r>
                    </a:p>
                  </a:txBody>
                  <a:tcPr marL="94264" marR="94264" marT="48578" marB="4857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97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파 트</a:t>
                      </a:r>
                    </a:p>
                  </a:txBody>
                  <a:tcPr marL="94264" marR="94264" marT="48578" marB="4857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라즈베리파이를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통한 브레이크  작동 및 블루투스 연동</a:t>
                      </a:r>
                    </a:p>
                  </a:txBody>
                  <a:tcPr marL="94264" marR="94264" marT="48578" marB="48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센서를 통한 브레이크 모듈 제어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LED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센서</a:t>
                      </a:r>
                    </a:p>
                  </a:txBody>
                  <a:tcPr marL="94264" marR="94264" marT="48578" marB="48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어플리케이션 디자인 및 메인 설계 </a:t>
                      </a:r>
                    </a:p>
                  </a:txBody>
                  <a:tcPr marL="94264" marR="94264" marT="48578" marB="48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어플리케이션과 라즈베리 파이의 블루투스 연동</a:t>
                      </a:r>
                    </a:p>
                  </a:txBody>
                  <a:tcPr marL="94264" marR="94264" marT="48578" marB="48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13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설      계</a:t>
                      </a:r>
                    </a:p>
                  </a:txBody>
                  <a:tcPr marL="94264" marR="94264" marT="48578" marB="4857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라즈베리 파이 메인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블루투스 연동</a:t>
                      </a:r>
                    </a:p>
                  </a:txBody>
                  <a:tcPr marL="94264" marR="94264" marT="48578" marB="48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센서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브레이크 모듈</a:t>
                      </a:r>
                    </a:p>
                  </a:txBody>
                  <a:tcPr marL="94264" marR="94264" marT="48578" marB="48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안드로이드 스튜디오를 통한 디자인 및 메인 설계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94264" marR="94264" marT="48578" marB="48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App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블루투스 연동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94264" marR="94264" marT="48578" marB="48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37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구      현</a:t>
                      </a:r>
                    </a:p>
                  </a:txBody>
                  <a:tcPr marL="94264" marR="94264" marT="48578" marB="4857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라즈베리 파이로 블레이크 제어 및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App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과의 브루투스 연동</a:t>
                      </a:r>
                    </a:p>
                  </a:txBody>
                  <a:tcPr marL="94264" marR="94264" marT="48578" marB="48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센서를 통한 데이터 수신 및 브레이크 제어</a:t>
                      </a:r>
                    </a:p>
                  </a:txBody>
                  <a:tcPr marL="94264" marR="94264" marT="48578" marB="48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App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을 통한 유모차의 제어 및 로그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생성 </a:t>
                      </a:r>
                    </a:p>
                  </a:txBody>
                  <a:tcPr marL="94264" marR="94264" marT="48578" marB="48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App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을 통한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라즈베리파이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검색 및 모듈 제어</a:t>
                      </a:r>
                    </a:p>
                  </a:txBody>
                  <a:tcPr marL="94264" marR="94264" marT="48578" marB="48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9790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테스트</a:t>
                      </a:r>
                    </a:p>
                  </a:txBody>
                  <a:tcPr marL="94264" marR="94264" marT="48578" marB="4857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브레이크 테스트 및 블루투스 연동 테스트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94264" marR="94264" marT="48578" marB="48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각 센서를 통한 외부 데이터 수집 테스트</a:t>
                      </a:r>
                    </a:p>
                  </a:txBody>
                  <a:tcPr marL="94264" marR="94264" marT="48578" marB="48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App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실행 및 버그 테스트</a:t>
                      </a:r>
                    </a:p>
                  </a:txBody>
                  <a:tcPr marL="94264" marR="94264" marT="48578" marB="48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App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을 통한 브레이크제어 테스트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Led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제어</a:t>
                      </a:r>
                    </a:p>
                  </a:txBody>
                  <a:tcPr marL="94264" marR="94264" marT="48578" marB="48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831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9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수행일정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B1319DBB-B22F-429C-9098-D05290D52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981948"/>
              </p:ext>
            </p:extLst>
          </p:nvPr>
        </p:nvGraphicFramePr>
        <p:xfrm>
          <a:off x="2237423" y="1381311"/>
          <a:ext cx="8205787" cy="4664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808">
                  <a:extLst>
                    <a:ext uri="{9D8B030D-6E8A-4147-A177-3AD203B41FA5}">
                      <a16:colId xmlns:a16="http://schemas.microsoft.com/office/drawing/2014/main" val="3757498535"/>
                    </a:ext>
                  </a:extLst>
                </a:gridCol>
                <a:gridCol w="2592408">
                  <a:extLst>
                    <a:ext uri="{9D8B030D-6E8A-4147-A177-3AD203B41FA5}">
                      <a16:colId xmlns:a16="http://schemas.microsoft.com/office/drawing/2014/main" val="3856284374"/>
                    </a:ext>
                  </a:extLst>
                </a:gridCol>
                <a:gridCol w="432068">
                  <a:extLst>
                    <a:ext uri="{9D8B030D-6E8A-4147-A177-3AD203B41FA5}">
                      <a16:colId xmlns:a16="http://schemas.microsoft.com/office/drawing/2014/main" val="2356237663"/>
                    </a:ext>
                  </a:extLst>
                </a:gridCol>
                <a:gridCol w="360056">
                  <a:extLst>
                    <a:ext uri="{9D8B030D-6E8A-4147-A177-3AD203B41FA5}">
                      <a16:colId xmlns:a16="http://schemas.microsoft.com/office/drawing/2014/main" val="3995433316"/>
                    </a:ext>
                  </a:extLst>
                </a:gridCol>
                <a:gridCol w="432068">
                  <a:extLst>
                    <a:ext uri="{9D8B030D-6E8A-4147-A177-3AD203B41FA5}">
                      <a16:colId xmlns:a16="http://schemas.microsoft.com/office/drawing/2014/main" val="1540526556"/>
                    </a:ext>
                  </a:extLst>
                </a:gridCol>
                <a:gridCol w="360056">
                  <a:extLst>
                    <a:ext uri="{9D8B030D-6E8A-4147-A177-3AD203B41FA5}">
                      <a16:colId xmlns:a16="http://schemas.microsoft.com/office/drawing/2014/main" val="1222957084"/>
                    </a:ext>
                  </a:extLst>
                </a:gridCol>
                <a:gridCol w="360056">
                  <a:extLst>
                    <a:ext uri="{9D8B030D-6E8A-4147-A177-3AD203B41FA5}">
                      <a16:colId xmlns:a16="http://schemas.microsoft.com/office/drawing/2014/main" val="3779524382"/>
                    </a:ext>
                  </a:extLst>
                </a:gridCol>
                <a:gridCol w="314057">
                  <a:extLst>
                    <a:ext uri="{9D8B030D-6E8A-4147-A177-3AD203B41FA5}">
                      <a16:colId xmlns:a16="http://schemas.microsoft.com/office/drawing/2014/main" val="1525380339"/>
                    </a:ext>
                  </a:extLst>
                </a:gridCol>
                <a:gridCol w="334044">
                  <a:extLst>
                    <a:ext uri="{9D8B030D-6E8A-4147-A177-3AD203B41FA5}">
                      <a16:colId xmlns:a16="http://schemas.microsoft.com/office/drawing/2014/main" val="2872737506"/>
                    </a:ext>
                  </a:extLst>
                </a:gridCol>
                <a:gridCol w="288045">
                  <a:extLst>
                    <a:ext uri="{9D8B030D-6E8A-4147-A177-3AD203B41FA5}">
                      <a16:colId xmlns:a16="http://schemas.microsoft.com/office/drawing/2014/main" val="1103557446"/>
                    </a:ext>
                  </a:extLst>
                </a:gridCol>
                <a:gridCol w="360056">
                  <a:extLst>
                    <a:ext uri="{9D8B030D-6E8A-4147-A177-3AD203B41FA5}">
                      <a16:colId xmlns:a16="http://schemas.microsoft.com/office/drawing/2014/main" val="3046190737"/>
                    </a:ext>
                  </a:extLst>
                </a:gridCol>
                <a:gridCol w="317065">
                  <a:extLst>
                    <a:ext uri="{9D8B030D-6E8A-4147-A177-3AD203B41FA5}">
                      <a16:colId xmlns:a16="http://schemas.microsoft.com/office/drawing/2014/main" val="110746319"/>
                    </a:ext>
                  </a:extLst>
                </a:gridCol>
              </a:tblGrid>
              <a:tr h="654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항목</a:t>
                      </a:r>
                    </a:p>
                  </a:txBody>
                  <a:tcPr marL="91444" marR="91444" marT="45715" marB="45715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추 천 사 항</a:t>
                      </a:r>
                    </a:p>
                  </a:txBody>
                  <a:tcPr marL="91444" marR="91444" marT="45715" marB="45715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12</a:t>
                      </a:r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91444" marR="91444" marT="45715" marB="45715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91444" marR="91444" marT="45715" marB="45715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91444" marR="91444" marT="45715" marB="45715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3</a:t>
                      </a:r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91444" marR="91444" marT="45715" marB="45715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4</a:t>
                      </a:r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91444" marR="91444" marT="45715" marB="45715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5</a:t>
                      </a:r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91444" marR="91444" marT="45715" marB="45715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6</a:t>
                      </a:r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91444" marR="91444" marT="45715" marB="45715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7</a:t>
                      </a:r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91444" marR="91444" marT="45715" marB="45715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8</a:t>
                      </a:r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91444" marR="91444" marT="45715" marB="45715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9</a:t>
                      </a:r>
                      <a:r>
                        <a:rPr lang="ko-KR" altLang="en-US" sz="12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91444" marR="91444" marT="45715" marB="45715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064149"/>
                  </a:ext>
                </a:extLst>
              </a:tr>
              <a:tr h="654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요구사항 정의 및 분석</a:t>
                      </a:r>
                    </a:p>
                  </a:txBody>
                  <a:tcPr marL="91444" marR="91444" marT="45715" marB="4571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요구사항 정의 및 분석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요구사항 명세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센서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HW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및 환경 설정</a:t>
                      </a:r>
                    </a:p>
                  </a:txBody>
                  <a:tcPr marL="91444" marR="91444" marT="45715" marB="4571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522791"/>
                  </a:ext>
                </a:extLst>
              </a:tr>
              <a:tr h="654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시스템 설계 및 상세 설계</a:t>
                      </a:r>
                    </a:p>
                  </a:txBody>
                  <a:tcPr marL="91444" marR="91444" marT="45715" marB="4571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시스템 설계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상세 설계</a:t>
                      </a:r>
                    </a:p>
                  </a:txBody>
                  <a:tcPr marL="91444" marR="91444" marT="45715" marB="4571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034062"/>
                  </a:ext>
                </a:extLst>
              </a:tr>
              <a:tr h="654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구현</a:t>
                      </a:r>
                    </a:p>
                  </a:txBody>
                  <a:tcPr marL="91444" marR="91444" marT="45715" marB="4571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코딩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모듈 제작 통합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338997"/>
                  </a:ext>
                </a:extLst>
              </a:tr>
              <a:tr h="696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시험 및 데모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시스템 통합 시험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졸업작품 완전성 보강</a:t>
                      </a:r>
                    </a:p>
                  </a:txBody>
                  <a:tcPr marL="91444" marR="91444" marT="45715" marB="4571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42244"/>
                  </a:ext>
                </a:extLst>
              </a:tr>
              <a:tr h="696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문서화 및 발표</a:t>
                      </a:r>
                    </a:p>
                  </a:txBody>
                  <a:tcPr marL="91444" marR="91444" marT="45715" marB="4571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졸업작품 중간 보고서 작성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중간 보고서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사용자 매뉴얼 작성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발표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산업기술대전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88878"/>
                  </a:ext>
                </a:extLst>
              </a:tr>
              <a:tr h="654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산업기술대전</a:t>
                      </a:r>
                    </a:p>
                  </a:txBody>
                  <a:tcPr marL="91444" marR="91444" marT="45715" marB="4571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산업 기술대전 참가</a:t>
                      </a:r>
                    </a:p>
                  </a:txBody>
                  <a:tcPr marL="91444" marR="91444" marT="45715" marB="4571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44" marR="91444" marT="45715" marB="4571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059963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984333-E8F5-41F7-B3DA-205FE38DDE1D}"/>
              </a:ext>
            </a:extLst>
          </p:cNvPr>
          <p:cNvCxnSpPr>
            <a:cxnSpLocks/>
          </p:cNvCxnSpPr>
          <p:nvPr/>
        </p:nvCxnSpPr>
        <p:spPr bwMode="auto">
          <a:xfrm>
            <a:off x="6885623" y="2230438"/>
            <a:ext cx="4318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13A03F-7ECB-4C91-8157-8171F09BBD5F}"/>
              </a:ext>
            </a:extLst>
          </p:cNvPr>
          <p:cNvCxnSpPr>
            <a:cxnSpLocks/>
          </p:cNvCxnSpPr>
          <p:nvPr/>
        </p:nvCxnSpPr>
        <p:spPr bwMode="auto">
          <a:xfrm>
            <a:off x="6885623" y="2344738"/>
            <a:ext cx="79216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509A873-F244-45DD-875A-462852ED5970}"/>
              </a:ext>
            </a:extLst>
          </p:cNvPr>
          <p:cNvCxnSpPr>
            <a:cxnSpLocks/>
          </p:cNvCxnSpPr>
          <p:nvPr/>
        </p:nvCxnSpPr>
        <p:spPr bwMode="auto">
          <a:xfrm>
            <a:off x="7317423" y="2847975"/>
            <a:ext cx="79216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215F5F2-D64F-458A-8A52-004239266382}"/>
              </a:ext>
            </a:extLst>
          </p:cNvPr>
          <p:cNvCxnSpPr>
            <a:cxnSpLocks/>
          </p:cNvCxnSpPr>
          <p:nvPr/>
        </p:nvCxnSpPr>
        <p:spPr bwMode="auto">
          <a:xfrm>
            <a:off x="7317423" y="3136900"/>
            <a:ext cx="79216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C0EA0D-494F-4087-8A98-6F558C685DD4}"/>
              </a:ext>
            </a:extLst>
          </p:cNvPr>
          <p:cNvCxnSpPr>
            <a:cxnSpLocks/>
          </p:cNvCxnSpPr>
          <p:nvPr/>
        </p:nvCxnSpPr>
        <p:spPr bwMode="auto">
          <a:xfrm>
            <a:off x="7317423" y="3640138"/>
            <a:ext cx="15128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79D9A6-870B-402C-AEB6-E4F1E468EADD}"/>
              </a:ext>
            </a:extLst>
          </p:cNvPr>
          <p:cNvCxnSpPr>
            <a:cxnSpLocks/>
          </p:cNvCxnSpPr>
          <p:nvPr/>
        </p:nvCxnSpPr>
        <p:spPr bwMode="auto">
          <a:xfrm>
            <a:off x="8503920" y="4144963"/>
            <a:ext cx="97409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2043122-6720-47E2-B298-771C20D5018F}"/>
              </a:ext>
            </a:extLst>
          </p:cNvPr>
          <p:cNvCxnSpPr>
            <a:cxnSpLocks/>
          </p:cNvCxnSpPr>
          <p:nvPr/>
        </p:nvCxnSpPr>
        <p:spPr bwMode="auto">
          <a:xfrm>
            <a:off x="9117648" y="4505325"/>
            <a:ext cx="100806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1FFE7-69AA-48EB-B2A1-130E2AC64558}"/>
              </a:ext>
            </a:extLst>
          </p:cNvPr>
          <p:cNvCxnSpPr>
            <a:cxnSpLocks/>
          </p:cNvCxnSpPr>
          <p:nvPr/>
        </p:nvCxnSpPr>
        <p:spPr bwMode="auto">
          <a:xfrm>
            <a:off x="9765348" y="4865688"/>
            <a:ext cx="36036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E6B0122-A7F3-499C-A9E8-98805A90C82C}"/>
              </a:ext>
            </a:extLst>
          </p:cNvPr>
          <p:cNvCxnSpPr>
            <a:cxnSpLocks/>
          </p:cNvCxnSpPr>
          <p:nvPr/>
        </p:nvCxnSpPr>
        <p:spPr bwMode="auto">
          <a:xfrm>
            <a:off x="10125710" y="5656263"/>
            <a:ext cx="3175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5C8C765-A3B6-4BDD-B5DF-D7FF1892238B}"/>
              </a:ext>
            </a:extLst>
          </p:cNvPr>
          <p:cNvCxnSpPr>
            <a:cxnSpLocks/>
          </p:cNvCxnSpPr>
          <p:nvPr/>
        </p:nvCxnSpPr>
        <p:spPr bwMode="auto">
          <a:xfrm>
            <a:off x="9771698" y="5153025"/>
            <a:ext cx="35401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9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10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참고논문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D99FA-D366-40A5-BB6F-DB636C1F6F23}"/>
              </a:ext>
            </a:extLst>
          </p:cNvPr>
          <p:cNvSpPr txBox="1"/>
          <p:nvPr/>
        </p:nvSpPr>
        <p:spPr>
          <a:xfrm>
            <a:off x="1930105" y="1560582"/>
            <a:ext cx="8661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#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참고 특허 논문</a:t>
            </a:r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-  LG “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주행보조 기능을 갖는 유모차 및 이의 구동 방법＂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10-2019-0013368</a:t>
            </a:r>
          </a:p>
          <a:p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자율 안전 확인 기준서 </a:t>
            </a:r>
            <a:r>
              <a:rPr lang="en-US" altLang="ko-KR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“KS </a:t>
            </a:r>
            <a:r>
              <a:rPr lang="ko-KR" altLang="en-US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인증</a:t>
            </a:r>
            <a:r>
              <a:rPr lang="en-US" altLang="ko-KR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b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0BEB35-46BC-41DE-8F35-457B6E2B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669" y="2580756"/>
            <a:ext cx="1983399" cy="13595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81DA54-AA2E-4A69-A606-6D46E9816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970" y="2556884"/>
            <a:ext cx="2150502" cy="13595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D4C09D-6927-4EC9-BFA0-D399CAAAA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154" y="2585308"/>
            <a:ext cx="782747" cy="135496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F4AD95E-2603-4148-9B36-2F3A56DB9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380" y="4912699"/>
            <a:ext cx="6696075" cy="13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95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7423" y="2598003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모듈 시연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ED055D-4D4F-4DD9-8EFA-45C319B0BD1C}"/>
              </a:ext>
            </a:extLst>
          </p:cNvPr>
          <p:cNvSpPr/>
          <p:nvPr/>
        </p:nvSpPr>
        <p:spPr>
          <a:xfrm>
            <a:off x="4582640" y="4606204"/>
            <a:ext cx="3067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05BF9C0-739D-4742-A47E-31DE7A1A93D5}"/>
              </a:ext>
            </a:extLst>
          </p:cNvPr>
          <p:cNvGrpSpPr/>
          <p:nvPr/>
        </p:nvGrpSpPr>
        <p:grpSpPr>
          <a:xfrm>
            <a:off x="5571921" y="5059397"/>
            <a:ext cx="1081399" cy="1286789"/>
            <a:chOff x="5571921" y="5059397"/>
            <a:chExt cx="1081399" cy="1286789"/>
          </a:xfrm>
        </p:grpSpPr>
        <p:sp>
          <p:nvSpPr>
            <p:cNvPr id="16" name="달 15">
              <a:extLst>
                <a:ext uri="{FF2B5EF4-FFF2-40B4-BE49-F238E27FC236}">
                  <a16:creationId xmlns:a16="http://schemas.microsoft.com/office/drawing/2014/main" id="{B1EB26C3-1996-4F0E-BAFF-53FC4AEFB21A}"/>
                </a:ext>
              </a:extLst>
            </p:cNvPr>
            <p:cNvSpPr/>
            <p:nvPr/>
          </p:nvSpPr>
          <p:spPr>
            <a:xfrm rot="20691223">
              <a:off x="5571921" y="5267242"/>
              <a:ext cx="623066" cy="1078944"/>
            </a:xfrm>
            <a:prstGeom prst="moon">
              <a:avLst>
                <a:gd name="adj" fmla="val 2263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달 16">
              <a:extLst>
                <a:ext uri="{FF2B5EF4-FFF2-40B4-BE49-F238E27FC236}">
                  <a16:creationId xmlns:a16="http://schemas.microsoft.com/office/drawing/2014/main" id="{E88F6216-DC39-41A2-BE8F-7D5F311DA4E0}"/>
                </a:ext>
              </a:extLst>
            </p:cNvPr>
            <p:cNvSpPr/>
            <p:nvPr/>
          </p:nvSpPr>
          <p:spPr>
            <a:xfrm rot="2228087" flipH="1">
              <a:off x="6225636" y="5418766"/>
              <a:ext cx="427684" cy="898432"/>
            </a:xfrm>
            <a:prstGeom prst="moon">
              <a:avLst>
                <a:gd name="adj" fmla="val 4817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639C11D-DB05-49BB-9B75-A94205C0E062}"/>
                </a:ext>
              </a:extLst>
            </p:cNvPr>
            <p:cNvSpPr/>
            <p:nvPr/>
          </p:nvSpPr>
          <p:spPr>
            <a:xfrm>
              <a:off x="5895086" y="5491142"/>
              <a:ext cx="238437" cy="2484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달 18">
              <a:extLst>
                <a:ext uri="{FF2B5EF4-FFF2-40B4-BE49-F238E27FC236}">
                  <a16:creationId xmlns:a16="http://schemas.microsoft.com/office/drawing/2014/main" id="{32CD4DEB-0F23-48FD-821A-5FDC50257037}"/>
                </a:ext>
              </a:extLst>
            </p:cNvPr>
            <p:cNvSpPr/>
            <p:nvPr/>
          </p:nvSpPr>
          <p:spPr>
            <a:xfrm rot="17699842">
              <a:off x="5865468" y="5547656"/>
              <a:ext cx="286083" cy="569723"/>
            </a:xfrm>
            <a:prstGeom prst="moon">
              <a:avLst>
                <a:gd name="adj" fmla="val 6236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6C859C6-204E-4A45-8D1D-4FD331B4A81E}"/>
                </a:ext>
              </a:extLst>
            </p:cNvPr>
            <p:cNvSpPr/>
            <p:nvPr/>
          </p:nvSpPr>
          <p:spPr>
            <a:xfrm>
              <a:off x="6096000" y="5059397"/>
              <a:ext cx="377627" cy="3935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개요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3028A-865D-42CF-A6A5-EC980604A04F}"/>
              </a:ext>
            </a:extLst>
          </p:cNvPr>
          <p:cNvSpPr txBox="1"/>
          <p:nvPr/>
        </p:nvSpPr>
        <p:spPr>
          <a:xfrm>
            <a:off x="1711917" y="2054722"/>
            <a:ext cx="1023120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 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지난 발표에서의 지적 답변</a:t>
            </a:r>
            <a:endParaRPr lang="en-US" altLang="ko-KR" sz="3600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800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LED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센서를 추가 하여 안전하게 운용 할 수 있게 수정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브레이크 작동 방식을 변경 및 코드 수정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데모 시나리오 구성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34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연구 개발 배경</a:t>
            </a:r>
          </a:p>
        </p:txBody>
      </p:sp>
      <p:pic>
        <p:nvPicPr>
          <p:cNvPr id="38" name="그림 4">
            <a:extLst>
              <a:ext uri="{FF2B5EF4-FFF2-40B4-BE49-F238E27FC236}">
                <a16:creationId xmlns:a16="http://schemas.microsoft.com/office/drawing/2014/main" id="{0B8601E6-D163-4DC4-AFD6-6EA8178C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99" y="809626"/>
            <a:ext cx="6153573" cy="408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B644558-AE7B-46B2-9CFB-8ADF19608E2C}"/>
              </a:ext>
            </a:extLst>
          </p:cNvPr>
          <p:cNvSpPr txBox="1"/>
          <p:nvPr/>
        </p:nvSpPr>
        <p:spPr>
          <a:xfrm>
            <a:off x="3032760" y="4664897"/>
            <a:ext cx="635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전세계 많은 사람들이 유모차를 사용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많은 사고 발생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유모차 사고의 대부분이 낙상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추락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미끄러짐 사고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유모차 미끄러짐 사고를 예방하기 위한 시스템 설계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60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개요 목표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&amp;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효과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644558-AE7B-46B2-9CFB-8ADF19608E2C}"/>
              </a:ext>
            </a:extLst>
          </p:cNvPr>
          <p:cNvSpPr txBox="1"/>
          <p:nvPr/>
        </p:nvSpPr>
        <p:spPr>
          <a:xfrm>
            <a:off x="2504440" y="1608327"/>
            <a:ext cx="772194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#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연구 개발 목표</a:t>
            </a:r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- 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복합적 센서를 통한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‘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위험상황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’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인지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- ‘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위험상황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’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에 대비한 자동 제동 기능 개발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- 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추가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IOT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기능 적용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(LED)</a:t>
            </a: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#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연구 개발 효과</a:t>
            </a:r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- 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자동 제어 장치 적용시 미끄러짐 사고 예방 가능으로 예상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- 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어플리케이션 조작을 통해 원격으로 유모차 브레이크 조작 가능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9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연구 사례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644558-AE7B-46B2-9CFB-8ADF19608E2C}"/>
              </a:ext>
            </a:extLst>
          </p:cNvPr>
          <p:cNvSpPr txBox="1"/>
          <p:nvPr/>
        </p:nvSpPr>
        <p:spPr>
          <a:xfrm>
            <a:off x="2106505" y="1514476"/>
            <a:ext cx="99161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#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국내 사례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 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연구논문 중심이 대다수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실제 구현단계 사례가 드물다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- 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자동브레이크 유모차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(2017, </a:t>
            </a:r>
            <a:r>
              <a:rPr lang="ko-KR" altLang="en-US" sz="1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최동환외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5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대한전기학회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- 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유모차용 자동브레이크 시스템 개발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(2010, </a:t>
            </a:r>
            <a:r>
              <a:rPr lang="ko-KR" altLang="en-US" sz="1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김민호외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8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기계가공학회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-  2014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년 공모전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센서를 이용한 유모차 브레이크 시스템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    ※ </a:t>
            </a:r>
            <a:r>
              <a:rPr lang="ko-KR" altLang="en-US" sz="1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부착식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브레이크시스템을 유모차에 적용한 실사례는 없음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#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해외 사례</a:t>
            </a:r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- “4moms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origami“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휴대폰 충전기능과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LED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창이 부착된 유모차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- 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현재 미국 스타트업 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en-US" altLang="ko-KR" sz="1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smartbe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에서 스마트 유모차 개발 중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- 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폭스바겐에서도 스마트 유모차 </a:t>
            </a:r>
            <a:r>
              <a:rPr lang="ko-KR" altLang="en-US" sz="1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개발중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    ※ </a:t>
            </a:r>
            <a:r>
              <a:rPr lang="ko-KR" altLang="en-US" sz="1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부착식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브레이크시스템만 구현하여 적용한 사례는 없음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83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pir ì¼ìì ëí ì´ë¯¸ì§ ê²ìê²°ê³¼">
            <a:extLst>
              <a:ext uri="{FF2B5EF4-FFF2-40B4-BE49-F238E27FC236}">
                <a16:creationId xmlns:a16="http://schemas.microsoft.com/office/drawing/2014/main" id="{A35BD53C-CDE4-4F43-A8F6-33C1C630C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146" y="2746143"/>
            <a:ext cx="2231287" cy="223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644558-AE7B-46B2-9CFB-8ADF19608E2C}"/>
              </a:ext>
            </a:extLst>
          </p:cNvPr>
          <p:cNvSpPr txBox="1"/>
          <p:nvPr/>
        </p:nvSpPr>
        <p:spPr>
          <a:xfrm>
            <a:off x="579120" y="1690852"/>
            <a:ext cx="991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#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사용자 감지</a:t>
            </a:r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21F6DD-3C23-4920-A37A-E81E7A35FCAC}"/>
              </a:ext>
            </a:extLst>
          </p:cNvPr>
          <p:cNvCxnSpPr>
            <a:cxnSpLocks/>
          </p:cNvCxnSpPr>
          <p:nvPr/>
        </p:nvCxnSpPr>
        <p:spPr>
          <a:xfrm>
            <a:off x="3058160" y="4093667"/>
            <a:ext cx="1330960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B7E514B-81EE-4E42-BFE7-0E453DEB348E}"/>
              </a:ext>
            </a:extLst>
          </p:cNvPr>
          <p:cNvSpPr txBox="1"/>
          <p:nvPr/>
        </p:nvSpPr>
        <p:spPr>
          <a:xfrm>
            <a:off x="3296765" y="4123107"/>
            <a:ext cx="144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실행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36" name="Picture 16" descr="break iconì ëí ì´ë¯¸ì§ ê²ìê²°ê³¼">
            <a:extLst>
              <a:ext uri="{FF2B5EF4-FFF2-40B4-BE49-F238E27FC236}">
                <a16:creationId xmlns:a16="http://schemas.microsoft.com/office/drawing/2014/main" id="{97B4AC96-BEA3-4A9B-A2DD-1BB200CF8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239" y="2746142"/>
            <a:ext cx="2615205" cy="223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1CA6A15-C513-4F6C-9AAA-BAE959299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566" y="3507908"/>
            <a:ext cx="470876" cy="707758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EE112-E510-420D-9550-88A672E8C2C6}"/>
              </a:ext>
            </a:extLst>
          </p:cNvPr>
          <p:cNvGrpSpPr/>
          <p:nvPr/>
        </p:nvGrpSpPr>
        <p:grpSpPr>
          <a:xfrm>
            <a:off x="1571862" y="2903294"/>
            <a:ext cx="1146288" cy="1946216"/>
            <a:chOff x="1280948" y="2448199"/>
            <a:chExt cx="1146288" cy="194621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BD88B7D-6E3B-48B9-A7DC-E0649A7C0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0948" y="2448199"/>
              <a:ext cx="1146288" cy="1946216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C528275-58BF-46D7-BB23-A7D30F0B5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8270" y="3057036"/>
              <a:ext cx="470876" cy="707758"/>
            </a:xfrm>
            <a:prstGeom prst="rect">
              <a:avLst/>
            </a:prstGeom>
          </p:spPr>
        </p:pic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B1B7C84-A09D-4CCF-B759-710158D5F5EC}"/>
              </a:ext>
            </a:extLst>
          </p:cNvPr>
          <p:cNvCxnSpPr>
            <a:cxnSpLocks/>
          </p:cNvCxnSpPr>
          <p:nvPr/>
        </p:nvCxnSpPr>
        <p:spPr>
          <a:xfrm>
            <a:off x="6573185" y="4062881"/>
            <a:ext cx="1851724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25CD1A-74F5-4EA8-975A-BEFCEC47853D}"/>
              </a:ext>
            </a:extLst>
          </p:cNvPr>
          <p:cNvSpPr txBox="1"/>
          <p:nvPr/>
        </p:nvSpPr>
        <p:spPr>
          <a:xfrm>
            <a:off x="6852962" y="4123107"/>
            <a:ext cx="144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사용자 부재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EFBC26-00B9-4E6E-8BDC-CBF7794D1618}"/>
              </a:ext>
            </a:extLst>
          </p:cNvPr>
          <p:cNvSpPr txBox="1"/>
          <p:nvPr/>
        </p:nvSpPr>
        <p:spPr>
          <a:xfrm>
            <a:off x="8739920" y="4357049"/>
            <a:ext cx="144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브레이크 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BE8D9E-4F31-4911-9106-E7F8A928DBF1}"/>
              </a:ext>
            </a:extLst>
          </p:cNvPr>
          <p:cNvSpPr txBox="1"/>
          <p:nvPr/>
        </p:nvSpPr>
        <p:spPr>
          <a:xfrm>
            <a:off x="4816279" y="4665490"/>
            <a:ext cx="144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PIR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센서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55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6" descr="break iconì ëí ì´ë¯¸ì§ ê²ìê²°ê³¼">
            <a:extLst>
              <a:ext uri="{FF2B5EF4-FFF2-40B4-BE49-F238E27FC236}">
                <a16:creationId xmlns:a16="http://schemas.microsoft.com/office/drawing/2014/main" id="{0F2D89A5-4BBC-4765-A481-28A19D7E7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016" y="3108729"/>
            <a:ext cx="2104586" cy="203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644558-AE7B-46B2-9CFB-8ADF19608E2C}"/>
              </a:ext>
            </a:extLst>
          </p:cNvPr>
          <p:cNvSpPr txBox="1"/>
          <p:nvPr/>
        </p:nvSpPr>
        <p:spPr>
          <a:xfrm>
            <a:off x="487680" y="1711378"/>
            <a:ext cx="991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#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최종 위치 확인</a:t>
            </a:r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651059-40F2-484A-BBA7-67A6FD857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0" y="2962435"/>
            <a:ext cx="1146288" cy="19462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F928F5-BF62-478F-A059-E9F4E9BC1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933" y="3501884"/>
            <a:ext cx="667798" cy="801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83C339-5DB3-474C-98D8-964123097A86}"/>
              </a:ext>
            </a:extLst>
          </p:cNvPr>
          <p:cNvSpPr txBox="1"/>
          <p:nvPr/>
        </p:nvSpPr>
        <p:spPr>
          <a:xfrm>
            <a:off x="5487456" y="4626200"/>
            <a:ext cx="163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메시지 팝업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DA3A81-902F-4D12-AF66-329B747FD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211" y="2962435"/>
            <a:ext cx="495040" cy="57990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7B94B21-28F0-48B1-BBF4-D94879757A56}"/>
              </a:ext>
            </a:extLst>
          </p:cNvPr>
          <p:cNvCxnSpPr>
            <a:cxnSpLocks/>
          </p:cNvCxnSpPr>
          <p:nvPr/>
        </p:nvCxnSpPr>
        <p:spPr>
          <a:xfrm flipV="1">
            <a:off x="2191872" y="4094600"/>
            <a:ext cx="2430928" cy="937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745B60-9568-440A-B4D1-4C54EFCD53C2}"/>
              </a:ext>
            </a:extLst>
          </p:cNvPr>
          <p:cNvSpPr txBox="1"/>
          <p:nvPr/>
        </p:nvSpPr>
        <p:spPr>
          <a:xfrm>
            <a:off x="2692006" y="4168231"/>
            <a:ext cx="163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40" panose="02030504000101010101" pitchFamily="18" charset="-127"/>
                <a:ea typeface="-윤고딕340" panose="02030504000101010101" pitchFamily="18" charset="-127"/>
              </a:rPr>
              <a:t>블루투스 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OFF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668D16-9885-464C-BE46-EFA1E9DED9C1}"/>
              </a:ext>
            </a:extLst>
          </p:cNvPr>
          <p:cNvGrpSpPr/>
          <p:nvPr/>
        </p:nvGrpSpPr>
        <p:grpSpPr>
          <a:xfrm>
            <a:off x="5237451" y="3279092"/>
            <a:ext cx="2130560" cy="1192983"/>
            <a:chOff x="5630204" y="3279092"/>
            <a:chExt cx="2130560" cy="119298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97391F8-5CBD-4026-92E0-78EB72049749}"/>
                </a:ext>
              </a:extLst>
            </p:cNvPr>
            <p:cNvSpPr/>
            <p:nvPr/>
          </p:nvSpPr>
          <p:spPr>
            <a:xfrm>
              <a:off x="5630204" y="3279092"/>
              <a:ext cx="2130560" cy="11929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BBBD64-586F-4812-A66E-6C04EDA9F861}"/>
                </a:ext>
              </a:extLst>
            </p:cNvPr>
            <p:cNvSpPr txBox="1"/>
            <p:nvPr/>
          </p:nvSpPr>
          <p:spPr>
            <a:xfrm>
              <a:off x="5630204" y="3362515"/>
              <a:ext cx="213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a가시고기L" panose="02020600000000000000" pitchFamily="18" charset="-127"/>
                  <a:ea typeface="a가시고기L" panose="02020600000000000000" pitchFamily="18" charset="-127"/>
                </a:rPr>
                <a:t>블루투스 연결이 끊겼습니다</a:t>
              </a:r>
              <a:endParaRPr lang="en-US" altLang="ko-KR" sz="12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endParaRPr>
            </a:p>
            <a:p>
              <a:endParaRPr lang="en-US" altLang="ko-KR" sz="12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  <a:latin typeface="a가시고기L" panose="02020600000000000000" pitchFamily="18" charset="-127"/>
                  <a:ea typeface="a가시고기L" panose="02020600000000000000" pitchFamily="18" charset="-127"/>
                </a:rPr>
                <a:t>마지막 위치를 확인합니까</a:t>
              </a:r>
              <a:r>
                <a:rPr lang="en-US" altLang="ko-KR" sz="1200" dirty="0">
                  <a:solidFill>
                    <a:schemeClr val="bg1"/>
                  </a:solidFill>
                  <a:latin typeface="a가시고기L" panose="02020600000000000000" pitchFamily="18" charset="-127"/>
                  <a:ea typeface="a가시고기L" panose="02020600000000000000" pitchFamily="18" charset="-127"/>
                </a:rPr>
                <a:t>?</a:t>
              </a:r>
              <a:endParaRPr lang="ko-KR" altLang="en-US" sz="1200" dirty="0">
                <a:solidFill>
                  <a:schemeClr val="bg1"/>
                </a:solidFill>
                <a:latin typeface="a가시고기L" panose="02020600000000000000" pitchFamily="18" charset="-127"/>
                <a:ea typeface="a가시고기L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CDAD80F-98CB-46CD-A43C-F463E99E9AF1}"/>
                </a:ext>
              </a:extLst>
            </p:cNvPr>
            <p:cNvSpPr/>
            <p:nvPr/>
          </p:nvSpPr>
          <p:spPr>
            <a:xfrm>
              <a:off x="5677003" y="4162971"/>
              <a:ext cx="975566" cy="2672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9185F27-20AB-4913-9BF1-1C32E804967B}"/>
                </a:ext>
              </a:extLst>
            </p:cNvPr>
            <p:cNvSpPr/>
            <p:nvPr/>
          </p:nvSpPr>
          <p:spPr>
            <a:xfrm>
              <a:off x="6728769" y="4164500"/>
              <a:ext cx="975566" cy="2672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FD598C-C6E3-4FE5-91F0-AA78F877B2D8}"/>
                </a:ext>
              </a:extLst>
            </p:cNvPr>
            <p:cNvSpPr txBox="1"/>
            <p:nvPr/>
          </p:nvSpPr>
          <p:spPr>
            <a:xfrm>
              <a:off x="6003203" y="4144358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latin typeface="+mj-lt"/>
                  <a:ea typeface="a가시고기L" panose="02020600000000000000" pitchFamily="18" charset="-127"/>
                </a:rPr>
                <a:t>예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B778E3-E259-4EEF-89D6-D90C92D1CB4B}"/>
                </a:ext>
              </a:extLst>
            </p:cNvPr>
            <p:cNvSpPr txBox="1"/>
            <p:nvPr/>
          </p:nvSpPr>
          <p:spPr>
            <a:xfrm>
              <a:off x="6927391" y="414575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latin typeface="+mj-lt"/>
                  <a:ea typeface="a가시고기L" panose="02020600000000000000" pitchFamily="18" charset="-127"/>
                </a:rPr>
                <a:t>아니오</a:t>
              </a:r>
            </a:p>
          </p:txBody>
        </p:sp>
      </p:grpSp>
      <p:pic>
        <p:nvPicPr>
          <p:cNvPr id="21" name="그래픽 20" descr="정보">
            <a:extLst>
              <a:ext uri="{FF2B5EF4-FFF2-40B4-BE49-F238E27FC236}">
                <a16:creationId xmlns:a16="http://schemas.microsoft.com/office/drawing/2014/main" id="{5EC66C19-2188-4A3C-88F0-F1B717B584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9400" y="4904916"/>
            <a:ext cx="250106" cy="250106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0C656F70-3CDC-4CE2-BB2A-D55B86017A27}"/>
              </a:ext>
            </a:extLst>
          </p:cNvPr>
          <p:cNvGrpSpPr/>
          <p:nvPr/>
        </p:nvGrpSpPr>
        <p:grpSpPr>
          <a:xfrm>
            <a:off x="4696845" y="4723420"/>
            <a:ext cx="171865" cy="173855"/>
            <a:chOff x="3292788" y="3247452"/>
            <a:chExt cx="171865" cy="173855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0FB518B-3B97-44BE-8847-774E024CB9BC}"/>
                </a:ext>
              </a:extLst>
            </p:cNvPr>
            <p:cNvCxnSpPr/>
            <p:nvPr/>
          </p:nvCxnSpPr>
          <p:spPr>
            <a:xfrm>
              <a:off x="3313651" y="3247452"/>
              <a:ext cx="151002" cy="1738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A48836C-D9E6-44A2-8ECE-6E4DF90D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2788" y="3247454"/>
              <a:ext cx="171865" cy="1678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림 9">
            <a:extLst>
              <a:ext uri="{FF2B5EF4-FFF2-40B4-BE49-F238E27FC236}">
                <a16:creationId xmlns:a16="http://schemas.microsoft.com/office/drawing/2014/main" id="{10126EEB-4A56-4493-9F2B-42AC616B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484" y="2867467"/>
            <a:ext cx="1263650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3267A01-298B-4727-9D6F-33558DF80167}"/>
              </a:ext>
            </a:extLst>
          </p:cNvPr>
          <p:cNvCxnSpPr>
            <a:cxnSpLocks/>
          </p:cNvCxnSpPr>
          <p:nvPr/>
        </p:nvCxnSpPr>
        <p:spPr>
          <a:xfrm flipV="1">
            <a:off x="7729460" y="4103776"/>
            <a:ext cx="1637585" cy="2389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EC9620-AEDE-4E60-B3FC-5F48181D8806}"/>
              </a:ext>
            </a:extLst>
          </p:cNvPr>
          <p:cNvSpPr txBox="1"/>
          <p:nvPr/>
        </p:nvSpPr>
        <p:spPr>
          <a:xfrm>
            <a:off x="9367303" y="4452191"/>
            <a:ext cx="191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유모차 위치 기록</a:t>
            </a:r>
            <a:endParaRPr lang="en-US" altLang="ko-KR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&amp; 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브레이크 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61949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1391</Words>
  <Application>Microsoft Office PowerPoint</Application>
  <PresentationFormat>와이드스크린</PresentationFormat>
  <Paragraphs>506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-윤고딕310</vt:lpstr>
      <vt:lpstr>Nanum Gothic</vt:lpstr>
      <vt:lpstr>a가시고기L</vt:lpstr>
      <vt:lpstr>맑은 고딕</vt:lpstr>
      <vt:lpstr>-윤고딕350</vt:lpstr>
      <vt:lpstr>Arial</vt:lpstr>
      <vt:lpstr>배달의민족 주아</vt:lpstr>
      <vt:lpstr>-윤고딕340</vt:lpstr>
      <vt:lpstr>-윤고딕330</vt:lpstr>
      <vt:lpstr>-윤고딕320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HyoungSang Kim</cp:lastModifiedBy>
  <cp:revision>58</cp:revision>
  <dcterms:created xsi:type="dcterms:W3CDTF">2016-03-30T05:53:39Z</dcterms:created>
  <dcterms:modified xsi:type="dcterms:W3CDTF">2019-06-19T05:47:36Z</dcterms:modified>
</cp:coreProperties>
</file>