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4" r:id="rId2"/>
    <p:sldId id="256" r:id="rId3"/>
    <p:sldId id="258" r:id="rId4"/>
    <p:sldId id="259" r:id="rId5"/>
    <p:sldId id="266" r:id="rId6"/>
    <p:sldId id="265" r:id="rId7"/>
    <p:sldId id="267" r:id="rId8"/>
    <p:sldId id="270" r:id="rId9"/>
    <p:sldId id="268" r:id="rId10"/>
    <p:sldId id="269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00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779002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3059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1264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70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986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4855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83678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8868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3816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74152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03070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50C38C-B5D9-4311-AAB7-B0D27BC160AA}" type="datetimeFigureOut">
              <a:rPr lang="ko-KR" altLang="en-US" smtClean="0"/>
              <a:t>2025-01-24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E20B45-62FE-471F-B95B-F5CDF1A2BCC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71292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8200" y="1397977"/>
            <a:ext cx="10515600" cy="1593973"/>
          </a:xfrm>
        </p:spPr>
        <p:txBody>
          <a:bodyPr>
            <a:normAutofit/>
          </a:bodyPr>
          <a:lstStyle/>
          <a:p>
            <a:pPr algn="ctr"/>
            <a:r>
              <a:rPr lang="en-US" altLang="ko-KR" sz="5400" b="1" dirty="0"/>
              <a:t>1</a:t>
            </a:r>
            <a:r>
              <a:rPr lang="ko-KR" altLang="en-US" sz="5400" b="1" dirty="0"/>
              <a:t>월 </a:t>
            </a:r>
            <a:r>
              <a:rPr lang="en-US" altLang="ko-KR" sz="5400" b="1"/>
              <a:t>24</a:t>
            </a:r>
            <a:r>
              <a:rPr lang="ko-KR" altLang="en-US" sz="5400" b="1"/>
              <a:t>일</a:t>
            </a:r>
            <a:br>
              <a:rPr lang="ko-KR" altLang="en-US" sz="5400" b="1" dirty="0"/>
            </a:br>
            <a:r>
              <a:rPr lang="en-US" altLang="ko-KR" sz="5400" b="1" dirty="0"/>
              <a:t>BMS </a:t>
            </a:r>
            <a:r>
              <a:rPr lang="ko-KR" altLang="en-US" sz="5400" b="1" dirty="0"/>
              <a:t>발표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838200" y="3341077"/>
            <a:ext cx="10515600" cy="1995854"/>
          </a:xfrm>
        </p:spPr>
        <p:txBody>
          <a:bodyPr/>
          <a:lstStyle/>
          <a:p>
            <a:pPr marL="0" indent="0" algn="ctr">
              <a:buNone/>
            </a:pPr>
            <a:endParaRPr lang="en-US" altLang="ko-KR" dirty="0"/>
          </a:p>
          <a:p>
            <a:pPr marL="0" indent="0" algn="ctr">
              <a:buNone/>
            </a:pPr>
            <a:r>
              <a:rPr lang="ko-KR" altLang="en-US" b="1" dirty="0"/>
              <a:t>이준영</a:t>
            </a:r>
            <a:r>
              <a:rPr lang="en-US" altLang="ko-KR" b="1" dirty="0"/>
              <a:t>, </a:t>
            </a:r>
            <a:r>
              <a:rPr lang="ko-KR" altLang="en-US" b="1" dirty="0" err="1"/>
              <a:t>이한준</a:t>
            </a:r>
            <a:r>
              <a:rPr lang="en-US" altLang="ko-KR" b="1" dirty="0"/>
              <a:t>, </a:t>
            </a:r>
            <a:r>
              <a:rPr lang="ko-KR" altLang="en-US" b="1" dirty="0" err="1"/>
              <a:t>오윤식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9483499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A508BD-0275-7924-CA8A-AA17972887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3673E2EF-8734-8DE2-AEAF-111A9F7E03BD}"/>
              </a:ext>
            </a:extLst>
          </p:cNvPr>
          <p:cNvSpPr txBox="1">
            <a:spLocks/>
          </p:cNvSpPr>
          <p:nvPr/>
        </p:nvSpPr>
        <p:spPr>
          <a:xfrm>
            <a:off x="178776" y="237392"/>
            <a:ext cx="9144000" cy="1092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/>
              <a:t>BMS </a:t>
            </a:r>
            <a:r>
              <a:rPr lang="ko-KR" altLang="en-US" b="1" dirty="0"/>
              <a:t>회로 </a:t>
            </a:r>
            <a:r>
              <a:rPr lang="en-US" altLang="ko-KR" b="1" dirty="0"/>
              <a:t>PCB</a:t>
            </a:r>
            <a:r>
              <a:rPr lang="ko-KR" altLang="en-US" b="1" dirty="0"/>
              <a:t> 제작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EBA0452B-E11E-DFB8-76BD-7F7498E5DFD2}"/>
              </a:ext>
            </a:extLst>
          </p:cNvPr>
          <p:cNvSpPr txBox="1">
            <a:spLocks/>
          </p:cNvSpPr>
          <p:nvPr/>
        </p:nvSpPr>
        <p:spPr>
          <a:xfrm>
            <a:off x="268923" y="1871241"/>
            <a:ext cx="9692057" cy="1515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4400" b="1" dirty="0"/>
              <a:t>궁금한 점</a:t>
            </a:r>
            <a:r>
              <a:rPr lang="en-US" altLang="ko-KR" sz="4400" b="1" dirty="0"/>
              <a:t>(tool</a:t>
            </a:r>
            <a:r>
              <a:rPr lang="ko-KR" altLang="en-US" sz="4400" b="1" dirty="0"/>
              <a:t> 부분</a:t>
            </a:r>
            <a:r>
              <a:rPr lang="en-US" altLang="ko-KR" sz="4400" b="1" dirty="0"/>
              <a:t>)</a:t>
            </a:r>
          </a:p>
          <a:p>
            <a:pPr algn="l">
              <a:lnSpc>
                <a:spcPct val="170000"/>
              </a:lnSpc>
            </a:pPr>
            <a:r>
              <a:rPr lang="en-US" altLang="ko-KR" sz="2400" b="1" dirty="0"/>
              <a:t>: </a:t>
            </a:r>
            <a:r>
              <a:rPr lang="ko-KR" altLang="en-US" sz="2400" b="1" dirty="0"/>
              <a:t>아래와 같이 전압을 연결할 패드 부분은 이렇게 하면 되는지 의문</a:t>
            </a:r>
            <a:endParaRPr lang="en-US" altLang="ko-KR" sz="2400" b="1" dirty="0"/>
          </a:p>
          <a:p>
            <a:pPr algn="l">
              <a:lnSpc>
                <a:spcPct val="170000"/>
              </a:lnSpc>
            </a:pPr>
            <a:r>
              <a:rPr lang="en-US" altLang="ko-KR" sz="2400" b="1" dirty="0"/>
              <a:t>PCB</a:t>
            </a:r>
            <a:r>
              <a:rPr lang="ko-KR" altLang="en-US" sz="2400" b="1" dirty="0"/>
              <a:t>로 불러오기를 했을 때 따라오지는 않음</a:t>
            </a:r>
            <a:r>
              <a:rPr lang="en-US" altLang="ko-KR" sz="2400" b="1" dirty="0"/>
              <a:t>.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F8640BC-1F2C-4FD7-A4CB-FDC1AB9A76AA}"/>
              </a:ext>
            </a:extLst>
          </p:cNvPr>
          <p:cNvPicPr>
            <a:picLocks/>
          </p:cNvPicPr>
          <p:nvPr/>
        </p:nvPicPr>
        <p:blipFill>
          <a:blip r:embed="rId2"/>
          <a:srcRect b="73585"/>
          <a:stretch/>
        </p:blipFill>
        <p:spPr>
          <a:xfrm>
            <a:off x="1166662" y="4160085"/>
            <a:ext cx="9210043" cy="1771259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886AA353-A995-C3CE-677C-D4A6030FD37A}"/>
              </a:ext>
            </a:extLst>
          </p:cNvPr>
          <p:cNvSpPr/>
          <p:nvPr/>
        </p:nvSpPr>
        <p:spPr>
          <a:xfrm>
            <a:off x="6892725" y="4016414"/>
            <a:ext cx="839164" cy="81601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A36BD328-8724-588E-4750-46BC722F353B}"/>
              </a:ext>
            </a:extLst>
          </p:cNvPr>
          <p:cNvSpPr/>
          <p:nvPr/>
        </p:nvSpPr>
        <p:spPr>
          <a:xfrm>
            <a:off x="4879694" y="4087791"/>
            <a:ext cx="839164" cy="816016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49520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78776" y="237392"/>
            <a:ext cx="9144000" cy="1092078"/>
          </a:xfrm>
        </p:spPr>
        <p:txBody>
          <a:bodyPr>
            <a:normAutofit/>
          </a:bodyPr>
          <a:lstStyle/>
          <a:p>
            <a:pPr algn="l"/>
            <a:r>
              <a:rPr lang="en-US" altLang="ko-KR" b="1" dirty="0"/>
              <a:t>BMS </a:t>
            </a:r>
            <a:r>
              <a:rPr lang="ko-KR" altLang="en-US" b="1" dirty="0"/>
              <a:t>회로 </a:t>
            </a:r>
            <a:r>
              <a:rPr lang="en-US" altLang="ko-KR" b="1" dirty="0"/>
              <a:t>PCB</a:t>
            </a:r>
            <a:r>
              <a:rPr lang="ko-KR" altLang="en-US" b="1" dirty="0"/>
              <a:t> 제작</a:t>
            </a:r>
          </a:p>
        </p:txBody>
      </p:sp>
      <p:sp>
        <p:nvSpPr>
          <p:cNvPr id="5" name="제목 1"/>
          <p:cNvSpPr txBox="1">
            <a:spLocks/>
          </p:cNvSpPr>
          <p:nvPr/>
        </p:nvSpPr>
        <p:spPr>
          <a:xfrm>
            <a:off x="337038" y="1742708"/>
            <a:ext cx="9144000" cy="967155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800" b="1" dirty="0"/>
              <a:t>목적</a:t>
            </a:r>
            <a:r>
              <a:rPr lang="en-US" altLang="ko-KR" sz="1800" b="1" dirty="0"/>
              <a:t>:</a:t>
            </a:r>
            <a:r>
              <a:rPr lang="en-US" altLang="ko-KR" sz="1800" dirty="0"/>
              <a:t> IC </a:t>
            </a:r>
            <a:r>
              <a:rPr lang="ko-KR" altLang="en-US" sz="1800" dirty="0"/>
              <a:t>칩을 </a:t>
            </a:r>
            <a:r>
              <a:rPr lang="en-US" altLang="ko-KR" sz="1800" dirty="0"/>
              <a:t>MCU</a:t>
            </a:r>
            <a:r>
              <a:rPr lang="ko-KR" altLang="en-US" sz="1800" dirty="0"/>
              <a:t>로 대체하여 기존에 있던 아날로그 회로를 디지털 회로로 변경한다</a:t>
            </a:r>
            <a:endParaRPr lang="en-US" altLang="ko-KR" sz="1800" dirty="0"/>
          </a:p>
          <a:p>
            <a:pPr algn="l">
              <a:lnSpc>
                <a:spcPct val="170000"/>
              </a:lnSpc>
            </a:pPr>
            <a:r>
              <a:rPr lang="ko-KR" altLang="en-US" sz="1800" b="1" dirty="0"/>
              <a:t>단기 목표</a:t>
            </a:r>
            <a:r>
              <a:rPr lang="en-US" altLang="ko-KR" sz="1800" b="1" dirty="0"/>
              <a:t>: </a:t>
            </a:r>
            <a:r>
              <a:rPr lang="en-US" altLang="ko-KR" sz="1800" dirty="0"/>
              <a:t>4cell BMS </a:t>
            </a:r>
            <a:r>
              <a:rPr lang="ko-KR" altLang="en-US" sz="1800" dirty="0"/>
              <a:t>아날로그 회로를 디지털 회로로 변경</a:t>
            </a:r>
            <a:endParaRPr lang="en-US" altLang="ko-KR" sz="1800" b="1" dirty="0"/>
          </a:p>
        </p:txBody>
      </p:sp>
      <p:sp>
        <p:nvSpPr>
          <p:cNvPr id="9" name="제목 1"/>
          <p:cNvSpPr txBox="1">
            <a:spLocks/>
          </p:cNvSpPr>
          <p:nvPr/>
        </p:nvSpPr>
        <p:spPr>
          <a:xfrm>
            <a:off x="3646426" y="5855677"/>
            <a:ext cx="4433887" cy="628282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7500" lnSpcReduction="20000"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ko-KR" altLang="en-US" sz="3600" b="1" dirty="0"/>
              <a:t>기존 </a:t>
            </a:r>
            <a:r>
              <a:rPr lang="en-US" altLang="ko-KR" sz="3600" b="1" dirty="0"/>
              <a:t>4cell BMS </a:t>
            </a:r>
            <a:r>
              <a:rPr lang="ko-KR" altLang="en-US" sz="3600" b="1" dirty="0"/>
              <a:t>아날로그 회로</a:t>
            </a:r>
          </a:p>
        </p:txBody>
      </p:sp>
      <p:pic>
        <p:nvPicPr>
          <p:cNvPr id="11" name="Picture 2">
            <a:extLst>
              <a:ext uri="{FF2B5EF4-FFF2-40B4-BE49-F238E27FC236}">
                <a16:creationId xmlns:a16="http://schemas.microsoft.com/office/drawing/2014/main" id="{400E4610-EC94-882A-C594-6F3031AABD6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4481" t="2155" r="4563" b="6667"/>
          <a:stretch/>
        </p:blipFill>
        <p:spPr bwMode="auto">
          <a:xfrm>
            <a:off x="3613993" y="2862144"/>
            <a:ext cx="4498752" cy="3091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6943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제목 1"/>
          <p:cNvSpPr txBox="1">
            <a:spLocks/>
          </p:cNvSpPr>
          <p:nvPr/>
        </p:nvSpPr>
        <p:spPr>
          <a:xfrm>
            <a:off x="178776" y="237392"/>
            <a:ext cx="9144000" cy="1092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/>
              <a:t>BMS </a:t>
            </a:r>
            <a:r>
              <a:rPr lang="ko-KR" altLang="en-US" b="1" dirty="0"/>
              <a:t>회로 </a:t>
            </a:r>
            <a:r>
              <a:rPr lang="en-US" altLang="ko-KR" b="1" dirty="0"/>
              <a:t>PCB</a:t>
            </a:r>
            <a:r>
              <a:rPr lang="ko-KR" altLang="en-US" b="1" dirty="0"/>
              <a:t> 제작</a:t>
            </a:r>
          </a:p>
        </p:txBody>
      </p:sp>
      <p:sp>
        <p:nvSpPr>
          <p:cNvPr id="11" name="제목 1"/>
          <p:cNvSpPr txBox="1">
            <a:spLocks/>
          </p:cNvSpPr>
          <p:nvPr/>
        </p:nvSpPr>
        <p:spPr>
          <a:xfrm>
            <a:off x="268924" y="1362049"/>
            <a:ext cx="10784899" cy="39730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800" b="1" dirty="0"/>
              <a:t>차이점</a:t>
            </a:r>
            <a:r>
              <a:rPr lang="en-US" altLang="ko-KR" sz="1800" b="1" dirty="0"/>
              <a:t>1 : </a:t>
            </a:r>
            <a:r>
              <a:rPr lang="ko-KR" altLang="en-US" sz="1800" b="1" dirty="0"/>
              <a:t>작년 </a:t>
            </a:r>
            <a:r>
              <a:rPr lang="ko-KR" altLang="en-US" sz="1800" b="1" dirty="0" err="1"/>
              <a:t>전종설</a:t>
            </a:r>
            <a:r>
              <a:rPr lang="ko-KR" altLang="en-US" sz="1800" b="1" dirty="0"/>
              <a:t> 팀의 </a:t>
            </a:r>
            <a:r>
              <a:rPr lang="en-US" altLang="ko-KR" sz="1800" b="1" dirty="0"/>
              <a:t>10cell BMS </a:t>
            </a:r>
            <a:r>
              <a:rPr lang="ko-KR" altLang="en-US" sz="1800" b="1" dirty="0"/>
              <a:t>회로를 참고하여 셀 모니터링 회로를 넣음</a:t>
            </a:r>
            <a:r>
              <a:rPr lang="en-US" altLang="ko-KR" sz="1800" b="1" dirty="0"/>
              <a:t>.</a:t>
            </a:r>
            <a:endParaRPr lang="ko-KR" altLang="en-US" sz="1800" b="1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076EC41F-7D65-10B5-5A24-A4D788A212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62280"/>
          <a:stretch/>
        </p:blipFill>
        <p:spPr>
          <a:xfrm>
            <a:off x="9644526" y="0"/>
            <a:ext cx="1764550" cy="6344816"/>
          </a:xfrm>
          <a:prstGeom prst="rect">
            <a:avLst/>
          </a:prstGeom>
        </p:spPr>
      </p:pic>
      <p:sp>
        <p:nvSpPr>
          <p:cNvPr id="4" name="타원 3">
            <a:extLst>
              <a:ext uri="{FF2B5EF4-FFF2-40B4-BE49-F238E27FC236}">
                <a16:creationId xmlns:a16="http://schemas.microsoft.com/office/drawing/2014/main" id="{2EEB1D93-208F-0063-41EA-68240848FCA3}"/>
              </a:ext>
            </a:extLst>
          </p:cNvPr>
          <p:cNvSpPr/>
          <p:nvPr/>
        </p:nvSpPr>
        <p:spPr>
          <a:xfrm>
            <a:off x="10220446" y="1088020"/>
            <a:ext cx="549797" cy="671332"/>
          </a:xfrm>
          <a:prstGeom prst="ellipse">
            <a:avLst/>
          </a:prstGeom>
          <a:noFill/>
          <a:ln w="28575">
            <a:solidFill>
              <a:srgbClr val="0070C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5EC7848D-5C18-27F5-7FB4-5EEB70FB4E49}"/>
              </a:ext>
            </a:extLst>
          </p:cNvPr>
          <p:cNvSpPr/>
          <p:nvPr/>
        </p:nvSpPr>
        <p:spPr>
          <a:xfrm>
            <a:off x="9548592" y="2594905"/>
            <a:ext cx="321750" cy="2383159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9631EFEE-8DD7-D1B7-3384-184346D7258D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6701742" y="1661038"/>
            <a:ext cx="3599220" cy="623472"/>
          </a:xfrm>
          <a:prstGeom prst="straightConnector1">
            <a:avLst/>
          </a:prstGeom>
          <a:ln w="28575">
            <a:solidFill>
              <a:srgbClr val="0070C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직선 화살표 연결선 7">
            <a:extLst>
              <a:ext uri="{FF2B5EF4-FFF2-40B4-BE49-F238E27FC236}">
                <a16:creationId xmlns:a16="http://schemas.microsoft.com/office/drawing/2014/main" id="{B1B20672-B9E5-354A-5EC5-B1EA995A39E1}"/>
              </a:ext>
            </a:extLst>
          </p:cNvPr>
          <p:cNvCxnSpPr>
            <a:cxnSpLocks/>
          </p:cNvCxnSpPr>
          <p:nvPr/>
        </p:nvCxnSpPr>
        <p:spPr>
          <a:xfrm flipH="1">
            <a:off x="6037138" y="3033798"/>
            <a:ext cx="3541331" cy="51800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D7813E54-A33F-C5D2-C162-05857AF41630}"/>
              </a:ext>
            </a:extLst>
          </p:cNvPr>
          <p:cNvSpPr txBox="1"/>
          <p:nvPr/>
        </p:nvSpPr>
        <p:spPr>
          <a:xfrm>
            <a:off x="1412111" y="2033381"/>
            <a:ext cx="522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스케일링 하기 전의 모니터링 전압을 측정하기 위한 커넥터를 설치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82E691B-8067-DA01-AC49-08C4EA0B6EF9}"/>
              </a:ext>
            </a:extLst>
          </p:cNvPr>
          <p:cNvSpPr txBox="1"/>
          <p:nvPr/>
        </p:nvSpPr>
        <p:spPr>
          <a:xfrm>
            <a:off x="968415" y="3429000"/>
            <a:ext cx="52259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스케일링 한 후의 모니터링 전압을 측정하기 위한 커넥터를 설치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2A30E2E-361C-6DB3-13EC-7688DB9BA9A2}"/>
              </a:ext>
            </a:extLst>
          </p:cNvPr>
          <p:cNvSpPr/>
          <p:nvPr/>
        </p:nvSpPr>
        <p:spPr>
          <a:xfrm>
            <a:off x="9936399" y="2679712"/>
            <a:ext cx="466765" cy="2383159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578DEABA-4714-44BC-B85B-86E3885188AF}"/>
              </a:ext>
            </a:extLst>
          </p:cNvPr>
          <p:cNvCxnSpPr>
            <a:cxnSpLocks/>
          </p:cNvCxnSpPr>
          <p:nvPr/>
        </p:nvCxnSpPr>
        <p:spPr>
          <a:xfrm flipH="1">
            <a:off x="6535270" y="4510705"/>
            <a:ext cx="3401129" cy="682071"/>
          </a:xfrm>
          <a:prstGeom prst="straightConnector1">
            <a:avLst/>
          </a:prstGeom>
          <a:ln w="28575">
            <a:solidFill>
              <a:srgbClr val="00B05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2" name="그림 21">
            <a:extLst>
              <a:ext uri="{FF2B5EF4-FFF2-40B4-BE49-F238E27FC236}">
                <a16:creationId xmlns:a16="http://schemas.microsoft.com/office/drawing/2014/main" id="{17DE8D14-364F-B3B4-5345-254C5584C0E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956" t="74375" r="82033" b="17461"/>
          <a:stretch/>
        </p:blipFill>
        <p:spPr>
          <a:xfrm>
            <a:off x="4996536" y="4368253"/>
            <a:ext cx="1413603" cy="142163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A2EF012D-0708-0736-7732-3D4EF65FD97C}"/>
              </a:ext>
            </a:extLst>
          </p:cNvPr>
          <p:cNvSpPr txBox="1"/>
          <p:nvPr/>
        </p:nvSpPr>
        <p:spPr>
          <a:xfrm>
            <a:off x="985145" y="4501453"/>
            <a:ext cx="392321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셀 모니터링 전압 스케일링을 위한 스케일링 회로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B5976F3-1501-6242-6817-2ED843AFA917}"/>
              </a:ext>
            </a:extLst>
          </p:cNvPr>
          <p:cNvSpPr txBox="1"/>
          <p:nvPr/>
        </p:nvSpPr>
        <p:spPr>
          <a:xfrm>
            <a:off x="972981" y="5661890"/>
            <a:ext cx="84233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셀 모니터링 입력을 받을 </a:t>
            </a:r>
            <a:r>
              <a:rPr lang="en-US" altLang="ko-KR" dirty="0" err="1"/>
              <a:t>mcu</a:t>
            </a:r>
            <a:r>
              <a:rPr lang="ko-KR" altLang="en-US" dirty="0"/>
              <a:t>에 대한 설계는 아직 하지 못했지만 나중에는 받을 것이므로 일단 회로 구현을 </a:t>
            </a:r>
            <a:r>
              <a:rPr lang="ko-KR" altLang="en-US" dirty="0" err="1"/>
              <a:t>해놓았음</a:t>
            </a:r>
            <a:r>
              <a:rPr lang="en-US" altLang="ko-KR" dirty="0"/>
              <a:t>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666361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178776" y="237392"/>
            <a:ext cx="9144000" cy="1092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/>
              <a:t>BMS </a:t>
            </a:r>
            <a:r>
              <a:rPr lang="ko-KR" altLang="en-US" b="1" dirty="0"/>
              <a:t>회로 </a:t>
            </a:r>
            <a:r>
              <a:rPr lang="en-US" altLang="ko-KR" b="1" dirty="0"/>
              <a:t>PCB</a:t>
            </a:r>
            <a:r>
              <a:rPr lang="ko-KR" altLang="en-US" b="1" dirty="0"/>
              <a:t> 제작</a:t>
            </a:r>
          </a:p>
        </p:txBody>
      </p:sp>
      <p:sp>
        <p:nvSpPr>
          <p:cNvPr id="16" name="제목 1"/>
          <p:cNvSpPr txBox="1">
            <a:spLocks/>
          </p:cNvSpPr>
          <p:nvPr/>
        </p:nvSpPr>
        <p:spPr>
          <a:xfrm>
            <a:off x="442544" y="1452564"/>
            <a:ext cx="6215431" cy="10356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800" b="1" dirty="0"/>
              <a:t>차이점</a:t>
            </a:r>
            <a:r>
              <a:rPr lang="en-US" altLang="ko-KR" sz="1800" b="1" dirty="0"/>
              <a:t>2 : </a:t>
            </a:r>
            <a:r>
              <a:rPr lang="en-US" altLang="ko-KR" sz="1800" b="1" dirty="0" err="1"/>
              <a:t>pnp</a:t>
            </a:r>
            <a:r>
              <a:rPr lang="en-US" altLang="ko-KR" sz="1800" b="1" dirty="0"/>
              <a:t> </a:t>
            </a:r>
            <a:r>
              <a:rPr lang="ko-KR" altLang="en-US" sz="1800" b="1" dirty="0"/>
              <a:t>소자 교체 </a:t>
            </a:r>
            <a:r>
              <a:rPr lang="en-US" altLang="ko-KR" sz="1800" b="1" dirty="0"/>
              <a:t>(PMST5401 -&gt; MMST5401-7-F)</a:t>
            </a:r>
          </a:p>
          <a:p>
            <a:pPr algn="l">
              <a:lnSpc>
                <a:spcPct val="170000"/>
              </a:lnSpc>
            </a:pPr>
            <a:r>
              <a:rPr lang="ko-KR" altLang="en-US" sz="1800" b="1" dirty="0"/>
              <a:t>이유</a:t>
            </a:r>
            <a:r>
              <a:rPr lang="en-US" altLang="ko-KR" sz="1800" b="1" dirty="0"/>
              <a:t>2: </a:t>
            </a:r>
            <a:r>
              <a:rPr lang="ko-KR" altLang="en-US" sz="1800" b="1" dirty="0" err="1"/>
              <a:t>알티움에</a:t>
            </a:r>
            <a:r>
              <a:rPr lang="ko-KR" altLang="en-US" sz="1800" b="1" dirty="0"/>
              <a:t> 존재하지 않는 소자로 대체 소자를 사용</a:t>
            </a:r>
            <a:endParaRPr lang="en-US" altLang="ko-KR" sz="1800" b="1" dirty="0"/>
          </a:p>
        </p:txBody>
      </p:sp>
      <p:pic>
        <p:nvPicPr>
          <p:cNvPr id="4" name="그림 3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04850" y="2611317"/>
            <a:ext cx="4320000" cy="3240000"/>
          </a:xfrm>
          <a:prstGeom prst="rect">
            <a:avLst/>
          </a:prstGeom>
        </p:spPr>
      </p:pic>
      <p:pic>
        <p:nvPicPr>
          <p:cNvPr id="6" name="그림 5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76" y="2611316"/>
            <a:ext cx="4320000" cy="3240000"/>
          </a:xfrm>
          <a:prstGeom prst="rect">
            <a:avLst/>
          </a:prstGeom>
        </p:spPr>
      </p:pic>
      <p:sp>
        <p:nvSpPr>
          <p:cNvPr id="17" name="오른쪽 화살표 16"/>
          <p:cNvSpPr/>
          <p:nvPr/>
        </p:nvSpPr>
        <p:spPr>
          <a:xfrm>
            <a:off x="5458580" y="3769353"/>
            <a:ext cx="1466850" cy="9239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6123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178776" y="237392"/>
            <a:ext cx="9144000" cy="1092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/>
              <a:t>BMS </a:t>
            </a:r>
            <a:r>
              <a:rPr lang="ko-KR" altLang="en-US" b="1" dirty="0"/>
              <a:t>회로 </a:t>
            </a:r>
            <a:r>
              <a:rPr lang="en-US" altLang="ko-KR" b="1" dirty="0"/>
              <a:t>PCB</a:t>
            </a:r>
            <a:r>
              <a:rPr lang="ko-KR" altLang="en-US" b="1" dirty="0"/>
              <a:t> 제작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5458580" y="3769353"/>
            <a:ext cx="1466850" cy="9239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3" name="그림 2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901234" y="2611316"/>
            <a:ext cx="4320000" cy="3240000"/>
          </a:xfrm>
          <a:prstGeom prst="rect">
            <a:avLst/>
          </a:prstGeom>
        </p:spPr>
      </p:pic>
      <p:pic>
        <p:nvPicPr>
          <p:cNvPr id="7" name="그림 6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7162776" y="2611315"/>
            <a:ext cx="4320000" cy="3240000"/>
          </a:xfrm>
          <a:prstGeom prst="rect">
            <a:avLst/>
          </a:prstGeom>
        </p:spPr>
      </p:pic>
      <p:sp>
        <p:nvSpPr>
          <p:cNvPr id="8" name="제목 1"/>
          <p:cNvSpPr txBox="1">
            <a:spLocks/>
          </p:cNvSpPr>
          <p:nvPr/>
        </p:nvSpPr>
        <p:spPr>
          <a:xfrm>
            <a:off x="442543" y="1452564"/>
            <a:ext cx="8158531" cy="10356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800" b="1" dirty="0"/>
              <a:t>차이점</a:t>
            </a:r>
            <a:r>
              <a:rPr lang="en-US" altLang="ko-KR" sz="1800" b="1" dirty="0"/>
              <a:t>3 : </a:t>
            </a:r>
            <a:r>
              <a:rPr lang="ko-KR" altLang="en-US" sz="1800" b="1" dirty="0" err="1"/>
              <a:t>대전류</a:t>
            </a:r>
            <a:r>
              <a:rPr lang="ko-KR" altLang="en-US" sz="1800" b="1" dirty="0"/>
              <a:t> </a:t>
            </a:r>
            <a:r>
              <a:rPr lang="en-US" altLang="ko-KR" sz="1800" b="1" dirty="0"/>
              <a:t>NMOS </a:t>
            </a:r>
            <a:r>
              <a:rPr lang="ko-KR" altLang="en-US" sz="1800" b="1" dirty="0"/>
              <a:t>소자 교체 </a:t>
            </a:r>
            <a:r>
              <a:rPr lang="en-US" altLang="ko-KR" sz="1800" b="1" dirty="0"/>
              <a:t>(AOD472A-&gt; TSM900N06CPROG)</a:t>
            </a:r>
          </a:p>
          <a:p>
            <a:pPr algn="l">
              <a:lnSpc>
                <a:spcPct val="170000"/>
              </a:lnSpc>
            </a:pPr>
            <a:r>
              <a:rPr lang="ko-KR" altLang="en-US" sz="1800" b="1" dirty="0"/>
              <a:t>이유</a:t>
            </a:r>
            <a:r>
              <a:rPr lang="en-US" altLang="ko-KR" sz="1800" b="1" dirty="0"/>
              <a:t>3: </a:t>
            </a:r>
            <a:r>
              <a:rPr lang="ko-KR" altLang="en-US" sz="1800" b="1" dirty="0" err="1"/>
              <a:t>알티움에</a:t>
            </a:r>
            <a:r>
              <a:rPr lang="ko-KR" altLang="en-US" sz="1800" b="1" dirty="0"/>
              <a:t> 존재하지 않는 소자로 대체 소자를 사용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26138116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178776" y="237392"/>
            <a:ext cx="9144000" cy="1092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/>
              <a:t>BMS </a:t>
            </a:r>
            <a:r>
              <a:rPr lang="ko-KR" altLang="en-US" b="1" dirty="0"/>
              <a:t>회로 </a:t>
            </a:r>
            <a:r>
              <a:rPr lang="en-US" altLang="ko-KR" b="1" dirty="0"/>
              <a:t>PCB</a:t>
            </a:r>
            <a:r>
              <a:rPr lang="ko-KR" altLang="en-US" b="1" dirty="0"/>
              <a:t> 제작</a:t>
            </a:r>
          </a:p>
        </p:txBody>
      </p:sp>
      <p:sp>
        <p:nvSpPr>
          <p:cNvPr id="17" name="오른쪽 화살표 16"/>
          <p:cNvSpPr/>
          <p:nvPr/>
        </p:nvSpPr>
        <p:spPr>
          <a:xfrm>
            <a:off x="5458580" y="3769353"/>
            <a:ext cx="1466850" cy="923925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7162776" y="2488223"/>
            <a:ext cx="4320000" cy="3240000"/>
          </a:xfrm>
          <a:prstGeom prst="rect">
            <a:avLst/>
          </a:prstGeom>
        </p:spPr>
      </p:pic>
      <p:pic>
        <p:nvPicPr>
          <p:cNvPr id="9" name="그림 8"/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901234" y="2488223"/>
            <a:ext cx="4320000" cy="3240000"/>
          </a:xfrm>
          <a:prstGeom prst="rect">
            <a:avLst/>
          </a:prstGeom>
        </p:spPr>
      </p:pic>
      <p:sp>
        <p:nvSpPr>
          <p:cNvPr id="14" name="제목 1"/>
          <p:cNvSpPr txBox="1">
            <a:spLocks/>
          </p:cNvSpPr>
          <p:nvPr/>
        </p:nvSpPr>
        <p:spPr>
          <a:xfrm>
            <a:off x="442543" y="1452564"/>
            <a:ext cx="9692057" cy="103565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1800" b="1" dirty="0"/>
              <a:t>차이점</a:t>
            </a:r>
            <a:r>
              <a:rPr lang="en-US" altLang="ko-KR" sz="1800" b="1" dirty="0"/>
              <a:t>4 : IC </a:t>
            </a:r>
            <a:r>
              <a:rPr lang="ko-KR" altLang="en-US" sz="1800" b="1" dirty="0"/>
              <a:t>칩 제거</a:t>
            </a:r>
            <a:r>
              <a:rPr lang="en-US" altLang="ko-KR" sz="1800" b="1" dirty="0"/>
              <a:t>(DW01B, HY2213-BB3A)</a:t>
            </a:r>
          </a:p>
          <a:p>
            <a:pPr algn="l">
              <a:lnSpc>
                <a:spcPct val="170000"/>
              </a:lnSpc>
            </a:pPr>
            <a:r>
              <a:rPr lang="ko-KR" altLang="en-US" sz="1800" b="1" dirty="0"/>
              <a:t>이유</a:t>
            </a:r>
            <a:r>
              <a:rPr lang="en-US" altLang="ko-KR" sz="1800" b="1" dirty="0"/>
              <a:t>4: IC</a:t>
            </a:r>
            <a:r>
              <a:rPr lang="ko-KR" altLang="en-US" sz="1800" b="1" dirty="0"/>
              <a:t>를 </a:t>
            </a:r>
            <a:r>
              <a:rPr lang="en-US" altLang="ko-KR" sz="1800" b="1" dirty="0"/>
              <a:t>MCU</a:t>
            </a:r>
            <a:r>
              <a:rPr lang="ko-KR" altLang="en-US" sz="1800" b="1" dirty="0"/>
              <a:t>로 대체하기 위하여 이를 아웃풋으로 변경</a:t>
            </a:r>
            <a:r>
              <a:rPr lang="en-US" altLang="ko-KR" sz="1800" b="1" dirty="0"/>
              <a:t>(</a:t>
            </a:r>
            <a:r>
              <a:rPr lang="ko-KR" altLang="en-US" sz="1800" b="1" dirty="0"/>
              <a:t>실험 후 </a:t>
            </a:r>
            <a:r>
              <a:rPr lang="en-US" altLang="ko-KR" sz="1800" b="1" dirty="0"/>
              <a:t>MCU </a:t>
            </a:r>
            <a:r>
              <a:rPr lang="ko-KR" altLang="en-US" sz="1800" b="1" dirty="0"/>
              <a:t>추가 예정</a:t>
            </a:r>
            <a:r>
              <a:rPr lang="en-US" altLang="ko-KR" sz="1800" b="1" dirty="0"/>
              <a:t>)</a:t>
            </a:r>
            <a:r>
              <a:rPr lang="ko-KR" altLang="en-US" sz="1800" b="1" dirty="0"/>
              <a:t> </a:t>
            </a:r>
            <a:endParaRPr lang="en-US" altLang="ko-KR" sz="1800" b="1" dirty="0"/>
          </a:p>
        </p:txBody>
      </p:sp>
    </p:spTree>
    <p:extLst>
      <p:ext uri="{BB962C8B-B14F-4D97-AF65-F5344CB8AC3E}">
        <p14:creationId xmlns:p14="http://schemas.microsoft.com/office/powerpoint/2010/main" val="197014402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/>
          <p:cNvSpPr txBox="1">
            <a:spLocks/>
          </p:cNvSpPr>
          <p:nvPr/>
        </p:nvSpPr>
        <p:spPr>
          <a:xfrm>
            <a:off x="178776" y="237392"/>
            <a:ext cx="9144000" cy="1092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/>
              <a:t>BMS </a:t>
            </a:r>
            <a:r>
              <a:rPr lang="ko-KR" altLang="en-US" b="1" dirty="0"/>
              <a:t>회로 </a:t>
            </a:r>
            <a:r>
              <a:rPr lang="en-US" altLang="ko-KR" b="1" dirty="0"/>
              <a:t>PCB</a:t>
            </a:r>
            <a:r>
              <a:rPr lang="ko-KR" altLang="en-US" b="1" dirty="0"/>
              <a:t> 제작</a:t>
            </a:r>
          </a:p>
        </p:txBody>
      </p:sp>
      <p:sp>
        <p:nvSpPr>
          <p:cNvPr id="14" name="제목 1"/>
          <p:cNvSpPr txBox="1">
            <a:spLocks/>
          </p:cNvSpPr>
          <p:nvPr/>
        </p:nvSpPr>
        <p:spPr>
          <a:xfrm>
            <a:off x="442543" y="1524000"/>
            <a:ext cx="9692057" cy="2876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4400" b="1" dirty="0" err="1"/>
              <a:t>미완수</a:t>
            </a:r>
            <a:r>
              <a:rPr lang="ko-KR" altLang="en-US" sz="4400" b="1" dirty="0"/>
              <a:t> 작업</a:t>
            </a:r>
            <a:r>
              <a:rPr lang="en-US" altLang="ko-KR" sz="4400" b="1" dirty="0"/>
              <a:t>(</a:t>
            </a:r>
            <a:r>
              <a:rPr lang="ko-KR" altLang="en-US" sz="4400" b="1" dirty="0"/>
              <a:t>회로 부분</a:t>
            </a:r>
            <a:r>
              <a:rPr lang="en-US" altLang="ko-KR" sz="4400" b="1" dirty="0"/>
              <a:t>)</a:t>
            </a:r>
          </a:p>
          <a:p>
            <a:pPr algn="l">
              <a:lnSpc>
                <a:spcPct val="170000"/>
              </a:lnSpc>
            </a:pPr>
            <a:r>
              <a:rPr lang="en-US" altLang="ko-KR" sz="2400" b="1" dirty="0"/>
              <a:t>1. PCB </a:t>
            </a:r>
            <a:r>
              <a:rPr lang="ko-KR" altLang="en-US" sz="2400" b="1" dirty="0"/>
              <a:t>설계 배치도 완성</a:t>
            </a:r>
            <a:endParaRPr lang="en-US" altLang="ko-KR" sz="2400" b="1" dirty="0"/>
          </a:p>
          <a:p>
            <a:pPr algn="l">
              <a:lnSpc>
                <a:spcPct val="17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셀 모니터링 저항 크기 조정</a:t>
            </a:r>
            <a:r>
              <a:rPr lang="en-US" altLang="ko-KR" sz="2400" b="1" dirty="0"/>
              <a:t>(</a:t>
            </a:r>
            <a:r>
              <a:rPr lang="ko-KR" altLang="en-US" sz="2400" b="1" dirty="0"/>
              <a:t>현재는 </a:t>
            </a:r>
            <a:r>
              <a:rPr lang="en-US" altLang="ko-KR" sz="2400" b="1" dirty="0"/>
              <a:t>1M-1M</a:t>
            </a:r>
            <a:r>
              <a:rPr lang="ko-KR" altLang="en-US" sz="2400" b="1" dirty="0"/>
              <a:t>로 </a:t>
            </a:r>
            <a:r>
              <a:rPr lang="ko-KR" altLang="en-US" sz="2400" b="1" dirty="0" err="1"/>
              <a:t>배치해놓은</a:t>
            </a:r>
            <a:r>
              <a:rPr lang="ko-KR" altLang="en-US" sz="2400" b="1" dirty="0"/>
              <a:t> 상태</a:t>
            </a:r>
            <a:r>
              <a:rPr lang="en-US" altLang="ko-KR" sz="2400" b="1" dirty="0"/>
              <a:t>)</a:t>
            </a:r>
          </a:p>
          <a:p>
            <a:pPr algn="l">
              <a:lnSpc>
                <a:spcPct val="170000"/>
              </a:lnSpc>
            </a:pPr>
            <a:r>
              <a:rPr lang="en-US" altLang="ko-KR" sz="2400" b="1" dirty="0"/>
              <a:t>3. PCB </a:t>
            </a:r>
            <a:r>
              <a:rPr lang="ko-KR" altLang="en-US" sz="2400" b="1" dirty="0"/>
              <a:t>주문 후 작동 실험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40554095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7F46EC-8660-7509-5151-9345AC2FA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15561A4D-72F7-5859-BFCC-604E07B945CC}"/>
              </a:ext>
            </a:extLst>
          </p:cNvPr>
          <p:cNvSpPr txBox="1">
            <a:spLocks/>
          </p:cNvSpPr>
          <p:nvPr/>
        </p:nvSpPr>
        <p:spPr>
          <a:xfrm>
            <a:off x="178776" y="237392"/>
            <a:ext cx="9144000" cy="1092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/>
              <a:t>BMS </a:t>
            </a:r>
            <a:r>
              <a:rPr lang="ko-KR" altLang="en-US" b="1" dirty="0"/>
              <a:t>회로 </a:t>
            </a:r>
            <a:r>
              <a:rPr lang="en-US" altLang="ko-KR" b="1" dirty="0"/>
              <a:t>PCB</a:t>
            </a:r>
            <a:r>
              <a:rPr lang="ko-KR" altLang="en-US" b="1" dirty="0"/>
              <a:t> 제작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3E76E8A4-70CB-E604-46C2-DEE1C71B8412}"/>
              </a:ext>
            </a:extLst>
          </p:cNvPr>
          <p:cNvSpPr txBox="1">
            <a:spLocks/>
          </p:cNvSpPr>
          <p:nvPr/>
        </p:nvSpPr>
        <p:spPr>
          <a:xfrm>
            <a:off x="442543" y="1524000"/>
            <a:ext cx="9692057" cy="2876550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4400" b="1" dirty="0" err="1"/>
              <a:t>미완수</a:t>
            </a:r>
            <a:r>
              <a:rPr lang="ko-KR" altLang="en-US" sz="4400" b="1" dirty="0"/>
              <a:t> 작업</a:t>
            </a:r>
            <a:r>
              <a:rPr lang="en-US" altLang="ko-KR" sz="4400" b="1" dirty="0"/>
              <a:t>(MCU</a:t>
            </a:r>
            <a:r>
              <a:rPr lang="ko-KR" altLang="en-US" sz="4400" b="1" dirty="0"/>
              <a:t> 부분</a:t>
            </a:r>
            <a:r>
              <a:rPr lang="en-US" altLang="ko-KR" sz="4400" b="1" dirty="0"/>
              <a:t>)</a:t>
            </a:r>
          </a:p>
          <a:p>
            <a:pPr algn="l">
              <a:lnSpc>
                <a:spcPct val="170000"/>
              </a:lnSpc>
            </a:pPr>
            <a:r>
              <a:rPr lang="en-US" altLang="ko-KR" sz="2400" b="1" dirty="0"/>
              <a:t>1. </a:t>
            </a:r>
            <a:r>
              <a:rPr lang="ko-KR" altLang="en-US" sz="2400" b="1" dirty="0"/>
              <a:t>현재까지는 </a:t>
            </a:r>
            <a:r>
              <a:rPr lang="en-US" altLang="ko-KR" sz="2400" b="1" dirty="0"/>
              <a:t>ADC</a:t>
            </a:r>
            <a:r>
              <a:rPr lang="ko-KR" altLang="en-US" sz="2400" b="1" dirty="0"/>
              <a:t>를 받는 작업까지 진행</a:t>
            </a:r>
            <a:endParaRPr lang="en-US" altLang="ko-KR" sz="2400" b="1" dirty="0"/>
          </a:p>
          <a:p>
            <a:pPr algn="l">
              <a:lnSpc>
                <a:spcPct val="170000"/>
              </a:lnSpc>
            </a:pPr>
            <a:r>
              <a:rPr lang="en-US" altLang="ko-KR" sz="2400" b="1" dirty="0"/>
              <a:t>2. </a:t>
            </a:r>
            <a:r>
              <a:rPr lang="ko-KR" altLang="en-US" sz="2400" b="1" dirty="0"/>
              <a:t>셀 </a:t>
            </a:r>
            <a:r>
              <a:rPr lang="ko-KR" altLang="en-US" sz="2400" b="1" dirty="0" err="1"/>
              <a:t>밸런싱과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과충전</a:t>
            </a:r>
            <a:r>
              <a:rPr lang="ko-KR" altLang="en-US" sz="2400" b="1" dirty="0"/>
              <a:t> </a:t>
            </a:r>
            <a:r>
              <a:rPr lang="ko-KR" altLang="en-US" sz="2400" b="1" dirty="0" err="1"/>
              <a:t>과방전</a:t>
            </a:r>
            <a:r>
              <a:rPr lang="ko-KR" altLang="en-US" sz="2400" b="1" dirty="0"/>
              <a:t> 등의 감지를 하는 기능 구현 시도 예정 </a:t>
            </a:r>
            <a:endParaRPr lang="en-US" altLang="ko-KR" sz="2400" b="1" dirty="0"/>
          </a:p>
          <a:p>
            <a:pPr algn="l">
              <a:lnSpc>
                <a:spcPct val="170000"/>
              </a:lnSpc>
            </a:pPr>
            <a:r>
              <a:rPr lang="en-US" altLang="ko-KR" sz="2400" b="1" dirty="0"/>
              <a:t>3. PCB </a:t>
            </a:r>
            <a:r>
              <a:rPr lang="ko-KR" altLang="en-US" sz="2400" b="1" dirty="0"/>
              <a:t>주문 후 오기 전까지는 기능 구현을 완료하는 것이 목표</a:t>
            </a:r>
            <a:endParaRPr lang="en-US" altLang="ko-KR" sz="2400" b="1" dirty="0"/>
          </a:p>
        </p:txBody>
      </p:sp>
    </p:spTree>
    <p:extLst>
      <p:ext uri="{BB962C8B-B14F-4D97-AF65-F5344CB8AC3E}">
        <p14:creationId xmlns:p14="http://schemas.microsoft.com/office/powerpoint/2010/main" val="35304413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656ED4-F737-226C-E973-611568930F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6D14CB52-773C-A440-74C2-D0B65DDC6F67}"/>
              </a:ext>
            </a:extLst>
          </p:cNvPr>
          <p:cNvSpPr txBox="1">
            <a:spLocks/>
          </p:cNvSpPr>
          <p:nvPr/>
        </p:nvSpPr>
        <p:spPr>
          <a:xfrm>
            <a:off x="178776" y="237392"/>
            <a:ext cx="9144000" cy="1092078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b="1" dirty="0"/>
              <a:t>BMS </a:t>
            </a:r>
            <a:r>
              <a:rPr lang="ko-KR" altLang="en-US" b="1" dirty="0"/>
              <a:t>회로 </a:t>
            </a:r>
            <a:r>
              <a:rPr lang="en-US" altLang="ko-KR" b="1" dirty="0"/>
              <a:t>PCB</a:t>
            </a:r>
            <a:r>
              <a:rPr lang="ko-KR" altLang="en-US" b="1" dirty="0"/>
              <a:t> 제작</a:t>
            </a:r>
          </a:p>
        </p:txBody>
      </p:sp>
      <p:sp>
        <p:nvSpPr>
          <p:cNvPr id="14" name="제목 1">
            <a:extLst>
              <a:ext uri="{FF2B5EF4-FFF2-40B4-BE49-F238E27FC236}">
                <a16:creationId xmlns:a16="http://schemas.microsoft.com/office/drawing/2014/main" id="{0507CFC9-88CA-ABEA-54C6-AE597BBD1571}"/>
              </a:ext>
            </a:extLst>
          </p:cNvPr>
          <p:cNvSpPr txBox="1">
            <a:spLocks/>
          </p:cNvSpPr>
          <p:nvPr/>
        </p:nvSpPr>
        <p:spPr>
          <a:xfrm>
            <a:off x="268923" y="1871241"/>
            <a:ext cx="9692057" cy="151557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>
              <a:lnSpc>
                <a:spcPct val="170000"/>
              </a:lnSpc>
            </a:pPr>
            <a:r>
              <a:rPr lang="ko-KR" altLang="en-US" sz="4400" b="1" dirty="0"/>
              <a:t>궁금한 점</a:t>
            </a:r>
            <a:r>
              <a:rPr lang="en-US" altLang="ko-KR" sz="4400" b="1" dirty="0"/>
              <a:t>(tool</a:t>
            </a:r>
            <a:r>
              <a:rPr lang="ko-KR" altLang="en-US" sz="4400" b="1" dirty="0"/>
              <a:t> 부분</a:t>
            </a:r>
            <a:r>
              <a:rPr lang="en-US" altLang="ko-KR" sz="4400" b="1" dirty="0"/>
              <a:t>)</a:t>
            </a:r>
          </a:p>
          <a:p>
            <a:pPr algn="l">
              <a:lnSpc>
                <a:spcPct val="170000"/>
              </a:lnSpc>
            </a:pPr>
            <a:r>
              <a:rPr lang="en-US" altLang="ko-KR" sz="2400" b="1" dirty="0"/>
              <a:t>: </a:t>
            </a:r>
            <a:r>
              <a:rPr lang="ko-KR" altLang="en-US" sz="2400" b="1" dirty="0" err="1"/>
              <a:t>알티움에서</a:t>
            </a:r>
            <a:r>
              <a:rPr lang="ko-KR" altLang="en-US" sz="2400" b="1" dirty="0"/>
              <a:t> 소자들에 자동으로 번호를 붙여주는데 아래와 같이 다른 소자임에도 같은 번호를 붙이는 오류가 발생함</a:t>
            </a:r>
            <a:r>
              <a:rPr lang="en-US" altLang="ko-KR" sz="2400" b="1" dirty="0"/>
              <a:t>.</a:t>
            </a:r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C95391EF-F5EC-E108-2271-AAAFDEFA44BC}"/>
              </a:ext>
            </a:extLst>
          </p:cNvPr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3369090" y="3429000"/>
            <a:ext cx="3838961" cy="27593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5303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331</Words>
  <Application>Microsoft Office PowerPoint</Application>
  <PresentationFormat>와이드스크린</PresentationFormat>
  <Paragraphs>39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3" baseType="lpstr">
      <vt:lpstr>맑은 고딕</vt:lpstr>
      <vt:lpstr>Arial</vt:lpstr>
      <vt:lpstr>Office 테마</vt:lpstr>
      <vt:lpstr>1월 24일 BMS 발표</vt:lpstr>
      <vt:lpstr>BMS 회로 PCB 제작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배터리 전압 측정 (ADC Test)</dc:title>
  <dc:creator>user</dc:creator>
  <cp:lastModifiedBy>준영 이</cp:lastModifiedBy>
  <cp:revision>27</cp:revision>
  <dcterms:created xsi:type="dcterms:W3CDTF">2025-01-13T06:38:13Z</dcterms:created>
  <dcterms:modified xsi:type="dcterms:W3CDTF">2025-01-24T02:19:30Z</dcterms:modified>
</cp:coreProperties>
</file>