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60" r:id="rId3"/>
    <p:sldId id="257" r:id="rId4"/>
    <p:sldId id="258" r:id="rId5"/>
    <p:sldId id="259" r:id="rId6"/>
    <p:sldId id="273" r:id="rId7"/>
    <p:sldId id="266" r:id="rId8"/>
    <p:sldId id="267" r:id="rId9"/>
    <p:sldId id="261" r:id="rId10"/>
    <p:sldId id="272" r:id="rId11"/>
    <p:sldId id="269" r:id="rId12"/>
    <p:sldId id="265" r:id="rId13"/>
    <p:sldId id="268" r:id="rId14"/>
    <p:sldId id="263" r:id="rId15"/>
    <p:sldId id="283" r:id="rId16"/>
    <p:sldId id="271" r:id="rId17"/>
    <p:sldId id="276" r:id="rId18"/>
    <p:sldId id="277" r:id="rId19"/>
    <p:sldId id="282" r:id="rId20"/>
    <p:sldId id="28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3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5:40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6:06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6:11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869 1 21389,'-869'0'0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6:13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 0 24575,'-2'11'0,"1"0"0,-2 0 0,1-1 0,-1 1 0,-1-1 0,-9 20 0,-4 10 0,-3 14 206,13-37-468,0 1 0,1 0 1,1 0-1,1 0 0,-4 28 0,7-26-6564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6:15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6:23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23481,'953'50'0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6:34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6:50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31:5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24575,'35'-13'0,"-25"12"0,0 0 0,1 0 0,-1 1 0,0 1 0,0 0 0,0 0 0,0 1 0,0 0 0,0 1 0,0 0 0,-1 1 0,11 5 0,15 9 0,59 41 0,-58-35 0,323 190 0,-299-186 0,1-3 0,117 32 0,85 11 0,-99-28 0,-92-24 0,80 6 0,-13-3 0,209 23 0,-196-27 0,159 0 0,-53-5 0,242 12 0,2-22 0,-192-2 0,378 2 0,-459-16 0,-59 1 0,-101 12 0,56-2 0,211-35 0,-323 37 0,110-22 0,201-69 0,187-85 0,-362 124 0,-87 30 0,63-16 0,48-11 0,36-9 0,198-48 0,-298 78 0,-80 25 0,-1 1 0,50-3 0,-47 6 0,61-12 0,-78 11 0,0 0 0,0 0 0,16 0 0,-23 3 0,0 1 0,-1-1 0,1 1 0,0 0 0,0 1 0,0-1 0,-1 2 0,9 3 0,-3-3 0,-1 1 0,0-1 0,1-1 0,0 0 0,0 0 0,-1-1 0,24-1 0,15 1 0,-3 7 0,-35-5 0,0-1 0,17 1 0,118-3-1365,-130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31:5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24575,'2'1'0,"-1"1"0,1-1 0,0-1 0,-1 1 0,1 0 0,0 0 0,0 0 0,0-1 0,0 1 0,-1-1 0,1 0 0,0 1 0,0-1 0,3 0 0,-2 0 0,45 6 0,-15-3 0,-1 1 0,0 2 0,0 1 0,42 15 0,204 88 0,76 31 0,-300-120 0,0-4 0,91 19 0,116 3 0,-221-34 0,117 16-1025,141 17-3603,290 41 7616,-193-20-323,-268-42-2665,364 29 0,397-46 0,-376-2 0,-449-1 0,-1-3 0,74-17 0,25-3 0,133-26 0,-87 13 0,-162 32 16,243-47 246,-236 41-614,0-3 0,-2-1 0,73-37 0,-46 19-6221,2 4 4099,47-20 3364,-91 37 437,0 1 0,0 2-1,1 2 1,0 1 0,1 1 0,42-1-1,439-56-1326,-491 59 0,0 0 0,-1-2 0,1-1 0,-1-1 0,-1-1 0,36-20 0,-52 25 0,1 1 0,-1 1 0,0 0 0,17-3 0,12-4 0,-14 4 0,1 0 0,41-2 0,4-2 0,-34 6 0,0 1 0,0 2 0,43 3 0,-40 0 0,1-1 0,51-7 0,36-25 0,-102 27 0,-2-1 0,1 2 0,32-2 0,115 6-1365,-156-1-5461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32:0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24575,'33'0'0,"-3"0"0,36 3 0,-56-2 0,0 1 0,0 0 0,0 1 0,0 0 0,-1 1 0,1 0 0,12 7 0,143 96 0,-152-100 0,-1 0 0,1-1 0,0-1 0,1 0 0,-1-1 0,22 4 0,15 6 0,307 80 0,19 3 0,-335-85 0,68 21-1773,107 27-3238,-112-37 5011,69 10 0,78-3 3392,274-5 0,112-26-3392,-603-1 0,0-2 0,0-2 0,-1-1 0,35-11 0,11-3 0,-13 5 0,142-25 0,144-4-5653,-270 39 3319,29-4 1509,-39-1 7072,-20-2-5011,-35 8-903,1 1-1,-1 0 0,21 0 0,0 0-332,0-2 0,40-10 0,-17 2 0,5 2 0,-6 1 0,75-23 0,-83 19 0,0 3 0,1 2 0,98-6 0,202-29 0,-257 36 0,-66 8 0,43-8 0,-11-6 0,-38 9 0,1 0 0,-1 2 0,1 0 0,28 1 0,-31 2 0,-1-1 0,0-1 0,30-8 0,-29 6 0,0 1 0,0 1 0,25-1 0,-6 4 0,68-9 0,-42 2 0,0 3 0,76 6 0,-34 0 0,716-2 0,-820-1 0,0 1 0,1-2 0,-1 1 0,0 0 0,1-1 0,-1 0 0,0 0 0,0-1 0,0 1 0,7-7 0,-5 5 0,-1 1 0,0-1 0,1 1 0,0 0 0,11-3 0,21-1 0,0 3 0,57-1 0,-16 2 0,-69 1 0,0 0 0,0 0 0,-1-1 0,13-5 0,-12 4 0,0 1 0,1-1 0,19-2 0,30-1 0,-29 3 0,41-1 0,245 5-1365,-304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5:42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5:43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5:44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5:44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5:45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5:52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24575,'1'-1'0,"1"0"0,-1 0 0,0 0 0,1 0 0,-1 1 0,1-1 0,-1 0 0,1 1 0,0-1 0,-1 1 0,1-1 0,0 1 0,-1 0 0,1 0 0,2 0 0,-1-1 0,8-1 0,0 0 0,0 1 0,1 0 0,-1 1 0,0 0 0,0 1 0,1 0 0,-1 1 0,0 0 0,0 1 0,0 0 0,-1 1 0,1 0 0,13 7 0,-14-7 0,0 0 0,0-1 0,0 0 0,1 0 0,-1-2 0,1 1 0,-1-1 0,1-1 0,-1 1 0,12-3 0,-5 2 0,-1 0 0,1 1 0,18 3 0,-10 0 0,0-1 0,0-1 0,27-1 0,-144-2 0,-79 2 0,169-1-54,-1 0-1,1 1 0,0-1 1,0 1-1,0-1 1,0 1-1,-1 0 0,1 0 1,0 0-1,0 0 1,0 0-1,1 0 0,-1 0 1,0 1-1,0-1 0,1 1 1,-1-1-1,0 1 1,1 0-1,0-1 0,-1 1 1,1 0-1,0 0 1,-1 4-1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5:54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14:16:04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FF88D-C1AC-4B64-8520-6BB54B05B074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2CC9-5918-4E36-9373-64BCDAACB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12CC9-5918-4E36-9373-64BCDAACBD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4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A53D-F934-8CDE-5DAF-770BAD7F3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911340-C170-991F-FC36-EDB0BB1AA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B0B281-2ACD-7E08-EE23-CFC5C4D3F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F242F1-F8FA-F583-73C8-C84555E51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12CC9-5918-4E36-9373-64BCDAACBD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5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12CC9-5918-4E36-9373-64BCDAACBD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1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24E3B-A76C-FA24-D563-79E7F19B5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7D09A-31F3-A0C0-A3B8-73EF15C4B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31B45-879B-780F-8E58-DEE78E16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11AE3-F3BA-184A-1EC8-6ECA3226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C64FA-14A1-0379-AC10-F3B2F3EC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4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06AE-20EC-F8FD-4601-FB6B463F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F26A88-DAB6-2A05-4CCE-46244126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D7EC2-FD38-C0AF-E3A6-97F5C6C5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73D90-D15C-9153-D1CB-F432E370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09BCD-FC93-58E6-94EB-8CCA9EB0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3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8EA9E3-CE04-8D66-8C78-6B65D2A4D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3B621-DAA1-0103-1627-959EC89E2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E3CDB-5F94-563C-2B2F-76906F1B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30085-F5E6-0B28-E2CF-69DBC31D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98FDB-8F7D-2879-7AC1-7FFBA90A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6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47126-21A8-329B-CECE-A1A2784A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96713-B1E0-E36B-348E-E4D5340D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53254-D001-7060-9B4D-F3F78331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A2CB2-318F-49D4-BAB6-A81209DD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1BB0A-6EC4-0D42-40A5-FBB0D0E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1B77-1F5D-B99C-7E7E-0279F2A9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A473D-CE08-F71A-353A-B5C1A73B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711E6-01BD-AFF3-E427-C411CF1B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E72D8-C48E-20B9-D3DD-F2D813F6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05EA0-7F8E-E8A5-39E1-1121A88F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4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EAB0F-DEC2-E7B2-05E7-55D48B27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960A4-00E4-F5C2-75F9-1BDB2CB1F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221F23-94EA-787F-6692-A4B15868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85359-634C-C4FC-34EE-F68B987E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3ECC2-71D6-2817-151C-2D2C2831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99DA4-3E96-5CB8-DFE4-F7EA0ECA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0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C9F03-1813-904E-156F-02107FCC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FE25D-D99E-4622-BE34-0B3F07624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75A7B4-66EC-E142-9A5F-F9C9CF83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B30DE0-D8D9-3E8B-ECD5-112756B8A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0DE641-51F3-8142-58C6-8C088E93A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FF4D2F-AF0E-42A4-E8D4-2493A682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067945-9D49-FDAA-CD42-03A175DE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8CDBAF-014E-DA00-41E9-7EEAC908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06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AEC66-1DEC-744E-C66C-D16AFC0F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11B26-34E5-F1E7-A0F0-9875ED7C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E0D6E-E99D-9D97-82C9-191EA97F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D120D4-EA8B-5119-105E-5DAADA5F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866288-57FD-80B5-979F-BAFD03E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B8C76-3AE4-03E9-2D1E-C3586347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06D5C9-2033-B8C0-7CC2-45965BC7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3E28-E9C6-73F2-696C-FB2F137E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F5692-C25F-E525-B9C9-1F9CD8AE8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36F47F-4413-EBFE-4427-5E547F33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2C713-C773-8F4C-EE47-E3006234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6D581-AA27-1084-8B51-948029F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040FF-3579-FAF6-3DB2-6A6AB4FA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9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A1E51-C16A-1D9A-21A9-95DCE1CB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97F3D8-DAD4-0B09-B7A4-E7164D6A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D0E5D-2EA8-0946-BF2A-006110DB6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ADFF4-9DB1-15C9-2255-E45A0212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7B5A8-5F1B-5076-B224-DA9ACA27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32A91F-F746-128C-2757-DDC42F81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DF312A-118C-0526-2AEE-C10C45FC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BCC76-6753-39CB-6D6D-1DDFB9D3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ED909-9F10-7D85-66DF-99D4FED11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66FEF-D20E-4D21-8EEC-2C6D1EB5235A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3D6F4-742C-1B03-7960-12F9AD0EC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00B4C-2971-5A03-F579-51D1F28C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099C-05D4-4ECF-9FCD-01B35C8D4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26" Type="http://schemas.openxmlformats.org/officeDocument/2006/relationships/image" Target="../media/image18.png"/><Relationship Id="rId3" Type="http://schemas.microsoft.com/office/2007/relationships/hdphoto" Target="../media/hdphoto1.wdp"/><Relationship Id="rId21" Type="http://schemas.openxmlformats.org/officeDocument/2006/relationships/customXml" Target="../ink/ink14.xml"/><Relationship Id="rId7" Type="http://schemas.openxmlformats.org/officeDocument/2006/relationships/customXml" Target="../ink/ink3.xml"/><Relationship Id="rId12" Type="http://schemas.openxmlformats.org/officeDocument/2006/relationships/image" Target="../media/image140.png"/><Relationship Id="rId17" Type="http://schemas.openxmlformats.org/officeDocument/2006/relationships/image" Target="../media/image150.png"/><Relationship Id="rId25" Type="http://schemas.openxmlformats.org/officeDocument/2006/relationships/customXml" Target="../ink/ink17.xml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24" Type="http://schemas.openxmlformats.org/officeDocument/2006/relationships/customXml" Target="../ink/ink16.xml"/><Relationship Id="rId5" Type="http://schemas.openxmlformats.org/officeDocument/2006/relationships/image" Target="../media/image130.png"/><Relationship Id="rId15" Type="http://schemas.openxmlformats.org/officeDocument/2006/relationships/customXml" Target="../ink/ink10.xml"/><Relationship Id="rId23" Type="http://schemas.openxmlformats.org/officeDocument/2006/relationships/customXml" Target="../ink/ink15.xml"/><Relationship Id="rId28" Type="http://schemas.openxmlformats.org/officeDocument/2006/relationships/image" Target="../media/image19.png"/><Relationship Id="rId10" Type="http://schemas.openxmlformats.org/officeDocument/2006/relationships/customXml" Target="../ink/ink6.xml"/><Relationship Id="rId19" Type="http://schemas.openxmlformats.org/officeDocument/2006/relationships/image" Target="../media/image21.png"/><Relationship Id="rId31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image" Target="../media/image17.png"/><Relationship Id="rId27" Type="http://schemas.openxmlformats.org/officeDocument/2006/relationships/customXml" Target="../ink/ink18.xml"/><Relationship Id="rId30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97977"/>
            <a:ext cx="10515600" cy="159397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/>
              <a:t>1</a:t>
            </a:r>
            <a:r>
              <a:rPr lang="ko-KR" altLang="en-US" sz="5400" b="1" dirty="0"/>
              <a:t>월 </a:t>
            </a:r>
            <a:r>
              <a:rPr lang="en-US" altLang="ko-KR" sz="5400" b="1" dirty="0"/>
              <a:t>31</a:t>
            </a:r>
            <a:r>
              <a:rPr lang="ko-KR" altLang="en-US" sz="5400" b="1" dirty="0"/>
              <a:t>일</a:t>
            </a:r>
            <a:br>
              <a:rPr lang="ko-KR" altLang="en-US" sz="5400" b="1" dirty="0"/>
            </a:br>
            <a:r>
              <a:rPr lang="en-US" altLang="ko-KR" sz="5400" b="1" dirty="0"/>
              <a:t>BMS </a:t>
            </a:r>
            <a:r>
              <a:rPr lang="ko-KR" altLang="en-US" sz="5400" b="1" dirty="0"/>
              <a:t>발표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41077"/>
            <a:ext cx="10515600" cy="1995854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이준영</a:t>
            </a:r>
            <a:r>
              <a:rPr lang="en-US" altLang="ko-KR" b="1" dirty="0"/>
              <a:t>, </a:t>
            </a:r>
            <a:r>
              <a:rPr lang="ko-KR" altLang="en-US" b="1" dirty="0" err="1"/>
              <a:t>이한준</a:t>
            </a:r>
            <a:r>
              <a:rPr lang="en-US" altLang="ko-KR" b="1" dirty="0"/>
              <a:t>, </a:t>
            </a:r>
            <a:r>
              <a:rPr lang="ko-KR" altLang="en-US" b="1" dirty="0" err="1"/>
              <a:t>오윤식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834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85953-319C-409D-81D7-94D84350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PMST5401 </a:t>
            </a:r>
            <a:r>
              <a:rPr lang="ko-KR" altLang="en-US" dirty="0"/>
              <a:t>기존 회로 보호 </a:t>
            </a:r>
            <a:r>
              <a:rPr lang="en-US" altLang="ko-KR" dirty="0"/>
              <a:t>IC PNP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EC36F6-C870-3BD1-F793-DFEDBC6D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7" y="3296596"/>
            <a:ext cx="4536565" cy="1781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DAD0B2-0C38-8D9F-3613-A17776BF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717" y="2357886"/>
            <a:ext cx="6407712" cy="39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BDCD-8667-7011-A855-0D11FB80E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90E69-B6C1-474A-2F52-C475FE1D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소자 특성 파악</a:t>
            </a:r>
            <a:r>
              <a:rPr lang="en-US" altLang="ko-KR" sz="4000" dirty="0"/>
              <a:t>(HY2213-BB3A)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7A1D5B-2068-BE38-55EC-99837F23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6479"/>
            <a:ext cx="7290647" cy="9291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5E799C-462A-7279-AECE-1D268F54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8671"/>
            <a:ext cx="5778797" cy="13399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562E84-39C8-9D33-14BA-5DEF10FD8C17}"/>
              </a:ext>
            </a:extLst>
          </p:cNvPr>
          <p:cNvSpPr txBox="1"/>
          <p:nvPr/>
        </p:nvSpPr>
        <p:spPr>
          <a:xfrm>
            <a:off x="974557" y="4054642"/>
            <a:ext cx="951096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평소에는 </a:t>
            </a:r>
            <a:r>
              <a:rPr lang="en-US" altLang="ko-KR" dirty="0"/>
              <a:t>OUT</a:t>
            </a:r>
            <a:r>
              <a:rPr lang="ko-KR" altLang="en-US" dirty="0"/>
              <a:t>핀의 출력은 </a:t>
            </a:r>
            <a:r>
              <a:rPr lang="en-US" altLang="ko-KR" b="1" dirty="0"/>
              <a:t>LOW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만약 </a:t>
            </a:r>
            <a:r>
              <a:rPr lang="ko-KR" altLang="en-US" b="1" dirty="0"/>
              <a:t>과충전</a:t>
            </a:r>
            <a:r>
              <a:rPr lang="ko-KR" altLang="en-US" dirty="0"/>
              <a:t>이 된다면 출력이 </a:t>
            </a:r>
            <a:r>
              <a:rPr lang="en-US" altLang="ko-KR" b="1" dirty="0"/>
              <a:t>HIGH</a:t>
            </a:r>
            <a:r>
              <a:rPr lang="ko-KR" altLang="en-US" dirty="0"/>
              <a:t>가 되고 </a:t>
            </a:r>
            <a:r>
              <a:rPr lang="en-US" altLang="ko-KR" dirty="0"/>
              <a:t>NMOS</a:t>
            </a:r>
            <a:r>
              <a:rPr lang="ko-KR" altLang="en-US" dirty="0"/>
              <a:t>가 켜져 셀 </a:t>
            </a:r>
            <a:r>
              <a:rPr lang="ko-KR" altLang="en-US" dirty="0" err="1"/>
              <a:t>밸런싱이</a:t>
            </a:r>
            <a:r>
              <a:rPr lang="ko-KR" altLang="en-US" dirty="0"/>
              <a:t> 작동하는 구조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EB4C355-46EE-7E33-D10E-160366B1DC5F}"/>
              </a:ext>
            </a:extLst>
          </p:cNvPr>
          <p:cNvSpPr/>
          <p:nvPr/>
        </p:nvSpPr>
        <p:spPr>
          <a:xfrm>
            <a:off x="4415731" y="1756610"/>
            <a:ext cx="3091973" cy="4198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7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EC8AC-5368-DBF0-835A-186D60809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2BC3B-65D9-E716-256E-9C12130A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소자 특성 파악</a:t>
            </a:r>
            <a:r>
              <a:rPr lang="en-US" altLang="ko-KR" sz="4000" dirty="0"/>
              <a:t>(A2SHB)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9664AA-5641-556B-7F99-72D8648B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5" y="1325439"/>
            <a:ext cx="7102642" cy="16469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DACEDA-936B-E5A5-7FCD-39A2400E6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37" y="3306722"/>
            <a:ext cx="6946977" cy="645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A585-7319-74F2-DCFF-3B4C88BDA331}"/>
              </a:ext>
            </a:extLst>
          </p:cNvPr>
          <p:cNvSpPr txBox="1"/>
          <p:nvPr/>
        </p:nvSpPr>
        <p:spPr>
          <a:xfrm>
            <a:off x="8151395" y="1203158"/>
            <a:ext cx="291765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*BV</a:t>
            </a:r>
            <a:r>
              <a:rPr lang="en-US" altLang="ko-KR" baseline="-25000" dirty="0"/>
              <a:t>DSS</a:t>
            </a:r>
            <a:r>
              <a:rPr lang="en-US" altLang="ko-KR" dirty="0"/>
              <a:t>: </a:t>
            </a:r>
            <a:r>
              <a:rPr lang="ko-KR" altLang="en-US" dirty="0" err="1"/>
              <a:t>드레인과</a:t>
            </a:r>
            <a:r>
              <a:rPr lang="ko-KR" altLang="en-US" dirty="0"/>
              <a:t> 소스 간 걸릴 수 있는 최대전압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416AA-BE87-517A-4100-03580F02E0A1}"/>
              </a:ext>
            </a:extLst>
          </p:cNvPr>
          <p:cNvSpPr txBox="1"/>
          <p:nvPr/>
        </p:nvSpPr>
        <p:spPr>
          <a:xfrm>
            <a:off x="595563" y="4203279"/>
            <a:ext cx="60639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VGS</a:t>
            </a:r>
            <a:r>
              <a:rPr lang="ko-KR" altLang="en-US" dirty="0"/>
              <a:t>는 </a:t>
            </a:r>
            <a:r>
              <a:rPr lang="en-US" altLang="ko-KR" b="1" dirty="0"/>
              <a:t>1.5V</a:t>
            </a:r>
            <a:r>
              <a:rPr lang="ko-KR" altLang="en-US" dirty="0"/>
              <a:t>는 넘어야 </a:t>
            </a:r>
            <a:r>
              <a:rPr lang="en-US" altLang="ko-KR" dirty="0"/>
              <a:t>A2SHB</a:t>
            </a:r>
            <a:r>
              <a:rPr lang="ko-KR" altLang="en-US" dirty="0"/>
              <a:t>가 동작을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최대로 </a:t>
            </a:r>
            <a:r>
              <a:rPr lang="en-US" altLang="ko-KR" b="1" dirty="0"/>
              <a:t>8V</a:t>
            </a:r>
            <a:r>
              <a:rPr lang="ko-KR" altLang="en-US" dirty="0"/>
              <a:t>를 버틸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78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4A168-6D8A-819A-AA10-17FADBDC7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2A832-5D5C-138F-1AC9-67748A43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소자 특성 파악</a:t>
            </a:r>
            <a:r>
              <a:rPr lang="en-US" altLang="ko-KR" sz="4000" dirty="0"/>
              <a:t>(A2SHB)</a:t>
            </a:r>
            <a:endParaRPr lang="ko-KR" altLang="en-US" sz="4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73ABF8-9B24-5D79-B4E2-CB781EA65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64" t="3354" r="11793" b="46346"/>
          <a:stretch/>
        </p:blipFill>
        <p:spPr bwMode="auto">
          <a:xfrm>
            <a:off x="7353300" y="1183648"/>
            <a:ext cx="4239126" cy="544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0BD676C-2C85-3A2D-8F39-50AA5B18D518}"/>
              </a:ext>
            </a:extLst>
          </p:cNvPr>
          <p:cNvSpPr/>
          <p:nvPr/>
        </p:nvSpPr>
        <p:spPr>
          <a:xfrm>
            <a:off x="8049128" y="1209174"/>
            <a:ext cx="2243888" cy="5415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STM32F103RCT6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48636E0-2AF0-2C12-E092-A5957829AFA8}"/>
              </a:ext>
            </a:extLst>
          </p:cNvPr>
          <p:cNvGrpSpPr/>
          <p:nvPr/>
        </p:nvGrpSpPr>
        <p:grpSpPr>
          <a:xfrm>
            <a:off x="10328968" y="2652887"/>
            <a:ext cx="367200" cy="36000"/>
            <a:chOff x="3813868" y="2616793"/>
            <a:chExt cx="367200" cy="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347D30C-6FCE-20D7-E01F-965085562D4C}"/>
                    </a:ext>
                  </a:extLst>
                </p14:cNvPr>
                <p14:cNvContentPartPr/>
                <p14:nvPr/>
              </p14:nvContentPartPr>
              <p14:xfrm>
                <a:off x="3813868" y="2628673"/>
                <a:ext cx="360" cy="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347D30C-6FCE-20D7-E01F-965085562D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95868" y="26106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AD726B8-49DD-55F1-A7E2-4EC61DCDCAA2}"/>
                    </a:ext>
                  </a:extLst>
                </p14:cNvPr>
                <p14:cNvContentPartPr/>
                <p14:nvPr/>
              </p14:nvContentPartPr>
              <p14:xfrm>
                <a:off x="4180708" y="2628673"/>
                <a:ext cx="36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AD726B8-49DD-55F1-A7E2-4EC61DCDCA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63068" y="26106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43AC3CC-901A-7CC6-BA76-CE2DC42228D9}"/>
                    </a:ext>
                  </a:extLst>
                </p14:cNvPr>
                <p14:cNvContentPartPr/>
                <p14:nvPr/>
              </p14:nvContentPartPr>
              <p14:xfrm>
                <a:off x="4150828" y="2640553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43AC3CC-901A-7CC6-BA76-CE2DC42228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2828" y="26229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6844629-4065-787D-5BD5-7FFC498E2461}"/>
                    </a:ext>
                  </a:extLst>
                </p14:cNvPr>
                <p14:cNvContentPartPr/>
                <p14:nvPr/>
              </p14:nvContentPartPr>
              <p14:xfrm>
                <a:off x="4114828" y="2640553"/>
                <a:ext cx="360" cy="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6844629-4065-787D-5BD5-7FFC498E24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96828" y="26229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01BA027-FDCE-469F-3EA4-6ADDE023975F}"/>
                    </a:ext>
                  </a:extLst>
                </p14:cNvPr>
                <p14:cNvContentPartPr/>
                <p14:nvPr/>
              </p14:nvContentPartPr>
              <p14:xfrm>
                <a:off x="4066588" y="2640553"/>
                <a:ext cx="36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01BA027-FDCE-469F-3EA4-6ADDE02397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588" y="26229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29C70A4-6B84-B1FB-6290-2C51A2CF4EF8}"/>
                    </a:ext>
                  </a:extLst>
                </p14:cNvPr>
                <p14:cNvContentPartPr/>
                <p14:nvPr/>
              </p14:nvContentPartPr>
              <p14:xfrm>
                <a:off x="3982348" y="2622913"/>
                <a:ext cx="360" cy="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29C70A4-6B84-B1FB-6290-2C51A2CF4E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64348" y="26049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9589D93-F8E8-2F90-D4FA-5A758CA8CBAB}"/>
                    </a:ext>
                  </a:extLst>
                </p14:cNvPr>
                <p14:cNvContentPartPr/>
                <p14:nvPr/>
              </p14:nvContentPartPr>
              <p14:xfrm>
                <a:off x="3862108" y="2616793"/>
                <a:ext cx="196560" cy="360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9589D93-F8E8-2F90-D4FA-5A758CA8CB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44108" y="2599153"/>
                  <a:ext cx="232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F733582-B494-7453-795B-3AA192A855DA}"/>
                    </a:ext>
                  </a:extLst>
                </p14:cNvPr>
                <p14:cNvContentPartPr/>
                <p14:nvPr/>
              </p14:nvContentPartPr>
              <p14:xfrm>
                <a:off x="3831868" y="2640553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F733582-B494-7453-795B-3AA192A85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14228" y="26229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92F39416-FBDD-34A0-8131-B213B35FDC53}"/>
                  </a:ext>
                </a:extLst>
              </p14:cNvPr>
              <p14:cNvContentPartPr/>
              <p14:nvPr/>
            </p14:nvContentPartPr>
            <p14:xfrm>
              <a:off x="10328968" y="3940247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92F39416-FBDD-34A0-8131-B213B35FDC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0968" y="3922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39FC576-25DA-C848-B2D7-B68135C526DC}"/>
                  </a:ext>
                </a:extLst>
              </p14:cNvPr>
              <p14:cNvContentPartPr/>
              <p14:nvPr/>
            </p14:nvContentPartPr>
            <p14:xfrm>
              <a:off x="10707688" y="3940247"/>
              <a:ext cx="3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39FC576-25DA-C848-B2D7-B68135C526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0048" y="3922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317642C-25A7-A895-C656-B9B73D0FBA17}"/>
                  </a:ext>
                </a:extLst>
              </p14:cNvPr>
              <p14:cNvContentPartPr/>
              <p14:nvPr/>
            </p14:nvContentPartPr>
            <p14:xfrm>
              <a:off x="10383328" y="3946007"/>
              <a:ext cx="31320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317642C-25A7-A895-C656-B9B73D0FBA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65328" y="3928367"/>
                <a:ext cx="3488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3A6A843B-DD23-7CEB-8D7F-32648ABEA387}"/>
              </a:ext>
            </a:extLst>
          </p:cNvPr>
          <p:cNvGrpSpPr/>
          <p:nvPr/>
        </p:nvGrpSpPr>
        <p:grpSpPr>
          <a:xfrm>
            <a:off x="10340848" y="3892007"/>
            <a:ext cx="84600" cy="123840"/>
            <a:chOff x="3825748" y="3855913"/>
            <a:chExt cx="8460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7801C1D-6A97-9F7E-8120-B277E2D9D9B8}"/>
                    </a:ext>
                  </a:extLst>
                </p14:cNvPr>
                <p14:cNvContentPartPr/>
                <p14:nvPr/>
              </p14:nvContentPartPr>
              <p14:xfrm>
                <a:off x="3873268" y="3855913"/>
                <a:ext cx="37080" cy="1238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7801C1D-6A97-9F7E-8120-B277E2D9D9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5268" y="3837913"/>
                  <a:ext cx="727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1C52125-B970-84A4-54CD-9AC69392DF26}"/>
                    </a:ext>
                  </a:extLst>
                </p14:cNvPr>
                <p14:cNvContentPartPr/>
                <p14:nvPr/>
              </p14:nvContentPartPr>
              <p14:xfrm>
                <a:off x="3825748" y="3909913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1C52125-B970-84A4-54CD-9AC69392DF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08108" y="38922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C2EE685-92CC-D2C6-6703-F07A5413A26A}"/>
                  </a:ext>
                </a:extLst>
              </p14:cNvPr>
              <p14:cNvContentPartPr/>
              <p14:nvPr/>
            </p14:nvContentPartPr>
            <p14:xfrm>
              <a:off x="10328968" y="5215367"/>
              <a:ext cx="343080" cy="18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C2EE685-92CC-D2C6-6703-F07A5413A26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10968" y="5197727"/>
                <a:ext cx="3787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FEC6999D-9EEA-2DBF-DC8F-820F29DD2322}"/>
                  </a:ext>
                </a:extLst>
              </p14:cNvPr>
              <p14:cNvContentPartPr/>
              <p14:nvPr/>
            </p14:nvContentPartPr>
            <p14:xfrm>
              <a:off x="10701928" y="5215367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FEC6999D-9EEA-2DBF-DC8F-820F29DD2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4288" y="51977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2A2D85D-67EE-948A-71B4-F52004A163F2}"/>
                  </a:ext>
                </a:extLst>
              </p14:cNvPr>
              <p14:cNvContentPartPr/>
              <p14:nvPr/>
            </p14:nvContentPartPr>
            <p14:xfrm>
              <a:off x="7447528" y="4463327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2A2D85D-67EE-948A-71B4-F52004A163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29528" y="4445687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3" name="Picture 2">
            <a:extLst>
              <a:ext uri="{FF2B5EF4-FFF2-40B4-BE49-F238E27FC236}">
                <a16:creationId xmlns:a16="http://schemas.microsoft.com/office/drawing/2014/main" id="{EAE7D43F-0272-6D96-EABF-DE3993142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964" t="3354" r="11793" b="46346"/>
          <a:stretch/>
        </p:blipFill>
        <p:spPr bwMode="auto">
          <a:xfrm>
            <a:off x="646697" y="1093413"/>
            <a:ext cx="4239126" cy="544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9CDBA309-7A67-976C-13F6-5E3015609CB1}"/>
              </a:ext>
            </a:extLst>
          </p:cNvPr>
          <p:cNvSpPr/>
          <p:nvPr/>
        </p:nvSpPr>
        <p:spPr>
          <a:xfrm>
            <a:off x="2027464" y="3544465"/>
            <a:ext cx="661594" cy="40946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1D5032C7-69F6-E9E3-9C12-97E8B32AF4C9}"/>
                  </a:ext>
                </a:extLst>
              </p14:cNvPr>
              <p14:cNvContentPartPr/>
              <p14:nvPr/>
            </p14:nvContentPartPr>
            <p14:xfrm>
              <a:off x="7543468" y="2647393"/>
              <a:ext cx="3175560" cy="2894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1D5032C7-69F6-E9E3-9C12-97E8B32AF4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34828" y="2638393"/>
                <a:ext cx="31932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39695EC3-32FB-4676-7E7E-1158D9CEFD1D}"/>
                  </a:ext>
                </a:extLst>
              </p14:cNvPr>
              <p14:cNvContentPartPr/>
              <p14:nvPr/>
            </p14:nvContentPartPr>
            <p14:xfrm>
              <a:off x="7561828" y="3927913"/>
              <a:ext cx="3188160" cy="272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39695EC3-32FB-4676-7E7E-1158D9CEFD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52828" y="3918913"/>
                <a:ext cx="32058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1DF0944-8566-35B5-7E8B-72BEF77EF200}"/>
                  </a:ext>
                </a:extLst>
              </p14:cNvPr>
              <p14:cNvContentPartPr/>
              <p14:nvPr/>
            </p14:nvContentPartPr>
            <p14:xfrm>
              <a:off x="7543468" y="5215273"/>
              <a:ext cx="3164040" cy="229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1DF0944-8566-35B5-7E8B-72BEF77EF20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34828" y="5206633"/>
                <a:ext cx="3181680" cy="2469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3D238AA5-6B23-2BA3-A5ED-6D6FA3F3F1F9}"/>
              </a:ext>
            </a:extLst>
          </p:cNvPr>
          <p:cNvSpPr/>
          <p:nvPr/>
        </p:nvSpPr>
        <p:spPr>
          <a:xfrm>
            <a:off x="10613074" y="2557158"/>
            <a:ext cx="271668" cy="2505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D955C7A-B295-8773-6137-97E60E64B254}"/>
              </a:ext>
            </a:extLst>
          </p:cNvPr>
          <p:cNvSpPr/>
          <p:nvPr/>
        </p:nvSpPr>
        <p:spPr>
          <a:xfrm>
            <a:off x="10042561" y="1988287"/>
            <a:ext cx="432927" cy="42196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E84447-3C89-241A-D510-243B3B65CB17}"/>
              </a:ext>
            </a:extLst>
          </p:cNvPr>
          <p:cNvSpPr txBox="1"/>
          <p:nvPr/>
        </p:nvSpPr>
        <p:spPr>
          <a:xfrm>
            <a:off x="8283932" y="444274"/>
            <a:ext cx="204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3.3V</a:t>
            </a:r>
            <a:r>
              <a:rPr lang="ko-KR" altLang="en-US" dirty="0"/>
              <a:t>로 </a:t>
            </a:r>
            <a:endParaRPr lang="en-US" altLang="ko-KR" dirty="0"/>
          </a:p>
          <a:p>
            <a:pPr algn="ctr"/>
            <a:r>
              <a:rPr lang="en-US" altLang="ko-KR" dirty="0"/>
              <a:t>MCU</a:t>
            </a:r>
            <a:r>
              <a:rPr lang="ko-KR" altLang="en-US" dirty="0"/>
              <a:t>에서 출력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BA7882E-338E-32C1-ABE3-390ACE5B26C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9790681" y="1029838"/>
            <a:ext cx="315281" cy="10202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C7736CF-16D6-3ED5-3C4F-DDF3DAC58FFA}"/>
              </a:ext>
            </a:extLst>
          </p:cNvPr>
          <p:cNvCxnSpPr>
            <a:stCxn id="40" idx="6"/>
          </p:cNvCxnSpPr>
          <p:nvPr/>
        </p:nvCxnSpPr>
        <p:spPr>
          <a:xfrm flipV="1">
            <a:off x="10884742" y="1029838"/>
            <a:ext cx="469058" cy="16526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F06FBA-88DF-1310-1E3D-412AD4D23DA6}"/>
              </a:ext>
            </a:extLst>
          </p:cNvPr>
          <p:cNvSpPr txBox="1"/>
          <p:nvPr/>
        </p:nvSpPr>
        <p:spPr>
          <a:xfrm>
            <a:off x="10293016" y="599158"/>
            <a:ext cx="20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약 </a:t>
            </a:r>
            <a:r>
              <a:rPr lang="en-US" altLang="ko-KR" dirty="0"/>
              <a:t>12V</a:t>
            </a:r>
            <a:r>
              <a:rPr lang="ko-KR" altLang="en-US" dirty="0"/>
              <a:t>가 인가됨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98F0A-723F-8F3C-43FE-92836B8B1BF0}"/>
              </a:ext>
            </a:extLst>
          </p:cNvPr>
          <p:cNvSpPr txBox="1"/>
          <p:nvPr/>
        </p:nvSpPr>
        <p:spPr>
          <a:xfrm>
            <a:off x="5070497" y="1144363"/>
            <a:ext cx="222885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그대로 출력 핀을 연결한다면</a:t>
            </a:r>
            <a:r>
              <a:rPr lang="en-US" altLang="ko-KR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셀 </a:t>
            </a:r>
            <a:r>
              <a:rPr lang="ko-KR" altLang="en-US" dirty="0" err="1"/>
              <a:t>밸런싱을</a:t>
            </a:r>
            <a:r>
              <a:rPr lang="ko-KR" altLang="en-US" dirty="0"/>
              <a:t> 위한 </a:t>
            </a:r>
            <a:r>
              <a:rPr lang="en-US" altLang="ko-KR" dirty="0"/>
              <a:t>A2SHB</a:t>
            </a:r>
            <a:r>
              <a:rPr lang="ko-KR" altLang="en-US" dirty="0"/>
              <a:t>는 켜지는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조건도 만족할 수가 없는 상황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4D29EC0-7D26-BC71-D5BB-BE47182F35A6}"/>
              </a:ext>
            </a:extLst>
          </p:cNvPr>
          <p:cNvCxnSpPr/>
          <p:nvPr/>
        </p:nvCxnSpPr>
        <p:spPr>
          <a:xfrm flipH="1">
            <a:off x="6693957" y="819342"/>
            <a:ext cx="1636795" cy="4348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03642A5-5463-B999-CF8E-EC24CCBCA997}"/>
              </a:ext>
            </a:extLst>
          </p:cNvPr>
          <p:cNvCxnSpPr>
            <a:stCxn id="34" idx="5"/>
          </p:cNvCxnSpPr>
          <p:nvPr/>
        </p:nvCxnSpPr>
        <p:spPr>
          <a:xfrm>
            <a:off x="2592170" y="3893963"/>
            <a:ext cx="2533283" cy="56936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B76C86-965D-D8A3-757B-F9B73FD9CBB5}"/>
              </a:ext>
            </a:extLst>
          </p:cNvPr>
          <p:cNvSpPr txBox="1"/>
          <p:nvPr/>
        </p:nvSpPr>
        <p:spPr>
          <a:xfrm>
            <a:off x="5227721" y="4178645"/>
            <a:ext cx="180531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원래 </a:t>
            </a:r>
            <a:r>
              <a:rPr lang="en-US" altLang="ko-KR" dirty="0"/>
              <a:t>HY2213</a:t>
            </a:r>
            <a:r>
              <a:rPr lang="ko-KR" altLang="en-US" dirty="0"/>
              <a:t>과 </a:t>
            </a:r>
            <a:r>
              <a:rPr lang="en-US" altLang="ko-KR" dirty="0"/>
              <a:t>VSS</a:t>
            </a:r>
            <a:r>
              <a:rPr lang="ko-KR" altLang="en-US" dirty="0"/>
              <a:t>를 공유하여 작동에 문제가 없었음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6529759-5118-6576-3A1C-1F131EC19728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l="57225"/>
          <a:stretch/>
        </p:blipFill>
        <p:spPr>
          <a:xfrm>
            <a:off x="6602456" y="323182"/>
            <a:ext cx="1819796" cy="395011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id="{138441AE-BF65-01B5-8F96-E510FBA52F20}"/>
              </a:ext>
            </a:extLst>
          </p:cNvPr>
          <p:cNvSpPr/>
          <p:nvPr/>
        </p:nvSpPr>
        <p:spPr>
          <a:xfrm>
            <a:off x="10621269" y="3814967"/>
            <a:ext cx="271668" cy="2505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AD7252-2B44-74D9-5ECB-032479DC575F}"/>
              </a:ext>
            </a:extLst>
          </p:cNvPr>
          <p:cNvSpPr txBox="1"/>
          <p:nvPr/>
        </p:nvSpPr>
        <p:spPr>
          <a:xfrm>
            <a:off x="10883304" y="3684322"/>
            <a:ext cx="93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8V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36F92-F89A-774B-A9C4-869CF7E8721F}"/>
              </a:ext>
            </a:extLst>
          </p:cNvPr>
          <p:cNvSpPr txBox="1"/>
          <p:nvPr/>
        </p:nvSpPr>
        <p:spPr>
          <a:xfrm>
            <a:off x="8078128" y="1480300"/>
            <a:ext cx="260506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역시 </a:t>
            </a:r>
            <a:r>
              <a:rPr lang="en-US" altLang="ko-KR" dirty="0">
                <a:solidFill>
                  <a:srgbClr val="FF0000"/>
                </a:solidFill>
              </a:rPr>
              <a:t>gate driver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같은 조치가 필요함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2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DB210-228E-907C-CE16-D2B5D65BA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42E9-283E-660D-03C2-570F92F9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Altium</a:t>
            </a:r>
            <a:r>
              <a:rPr lang="ko-KR" altLang="en-US" sz="4000" dirty="0"/>
              <a:t>을 이용하여 회로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D19266-21EF-E91F-95BE-EF467337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28" y="1093413"/>
            <a:ext cx="4263524" cy="5543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53F31-10FF-80D1-735C-F214093A4988}"/>
              </a:ext>
            </a:extLst>
          </p:cNvPr>
          <p:cNvSpPr txBox="1"/>
          <p:nvPr/>
        </p:nvSpPr>
        <p:spPr>
          <a:xfrm>
            <a:off x="6737536" y="1728213"/>
            <a:ext cx="396440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저번 미팅에서 그린 </a:t>
            </a:r>
            <a:r>
              <a:rPr lang="en-US" altLang="ko-KR" dirty="0"/>
              <a:t>Schematic</a:t>
            </a:r>
            <a:r>
              <a:rPr lang="ko-KR" altLang="en-US" dirty="0"/>
              <a:t>에서 저항과 </a:t>
            </a:r>
            <a:r>
              <a:rPr lang="ko-KR" altLang="en-US" dirty="0" err="1"/>
              <a:t>커패시터의</a:t>
            </a:r>
            <a:r>
              <a:rPr lang="ko-KR" altLang="en-US" dirty="0"/>
              <a:t> 사이즈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3216(1206) </a:t>
            </a:r>
            <a:r>
              <a:rPr lang="ko-KR" altLang="en-US" dirty="0"/>
              <a:t>사이즈로 업데이트</a:t>
            </a:r>
          </a:p>
        </p:txBody>
      </p:sp>
    </p:spTree>
    <p:extLst>
      <p:ext uri="{BB962C8B-B14F-4D97-AF65-F5344CB8AC3E}">
        <p14:creationId xmlns:p14="http://schemas.microsoft.com/office/powerpoint/2010/main" val="348953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F1743-BE89-D680-1C9E-FB42ADC4F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F603B-2BD9-C856-141F-951CB1D0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Altium</a:t>
            </a:r>
            <a:r>
              <a:rPr lang="ko-KR" altLang="en-US" sz="4000" dirty="0"/>
              <a:t>을 이용하여 회로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33CDE-8B6C-CBB8-3E2C-AAA473054F29}"/>
              </a:ext>
            </a:extLst>
          </p:cNvPr>
          <p:cNvSpPr txBox="1"/>
          <p:nvPr/>
        </p:nvSpPr>
        <p:spPr>
          <a:xfrm>
            <a:off x="7710929" y="2717199"/>
            <a:ext cx="396440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STM </a:t>
            </a:r>
            <a:r>
              <a:rPr lang="ko-KR" altLang="en-US" dirty="0"/>
              <a:t>보드 회로 </a:t>
            </a:r>
            <a:r>
              <a:rPr lang="en-US" altLang="ko-KR" dirty="0"/>
              <a:t>Schematic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기존의 제공받은 회로를 기반으로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업데이트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4D6322-61D1-DC46-4C4B-8C41A37E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3" y="1875009"/>
            <a:ext cx="6667102" cy="44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12237-8BB2-0337-BBC3-4A3BA719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396"/>
            <a:ext cx="10515600" cy="519947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게이트 드라이버 이용하는지</a:t>
            </a:r>
            <a:r>
              <a:rPr lang="en-US" altLang="ko-KR" dirty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과충전</a:t>
            </a:r>
            <a:r>
              <a:rPr lang="ko-KR" altLang="en-US" dirty="0"/>
              <a:t> 및 과방전을 담당하는 핀을 </a:t>
            </a:r>
            <a:r>
              <a:rPr lang="en-US" altLang="ko-KR" dirty="0"/>
              <a:t>2</a:t>
            </a:r>
            <a:r>
              <a:rPr lang="ko-KR" altLang="en-US" dirty="0"/>
              <a:t>개로 제한하여 한 번에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cell</a:t>
            </a:r>
            <a:r>
              <a:rPr lang="ko-KR" altLang="en-US" dirty="0"/>
              <a:t>의 상태를 판단하도록 설계하기로 하였는데 이대로 진행해도 되는지</a:t>
            </a:r>
            <a:r>
              <a:rPr lang="en-US" altLang="ko-KR" dirty="0"/>
              <a:t>? (</a:t>
            </a:r>
            <a:r>
              <a:rPr lang="ko-KR" altLang="en-US" dirty="0"/>
              <a:t>전압 문제 해결했다는 가정하에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cell</a:t>
            </a:r>
            <a:r>
              <a:rPr lang="ko-KR" altLang="en-US" dirty="0"/>
              <a:t>중에서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cell</a:t>
            </a:r>
            <a:r>
              <a:rPr lang="ko-KR" altLang="en-US" dirty="0"/>
              <a:t>에 있는 </a:t>
            </a:r>
            <a:r>
              <a:rPr lang="en-US" altLang="ko-KR" dirty="0" err="1"/>
              <a:t>pnp</a:t>
            </a:r>
            <a:r>
              <a:rPr lang="ko-KR" altLang="en-US" dirty="0"/>
              <a:t>만 살리면 </a:t>
            </a:r>
            <a:r>
              <a:rPr lang="en-US" altLang="ko-KR" dirty="0"/>
              <a:t>MCU</a:t>
            </a:r>
            <a:r>
              <a:rPr lang="ko-KR" altLang="en-US" dirty="0"/>
              <a:t>로 동작 가능한 것 아닌지</a:t>
            </a:r>
            <a:r>
              <a:rPr lang="en-US" altLang="ko-KR" dirty="0"/>
              <a:t>? </a:t>
            </a:r>
            <a:r>
              <a:rPr lang="ko-KR" altLang="en-US" dirty="0"/>
              <a:t>이러면 동작에 필요한 전압이 </a:t>
            </a:r>
            <a:r>
              <a:rPr lang="ko-KR" altLang="en-US" dirty="0" err="1"/>
              <a:t>내려갈것</a:t>
            </a:r>
            <a:r>
              <a:rPr lang="ko-KR" altLang="en-US" dirty="0"/>
              <a:t> 같음</a:t>
            </a:r>
            <a:r>
              <a:rPr lang="en-US" altLang="ko-KR" dirty="0"/>
              <a:t>.(Cell </a:t>
            </a:r>
            <a:r>
              <a:rPr lang="ko-KR" altLang="en-US" dirty="0"/>
              <a:t>하나만 감당하면 </a:t>
            </a:r>
            <a:r>
              <a:rPr lang="en-US" altLang="ko-KR" dirty="0"/>
              <a:t>4V</a:t>
            </a:r>
            <a:r>
              <a:rPr lang="ko-KR" altLang="en-US" dirty="0"/>
              <a:t>정도이니까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7283012-6B50-1DB3-3110-F8331893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27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추가</a:t>
            </a:r>
            <a:r>
              <a:rPr lang="en-US" altLang="ko-KR" sz="4000" dirty="0"/>
              <a:t> </a:t>
            </a:r>
            <a:r>
              <a:rPr lang="ko-KR" altLang="en-US" sz="4000" dirty="0"/>
              <a:t>고려 사항 및 궁금한 점</a:t>
            </a:r>
          </a:p>
        </p:txBody>
      </p:sp>
    </p:spTree>
    <p:extLst>
      <p:ext uri="{BB962C8B-B14F-4D97-AF65-F5344CB8AC3E}">
        <p14:creationId xmlns:p14="http://schemas.microsoft.com/office/powerpoint/2010/main" val="127911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CDB2A-59E0-0450-13F5-101B3D07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BJT</a:t>
            </a:r>
            <a:r>
              <a:rPr lang="ko-KR" altLang="en-US" dirty="0"/>
              <a:t>의 베이스 전류 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3FF9D3-42CE-E213-7582-AA2AB947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7" y="1561130"/>
            <a:ext cx="6992371" cy="19848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A7F85D-E975-4D26-556C-BF4B4315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7" y="3687383"/>
            <a:ext cx="6492602" cy="2552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1CC90-E2B0-2A76-BDA7-A69235964BF9}"/>
              </a:ext>
            </a:extLst>
          </p:cNvPr>
          <p:cNvSpPr txBox="1"/>
          <p:nvPr/>
        </p:nvSpPr>
        <p:spPr>
          <a:xfrm>
            <a:off x="7904766" y="2163221"/>
            <a:ext cx="396440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BJT</a:t>
            </a:r>
            <a:r>
              <a:rPr lang="ko-KR" altLang="en-US" dirty="0"/>
              <a:t>가 정상적으로 작동하려면 </a:t>
            </a:r>
            <a:r>
              <a:rPr lang="en-US" altLang="ko-KR" dirty="0"/>
              <a:t>base</a:t>
            </a:r>
            <a:r>
              <a:rPr lang="ko-KR" altLang="en-US" dirty="0"/>
              <a:t>에 어느 정도의 전류가 필요함</a:t>
            </a:r>
            <a:r>
              <a:rPr lang="en-US" altLang="ko-KR" dirty="0"/>
              <a:t>. </a:t>
            </a:r>
            <a:r>
              <a:rPr lang="ko-KR" altLang="en-US" dirty="0"/>
              <a:t>다만 이 회로에서는 어느 정도의 크기의 전류가 필요한지 알 수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A2D10-5A71-4947-852F-A9CC18148674}"/>
              </a:ext>
            </a:extLst>
          </p:cNvPr>
          <p:cNvSpPr txBox="1"/>
          <p:nvPr/>
        </p:nvSpPr>
        <p:spPr>
          <a:xfrm>
            <a:off x="7315200" y="4336541"/>
            <a:ext cx="384408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흘러야 하는 전류의 크기를 알아야 </a:t>
            </a:r>
            <a:r>
              <a:rPr lang="en-US" altLang="ko-KR" dirty="0" err="1"/>
              <a:t>mcu</a:t>
            </a:r>
            <a:r>
              <a:rPr lang="ko-KR" altLang="en-US" dirty="0"/>
              <a:t>를 이용한 회로를 구성할 때 정확하게 소자를 배치할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77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00A15-C62D-EA52-69ED-579CA88E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DW01B </a:t>
            </a:r>
            <a:r>
              <a:rPr lang="ko-KR" altLang="en-US" sz="4000" dirty="0"/>
              <a:t>출력 전류를 통해 추정 시도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C96AF-E762-61D0-82FE-76F7FE48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5" y="1522625"/>
            <a:ext cx="6502697" cy="214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1B54EB-4434-9BB2-3E25-C544663A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32" y="3429000"/>
            <a:ext cx="5975868" cy="3428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B2990-CC32-826C-0B00-B13A55AF565B}"/>
              </a:ext>
            </a:extLst>
          </p:cNvPr>
          <p:cNvSpPr txBox="1"/>
          <p:nvPr/>
        </p:nvSpPr>
        <p:spPr>
          <a:xfrm>
            <a:off x="932447" y="4253163"/>
            <a:ext cx="462012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다만</a:t>
            </a:r>
            <a:r>
              <a:rPr lang="en-US" altLang="ko-KR" dirty="0"/>
              <a:t>, DW01B datasheet</a:t>
            </a:r>
            <a:r>
              <a:rPr lang="ko-KR" altLang="en-US" dirty="0"/>
              <a:t> 상으로는 출력 전류의 크기를 알 수는 없었음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7001A3-B267-AF29-BDEA-9A587EC8ED2B}"/>
              </a:ext>
            </a:extLst>
          </p:cNvPr>
          <p:cNvSpPr/>
          <p:nvPr/>
        </p:nvSpPr>
        <p:spPr>
          <a:xfrm>
            <a:off x="6641432" y="6220326"/>
            <a:ext cx="5287879" cy="42712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F75419-D5DF-F736-7D85-33B04EB26F13}"/>
              </a:ext>
            </a:extLst>
          </p:cNvPr>
          <p:cNvCxnSpPr/>
          <p:nvPr/>
        </p:nvCxnSpPr>
        <p:spPr>
          <a:xfrm>
            <a:off x="4337384" y="4920916"/>
            <a:ext cx="2304048" cy="13956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92021-932F-EA04-E67D-56B40ED46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B39-F0DF-CFC5-8276-4182808B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27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추가 고려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30C27-8587-5421-A65D-1FF6BEE833F2}"/>
              </a:ext>
            </a:extLst>
          </p:cNvPr>
          <p:cNvSpPr txBox="1">
            <a:spLocks/>
          </p:cNvSpPr>
          <p:nvPr/>
        </p:nvSpPr>
        <p:spPr>
          <a:xfrm>
            <a:off x="838200" y="1293396"/>
            <a:ext cx="10515600" cy="11730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MCU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en-US" altLang="ko-KR" sz="2400" b="1" dirty="0"/>
              <a:t>GPIO</a:t>
            </a:r>
            <a:r>
              <a:rPr lang="ko-KR" altLang="en-US" sz="2400" dirty="0"/>
              <a:t>를 통해 트랜지스터를 </a:t>
            </a:r>
            <a:r>
              <a:rPr lang="ko-KR" altLang="en-US" sz="2400" dirty="0" err="1"/>
              <a:t>구동시켜야</a:t>
            </a:r>
            <a:r>
              <a:rPr lang="ko-KR" altLang="en-US" sz="2400" dirty="0"/>
              <a:t> 하는 상황에서 </a:t>
            </a:r>
            <a:r>
              <a:rPr lang="en-US" altLang="ko-KR" sz="2400" dirty="0"/>
              <a:t>PNP</a:t>
            </a:r>
            <a:r>
              <a:rPr lang="ko-KR" altLang="en-US" sz="2400" dirty="0"/>
              <a:t>를 제대로 </a:t>
            </a:r>
            <a:r>
              <a:rPr lang="ko-KR" altLang="en-US" sz="2400" dirty="0" err="1"/>
              <a:t>동작시킬</a:t>
            </a:r>
            <a:r>
              <a:rPr lang="ko-KR" altLang="en-US" sz="2400" dirty="0"/>
              <a:t> 수 있는지 의심됨</a:t>
            </a:r>
            <a:r>
              <a:rPr lang="en-US" altLang="ko-KR" sz="2400" dirty="0"/>
              <a:t>. (</a:t>
            </a:r>
            <a:r>
              <a:rPr lang="ko-KR" altLang="en-US" sz="2400" b="1" dirty="0"/>
              <a:t>베이스 전류 </a:t>
            </a:r>
            <a:r>
              <a:rPr lang="ko-KR" altLang="en-US" sz="2400" dirty="0"/>
              <a:t>필요</a:t>
            </a:r>
            <a:r>
              <a:rPr lang="en-US" altLang="ko-KR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81773-8DAF-A980-9884-62F790084103}"/>
              </a:ext>
            </a:extLst>
          </p:cNvPr>
          <p:cNvSpPr txBox="1"/>
          <p:nvPr/>
        </p:nvSpPr>
        <p:spPr>
          <a:xfrm>
            <a:off x="5050112" y="365125"/>
            <a:ext cx="192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MCU </a:t>
            </a:r>
            <a:r>
              <a:rPr lang="ko-KR" altLang="en-US" dirty="0"/>
              <a:t>전류 관련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60F4FB-B0E5-CCE0-0E01-9B7D184C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263" y="516043"/>
            <a:ext cx="4697739" cy="43682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53497C-BBB5-6410-45D8-05F79B693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38010"/>
              </p:ext>
            </p:extLst>
          </p:nvPr>
        </p:nvGraphicFramePr>
        <p:xfrm>
          <a:off x="1442118" y="2746988"/>
          <a:ext cx="9307764" cy="180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440">
                  <a:extLst>
                    <a:ext uri="{9D8B030D-6E8A-4147-A177-3AD203B41FA5}">
                      <a16:colId xmlns:a16="http://schemas.microsoft.com/office/drawing/2014/main" val="531815974"/>
                    </a:ext>
                  </a:extLst>
                </a:gridCol>
                <a:gridCol w="3744662">
                  <a:extLst>
                    <a:ext uri="{9D8B030D-6E8A-4147-A177-3AD203B41FA5}">
                      <a16:colId xmlns:a16="http://schemas.microsoft.com/office/drawing/2014/main" val="3042982947"/>
                    </a:ext>
                  </a:extLst>
                </a:gridCol>
                <a:gridCol w="3744662">
                  <a:extLst>
                    <a:ext uri="{9D8B030D-6E8A-4147-A177-3AD203B41FA5}">
                      <a16:colId xmlns:a16="http://schemas.microsoft.com/office/drawing/2014/main" val="3269875037"/>
                    </a:ext>
                  </a:extLst>
                </a:gridCol>
              </a:tblGrid>
              <a:tr h="6450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932764"/>
                  </a:ext>
                </a:extLst>
              </a:tr>
              <a:tr h="1155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DW01B</a:t>
                      </a:r>
                      <a:r>
                        <a:rPr lang="ko-KR" altLang="en-US" dirty="0"/>
                        <a:t>의 출력 핀을 통해 작동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MCU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GPIO</a:t>
                      </a:r>
                      <a:r>
                        <a:rPr lang="ko-KR" altLang="en-US" dirty="0"/>
                        <a:t>를 통해 제어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전류 제한이 </a:t>
                      </a:r>
                      <a:r>
                        <a:rPr lang="en-US" altLang="ko-KR" dirty="0"/>
                        <a:t>25mA </a:t>
                      </a:r>
                      <a:r>
                        <a:rPr lang="ko-KR" altLang="en-US" dirty="0"/>
                        <a:t>수준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0507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BC2B88A-A958-5DB7-C372-68A208E5AE30}"/>
              </a:ext>
            </a:extLst>
          </p:cNvPr>
          <p:cNvSpPr/>
          <p:nvPr/>
        </p:nvSpPr>
        <p:spPr>
          <a:xfrm>
            <a:off x="7435516" y="3647463"/>
            <a:ext cx="1660358" cy="3609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0F2682-5F87-EFA9-A3DF-A80EEA41CDC7}"/>
              </a:ext>
            </a:extLst>
          </p:cNvPr>
          <p:cNvCxnSpPr>
            <a:stCxn id="7" idx="2"/>
          </p:cNvCxnSpPr>
          <p:nvPr/>
        </p:nvCxnSpPr>
        <p:spPr>
          <a:xfrm flipH="1">
            <a:off x="5384132" y="3827937"/>
            <a:ext cx="2051384" cy="1243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E8A48-BDB5-C278-110B-D8328A808052}"/>
              </a:ext>
            </a:extLst>
          </p:cNvPr>
          <p:cNvSpPr txBox="1"/>
          <p:nvPr/>
        </p:nvSpPr>
        <p:spPr>
          <a:xfrm>
            <a:off x="1430062" y="5193992"/>
            <a:ext cx="916772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또한</a:t>
            </a:r>
            <a:r>
              <a:rPr lang="en-US" altLang="ko-KR" sz="1800" dirty="0"/>
              <a:t>, PNP</a:t>
            </a:r>
            <a:r>
              <a:rPr lang="ko-KR" altLang="en-US" sz="1800" dirty="0"/>
              <a:t>를 사용하려면 </a:t>
            </a:r>
            <a:r>
              <a:rPr lang="ko-KR" altLang="en-US" sz="1800" b="1" dirty="0"/>
              <a:t>정상 상태에서 계속 </a:t>
            </a:r>
            <a:r>
              <a:rPr lang="en-US" altLang="ko-KR" sz="1800" b="1" dirty="0"/>
              <a:t>HIGH</a:t>
            </a:r>
            <a:r>
              <a:rPr lang="ko-KR" altLang="en-US" sz="1800" dirty="0"/>
              <a:t>에 해당하는 </a:t>
            </a:r>
            <a:r>
              <a:rPr lang="en-US" altLang="ko-KR" sz="1800" dirty="0"/>
              <a:t>voltage</a:t>
            </a:r>
            <a:r>
              <a:rPr lang="ko-KR" altLang="en-US" sz="1800" dirty="0"/>
              <a:t>를 인가해야 하는 것이 </a:t>
            </a:r>
            <a:r>
              <a:rPr lang="en-US" altLang="ko-KR" sz="1800" dirty="0" err="1"/>
              <a:t>mcu</a:t>
            </a:r>
            <a:r>
              <a:rPr lang="ko-KR" altLang="en-US" sz="1800" dirty="0"/>
              <a:t>로는 무리가 있다고 생각됨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90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2493B-06CE-2646-B6D6-0C470D8CE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02C9-8A14-0336-DF90-5000CA32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725BF-752D-5519-95AF-FCBFB2AB3F57}"/>
              </a:ext>
            </a:extLst>
          </p:cNvPr>
          <p:cNvSpPr txBox="1"/>
          <p:nvPr/>
        </p:nvSpPr>
        <p:spPr>
          <a:xfrm>
            <a:off x="914400" y="2165684"/>
            <a:ext cx="7874669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4cell</a:t>
            </a:r>
            <a:r>
              <a:rPr lang="ko-KR" altLang="en-US" sz="2400" dirty="0"/>
              <a:t> </a:t>
            </a:r>
            <a:r>
              <a:rPr lang="en-US" altLang="ko-KR" sz="2400" dirty="0"/>
              <a:t>BMS</a:t>
            </a:r>
            <a:r>
              <a:rPr lang="ko-KR" altLang="en-US" sz="2400" dirty="0"/>
              <a:t> 회로 변경 계획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소자 특성 파악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Altium</a:t>
            </a:r>
            <a:r>
              <a:rPr lang="ko-KR" altLang="en-US" sz="2400" dirty="0"/>
              <a:t>을 이용하여 회로 구성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추가 고려 사항 및 궁금한 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5649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417A7-26B8-1BF3-6372-CA8CE950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9EA78-47E3-042D-79F1-EC5B543C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97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추가 고려 사항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29AD51-4044-5DB4-84E6-3AE891462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7" t="40395" r="57672" b="46218"/>
          <a:stretch/>
        </p:blipFill>
        <p:spPr bwMode="auto">
          <a:xfrm>
            <a:off x="621798" y="1245269"/>
            <a:ext cx="5051092" cy="178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924301A-D66F-CA24-7821-D83E4BFE7385}"/>
              </a:ext>
            </a:extLst>
          </p:cNvPr>
          <p:cNvSpPr/>
          <p:nvPr/>
        </p:nvSpPr>
        <p:spPr>
          <a:xfrm>
            <a:off x="2328111" y="1547953"/>
            <a:ext cx="1052763" cy="12193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9FB15C-5E4C-3985-3D06-C92AF8C4A040}"/>
              </a:ext>
            </a:extLst>
          </p:cNvPr>
          <p:cNvCxnSpPr/>
          <p:nvPr/>
        </p:nvCxnSpPr>
        <p:spPr>
          <a:xfrm flipH="1">
            <a:off x="1840832" y="2689058"/>
            <a:ext cx="764005" cy="481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E77AFC-1750-6172-C9C4-EA1080B1C85D}"/>
              </a:ext>
            </a:extLst>
          </p:cNvPr>
          <p:cNvSpPr txBox="1"/>
          <p:nvPr/>
        </p:nvSpPr>
        <p:spPr>
          <a:xfrm>
            <a:off x="890337" y="3429000"/>
            <a:ext cx="587141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따라서 </a:t>
            </a:r>
            <a:r>
              <a:rPr lang="en-US" altLang="ko-KR" sz="2000" b="1" dirty="0"/>
              <a:t>FTK8810L(NMOS) </a:t>
            </a:r>
            <a:r>
              <a:rPr lang="ko-KR" altLang="en-US" sz="2000" b="1" dirty="0"/>
              <a:t>소자</a:t>
            </a:r>
            <a:r>
              <a:rPr lang="ko-KR" altLang="en-US" sz="2000" dirty="0"/>
              <a:t>로 대체하고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과충전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과방전</a:t>
            </a:r>
            <a:r>
              <a:rPr lang="ko-KR" altLang="en-US" sz="2000" b="1" dirty="0"/>
              <a:t> 상태에서만 </a:t>
            </a:r>
            <a:r>
              <a:rPr lang="en-US" altLang="ko-KR" sz="2000" b="1" dirty="0"/>
              <a:t>HIGH</a:t>
            </a:r>
            <a:r>
              <a:rPr lang="ko-KR" altLang="en-US" sz="2000" dirty="0"/>
              <a:t>에 해당하는 </a:t>
            </a:r>
            <a:r>
              <a:rPr lang="en-US" altLang="ko-KR" sz="2000" dirty="0"/>
              <a:t>voltage</a:t>
            </a:r>
            <a:r>
              <a:rPr lang="ko-KR" altLang="en-US" sz="2000" dirty="0"/>
              <a:t>를 인가하는 것이 좋을 것으로 보임</a:t>
            </a:r>
            <a:r>
              <a:rPr lang="en-US" altLang="ko-KR" sz="20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877FC-3827-D546-B502-978D4E6BCCD2}"/>
              </a:ext>
            </a:extLst>
          </p:cNvPr>
          <p:cNvSpPr txBox="1"/>
          <p:nvPr/>
        </p:nvSpPr>
        <p:spPr>
          <a:xfrm>
            <a:off x="6280055" y="4146151"/>
            <a:ext cx="496302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다만 이 경우에 아래쪽의 회로의 변화도 필요한 것 같아서 그 부분은 조금 더 생각해보아야 할 것 같음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또한 이경우 셀 </a:t>
            </a:r>
            <a:r>
              <a:rPr lang="ko-KR" altLang="en-US" sz="1800" dirty="0" err="1"/>
              <a:t>밸런싱에서의</a:t>
            </a:r>
            <a:r>
              <a:rPr lang="ko-KR" altLang="en-US" sz="1800" dirty="0"/>
              <a:t> 문제와 마찬가지로 게이트 드라이버 필요할 것으로 예상됨</a:t>
            </a:r>
            <a:r>
              <a:rPr lang="en-US" altLang="ko-KR" sz="1800" dirty="0"/>
              <a:t>.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8C6BC02-8C87-445C-DB72-C4C1931F4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1" t="39583" r="4563" b="6667"/>
          <a:stretch/>
        </p:blipFill>
        <p:spPr bwMode="auto">
          <a:xfrm>
            <a:off x="6761747" y="724439"/>
            <a:ext cx="6065182" cy="322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9F2E80-972E-EBD6-4253-B28956ACE3F8}"/>
              </a:ext>
            </a:extLst>
          </p:cNvPr>
          <p:cNvSpPr/>
          <p:nvPr/>
        </p:nvSpPr>
        <p:spPr>
          <a:xfrm>
            <a:off x="7030023" y="649705"/>
            <a:ext cx="2039353" cy="3266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3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CDBAF-A707-DB83-A835-4502EB78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4cell</a:t>
            </a:r>
            <a:r>
              <a:rPr lang="ko-KR" altLang="en-US" sz="4000" dirty="0"/>
              <a:t> </a:t>
            </a:r>
            <a:r>
              <a:rPr lang="en-US" altLang="ko-KR" sz="4000" dirty="0"/>
              <a:t>BMS</a:t>
            </a:r>
            <a:r>
              <a:rPr lang="ko-KR" altLang="en-US" sz="4000" dirty="0"/>
              <a:t> 회로 변경 계획①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0BDAF-3AA7-A416-F8C8-6486C2237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6" t="3719" r="40975" b="46218"/>
          <a:stretch/>
        </p:blipFill>
        <p:spPr bwMode="auto">
          <a:xfrm>
            <a:off x="838200" y="1377615"/>
            <a:ext cx="4968876" cy="44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DB9001-32BC-FD84-6D06-EA27CFD0AFCC}"/>
              </a:ext>
            </a:extLst>
          </p:cNvPr>
          <p:cNvSpPr/>
          <p:nvPr/>
        </p:nvSpPr>
        <p:spPr>
          <a:xfrm>
            <a:off x="1203157" y="2654800"/>
            <a:ext cx="1425743" cy="3282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48897D-D16C-C54A-35A2-7683976A124A}"/>
              </a:ext>
            </a:extLst>
          </p:cNvPr>
          <p:cNvSpPr/>
          <p:nvPr/>
        </p:nvSpPr>
        <p:spPr>
          <a:xfrm>
            <a:off x="1203157" y="1642311"/>
            <a:ext cx="1425743" cy="8620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741148-B3D9-28B7-2674-C85465DC5F4E}"/>
              </a:ext>
            </a:extLst>
          </p:cNvPr>
          <p:cNvSpPr/>
          <p:nvPr/>
        </p:nvSpPr>
        <p:spPr>
          <a:xfrm>
            <a:off x="3364832" y="1642311"/>
            <a:ext cx="1911015" cy="41729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E11B1-6870-EDB1-A6D9-DA859E3C986C}"/>
              </a:ext>
            </a:extLst>
          </p:cNvPr>
          <p:cNvSpPr txBox="1"/>
          <p:nvPr/>
        </p:nvSpPr>
        <p:spPr>
          <a:xfrm>
            <a:off x="6743701" y="1195875"/>
            <a:ext cx="448777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MCU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과충전</a:t>
            </a:r>
            <a:r>
              <a:rPr lang="ko-KR" altLang="en-US" sz="1600" dirty="0"/>
              <a:t> 및 과방전을 감지하는 시스템을 구현하기 때문에 </a:t>
            </a:r>
            <a:r>
              <a:rPr lang="en-US" altLang="ko-KR" sz="1600" dirty="0"/>
              <a:t>IC</a:t>
            </a:r>
            <a:r>
              <a:rPr lang="ko-KR" altLang="en-US" sz="1600" dirty="0"/>
              <a:t>칩을 제거함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311F61-EC90-ACB3-F84B-5F989C56B611}"/>
              </a:ext>
            </a:extLst>
          </p:cNvPr>
          <p:cNvSpPr/>
          <p:nvPr/>
        </p:nvSpPr>
        <p:spPr>
          <a:xfrm>
            <a:off x="6617368" y="1106905"/>
            <a:ext cx="4736432" cy="94178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5BAC5-A63B-031B-2BBE-CED4B43B3284}"/>
              </a:ext>
            </a:extLst>
          </p:cNvPr>
          <p:cNvSpPr txBox="1"/>
          <p:nvPr/>
        </p:nvSpPr>
        <p:spPr>
          <a:xfrm>
            <a:off x="6741695" y="2334205"/>
            <a:ext cx="448777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MCU</a:t>
            </a:r>
            <a:r>
              <a:rPr lang="ko-KR" altLang="en-US" sz="1600" dirty="0"/>
              <a:t>의 출력</a:t>
            </a:r>
            <a:r>
              <a:rPr lang="en-US" altLang="ko-KR" sz="1600" dirty="0"/>
              <a:t>(DO</a:t>
            </a:r>
            <a:r>
              <a:rPr lang="ko-KR" altLang="en-US" sz="1600" dirty="0"/>
              <a:t>핀</a:t>
            </a:r>
            <a:r>
              <a:rPr lang="en-US" altLang="ko-KR" sz="1600" dirty="0"/>
              <a:t>, CO</a:t>
            </a:r>
            <a:r>
              <a:rPr lang="ko-KR" altLang="en-US" sz="1600" dirty="0"/>
              <a:t>핀</a:t>
            </a:r>
            <a:r>
              <a:rPr lang="en-US" altLang="ko-KR" sz="1600" dirty="0"/>
              <a:t>)</a:t>
            </a:r>
            <a:r>
              <a:rPr lang="ko-KR" altLang="en-US" sz="1600" dirty="0"/>
              <a:t>을 받는 부분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원래는 각 셀마다 감지하여 출력을 받았음</a:t>
            </a:r>
            <a:endParaRPr lang="en-US" altLang="ko-KR" sz="16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ED0C98-A9CE-61E4-8084-CCCB9D8B2E39}"/>
              </a:ext>
            </a:extLst>
          </p:cNvPr>
          <p:cNvSpPr/>
          <p:nvPr/>
        </p:nvSpPr>
        <p:spPr>
          <a:xfrm>
            <a:off x="6617368" y="2203125"/>
            <a:ext cx="4736432" cy="227262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AF250-49D6-3FE8-C042-75425A910E7F}"/>
              </a:ext>
            </a:extLst>
          </p:cNvPr>
          <p:cNvSpPr txBox="1"/>
          <p:nvPr/>
        </p:nvSpPr>
        <p:spPr>
          <a:xfrm>
            <a:off x="6741695" y="3582402"/>
            <a:ext cx="448777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어차피 </a:t>
            </a:r>
            <a:r>
              <a:rPr lang="ko-KR" altLang="en-US" sz="1600" dirty="0" err="1"/>
              <a:t>과충전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과방전되는</a:t>
            </a:r>
            <a:r>
              <a:rPr lang="ko-KR" altLang="en-US" sz="1600" dirty="0"/>
              <a:t> 신호는 하나로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합쳐지므로 </a:t>
            </a:r>
            <a:r>
              <a:rPr lang="en-US" altLang="ko-KR" sz="1600" b="1" dirty="0"/>
              <a:t>MCU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출력핀은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개</a:t>
            </a:r>
            <a:r>
              <a:rPr lang="ko-KR" altLang="en-US" sz="1600" dirty="0"/>
              <a:t>로</a:t>
            </a:r>
            <a:r>
              <a:rPr lang="ko-KR" altLang="en-US" sz="1600" b="1" dirty="0"/>
              <a:t> </a:t>
            </a:r>
            <a:r>
              <a:rPr lang="ko-KR" altLang="en-US" sz="1600" dirty="0"/>
              <a:t>줄임</a:t>
            </a:r>
            <a:r>
              <a:rPr lang="en-US" altLang="ko-KR" sz="1600" dirty="0"/>
              <a:t>.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7A67EC9-AD6C-C70D-D5B0-3070B60EB0B0}"/>
              </a:ext>
            </a:extLst>
          </p:cNvPr>
          <p:cNvSpPr/>
          <p:nvPr/>
        </p:nvSpPr>
        <p:spPr>
          <a:xfrm>
            <a:off x="8823158" y="3117561"/>
            <a:ext cx="324852" cy="464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25633-F8AD-64CF-5851-B490004C111D}"/>
              </a:ext>
            </a:extLst>
          </p:cNvPr>
          <p:cNvSpPr txBox="1"/>
          <p:nvPr/>
        </p:nvSpPr>
        <p:spPr>
          <a:xfrm>
            <a:off x="6741695" y="4858737"/>
            <a:ext cx="448777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따라서 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해당하는 스위치 부분을 삭제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37E1FAF-6B98-05C5-74C1-E5DA5B3AFF98}"/>
              </a:ext>
            </a:extLst>
          </p:cNvPr>
          <p:cNvSpPr/>
          <p:nvPr/>
        </p:nvSpPr>
        <p:spPr>
          <a:xfrm>
            <a:off x="6617368" y="4809310"/>
            <a:ext cx="4736432" cy="5387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4EB592-0179-4763-410A-6055A2A12344}"/>
              </a:ext>
            </a:extLst>
          </p:cNvPr>
          <p:cNvCxnSpPr>
            <a:endCxn id="8" idx="1"/>
          </p:cNvCxnSpPr>
          <p:nvPr/>
        </p:nvCxnSpPr>
        <p:spPr>
          <a:xfrm flipV="1">
            <a:off x="5275847" y="1577798"/>
            <a:ext cx="1341521" cy="29912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2EBBCE-EE1A-8078-BBF8-8F7DA8061EE5}"/>
              </a:ext>
            </a:extLst>
          </p:cNvPr>
          <p:cNvCxnSpPr>
            <a:cxnSpLocks/>
          </p:cNvCxnSpPr>
          <p:nvPr/>
        </p:nvCxnSpPr>
        <p:spPr>
          <a:xfrm flipV="1">
            <a:off x="2628900" y="5095829"/>
            <a:ext cx="3988468" cy="7365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5E46C5-4945-E522-D3D4-5D9CE85D1B25}"/>
              </a:ext>
            </a:extLst>
          </p:cNvPr>
          <p:cNvCxnSpPr/>
          <p:nvPr/>
        </p:nvCxnSpPr>
        <p:spPr>
          <a:xfrm>
            <a:off x="2628900" y="2279984"/>
            <a:ext cx="3988468" cy="8375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1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7B0B-4A02-AE71-0A23-5A8CC7A5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B6DF1-D533-1A28-E843-842E403F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4cell</a:t>
            </a:r>
            <a:r>
              <a:rPr lang="ko-KR" altLang="en-US" sz="4000" dirty="0"/>
              <a:t> </a:t>
            </a:r>
            <a:r>
              <a:rPr lang="en-US" altLang="ko-KR" sz="4000" dirty="0"/>
              <a:t>BMS</a:t>
            </a:r>
            <a:r>
              <a:rPr lang="ko-KR" altLang="en-US" sz="4000" dirty="0"/>
              <a:t> 회로 변경 계획②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7BEBA-9B19-1DEF-8271-5D4A93105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6" t="3719" r="40975" b="46218"/>
          <a:stretch/>
        </p:blipFill>
        <p:spPr bwMode="auto">
          <a:xfrm>
            <a:off x="838200" y="1377615"/>
            <a:ext cx="4968876" cy="440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D87E421-F105-FDD5-BDF0-E6FD8608471B}"/>
              </a:ext>
            </a:extLst>
          </p:cNvPr>
          <p:cNvSpPr/>
          <p:nvPr/>
        </p:nvSpPr>
        <p:spPr>
          <a:xfrm>
            <a:off x="1203157" y="2654800"/>
            <a:ext cx="1425743" cy="3282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37E7FD-2645-0C2C-CC79-045A5E61780E}"/>
              </a:ext>
            </a:extLst>
          </p:cNvPr>
          <p:cNvSpPr/>
          <p:nvPr/>
        </p:nvSpPr>
        <p:spPr>
          <a:xfrm>
            <a:off x="1203157" y="1642311"/>
            <a:ext cx="1425743" cy="86209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E82D6-C4F5-2CA8-AE5E-F34D9F4FFFF4}"/>
              </a:ext>
            </a:extLst>
          </p:cNvPr>
          <p:cNvSpPr/>
          <p:nvPr/>
        </p:nvSpPr>
        <p:spPr>
          <a:xfrm>
            <a:off x="3364832" y="1642311"/>
            <a:ext cx="1911015" cy="41729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9905D-69B7-C70C-19BF-6D0E4AA74481}"/>
              </a:ext>
            </a:extLst>
          </p:cNvPr>
          <p:cNvSpPr txBox="1"/>
          <p:nvPr/>
        </p:nvSpPr>
        <p:spPr>
          <a:xfrm>
            <a:off x="6807867" y="1333214"/>
            <a:ext cx="448777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원래 </a:t>
            </a:r>
            <a:r>
              <a:rPr lang="en-US" altLang="ko-KR" sz="1600" dirty="0"/>
              <a:t>IC</a:t>
            </a:r>
            <a:r>
              <a:rPr lang="ko-KR" altLang="en-US" sz="1600" dirty="0"/>
              <a:t>칩</a:t>
            </a:r>
            <a:r>
              <a:rPr lang="en-US" altLang="ko-KR" sz="1600" dirty="0"/>
              <a:t>(DW01B)</a:t>
            </a:r>
            <a:r>
              <a:rPr lang="ko-KR" altLang="en-US" sz="1600" dirty="0"/>
              <a:t>의 동작을 정확하게 구현하기 위해서 </a:t>
            </a:r>
            <a:r>
              <a:rPr lang="en-US" altLang="ko-KR" sz="1600" dirty="0"/>
              <a:t>datasheet </a:t>
            </a:r>
            <a:r>
              <a:rPr lang="ko-KR" altLang="en-US" sz="1600" dirty="0"/>
              <a:t>그대로 주변회로를 구성하기로 결정</a:t>
            </a:r>
            <a:r>
              <a:rPr lang="en-US" altLang="ko-KR" sz="1600" dirty="0"/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FF0226-1E38-A59B-96D5-3B71ED2F5C72}"/>
              </a:ext>
            </a:extLst>
          </p:cNvPr>
          <p:cNvSpPr/>
          <p:nvPr/>
        </p:nvSpPr>
        <p:spPr>
          <a:xfrm>
            <a:off x="6683541" y="1112921"/>
            <a:ext cx="4736432" cy="24063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FA4C2D-711F-8CAA-0565-68967A194A00}"/>
              </a:ext>
            </a:extLst>
          </p:cNvPr>
          <p:cNvCxnSpPr>
            <a:cxnSpLocks/>
          </p:cNvCxnSpPr>
          <p:nvPr/>
        </p:nvCxnSpPr>
        <p:spPr>
          <a:xfrm flipV="1">
            <a:off x="2628900" y="1690437"/>
            <a:ext cx="4054638" cy="58954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619967-B68E-98FC-BDF0-39BB1C034273}"/>
              </a:ext>
            </a:extLst>
          </p:cNvPr>
          <p:cNvSpPr txBox="1"/>
          <p:nvPr/>
        </p:nvSpPr>
        <p:spPr>
          <a:xfrm>
            <a:off x="6807866" y="2645059"/>
            <a:ext cx="448777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저번 미팅에서 이야기한대로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PMST5401</a:t>
            </a:r>
            <a:r>
              <a:rPr lang="ko-KR" altLang="en-US" sz="1600" dirty="0"/>
              <a:t>에서 </a:t>
            </a:r>
            <a:r>
              <a:rPr lang="en-US" altLang="ko-KR" sz="1600" dirty="0"/>
              <a:t>NMOS</a:t>
            </a:r>
            <a:r>
              <a:rPr lang="ko-KR" altLang="en-US" sz="1600" dirty="0"/>
              <a:t>인 </a:t>
            </a:r>
            <a:r>
              <a:rPr lang="en-US" altLang="ko-KR" sz="1600" b="1" dirty="0"/>
              <a:t>A2SHB</a:t>
            </a:r>
            <a:r>
              <a:rPr lang="ko-KR" altLang="en-US" sz="1600" dirty="0"/>
              <a:t>로 교체시도</a:t>
            </a:r>
            <a:r>
              <a:rPr lang="en-US" altLang="ko-KR" sz="1600" dirty="0"/>
              <a:t>.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E2C9A44-B6E3-AD5B-A99D-AA2059B72CEE}"/>
              </a:ext>
            </a:extLst>
          </p:cNvPr>
          <p:cNvSpPr/>
          <p:nvPr/>
        </p:nvSpPr>
        <p:spPr>
          <a:xfrm>
            <a:off x="8933445" y="2237874"/>
            <a:ext cx="236621" cy="3895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F1BB590-071E-BC76-8E62-343F2F71F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538" y="4054292"/>
            <a:ext cx="3156447" cy="20835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FA994F-F840-5E64-E9FB-EC8894608348}"/>
              </a:ext>
            </a:extLst>
          </p:cNvPr>
          <p:cNvSpPr txBox="1"/>
          <p:nvPr/>
        </p:nvSpPr>
        <p:spPr>
          <a:xfrm>
            <a:off x="6683538" y="3667340"/>
            <a:ext cx="430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*datasheet</a:t>
            </a:r>
            <a:r>
              <a:rPr lang="ko-KR" altLang="en-US" dirty="0"/>
              <a:t>의 </a:t>
            </a:r>
            <a:r>
              <a:rPr lang="en-US" altLang="ko-KR" dirty="0"/>
              <a:t>Typical Application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2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0116-61AF-548B-5685-E9E560102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71854-66E3-14B7-88AA-BAF3CEE7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4cell</a:t>
            </a:r>
            <a:r>
              <a:rPr lang="ko-KR" altLang="en-US" sz="4000" dirty="0"/>
              <a:t> </a:t>
            </a:r>
            <a:r>
              <a:rPr lang="en-US" altLang="ko-KR" sz="4000" dirty="0"/>
              <a:t>BMS</a:t>
            </a:r>
            <a:r>
              <a:rPr lang="ko-KR" altLang="en-US" sz="4000" dirty="0"/>
              <a:t> 회로 변경 계획②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92FCD-946D-0056-BA19-B95B769E115F}"/>
              </a:ext>
            </a:extLst>
          </p:cNvPr>
          <p:cNvSpPr txBox="1"/>
          <p:nvPr/>
        </p:nvSpPr>
        <p:spPr>
          <a:xfrm>
            <a:off x="838200" y="1251284"/>
            <a:ext cx="69402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발생한 문제점</a:t>
            </a:r>
            <a:r>
              <a:rPr lang="en-US" altLang="ko-KR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PMST5401</a:t>
            </a:r>
            <a:r>
              <a:rPr lang="ko-KR" altLang="en-US" dirty="0"/>
              <a:t>과 </a:t>
            </a:r>
            <a:r>
              <a:rPr lang="en-US" altLang="ko-KR" dirty="0"/>
              <a:t>A2SHB</a:t>
            </a:r>
            <a:r>
              <a:rPr lang="ko-KR" altLang="en-US" dirty="0"/>
              <a:t>는 사용목적과 구동방식이 너무나 차이가 남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A3DF7E-0DFB-638D-A1E8-3E348405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6531"/>
            <a:ext cx="7952747" cy="2995095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77D7ED0F-DA0D-8CB8-4010-A7E8F7D35EE0}"/>
              </a:ext>
            </a:extLst>
          </p:cNvPr>
          <p:cNvSpPr/>
          <p:nvPr/>
        </p:nvSpPr>
        <p:spPr>
          <a:xfrm>
            <a:off x="5498433" y="2929689"/>
            <a:ext cx="1293394" cy="86025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68A4D6-9F49-7681-135B-66D87C7C0440}"/>
              </a:ext>
            </a:extLst>
          </p:cNvPr>
          <p:cNvSpPr/>
          <p:nvPr/>
        </p:nvSpPr>
        <p:spPr>
          <a:xfrm>
            <a:off x="2205918" y="2929689"/>
            <a:ext cx="1457697" cy="86025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123D0D-8B0E-E0F5-3298-01BC61C7E688}"/>
              </a:ext>
            </a:extLst>
          </p:cNvPr>
          <p:cNvCxnSpPr/>
          <p:nvPr/>
        </p:nvCxnSpPr>
        <p:spPr>
          <a:xfrm flipV="1">
            <a:off x="6725653" y="1931068"/>
            <a:ext cx="2171700" cy="123925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69A652-BDFF-DB99-8F7A-114B5C0A77EE}"/>
              </a:ext>
            </a:extLst>
          </p:cNvPr>
          <p:cNvSpPr txBox="1"/>
          <p:nvPr/>
        </p:nvSpPr>
        <p:spPr>
          <a:xfrm>
            <a:off x="8969164" y="1022683"/>
            <a:ext cx="29398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PMST5401</a:t>
            </a:r>
            <a:r>
              <a:rPr lang="ko-KR" altLang="en-US" dirty="0"/>
              <a:t>은 신호 증폭 및 저전력 구동용이고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A2SHB</a:t>
            </a:r>
            <a:r>
              <a:rPr lang="ko-KR" altLang="en-US" dirty="0"/>
              <a:t>는 높은 전류를 흘리는 용도</a:t>
            </a:r>
            <a:r>
              <a:rPr lang="en-US" altLang="ko-KR" dirty="0"/>
              <a:t>.(</a:t>
            </a:r>
            <a:r>
              <a:rPr lang="ko-KR" altLang="en-US" dirty="0"/>
              <a:t>셀 </a:t>
            </a:r>
            <a:r>
              <a:rPr lang="ko-KR" altLang="en-US" dirty="0" err="1"/>
              <a:t>밸런싱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5EC54-5EE1-01C9-83A7-EA1548A9F728}"/>
              </a:ext>
            </a:extLst>
          </p:cNvPr>
          <p:cNvSpPr txBox="1"/>
          <p:nvPr/>
        </p:nvSpPr>
        <p:spPr>
          <a:xfrm>
            <a:off x="838200" y="5267083"/>
            <a:ext cx="859455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따라서 대체는 소자 대체는 힘들 것이라고 판단하였음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일단은 </a:t>
            </a:r>
            <a:r>
              <a:rPr lang="ko-KR" altLang="en-US" b="1" dirty="0"/>
              <a:t>원래의 소자를 사용하는 것이 효율적이라고 생각</a:t>
            </a:r>
            <a:r>
              <a:rPr lang="ko-KR" altLang="en-US" dirty="0"/>
              <a:t>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525F508-58BA-AD0E-59B5-609755B04F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759"/>
          <a:stretch/>
        </p:blipFill>
        <p:spPr>
          <a:xfrm>
            <a:off x="7470359" y="5997199"/>
            <a:ext cx="2707105" cy="522540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DCAA6CF2-36EC-05FB-04FF-0ABF08F137A4}"/>
              </a:ext>
            </a:extLst>
          </p:cNvPr>
          <p:cNvSpPr/>
          <p:nvPr/>
        </p:nvSpPr>
        <p:spPr>
          <a:xfrm>
            <a:off x="8085976" y="5835317"/>
            <a:ext cx="2091488" cy="84622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F2813A-5FE2-84D7-EEA5-059515446051}"/>
              </a:ext>
            </a:extLst>
          </p:cNvPr>
          <p:cNvSpPr txBox="1"/>
          <p:nvPr/>
        </p:nvSpPr>
        <p:spPr>
          <a:xfrm>
            <a:off x="8982704" y="2786356"/>
            <a:ext cx="273492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Datasheet</a:t>
            </a:r>
            <a:r>
              <a:rPr lang="ko-KR" altLang="en-US" dirty="0"/>
              <a:t>에 나와있는 </a:t>
            </a:r>
            <a:r>
              <a:rPr lang="en-US" altLang="ko-KR" dirty="0"/>
              <a:t>NMOS(</a:t>
            </a:r>
            <a:r>
              <a:rPr lang="en-US" altLang="ko-KR" b="1" dirty="0"/>
              <a:t>FTK8810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조금 더 조사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6236002-57C1-D96E-9E79-8E1ADDE70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29" y="4098942"/>
            <a:ext cx="1845476" cy="1515391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1050BE-06BD-DCF8-9CB9-D8C9BF365C05}"/>
              </a:ext>
            </a:extLst>
          </p:cNvPr>
          <p:cNvCxnSpPr>
            <a:cxnSpLocks/>
          </p:cNvCxnSpPr>
          <p:nvPr/>
        </p:nvCxnSpPr>
        <p:spPr>
          <a:xfrm flipV="1">
            <a:off x="8635542" y="5191626"/>
            <a:ext cx="1013784" cy="69508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D700B-731F-4F1F-94A9-3138CB5C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FTK8810L </a:t>
            </a:r>
            <a:r>
              <a:rPr lang="ko-KR" altLang="en-US" dirty="0"/>
              <a:t>보호 </a:t>
            </a:r>
            <a:r>
              <a:rPr lang="en-US" altLang="ko-KR" dirty="0"/>
              <a:t>IC datasheet NMOS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7173C2-9E68-97B6-6B9C-13F57960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4" y="2850442"/>
            <a:ext cx="5026015" cy="18886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172E58-6652-EF24-6353-3543C0E1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788" y="1408982"/>
            <a:ext cx="6188282" cy="47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5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4AC78-4DB4-48E6-72E4-2C931D7CB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81A8-53E3-0A12-238C-7C028EF6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소자 특성 파악</a:t>
            </a:r>
            <a:r>
              <a:rPr lang="en-US" altLang="ko-KR" sz="4000" dirty="0"/>
              <a:t>(DW01B)</a:t>
            </a:r>
            <a:endParaRPr lang="ko-KR" alt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30AC9-CD13-7206-5DE0-4F6017A2C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6" t="40395" r="40975" b="46218"/>
          <a:stretch/>
        </p:blipFill>
        <p:spPr bwMode="auto">
          <a:xfrm>
            <a:off x="1800892" y="2689057"/>
            <a:ext cx="7529371" cy="178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6E5C5-EEA8-5681-5942-84D0559D1B28}"/>
              </a:ext>
            </a:extLst>
          </p:cNvPr>
          <p:cNvSpPr txBox="1"/>
          <p:nvPr/>
        </p:nvSpPr>
        <p:spPr>
          <a:xfrm>
            <a:off x="6715626" y="1881119"/>
            <a:ext cx="463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평소에는 </a:t>
            </a:r>
            <a:r>
              <a:rPr lang="en-US" altLang="ko-KR" dirty="0"/>
              <a:t>DO</a:t>
            </a:r>
            <a:r>
              <a:rPr lang="ko-KR" altLang="en-US" dirty="0"/>
              <a:t>핀과 </a:t>
            </a:r>
            <a:r>
              <a:rPr lang="en-US" altLang="ko-KR" dirty="0"/>
              <a:t>CO</a:t>
            </a:r>
            <a:r>
              <a:rPr lang="ko-KR" altLang="en-US" dirty="0"/>
              <a:t>핀은 모두 </a:t>
            </a:r>
            <a:r>
              <a:rPr lang="en-US" altLang="ko-KR" b="1" dirty="0"/>
              <a:t>HIGH</a:t>
            </a:r>
            <a:r>
              <a:rPr lang="en-US" altLang="ko-KR" dirty="0"/>
              <a:t> </a:t>
            </a:r>
            <a:r>
              <a:rPr lang="ko-KR" altLang="en-US" dirty="0"/>
              <a:t>상태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DCC6AB1-D38A-6A2B-E4D5-8382D93483DD}"/>
              </a:ext>
            </a:extLst>
          </p:cNvPr>
          <p:cNvCxnSpPr/>
          <p:nvPr/>
        </p:nvCxnSpPr>
        <p:spPr>
          <a:xfrm flipV="1">
            <a:off x="6448926" y="2250451"/>
            <a:ext cx="1016669" cy="11785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6BBF6E-D824-7999-618D-6C36E70F7F29}"/>
              </a:ext>
            </a:extLst>
          </p:cNvPr>
          <p:cNvSpPr txBox="1"/>
          <p:nvPr/>
        </p:nvSpPr>
        <p:spPr>
          <a:xfrm>
            <a:off x="968428" y="1915756"/>
            <a:ext cx="512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pnp</a:t>
            </a:r>
            <a:r>
              <a:rPr lang="ko-KR" altLang="en-US" dirty="0"/>
              <a:t> 트랜지스터는 핀의 전압이 </a:t>
            </a:r>
            <a:r>
              <a:rPr lang="en-US" altLang="ko-KR" b="1" dirty="0"/>
              <a:t>HIGH</a:t>
            </a:r>
            <a:r>
              <a:rPr lang="ko-KR" altLang="en-US" b="1" dirty="0"/>
              <a:t>일 때 </a:t>
            </a:r>
            <a:r>
              <a:rPr lang="en-US" altLang="ko-KR" b="1" dirty="0"/>
              <a:t>OFF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04DA34-C3E3-3D34-5A54-9A2025A91F15}"/>
              </a:ext>
            </a:extLst>
          </p:cNvPr>
          <p:cNvCxnSpPr>
            <a:cxnSpLocks/>
          </p:cNvCxnSpPr>
          <p:nvPr/>
        </p:nvCxnSpPr>
        <p:spPr>
          <a:xfrm flipH="1" flipV="1">
            <a:off x="3236495" y="2285088"/>
            <a:ext cx="661737" cy="72882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10B3F3-8943-D5F9-3B86-C644840FBE4F}"/>
              </a:ext>
            </a:extLst>
          </p:cNvPr>
          <p:cNvSpPr txBox="1"/>
          <p:nvPr/>
        </p:nvSpPr>
        <p:spPr>
          <a:xfrm>
            <a:off x="1052762" y="4879715"/>
            <a:ext cx="1008647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과충전</a:t>
            </a:r>
            <a:r>
              <a:rPr lang="ko-KR" altLang="en-US" dirty="0"/>
              <a:t>인 상황 → </a:t>
            </a:r>
            <a:r>
              <a:rPr lang="en-US" altLang="ko-KR" b="1" dirty="0"/>
              <a:t>CO</a:t>
            </a:r>
            <a:r>
              <a:rPr lang="ko-KR" altLang="en-US" b="1" dirty="0"/>
              <a:t>핀이 </a:t>
            </a:r>
            <a:r>
              <a:rPr lang="en-US" altLang="ko-KR" b="1" dirty="0"/>
              <a:t>LOW</a:t>
            </a:r>
            <a:r>
              <a:rPr lang="ko-KR" altLang="en-US" dirty="0"/>
              <a:t>가 되면서 아래의 </a:t>
            </a:r>
            <a:r>
              <a:rPr lang="en-US" altLang="ko-KR" dirty="0"/>
              <a:t>tr</a:t>
            </a:r>
            <a:r>
              <a:rPr lang="ko-KR" altLang="en-US" dirty="0"/>
              <a:t>이 켜진다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과방전</a:t>
            </a:r>
            <a:r>
              <a:rPr lang="ko-KR" altLang="en-US" dirty="0"/>
              <a:t>인 상황 → </a:t>
            </a:r>
            <a:r>
              <a:rPr lang="en-US" altLang="ko-KR" b="1" dirty="0"/>
              <a:t>DO</a:t>
            </a:r>
            <a:r>
              <a:rPr lang="ko-KR" altLang="en-US" b="1" dirty="0"/>
              <a:t>핀이 </a:t>
            </a:r>
            <a:r>
              <a:rPr lang="en-US" altLang="ko-KR" b="1" dirty="0"/>
              <a:t>LOW</a:t>
            </a:r>
            <a:r>
              <a:rPr lang="ko-KR" altLang="en-US" dirty="0"/>
              <a:t>가 되면서 위의 </a:t>
            </a:r>
            <a:r>
              <a:rPr lang="en-US" altLang="ko-KR" dirty="0"/>
              <a:t>tr</a:t>
            </a:r>
            <a:r>
              <a:rPr lang="ko-KR" altLang="en-US" dirty="0"/>
              <a:t>이 켜진다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그 상황</a:t>
            </a:r>
            <a:r>
              <a:rPr lang="en-US" altLang="ko-KR" dirty="0"/>
              <a:t>(</a:t>
            </a:r>
            <a:r>
              <a:rPr lang="ko-KR" altLang="en-US" dirty="0" err="1"/>
              <a:t>과충전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 err="1"/>
              <a:t>과방전</a:t>
            </a:r>
            <a:r>
              <a:rPr lang="en-US" altLang="ko-KR" dirty="0"/>
              <a:t>)</a:t>
            </a:r>
            <a:r>
              <a:rPr lang="ko-KR" altLang="en-US" dirty="0"/>
              <a:t>일 때 핀에 연결된 </a:t>
            </a:r>
            <a:r>
              <a:rPr lang="en-US" altLang="ko-KR" dirty="0"/>
              <a:t>tr</a:t>
            </a:r>
            <a:r>
              <a:rPr lang="ko-KR" altLang="en-US" dirty="0"/>
              <a:t>이 켜지는 구조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26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B0447-964E-BDD7-DA8C-AE1DD380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716E-236D-CAF7-B068-5B7CD640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소자 특성 파악</a:t>
            </a:r>
            <a:r>
              <a:rPr lang="en-US" altLang="ko-KR" sz="4000" dirty="0"/>
              <a:t>(DW01B)</a:t>
            </a:r>
            <a:endParaRPr lang="ko-KR" alt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DC83A-0D61-593A-D726-49B4D43EF44B}"/>
              </a:ext>
            </a:extLst>
          </p:cNvPr>
          <p:cNvSpPr txBox="1"/>
          <p:nvPr/>
        </p:nvSpPr>
        <p:spPr>
          <a:xfrm>
            <a:off x="735931" y="3875622"/>
            <a:ext cx="1008647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DW01B</a:t>
            </a:r>
            <a:r>
              <a:rPr lang="ko-KR" altLang="en-US" dirty="0"/>
              <a:t> </a:t>
            </a:r>
            <a:r>
              <a:rPr lang="en-US" altLang="ko-KR" dirty="0"/>
              <a:t>pin</a:t>
            </a:r>
            <a:r>
              <a:rPr lang="ko-KR" altLang="en-US" dirty="0"/>
              <a:t>의 출력 전압은 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HIGH</a:t>
            </a:r>
            <a:r>
              <a:rPr lang="ko-KR" altLang="en-US" dirty="0"/>
              <a:t>일 때는 </a:t>
            </a:r>
            <a:r>
              <a:rPr lang="en-US" altLang="ko-KR" b="1" dirty="0"/>
              <a:t>VCC-0.02</a:t>
            </a:r>
            <a:r>
              <a:rPr lang="ko-KR" altLang="en-US" dirty="0"/>
              <a:t>로 배터리의 전압에 의존하는 것으로 확인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LOW</a:t>
            </a:r>
            <a:r>
              <a:rPr lang="ko-KR" altLang="en-US" dirty="0"/>
              <a:t>일 때는 </a:t>
            </a:r>
            <a:r>
              <a:rPr lang="ko-KR" altLang="en-US" b="1" dirty="0"/>
              <a:t>약 </a:t>
            </a:r>
            <a:r>
              <a:rPr lang="en-US" altLang="ko-KR" b="1" dirty="0"/>
              <a:t>0.1V</a:t>
            </a:r>
            <a:r>
              <a:rPr lang="ko-KR" altLang="en-US" dirty="0"/>
              <a:t>이 출력 </a:t>
            </a:r>
            <a:r>
              <a:rPr lang="en-US" altLang="ko-KR" dirty="0"/>
              <a:t>pin</a:t>
            </a:r>
            <a:r>
              <a:rPr lang="ko-KR" altLang="en-US" dirty="0"/>
              <a:t>에 걸리는 것을 확인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F39206-B2E8-0959-D335-1A4F286C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269"/>
          <a:stretch/>
        </p:blipFill>
        <p:spPr>
          <a:xfrm>
            <a:off x="735931" y="2606887"/>
            <a:ext cx="10468802" cy="11069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D546C17-922E-3D09-D02A-073DEE1248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b="6020"/>
          <a:stretch/>
        </p:blipFill>
        <p:spPr>
          <a:xfrm>
            <a:off x="735931" y="1921051"/>
            <a:ext cx="10369217" cy="6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7A64F-0460-9981-AD37-6A412993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6C498-2790-E5D9-3E05-53AEEAB1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28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소자 특성 파악</a:t>
            </a:r>
            <a:r>
              <a:rPr lang="en-US" altLang="ko-KR" sz="4000" dirty="0"/>
              <a:t>(PMST5401)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333163-6ECD-55BD-965B-C69CDB6D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5" y="1199459"/>
            <a:ext cx="8379060" cy="109255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2C3974A-FA94-4825-DC8F-383BC536D445}"/>
              </a:ext>
            </a:extLst>
          </p:cNvPr>
          <p:cNvSpPr/>
          <p:nvPr/>
        </p:nvSpPr>
        <p:spPr>
          <a:xfrm>
            <a:off x="7255043" y="1928828"/>
            <a:ext cx="800099" cy="42110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0C62A-A429-8FA6-3307-DB54EA5A4FCF}"/>
              </a:ext>
            </a:extLst>
          </p:cNvPr>
          <p:cNvSpPr txBox="1"/>
          <p:nvPr/>
        </p:nvSpPr>
        <p:spPr>
          <a:xfrm>
            <a:off x="668425" y="2589031"/>
            <a:ext cx="746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Emitter</a:t>
            </a:r>
            <a:r>
              <a:rPr lang="ko-KR" altLang="en-US" dirty="0"/>
              <a:t>와 </a:t>
            </a:r>
            <a:r>
              <a:rPr lang="en-US" altLang="ko-KR" dirty="0"/>
              <a:t>base </a:t>
            </a:r>
            <a:r>
              <a:rPr lang="ko-KR" altLang="en-US" dirty="0"/>
              <a:t>사이의 전압은 </a:t>
            </a:r>
            <a:r>
              <a:rPr lang="en-US" altLang="ko-KR" b="1" dirty="0"/>
              <a:t>5V</a:t>
            </a:r>
            <a:r>
              <a:rPr lang="ko-KR" altLang="en-US" b="1" dirty="0"/>
              <a:t>가 최대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C26A162-68E4-D680-669C-ABA2C83C1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6" t="40395" r="40975" b="46218"/>
          <a:stretch/>
        </p:blipFill>
        <p:spPr bwMode="auto">
          <a:xfrm>
            <a:off x="1644482" y="3672642"/>
            <a:ext cx="7529371" cy="178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F5FA205-39B5-F013-4208-A622648EAF41}"/>
              </a:ext>
            </a:extLst>
          </p:cNvPr>
          <p:cNvCxnSpPr/>
          <p:nvPr/>
        </p:nvCxnSpPr>
        <p:spPr>
          <a:xfrm flipH="1">
            <a:off x="1521995" y="4565986"/>
            <a:ext cx="2340142" cy="198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E187D4-CA5C-C137-0D9A-F7DF8155A743}"/>
              </a:ext>
            </a:extLst>
          </p:cNvPr>
          <p:cNvSpPr txBox="1"/>
          <p:nvPr/>
        </p:nvSpPr>
        <p:spPr>
          <a:xfrm>
            <a:off x="126333" y="4579839"/>
            <a:ext cx="145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(Emitter)</a:t>
            </a:r>
          </a:p>
          <a:p>
            <a:pPr algn="ctr"/>
            <a:r>
              <a:rPr lang="ko-KR" altLang="en-US" dirty="0"/>
              <a:t>배터리 전압</a:t>
            </a:r>
            <a:endParaRPr lang="en-US" altLang="ko-KR" dirty="0"/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16V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D1DD5-2A2D-C460-B8B1-6EC49A5D4EA5}"/>
              </a:ext>
            </a:extLst>
          </p:cNvPr>
          <p:cNvSpPr/>
          <p:nvPr/>
        </p:nvSpPr>
        <p:spPr>
          <a:xfrm>
            <a:off x="5630780" y="3471111"/>
            <a:ext cx="2687054" cy="20814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STM32F103RCT6</a:t>
            </a:r>
            <a:endParaRPr lang="ko-KR" altLang="en-US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D825DB-A5F8-6592-814F-3637BCCF66BE}"/>
              </a:ext>
            </a:extLst>
          </p:cNvPr>
          <p:cNvCxnSpPr>
            <a:cxnSpLocks/>
          </p:cNvCxnSpPr>
          <p:nvPr/>
        </p:nvCxnSpPr>
        <p:spPr>
          <a:xfrm>
            <a:off x="5409167" y="4565986"/>
            <a:ext cx="0" cy="15446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792443-E455-0D1D-C749-D15A995A99A4}"/>
              </a:ext>
            </a:extLst>
          </p:cNvPr>
          <p:cNvSpPr txBox="1"/>
          <p:nvPr/>
        </p:nvSpPr>
        <p:spPr>
          <a:xfrm>
            <a:off x="4833655" y="6002302"/>
            <a:ext cx="126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(Base)</a:t>
            </a:r>
          </a:p>
          <a:p>
            <a:pPr algn="ctr"/>
            <a:r>
              <a:rPr lang="en-US" altLang="ko-KR" dirty="0"/>
              <a:t>3.3V </a:t>
            </a:r>
            <a:r>
              <a:rPr lang="ko-KR" altLang="en-US" dirty="0"/>
              <a:t>출력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7AE8059-3CA1-2E96-1EFD-9EA6618D2A37}"/>
              </a:ext>
            </a:extLst>
          </p:cNvPr>
          <p:cNvCxnSpPr>
            <a:cxnSpLocks/>
          </p:cNvCxnSpPr>
          <p:nvPr/>
        </p:nvCxnSpPr>
        <p:spPr>
          <a:xfrm flipV="1">
            <a:off x="6096000" y="3021383"/>
            <a:ext cx="3685448" cy="3089207"/>
          </a:xfrm>
          <a:prstGeom prst="bentConnector3">
            <a:avLst>
              <a:gd name="adj1" fmla="val 881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7500B2-EB81-5852-BDA3-98B1F079DC55}"/>
              </a:ext>
            </a:extLst>
          </p:cNvPr>
          <p:cNvSpPr txBox="1"/>
          <p:nvPr/>
        </p:nvSpPr>
        <p:spPr>
          <a:xfrm>
            <a:off x="9821553" y="2662852"/>
            <a:ext cx="225976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출력 단자를 줄이면서 발생한 문제로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회로를 수정</a:t>
            </a:r>
            <a:r>
              <a:rPr lang="ko-KR" altLang="en-US" dirty="0"/>
              <a:t>하거나</a:t>
            </a:r>
            <a:r>
              <a:rPr lang="en-US" altLang="ko-KR" dirty="0"/>
              <a:t>, </a:t>
            </a:r>
            <a:r>
              <a:rPr lang="en-US" altLang="ko-KR" b="1" dirty="0"/>
              <a:t>gate driver</a:t>
            </a:r>
            <a:r>
              <a:rPr lang="ko-KR" altLang="en-US" b="1" dirty="0"/>
              <a:t>를 이용</a:t>
            </a:r>
            <a:r>
              <a:rPr lang="ko-KR" altLang="en-US" dirty="0"/>
              <a:t>하는 방식으로 해결 해야 할 것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49240B2-C516-A959-1331-E5C51E35F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01" y="5657849"/>
            <a:ext cx="4697739" cy="4368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FCC0A4F-3719-5A99-D74B-139034E779B4}"/>
              </a:ext>
            </a:extLst>
          </p:cNvPr>
          <p:cNvSpPr txBox="1"/>
          <p:nvPr/>
        </p:nvSpPr>
        <p:spPr>
          <a:xfrm>
            <a:off x="854786" y="6173610"/>
            <a:ext cx="3134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MCU </a:t>
            </a:r>
            <a:r>
              <a:rPr lang="ko-KR" altLang="en-US" sz="1600" dirty="0"/>
              <a:t>핀에서 나오는 전류는 </a:t>
            </a:r>
            <a:endParaRPr lang="en-US" altLang="ko-KR" sz="1600" dirty="0"/>
          </a:p>
          <a:p>
            <a:r>
              <a:rPr lang="ko-KR" altLang="en-US" sz="1600" b="1" dirty="0"/>
              <a:t>약 </a:t>
            </a:r>
            <a:r>
              <a:rPr lang="en-US" altLang="ko-KR" sz="1600" b="1" dirty="0"/>
              <a:t>25mA</a:t>
            </a:r>
            <a:r>
              <a:rPr lang="ko-KR" altLang="en-US" sz="1600" dirty="0"/>
              <a:t>인 것으로 파악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794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778</Words>
  <Application>Microsoft Office PowerPoint</Application>
  <PresentationFormat>와이드스크린</PresentationFormat>
  <Paragraphs>108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1월 31일 BMS 발표</vt:lpstr>
      <vt:lpstr>목차</vt:lpstr>
      <vt:lpstr>4cell BMS 회로 변경 계획①</vt:lpstr>
      <vt:lpstr>4cell BMS 회로 변경 계획②</vt:lpstr>
      <vt:lpstr>4cell BMS 회로 변경 계획②</vt:lpstr>
      <vt:lpstr>FTK8810L 보호 IC datasheet NMOS</vt:lpstr>
      <vt:lpstr>소자 특성 파악(DW01B)</vt:lpstr>
      <vt:lpstr>소자 특성 파악(DW01B)</vt:lpstr>
      <vt:lpstr>소자 특성 파악(PMST5401)</vt:lpstr>
      <vt:lpstr>PMST5401 기존 회로 보호 IC PNP</vt:lpstr>
      <vt:lpstr>소자 특성 파악(HY2213-BB3A)</vt:lpstr>
      <vt:lpstr>소자 특성 파악(A2SHB)</vt:lpstr>
      <vt:lpstr>소자 특성 파악(A2SHB)</vt:lpstr>
      <vt:lpstr>Altium을 이용하여 회로 구성</vt:lpstr>
      <vt:lpstr>Altium을 이용하여 회로 구성</vt:lpstr>
      <vt:lpstr>추가 고려 사항 및 궁금한 점</vt:lpstr>
      <vt:lpstr>BJT의 베이스 전류 크기</vt:lpstr>
      <vt:lpstr>DW01B 출력 전류를 통해 추정 시도</vt:lpstr>
      <vt:lpstr>추가 고려 사항</vt:lpstr>
      <vt:lpstr>추가 고려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준영 이</dc:creator>
  <cp:lastModifiedBy>이한준</cp:lastModifiedBy>
  <cp:revision>16</cp:revision>
  <dcterms:created xsi:type="dcterms:W3CDTF">2025-01-27T11:35:35Z</dcterms:created>
  <dcterms:modified xsi:type="dcterms:W3CDTF">2025-01-30T15:50:15Z</dcterms:modified>
</cp:coreProperties>
</file>