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41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http://phonegap.com/about/faq/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http://docs.phonegap.com/en/2.8.0/guide_getting-started_index.md.html#Getting%20Started%20Guides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1" y="4664146"/>
            <a:ext cx="9151089" cy="0"/>
          </a:xfrm>
          <a:prstGeom prst="rtTriangle">
            <a:avLst/>
          </a:prstGeom>
          <a:gradFill>
            <a:gsLst>
              <a:gs pos="0">
                <a:srgbClr val="007593"/>
              </a:gs>
              <a:gs pos="55000">
                <a:srgbClr val="5FD0EC"/>
              </a:gs>
              <a:gs pos="100000">
                <a:srgbClr val="007593"/>
              </a:gs>
            </a:gsLst>
            <a:lin ang="30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chemeClr val="dk2"/>
              </a:buClr>
              <a:buFont typeface="Consola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64008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/>
            </a:lvl2pPr>
            <a:lvl3pPr marL="9144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350"/>
              </a:spcBef>
              <a:buClr>
                <a:schemeClr val="accen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5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-3765" y="4953000"/>
            <a:ext cx="9147765" cy="1912087"/>
            <a:chOff x="-3765" y="4832896"/>
            <a:chExt cx="9147765" cy="2032191"/>
          </a:xfrm>
        </p:grpSpPr>
        <p:sp>
          <p:nvSpPr>
            <p:cNvPr id="23" name="Shape 23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0" t="0" r="0" b="0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ABDEEA">
                <a:alpha val="4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35442" y="5135526"/>
              <a:ext cx="9108557" cy="838200"/>
            </a:xfrm>
            <a:custGeom>
              <a:avLst/>
              <a:gdLst/>
              <a:ahLst/>
              <a:cxnLst/>
              <a:rect l="0" t="0" r="0" b="0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4883887"/>
              <a:ext cx="9144000" cy="1981200"/>
            </a:xfrm>
            <a:custGeom>
              <a:avLst/>
              <a:gdLst/>
              <a:ahLst/>
              <a:cxnLst/>
              <a:rect l="0" t="0" r="0" b="0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Shape 26"/>
            <p:cNvCxnSpPr/>
            <p:nvPr/>
          </p:nvCxnSpPr>
          <p:spPr>
            <a:xfrm>
              <a:off x="-3765" y="4880373"/>
              <a:ext cx="9147764" cy="839942"/>
            </a:xfrm>
            <a:prstGeom prst="straightConnector1">
              <a:avLst/>
            </a:prstGeom>
            <a:noFill/>
            <a:ln w="12050" cap="flat">
              <a:solidFill>
                <a:srgbClr val="A3D9E7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378964" y="-440435"/>
            <a:ext cx="438607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936367" y="2182285"/>
            <a:ext cx="5592760" cy="1777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823119" y="-91279"/>
            <a:ext cx="5592759" cy="632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22375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922712" y="2931711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2" name="Shape 42"/>
          <p:cNvSpPr/>
          <p:nvPr/>
        </p:nvSpPr>
        <p:spPr>
          <a:xfrm>
            <a:off x="3636680" y="3005472"/>
            <a:ext cx="182879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450264" y="3005472"/>
            <a:ext cx="182879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7" cy="762000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4" cy="762000"/>
          </a:xfrm>
          <a:prstGeom prst="rect">
            <a:avLst/>
          </a:prstGeom>
          <a:solidFill>
            <a:schemeClr val="accent1"/>
          </a:solidFill>
          <a:ln w="965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7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4" cy="3941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5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chemeClr val="accent1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419600" y="5355101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spcBef>
                <a:spcPts val="0"/>
              </a:spcBef>
              <a:buFont typeface="Cantarell"/>
              <a:buNone/>
              <a:defRPr/>
            </a:lvl1pPr>
            <a:lvl2pPr rtl="0">
              <a:spcBef>
                <a:spcPts val="0"/>
              </a:spcBef>
              <a:buFont typeface="Cantarell"/>
              <a:buNone/>
              <a:defRPr/>
            </a:lvl2pPr>
            <a:lvl3pPr rtl="0">
              <a:spcBef>
                <a:spcPts val="0"/>
              </a:spcBef>
              <a:buFont typeface="Cantarell"/>
              <a:buNone/>
              <a:defRPr/>
            </a:lvl3pPr>
            <a:lvl4pPr rtl="0">
              <a:spcBef>
                <a:spcPts val="0"/>
              </a:spcBef>
              <a:buFont typeface="Cantarell"/>
              <a:buNone/>
              <a:defRPr/>
            </a:lvl4pPr>
            <a:lvl5pPr rtl="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914400" y="274319"/>
            <a:ext cx="7479791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gradFill>
          <a:gsLst>
            <a:gs pos="0">
              <a:srgbClr val="B2B2B2"/>
            </a:gs>
            <a:gs pos="40000">
              <a:srgbClr val="9F9F9F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41232" y="5443401"/>
            <a:ext cx="7162799" cy="648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18288" indent="0" algn="r" rtl="0">
              <a:spcBef>
                <a:spcPts val="0"/>
              </a:spcBef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19"/>
          </a:xfrm>
          <a:prstGeom prst="rect">
            <a:avLst/>
          </a:prstGeom>
          <a:solidFill>
            <a:schemeClr val="dk2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28600" y="4865121"/>
            <a:ext cx="8075431" cy="56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R="0" algn="r" rtl="0">
              <a:spcBef>
                <a:spcPts val="0"/>
              </a:spcBef>
              <a:buClr>
                <a:schemeClr val="accent1"/>
              </a:buClr>
              <a:buFont typeface="Consola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9272" y="5944935"/>
            <a:ext cx="4940623" cy="921076"/>
          </a:xfrm>
          <a:custGeom>
            <a:avLst/>
            <a:gdLst/>
            <a:ahLst/>
            <a:cxnLst/>
            <a:rect l="0" t="0" r="0" b="0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85716" y="5939010"/>
            <a:ext cx="3690451" cy="933450"/>
          </a:xfrm>
          <a:custGeom>
            <a:avLst/>
            <a:gdLst/>
            <a:ahLst/>
            <a:cxnLst/>
            <a:rect l="0" t="0" r="0" b="0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" name="Shape 87"/>
          <p:cNvSpPr/>
          <p:nvPr/>
        </p:nvSpPr>
        <p:spPr>
          <a:xfrm>
            <a:off x="8664111" y="4988439"/>
            <a:ext cx="182879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477696" y="4988439"/>
            <a:ext cx="182879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9A6"/>
              </a:gs>
              <a:gs pos="72000">
                <a:srgbClr val="65CCE6"/>
              </a:gs>
              <a:gs pos="100000">
                <a:srgbClr val="8ED9EC"/>
              </a:gs>
            </a:gsLst>
            <a:lin ang="16200000" scaled="0"/>
          </a:gradFill>
          <a:ln w="9525" cap="rnd">
            <a:solidFill>
              <a:srgbClr val="2176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99272" y="5944935"/>
            <a:ext cx="4940623" cy="921076"/>
          </a:xfrm>
          <a:custGeom>
            <a:avLst/>
            <a:gdLst/>
            <a:ahLst/>
            <a:cxnLst/>
            <a:rect l="0" t="0" r="0" b="0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BDEEA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485716" y="5939010"/>
            <a:ext cx="3690451" cy="933450"/>
          </a:xfrm>
          <a:custGeom>
            <a:avLst/>
            <a:gdLst/>
            <a:ahLst/>
            <a:cxnLst/>
            <a:rect l="0" t="0" r="0" b="0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6041" y="5791253"/>
            <a:ext cx="3402313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-9237" y="5787737"/>
            <a:ext cx="3405508" cy="1084383"/>
          </a:xfrm>
          <a:prstGeom prst="straightConnector1">
            <a:avLst/>
          </a:prstGeom>
          <a:noFill/>
          <a:ln w="12050" cap="flat">
            <a:solidFill>
              <a:srgbClr val="A3D9E7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onsola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indent="-14757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"/>
              <a:defRPr/>
            </a:lvl1pPr>
            <a:lvl2pPr marL="621792" marR="0" indent="-94741" algn="l" rtl="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lvl2pPr>
            <a:lvl3pPr marL="859536" marR="0" indent="-103886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3pPr>
            <a:lvl4pPr marL="1143000" marR="0" indent="-10795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4pPr>
            <a:lvl5pPr marL="1371600" marR="0" indent="-114300" algn="l" rtl="0">
              <a:spcBef>
                <a:spcPts val="350"/>
              </a:spcBef>
              <a:buClr>
                <a:schemeClr val="accent2"/>
              </a:buClr>
              <a:buFont typeface="Noto Symbol"/>
              <a:buChar char="⚫"/>
              <a:defRPr/>
            </a:lvl5pPr>
            <a:lvl6pPr marL="1600200" marR="0" indent="-1143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6pPr>
            <a:lvl7pPr marL="1828800" marR="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7pPr>
            <a:lvl8pPr marL="2057400" marR="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8pPr>
            <a:lvl9pPr marL="2286000" marR="0" indent="-127000" algn="l" rtl="0">
              <a:spcBef>
                <a:spcPts val="350"/>
              </a:spcBef>
              <a:buClr>
                <a:schemeClr val="accent3"/>
              </a:buClr>
              <a:buFont typeface="Noto Symbol"/>
              <a:buChar char="◾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3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47271" y="6407944"/>
            <a:ext cx="36575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honegap.com/en/2.8.0/cordova_media_capture_capture.m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76200" y="152400"/>
            <a:ext cx="8915400" cy="129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000" b="1" i="0" u="sng" strike="noStrike" cap="none" baseline="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Developing Mobile Applications using 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295400"/>
            <a:ext cx="3962399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4800" y="6096000"/>
            <a:ext cx="510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Jason </a:t>
            </a:r>
            <a:r>
              <a:rPr lang="en-US" sz="1800" b="1" dirty="0" smtClean="0"/>
              <a:t>Chiu</a:t>
            </a:r>
            <a:r>
              <a:rPr lang="en-US" sz="1800" b="1" dirty="0"/>
              <a:t>, </a:t>
            </a:r>
            <a:r>
              <a:rPr lang="en-US" sz="1800" b="1" dirty="0" err="1"/>
              <a:t>Nidhi</a:t>
            </a:r>
            <a:r>
              <a:rPr lang="en-US" sz="1800" b="1" dirty="0"/>
              <a:t> </a:t>
            </a:r>
            <a:r>
              <a:rPr lang="en-US" sz="1800" b="1" dirty="0" smtClean="0"/>
              <a:t>Shah, and Kevin Oh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Since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is designed to support multiple platforms, it will not have the new features available as soon as they are available in the SDK. 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Several platform core features may still not be available via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strength of being open source – and leveraging the talents of a wide array of contributors – is both a blessing and curse.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If you need to extend your app with a custom Cordova/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plugin, odds are you will find one. Yet it may be out of date and not support the target platforms you need.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Disadvantages of PhoneGap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There may be challenges with the support and maintenance with those modules.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 plugin architecture works well if you can find the plugins you need </a:t>
            </a:r>
            <a:r>
              <a:rPr lang="en-US" sz="2400" b="0" i="1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or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 if your web developers are capable of changing gears to write their own custom plugin(s) as needed.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Native UI will always outperform a hybrid solution. The web developers will need to have knowledge of which web UI frameworks are mobile-friendly. 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Have to pay close attention to performance.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Disadvantages of </a:t>
            </a:r>
            <a:r>
              <a:rPr lang="en-US" sz="4100" b="1" i="0" u="none" strike="noStrike" cap="none" baseline="0" dirty="0" err="1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PhoneGap</a:t>
            </a:r>
            <a:r>
              <a:rPr lang="en-US" sz="4100" b="1" i="0" u="none" strike="noStrike" cap="none" baseline="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(continued)</a:t>
            </a:r>
            <a:endParaRPr lang="en-US" sz="4100" b="1" i="0" u="none" strike="noStrike" cap="none" baseline="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071454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sng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Any Questions?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2192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0385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 is free and open source framework developed by Nitobi software and IBM.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It helps you to create mobile apps using standardized web APIs for popular platforms.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It uses Web technologies like HTML, JavaScript, and CSS. 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 applications are able to interact with mobile device hardware, such as the Accelerometer or GPS.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 applications are built and packaged like native applications.</a:t>
            </a:r>
          </a:p>
          <a:p>
            <a:pPr marL="365760" marR="0" lvl="0" indent="-15232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marL="365760" marR="0" lvl="0" indent="-152323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sng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Introducing “PhoneGap”</a:t>
            </a:r>
          </a:p>
        </p:txBody>
      </p:sp>
      <p:sp>
        <p:nvSpPr>
          <p:cNvPr id="111" name="Shape 111"/>
          <p:cNvSpPr/>
          <p:nvPr/>
        </p:nvSpPr>
        <p:spPr>
          <a:xfrm>
            <a:off x="2590800" y="1447800"/>
            <a:ext cx="4000500" cy="40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590800" y="1447800"/>
            <a:ext cx="4000500" cy="40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 apps work on cross-platform technologies. 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One app fits all.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Seamless Integration across all mobile devices.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 apps are standards compliant.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Write once, run on many platforms.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Lower barrier of entry for app programmers.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Reduced number of required skills to build apps.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Reduced development &amp; long term maintenance cost. 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PhoneGap?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3700" b="1" i="0" u="none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What platforms support PhoneGap?</a:t>
            </a:r>
          </a:p>
        </p:txBody>
      </p:sp>
      <p:pic>
        <p:nvPicPr>
          <p:cNvPr id="126" name="Shape 1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44164"/>
            <a:ext cx="8229600" cy="299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33400" y="3048000"/>
            <a:ext cx="5333999" cy="32003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6210"/>
              <a:buFont typeface="Noto Symbol"/>
              <a:buChar char=""/>
            </a:pPr>
            <a:r>
              <a:rPr lang="en-US" sz="18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Include web code in a native app project: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assets/www/js/, css/, images/, etc.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6210"/>
              <a:buFont typeface="Noto Symbol"/>
              <a:buChar char=""/>
            </a:pPr>
            <a:r>
              <a:rPr lang="en-US" sz="18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Native code loads a URL to the web code through the device’s internal browser: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Extend a CordovaWebViewClient 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lang="en-US" sz="15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super.loadUrl( “file:///android_asset/www/login.html” );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6210"/>
              <a:buFont typeface="Noto Symbol"/>
              <a:buChar char=""/>
            </a:pPr>
            <a:r>
              <a:rPr lang="en-US" sz="185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Apache Cordova exposes native device APIs through JavaScript: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324"/>
              </a:spcBef>
              <a:buClr>
                <a:schemeClr val="accent1"/>
              </a:buClr>
              <a:buSzPct val="25000"/>
              <a:buFont typeface="Verdana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- navigator.device.</a:t>
            </a:r>
            <a:r>
              <a:rPr lang="en-US" sz="1300" b="0" i="0" u="sng" strike="noStrike" cap="none" baseline="0">
                <a:solidFill>
                  <a:schemeClr val="hlink"/>
                </a:solidFill>
                <a:latin typeface="Cantarell"/>
                <a:ea typeface="Cantarell"/>
                <a:cs typeface="Cantarell"/>
                <a:sym typeface="Cantarell"/>
                <a:hlinkClick r:id="rId3"/>
              </a:rPr>
              <a:t>capture.captureImage</a:t>
            </a:r>
            <a:r>
              <a:rPr lang="en-US" sz="13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( captureSuccess(), captureError(), [options] );</a:t>
            </a:r>
            <a:r>
              <a:rPr lang="en-US" sz="15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/>
            </a:r>
            <a:br>
              <a:rPr lang="en-US" sz="15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</a:br>
            <a:endParaRPr lang="en-US" sz="15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sng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How does PhoneGap Work?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066800"/>
            <a:ext cx="84582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876799" cy="4483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	Developers can use BUILD services of PhoneGap to develop apps for the app-stores of Apple, Android, Palm, Symbian and BlackBerry, etc.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PhoneGap’s BUILD service?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295400"/>
            <a:ext cx="396239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038599"/>
          </a:xfrm>
          <a:prstGeom prst="rect">
            <a:avLst/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Integrated Development Environment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Java IDE like Eclipse or IntelliJ for Android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Xcode for iOS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Mobile Platform SDK 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Apache Cordova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Mobile Devices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Recommended for deployment/testing</a:t>
            </a:r>
          </a:p>
          <a:p>
            <a:pPr marL="621792" marR="0" lvl="1" indent="-240791" algn="l" rtl="0">
              <a:spcBef>
                <a:spcPts val="324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Emulators are alternative but not a true test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400" b="0" i="0" u="sng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Getting Started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guide available on phonegap.com</a:t>
            </a:r>
          </a:p>
          <a:p>
            <a:pPr marL="365760" marR="0" lvl="0" indent="-2641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3600" b="1" i="0" u="sng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Getting Started with Development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Allows developers  to leverage their existing skills  of HTML, JavaScript and CSS. 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Reduces  training time.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Enables a quick-to-market stance in companies ready to adopt it. 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apps install just like a native application, and are ready for the app-store discoverability.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follows a plugin architecture, which means that access to native device APIs can be extended in a modular way.</a:t>
            </a:r>
            <a:r>
              <a:rPr lang="en-US" sz="21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</a:p>
          <a:p>
            <a:pPr marL="365760" marR="0" lvl="0" indent="-17382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1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Advantages of PhoneGap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can use the single codebase for your cross platform applications.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You can leverage the hardware specific features such as Geolocation, Vibration, Accelerometer, Contact Support and Sound.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PhoneGap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 is open source 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and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 free, so there are no licensing costs.</a:t>
            </a:r>
          </a:p>
          <a:p>
            <a:pPr marL="365760" marR="0" lvl="0" indent="-26416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ymbol"/>
              <a:buChar char="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Open Source community is actively contributing new modules which can potentially save you time and money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.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4380071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 baseline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Developing Mobile Applications using PhoneGap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onsolas"/>
              <a:buNone/>
            </a:pPr>
            <a:r>
              <a:rPr lang="en-US" sz="4100" b="1" i="0" u="none" strike="noStrike" cap="none" baseline="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Advantages of </a:t>
            </a:r>
            <a:r>
              <a:rPr lang="en-US" sz="4100" b="1" i="0" u="none" strike="noStrike" cap="none" baseline="0" dirty="0" err="1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PhoneGap</a:t>
            </a:r>
            <a:r>
              <a:rPr lang="en-US" sz="4100" b="1" i="0" u="none" strike="noStrike" cap="none" baseline="0" dirty="0" smtClean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(continued)</a:t>
            </a:r>
            <a:endParaRPr lang="en-US" sz="4100" b="1" i="0" u="none" strike="noStrike" cap="none" baseline="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721466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584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Developing Mobile Applications using </vt:lpstr>
      <vt:lpstr>Introducing “PhoneGap”</vt:lpstr>
      <vt:lpstr>Why PhoneGap?</vt:lpstr>
      <vt:lpstr>What platforms support PhoneGap?</vt:lpstr>
      <vt:lpstr>How does PhoneGap Work?</vt:lpstr>
      <vt:lpstr>PhoneGap’s BUILD service?</vt:lpstr>
      <vt:lpstr>Getting Started with Development</vt:lpstr>
      <vt:lpstr>Advantages of PhoneGap</vt:lpstr>
      <vt:lpstr>Advantages of PhoneGap (continued)</vt:lpstr>
      <vt:lpstr>Disadvantages of PhoneGap</vt:lpstr>
      <vt:lpstr>Disadvantages of PhoneGap (continued)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Mobile Applications using </dc:title>
  <cp:lastModifiedBy>Kevin</cp:lastModifiedBy>
  <cp:revision>2</cp:revision>
  <dcterms:modified xsi:type="dcterms:W3CDTF">2015-04-13T04:42:39Z</dcterms:modified>
</cp:coreProperties>
</file>