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2"/>
  </p:notesMasterIdLst>
  <p:handoutMasterIdLst>
    <p:handoutMasterId r:id="rId53"/>
  </p:handoutMasterIdLst>
  <p:sldIdLst>
    <p:sldId id="256" r:id="rId2"/>
    <p:sldId id="386" r:id="rId3"/>
    <p:sldId id="257" r:id="rId4"/>
    <p:sldId id="390" r:id="rId5"/>
    <p:sldId id="391" r:id="rId6"/>
    <p:sldId id="392" r:id="rId7"/>
    <p:sldId id="393" r:id="rId8"/>
    <p:sldId id="394" r:id="rId9"/>
    <p:sldId id="395" r:id="rId10"/>
    <p:sldId id="396" r:id="rId11"/>
    <p:sldId id="389" r:id="rId12"/>
    <p:sldId id="397" r:id="rId13"/>
    <p:sldId id="387" r:id="rId14"/>
    <p:sldId id="332" r:id="rId15"/>
    <p:sldId id="333" r:id="rId16"/>
    <p:sldId id="334" r:id="rId17"/>
    <p:sldId id="335" r:id="rId18"/>
    <p:sldId id="336" r:id="rId19"/>
    <p:sldId id="337" r:id="rId20"/>
    <p:sldId id="338" r:id="rId21"/>
    <p:sldId id="339" r:id="rId22"/>
    <p:sldId id="340" r:id="rId23"/>
    <p:sldId id="398" r:id="rId24"/>
    <p:sldId id="399" r:id="rId25"/>
    <p:sldId id="400" r:id="rId26"/>
    <p:sldId id="401" r:id="rId27"/>
    <p:sldId id="403" r:id="rId28"/>
    <p:sldId id="404" r:id="rId29"/>
    <p:sldId id="405" r:id="rId30"/>
    <p:sldId id="408" r:id="rId31"/>
    <p:sldId id="411"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6" r:id="rId49"/>
    <p:sldId id="434" r:id="rId50"/>
    <p:sldId id="43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E5CE13-6AA9-417C-9532-443EF3465DFF}" type="datetimeFigureOut">
              <a:rPr lang="en-US" smtClean="0"/>
              <a:pPr/>
              <a:t>2/2/2015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3EDA62-59D3-4361-89F3-DD73615461D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2C945A-F548-46AF-A1B2-2330D82774AB}" type="datetimeFigureOut">
              <a:rPr lang="en-US" smtClean="0"/>
              <a:pPr/>
              <a:t>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38FC05-BC53-4F74-9155-75EA1A42875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6F1E7C3-0EC4-4735-ACC0-C8BBB1E29437}" type="datetimeFigureOut">
              <a:rPr lang="en-US" smtClean="0"/>
              <a:pPr/>
              <a:t>2/2/2015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48BFBC1-04A3-4449-B1A3-8A35B64CA00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F1E7C3-0EC4-4735-ACC0-C8BBB1E29437}" type="datetimeFigureOut">
              <a:rPr lang="en-US" smtClean="0"/>
              <a:pPr/>
              <a:t>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48BFBC1-04A3-4449-B1A3-8A35B64CA00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F1E7C3-0EC4-4735-ACC0-C8BBB1E29437}" type="datetimeFigureOut">
              <a:rPr lang="en-US" smtClean="0"/>
              <a:pPr/>
              <a:t>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48BFBC1-04A3-4449-B1A3-8A35B64CA00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F1E7C3-0EC4-4735-ACC0-C8BBB1E29437}" type="datetimeFigureOut">
              <a:rPr lang="en-US" smtClean="0"/>
              <a:pPr/>
              <a:t>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48BFBC1-04A3-4449-B1A3-8A35B64CA003}"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F1E7C3-0EC4-4735-ACC0-C8BBB1E29437}" type="datetimeFigureOut">
              <a:rPr lang="en-US" smtClean="0"/>
              <a:pPr/>
              <a:t>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48BFBC1-04A3-4449-B1A3-8A35B64CA003}"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F1E7C3-0EC4-4735-ACC0-C8BBB1E29437}" type="datetimeFigureOut">
              <a:rPr lang="en-US" smtClean="0"/>
              <a:pPr/>
              <a:t>2/2/2015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48BFBC1-04A3-4449-B1A3-8A35B64CA003}"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6F1E7C3-0EC4-4735-ACC0-C8BBB1E29437}" type="datetimeFigureOut">
              <a:rPr lang="en-US" smtClean="0"/>
              <a:pPr/>
              <a:t>2/2/2015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748BFBC1-04A3-4449-B1A3-8A35B64CA00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6F1E7C3-0EC4-4735-ACC0-C8BBB1E29437}" type="datetimeFigureOut">
              <a:rPr lang="en-US" smtClean="0"/>
              <a:pPr/>
              <a:t>2/2/2015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748BFBC1-04A3-4449-B1A3-8A35B64CA003}"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6F1E7C3-0EC4-4735-ACC0-C8BBB1E29437}" type="datetimeFigureOut">
              <a:rPr lang="en-US" smtClean="0"/>
              <a:pPr/>
              <a:t>2/2/2015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748BFBC1-04A3-4449-B1A3-8A35B64CA00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6F1E7C3-0EC4-4735-ACC0-C8BBB1E29437}" type="datetimeFigureOut">
              <a:rPr lang="en-US" smtClean="0"/>
              <a:pPr/>
              <a:t>2/2/2015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48BFBC1-04A3-4449-B1A3-8A35B64CA00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6F1E7C3-0EC4-4735-ACC0-C8BBB1E29437}" type="datetimeFigureOut">
              <a:rPr lang="en-US" smtClean="0"/>
              <a:pPr/>
              <a:t>2/2/2015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48BFBC1-04A3-4449-B1A3-8A35B64CA003}"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6F1E7C3-0EC4-4735-ACC0-C8BBB1E29437}" type="datetimeFigureOut">
              <a:rPr lang="en-US" smtClean="0"/>
              <a:pPr/>
              <a:t>2/2/2015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48BFBC1-04A3-4449-B1A3-8A35B64CA00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mozilla.com/mobil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webcredible.co.uk/user-friendly-resources/web-usability/mobile-guidelines.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smtClean="0">
                <a:solidFill>
                  <a:srgbClr val="002060"/>
                </a:solidFill>
              </a:rPr>
              <a:t>Designing Web Applications</a:t>
            </a:r>
            <a:br>
              <a:rPr lang="en-US" sz="3600" dirty="0" smtClean="0">
                <a:solidFill>
                  <a:srgbClr val="002060"/>
                </a:solidFill>
              </a:rPr>
            </a:br>
            <a:r>
              <a:rPr lang="en-US" sz="3600" dirty="0" smtClean="0">
                <a:solidFill>
                  <a:srgbClr val="002060"/>
                </a:solidFill>
              </a:rPr>
              <a:t>for Mobile Devices</a:t>
            </a:r>
            <a:r>
              <a:rPr lang="en-US" sz="4400" dirty="0" smtClean="0">
                <a:solidFill>
                  <a:srgbClr val="002060"/>
                </a:solidFill>
              </a:rPr>
              <a:t/>
            </a:r>
            <a:br>
              <a:rPr lang="en-US" sz="4400" dirty="0" smtClean="0">
                <a:solidFill>
                  <a:srgbClr val="002060"/>
                </a:solidFill>
              </a:rPr>
            </a:br>
            <a:r>
              <a:rPr lang="en-US" sz="3200" dirty="0" smtClean="0">
                <a:solidFill>
                  <a:srgbClr val="002060"/>
                </a:solidFill>
              </a:rPr>
              <a:t>MIS 565</a:t>
            </a:r>
            <a:endParaRPr lang="en-US" sz="3200" dirty="0">
              <a:solidFill>
                <a:srgbClr val="002060"/>
              </a:solidFill>
            </a:endParaRPr>
          </a:p>
        </p:txBody>
      </p:sp>
      <p:sp>
        <p:nvSpPr>
          <p:cNvPr id="3" name="Subtitle 2"/>
          <p:cNvSpPr>
            <a:spLocks noGrp="1"/>
          </p:cNvSpPr>
          <p:nvPr>
            <p:ph type="subTitle" idx="1"/>
          </p:nvPr>
        </p:nvSpPr>
        <p:spPr>
          <a:xfrm>
            <a:off x="1371600" y="3657600"/>
            <a:ext cx="6400800" cy="1676400"/>
          </a:xfrm>
        </p:spPr>
        <p:txBody>
          <a:bodyPr>
            <a:normAutofit/>
          </a:bodyPr>
          <a:lstStyle/>
          <a:p>
            <a:pPr algn="ctr"/>
            <a:endParaRPr lang="en-US" sz="2400" b="1" i="1" cap="none" dirty="0" smtClean="0">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976530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fontScale="92500" lnSpcReduction="10000"/>
          </a:bodyPr>
          <a:lstStyle/>
          <a:p>
            <a:pPr>
              <a:buFont typeface="Wingdings" pitchFamily="2" charset="2"/>
              <a:buChar char="Ø"/>
            </a:pPr>
            <a:r>
              <a:rPr lang="en-US" sz="3200" b="1" dirty="0" smtClean="0">
                <a:latin typeface="Times New Roman" pitchFamily="18" charset="0"/>
                <a:cs typeface="Times New Roman" pitchFamily="18" charset="0"/>
              </a:rPr>
              <a:t>Input Methods</a:t>
            </a:r>
          </a:p>
          <a:p>
            <a:pPr lvl="1">
              <a:buFont typeface="Wingdings" pitchFamily="2" charset="2"/>
              <a:buChar char="§"/>
            </a:pPr>
            <a:r>
              <a:rPr lang="en-US" sz="2000" dirty="0" smtClean="0"/>
              <a:t>Numeric keypad</a:t>
            </a:r>
          </a:p>
          <a:p>
            <a:pPr lvl="1">
              <a:buFont typeface="Wingdings" pitchFamily="2" charset="2"/>
              <a:buChar char="§"/>
            </a:pPr>
            <a:r>
              <a:rPr lang="en-US" sz="2000" dirty="0" smtClean="0"/>
              <a:t>Alphanumeric keypad (ABC or QWERTY)</a:t>
            </a:r>
          </a:p>
          <a:p>
            <a:pPr lvl="1">
              <a:buFont typeface="Wingdings" pitchFamily="2" charset="2"/>
              <a:buChar char="§"/>
            </a:pPr>
            <a:r>
              <a:rPr lang="en-US" sz="2000" dirty="0" smtClean="0"/>
              <a:t>Virtual keypad on screen</a:t>
            </a:r>
          </a:p>
          <a:p>
            <a:pPr lvl="1">
              <a:buFont typeface="Wingdings" pitchFamily="2" charset="2"/>
              <a:buChar char="§"/>
            </a:pPr>
            <a:r>
              <a:rPr lang="en-US" sz="2000" dirty="0" smtClean="0"/>
              <a:t>Touch</a:t>
            </a:r>
          </a:p>
          <a:p>
            <a:pPr lvl="1">
              <a:buFont typeface="Wingdings" pitchFamily="2" charset="2"/>
              <a:buChar char="§"/>
            </a:pPr>
            <a:r>
              <a:rPr lang="en-US" sz="2000" dirty="0" err="1" smtClean="0"/>
              <a:t>Multitouch</a:t>
            </a:r>
            <a:endParaRPr lang="en-US" sz="2000" dirty="0" smtClean="0"/>
          </a:p>
          <a:p>
            <a:pPr lvl="1">
              <a:buFont typeface="Wingdings" pitchFamily="2" charset="2"/>
              <a:buChar char="§"/>
            </a:pPr>
            <a:r>
              <a:rPr lang="en-US" sz="2000" dirty="0" smtClean="0"/>
              <a:t>External keypad (wireless or not)</a:t>
            </a:r>
          </a:p>
          <a:p>
            <a:pPr lvl="1">
              <a:buFont typeface="Wingdings" pitchFamily="2" charset="2"/>
              <a:buChar char="§"/>
            </a:pPr>
            <a:r>
              <a:rPr lang="en-US" sz="2000" dirty="0" smtClean="0"/>
              <a:t>Handwriting recognition</a:t>
            </a:r>
          </a:p>
          <a:p>
            <a:pPr lvl="1">
              <a:buFont typeface="Wingdings" pitchFamily="2" charset="2"/>
              <a:buChar char="§"/>
            </a:pPr>
            <a:r>
              <a:rPr lang="en-US" sz="2000" dirty="0" smtClean="0"/>
              <a:t>Voice recognition</a:t>
            </a:r>
          </a:p>
          <a:p>
            <a:pPr>
              <a:buFont typeface="Wingdings" pitchFamily="2" charset="2"/>
              <a:buChar char="Ø"/>
            </a:pPr>
            <a:r>
              <a:rPr lang="en-US" sz="2800" b="1" dirty="0" smtClean="0">
                <a:latin typeface="Times New Roman" pitchFamily="18" charset="0"/>
                <a:cs typeface="Times New Roman" pitchFamily="18" charset="0"/>
              </a:rPr>
              <a:t>Other Features</a:t>
            </a:r>
          </a:p>
          <a:p>
            <a:pPr>
              <a:buNone/>
            </a:pPr>
            <a:r>
              <a:rPr lang="en-US" sz="2400" dirty="0" smtClean="0"/>
              <a:t>  Geo location, Phone calls, SMS (Short Message Service), MMS (Multimedia Message Service) and Application installations</a:t>
            </a:r>
          </a:p>
          <a:p>
            <a:pPr lvl="0">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95400"/>
          </a:xfrm>
        </p:spPr>
        <p:txBody>
          <a:bodyPr>
            <a:noAutofit/>
          </a:bodyPr>
          <a:lstStyle/>
          <a:p>
            <a:r>
              <a:rPr lang="en-US" sz="4400" dirty="0" smtClean="0"/>
              <a:t>Mobile Knowledge</a:t>
            </a:r>
            <a:endParaRPr lang="en-US" sz="44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03920" cy="5562600"/>
          </a:xfrm>
        </p:spPr>
        <p:txBody>
          <a:bodyPr>
            <a:normAutofit fontScale="70000" lnSpcReduction="20000"/>
          </a:bodyPr>
          <a:lstStyle/>
          <a:p>
            <a:pPr algn="just"/>
            <a:r>
              <a:rPr lang="en-US" sz="3200" dirty="0" smtClean="0">
                <a:latin typeface="Times New Roman" pitchFamily="18" charset="0"/>
                <a:cs typeface="Times New Roman" pitchFamily="18" charset="0"/>
              </a:rPr>
              <a:t>Android is an open source, Linux-based operating system created and maintained by a group of software and hardware companies and operators called the </a:t>
            </a:r>
            <a:r>
              <a:rPr lang="en-US" sz="3200" i="1" dirty="0" smtClean="0">
                <a:latin typeface="Times New Roman" pitchFamily="18" charset="0"/>
                <a:cs typeface="Times New Roman" pitchFamily="18" charset="0"/>
              </a:rPr>
              <a:t>Open Handset Alliance</a:t>
            </a:r>
            <a:r>
              <a:rPr lang="en-US" sz="3200" dirty="0" smtClean="0">
                <a:latin typeface="Times New Roman" pitchFamily="18" charset="0"/>
                <a:cs typeface="Times New Roman" pitchFamily="18" charset="0"/>
              </a:rPr>
              <a:t>.</a:t>
            </a:r>
          </a:p>
          <a:p>
            <a:pPr algn="just"/>
            <a:r>
              <a:rPr lang="en-US" sz="3200" dirty="0" smtClean="0">
                <a:latin typeface="Times New Roman" pitchFamily="18" charset="0"/>
                <a:cs typeface="Times New Roman" pitchFamily="18" charset="0"/>
              </a:rPr>
              <a:t>Google mainly maintains it, so it is sometimes known as the “Google Mobile Operating System.”</a:t>
            </a:r>
          </a:p>
          <a:p>
            <a:pPr algn="just"/>
            <a:r>
              <a:rPr lang="en-US" sz="3200" dirty="0" smtClean="0">
                <a:latin typeface="Times New Roman" pitchFamily="18" charset="0"/>
                <a:cs typeface="Times New Roman" pitchFamily="18" charset="0"/>
              </a:rPr>
              <a:t>Google chose Java as the main language to compile (not compatible with Java ME) with Web 2.0 users in mind.</a:t>
            </a:r>
          </a:p>
          <a:p>
            <a:pPr algn="just"/>
            <a:r>
              <a:rPr lang="en-US" sz="3200" dirty="0" smtClean="0">
                <a:latin typeface="Times New Roman" pitchFamily="18" charset="0"/>
                <a:cs typeface="Times New Roman" pitchFamily="18" charset="0"/>
              </a:rPr>
              <a:t>Android includes a full HTML browser based on </a:t>
            </a:r>
            <a:r>
              <a:rPr lang="en-US" sz="3200" dirty="0" err="1" smtClean="0">
                <a:latin typeface="Times New Roman" pitchFamily="18" charset="0"/>
                <a:cs typeface="Times New Roman" pitchFamily="18" charset="0"/>
              </a:rPr>
              <a:t>WebKit</a:t>
            </a:r>
            <a:r>
              <a:rPr lang="en-US" sz="3200" dirty="0" smtClean="0">
                <a:latin typeface="Times New Roman" pitchFamily="18" charset="0"/>
                <a:cs typeface="Times New Roman" pitchFamily="18" charset="0"/>
              </a:rPr>
              <a:t>  it is very similar to the </a:t>
            </a:r>
            <a:r>
              <a:rPr lang="en-US" sz="3200" dirty="0" err="1" smtClean="0">
                <a:latin typeface="Times New Roman" pitchFamily="18" charset="0"/>
                <a:cs typeface="Times New Roman" pitchFamily="18" charset="0"/>
              </a:rPr>
              <a:t>iPhone</a:t>
            </a:r>
            <a:r>
              <a:rPr lang="en-US" sz="3200" dirty="0" smtClean="0">
                <a:latin typeface="Times New Roman" pitchFamily="18" charset="0"/>
                <a:cs typeface="Times New Roman" pitchFamily="18" charset="0"/>
              </a:rPr>
              <a:t> Safari browser, and all Android devices ship with Google Maps, Google Calendar, and an email client and provide connections to many free Google web services.</a:t>
            </a:r>
          </a:p>
          <a:p>
            <a:pPr algn="just"/>
            <a:r>
              <a:rPr lang="en-US" sz="3200" dirty="0" smtClean="0">
                <a:latin typeface="Times New Roman" pitchFamily="18" charset="0"/>
                <a:cs typeface="Times New Roman" pitchFamily="18" charset="0"/>
              </a:rPr>
              <a:t>today every Android device is touch-based, and many of them have a QWERTY physical keyboard, GPS, a digital compass, and an accelerometer.</a:t>
            </a:r>
          </a:p>
          <a:p>
            <a:pPr algn="just"/>
            <a:r>
              <a:rPr lang="en-US" sz="3200" dirty="0" smtClean="0">
                <a:latin typeface="Times New Roman" pitchFamily="18" charset="0"/>
                <a:cs typeface="Times New Roman" pitchFamily="18" charset="0"/>
              </a:rPr>
              <a:t>Every Android device is very “Google friendly.”</a:t>
            </a:r>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762000"/>
          </a:xfrm>
        </p:spPr>
        <p:txBody>
          <a:bodyPr>
            <a:noAutofit/>
          </a:bodyPr>
          <a:lstStyle/>
          <a:p>
            <a:pPr algn="ctr"/>
            <a:r>
              <a:rPr lang="en-US" sz="4400" dirty="0" smtClean="0"/>
              <a:t>Android</a:t>
            </a:r>
            <a:endParaRPr lang="en-US" sz="44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503920" cy="5105400"/>
          </a:xfrm>
        </p:spPr>
        <p:txBody>
          <a:bodyPr>
            <a:normAutofit fontScale="40000" lnSpcReduction="20000"/>
          </a:bodyPr>
          <a:lstStyle/>
          <a:p>
            <a:pPr>
              <a:buNone/>
            </a:pPr>
            <a:r>
              <a:rPr lang="en-US" sz="4500" dirty="0" smtClean="0"/>
              <a:t>Apple is a well-known desktop computer company, entered the mobile world with a revolutionary device: the</a:t>
            </a:r>
            <a:r>
              <a:rPr lang="en-US" sz="4500" i="1" dirty="0" smtClean="0"/>
              <a:t> </a:t>
            </a:r>
            <a:r>
              <a:rPr lang="en-US" sz="4500" b="1" i="1" dirty="0" err="1" smtClean="0"/>
              <a:t>iPhone</a:t>
            </a:r>
            <a:r>
              <a:rPr lang="en-US" sz="4500" i="1" dirty="0" smtClean="0"/>
              <a:t> (3GS,4G,iPod Touch and OS)</a:t>
            </a:r>
          </a:p>
          <a:p>
            <a:pPr>
              <a:buNone/>
            </a:pPr>
            <a:endParaRPr lang="en-US" sz="4500" i="1" dirty="0" smtClean="0"/>
          </a:p>
          <a:p>
            <a:pPr>
              <a:buNone/>
            </a:pPr>
            <a:r>
              <a:rPr lang="en-US" sz="4500" dirty="0" smtClean="0"/>
              <a:t>All the Apple’s devices are quite similar. they have ((a multi touch screen, a 3.5</a:t>
            </a:r>
            <a:r>
              <a:rPr lang="en-US" sz="4500" dirty="0" smtClean="0"/>
              <a:t>” or larger </a:t>
            </a:r>
            <a:r>
              <a:rPr lang="en-US" sz="4500" dirty="0" smtClean="0"/>
              <a:t>screen size, WLAN connections, and Safari on </a:t>
            </a:r>
            <a:r>
              <a:rPr lang="en-US" sz="4500" b="1" dirty="0" err="1" smtClean="0"/>
              <a:t>iOS</a:t>
            </a:r>
            <a:r>
              <a:rPr lang="en-US" sz="4500" b="1" dirty="0" smtClean="0"/>
              <a:t> </a:t>
            </a:r>
            <a:r>
              <a:rPr lang="en-US" sz="4500" dirty="0" smtClean="0"/>
              <a:t>(</a:t>
            </a:r>
            <a:r>
              <a:rPr lang="en-US" sz="4500" dirty="0" err="1" smtClean="0"/>
              <a:t>formarly</a:t>
            </a:r>
            <a:r>
              <a:rPr lang="en-US" sz="4500" dirty="0" smtClean="0"/>
              <a:t> </a:t>
            </a:r>
            <a:r>
              <a:rPr lang="en-US" sz="4500" dirty="0" err="1" smtClean="0"/>
              <a:t>iPhone</a:t>
            </a:r>
            <a:r>
              <a:rPr lang="en-US" sz="4500" dirty="0" smtClean="0"/>
              <a:t> OS)as the browser that is based on Mac OS X(a Unix based desktop OS))).</a:t>
            </a:r>
          </a:p>
          <a:p>
            <a:pPr>
              <a:buNone/>
            </a:pPr>
            <a:endParaRPr lang="en-US" sz="4500" dirty="0" smtClean="0"/>
          </a:p>
          <a:p>
            <a:pPr>
              <a:buNone/>
            </a:pPr>
            <a:r>
              <a:rPr lang="en-US" sz="4500" b="1" dirty="0" err="1" smtClean="0"/>
              <a:t>iOS</a:t>
            </a:r>
            <a:r>
              <a:rPr lang="en-US" sz="4500" dirty="0" smtClean="0"/>
              <a:t> it may be </a:t>
            </a:r>
            <a:r>
              <a:rPr lang="en-US" sz="4500" dirty="0" smtClean="0"/>
              <a:t>1.0,2.0,2.2,3.0,3.2,4.0,5.0, 6.0, 7.0, 8.0…etc</a:t>
            </a:r>
            <a:r>
              <a:rPr lang="en-US" sz="4500" dirty="0" smtClean="0"/>
              <a:t>. you can safely work from 2.2 and beyond because the first two are rarely seen on devices in use today.</a:t>
            </a:r>
            <a:r>
              <a:rPr lang="en-US" sz="4500" i="1" dirty="0" smtClean="0"/>
              <a:t> </a:t>
            </a:r>
          </a:p>
          <a:p>
            <a:pPr>
              <a:buNone/>
            </a:pPr>
            <a:endParaRPr lang="en-US" sz="4500" dirty="0" smtClean="0"/>
          </a:p>
          <a:p>
            <a:pPr>
              <a:buNone/>
            </a:pPr>
            <a:r>
              <a:rPr lang="en-US" sz="4500" dirty="0" smtClean="0"/>
              <a:t>*To develop applications for </a:t>
            </a:r>
            <a:r>
              <a:rPr lang="en-US" sz="4500" dirty="0" err="1" smtClean="0"/>
              <a:t>iOS</a:t>
            </a:r>
            <a:r>
              <a:rPr lang="en-US" sz="4500" dirty="0" smtClean="0"/>
              <a:t> devices can be done:</a:t>
            </a:r>
          </a:p>
          <a:p>
            <a:pPr>
              <a:buNone/>
            </a:pPr>
            <a:r>
              <a:rPr lang="en-US" sz="4500" dirty="0" smtClean="0"/>
              <a:t>1-using mobile web techniques and </a:t>
            </a:r>
          </a:p>
          <a:p>
            <a:pPr>
              <a:buNone/>
            </a:pPr>
            <a:r>
              <a:rPr lang="en-US" sz="4500" dirty="0" smtClean="0"/>
              <a:t>2-using </a:t>
            </a:r>
            <a:r>
              <a:rPr lang="en-US" sz="4500" i="1" dirty="0" smtClean="0"/>
              <a:t>Coca Touch </a:t>
            </a:r>
            <a:r>
              <a:rPr lang="en-US" sz="4500" dirty="0" smtClean="0"/>
              <a:t>framework built on Objective-C</a:t>
            </a:r>
            <a:r>
              <a:rPr lang="en-US" sz="4500" i="1" dirty="0" smtClean="0"/>
              <a:t>.</a:t>
            </a:r>
            <a:endParaRPr lang="en-US" sz="4500"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228600" y="0"/>
            <a:ext cx="8534400" cy="1371600"/>
          </a:xfrm>
        </p:spPr>
        <p:txBody>
          <a:bodyPr>
            <a:noAutofit/>
          </a:bodyPr>
          <a:lstStyle/>
          <a:p>
            <a:pPr algn="ctr"/>
            <a:r>
              <a:rPr lang="en-US" sz="4400" dirty="0" smtClean="0"/>
              <a:t>Brands, Models, and Platforms</a:t>
            </a:r>
            <a:endParaRPr lang="en-US" sz="4400" dirty="0">
              <a:solidFill>
                <a:srgbClr val="002060"/>
              </a:solidFill>
              <a:latin typeface="Comic Sans MS" pitchFamily="66" charset="0"/>
            </a:endParaRPr>
          </a:p>
        </p:txBody>
      </p:sp>
      <p:pic>
        <p:nvPicPr>
          <p:cNvPr id="4" name="Picture 3" descr="download.jpg"/>
          <p:cNvPicPr>
            <a:picLocks noChangeAspect="1"/>
          </p:cNvPicPr>
          <p:nvPr/>
        </p:nvPicPr>
        <p:blipFill>
          <a:blip r:embed="rId2" cstate="print"/>
          <a:stretch>
            <a:fillRect/>
          </a:stretch>
        </p:blipFill>
        <p:spPr>
          <a:xfrm>
            <a:off x="7086600" y="4238625"/>
            <a:ext cx="1743075" cy="2619375"/>
          </a:xfrm>
          <a:prstGeom prst="rect">
            <a:avLst/>
          </a:prstGeom>
        </p:spPr>
      </p:pic>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03920" cy="4572000"/>
          </a:xfrm>
        </p:spPr>
        <p:txBody>
          <a:bodyPr>
            <a:normAutofit fontScale="47500" lnSpcReduction="20000"/>
          </a:bodyPr>
          <a:lstStyle/>
          <a:p>
            <a:pPr>
              <a:buFont typeface="Wingdings" pitchFamily="2" charset="2"/>
              <a:buChar char="q"/>
            </a:pPr>
            <a:r>
              <a:rPr lang="en-US" sz="5900" dirty="0" smtClean="0">
                <a:latin typeface="Times New Roman" pitchFamily="18" charset="0"/>
                <a:cs typeface="Times New Roman" pitchFamily="18" charset="0"/>
              </a:rPr>
              <a:t>A </a:t>
            </a:r>
            <a:r>
              <a:rPr lang="en-US" sz="5900" b="1" dirty="0" smtClean="0">
                <a:latin typeface="Times New Roman" pitchFamily="18" charset="0"/>
                <a:cs typeface="Times New Roman" pitchFamily="18" charset="0"/>
              </a:rPr>
              <a:t>mobile website </a:t>
            </a:r>
            <a:r>
              <a:rPr lang="en-US" sz="5900" dirty="0" smtClean="0">
                <a:latin typeface="Times New Roman" pitchFamily="18" charset="0"/>
                <a:cs typeface="Times New Roman" pitchFamily="18" charset="0"/>
              </a:rPr>
              <a:t>is similar to any other website in that it consists of browser-based HTML pages that are linked together and accessed over the internet. </a:t>
            </a:r>
          </a:p>
          <a:p>
            <a:pPr>
              <a:buFont typeface="Wingdings" pitchFamily="2" charset="2"/>
              <a:buChar char="q"/>
            </a:pPr>
            <a:r>
              <a:rPr lang="en-US" sz="5900" dirty="0" smtClean="0">
                <a:latin typeface="Times New Roman" pitchFamily="18" charset="0"/>
                <a:cs typeface="Times New Roman" pitchFamily="18" charset="0"/>
              </a:rPr>
              <a:t>The obvious characteristic that distinguishes a mobile website from a standard website is the fact it is designed for the smaller handheld display and touch-screen interface.</a:t>
            </a:r>
          </a:p>
          <a:p>
            <a:pPr>
              <a:buFont typeface="Wingdings" pitchFamily="2" charset="2"/>
              <a:buChar char="q"/>
            </a:pPr>
            <a:r>
              <a:rPr lang="en-US" sz="5900" dirty="0" smtClean="0">
                <a:latin typeface="Times New Roman" pitchFamily="18" charset="0"/>
                <a:cs typeface="Times New Roman" pitchFamily="18" charset="0"/>
              </a:rPr>
              <a:t>Like any website, mobile websites can display text content, data, images and video.</a:t>
            </a: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4000" dirty="0" smtClean="0">
                <a:solidFill>
                  <a:srgbClr val="002060"/>
                </a:solidFill>
                <a:latin typeface="Comic Sans MS" pitchFamily="66" charset="0"/>
              </a:rPr>
              <a:t>What is the Difference Between a Mobile Website and an App?</a:t>
            </a:r>
            <a:endParaRPr lang="en-US" sz="40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03920" cy="4572000"/>
          </a:xfrm>
        </p:spPr>
        <p:txBody>
          <a:bodyPr>
            <a:normAutofit fontScale="25000" lnSpcReduction="20000"/>
          </a:bodyPr>
          <a:lstStyle/>
          <a:p>
            <a:pPr>
              <a:buFont typeface="Wingdings" pitchFamily="2" charset="2"/>
              <a:buChar char="q"/>
            </a:pPr>
            <a:r>
              <a:rPr lang="en-US" sz="11200" dirty="0" smtClean="0">
                <a:latin typeface="Times New Roman" pitchFamily="18" charset="0"/>
                <a:cs typeface="Times New Roman" pitchFamily="18" charset="0"/>
              </a:rPr>
              <a:t>Apps are actual applications that are downloaded and installed on a mobile device, rather than being rendered with a browser.</a:t>
            </a:r>
          </a:p>
          <a:p>
            <a:pPr>
              <a:buFont typeface="Wingdings" pitchFamily="2" charset="2"/>
              <a:buChar char="q"/>
            </a:pPr>
            <a:r>
              <a:rPr lang="en-US" sz="11200" dirty="0" smtClean="0">
                <a:latin typeface="Times New Roman" pitchFamily="18" charset="0"/>
                <a:cs typeface="Times New Roman" pitchFamily="18" charset="0"/>
              </a:rPr>
              <a:t>Users visit device-specific portals such as </a:t>
            </a:r>
            <a:r>
              <a:rPr lang="en-US" sz="11200" dirty="0" err="1" smtClean="0">
                <a:latin typeface="Times New Roman" pitchFamily="18" charset="0"/>
                <a:cs typeface="Times New Roman" pitchFamily="18" charset="0"/>
              </a:rPr>
              <a:t>Apples’s</a:t>
            </a:r>
            <a:r>
              <a:rPr lang="en-US" sz="11200" dirty="0" smtClean="0">
                <a:latin typeface="Times New Roman" pitchFamily="18" charset="0"/>
                <a:cs typeface="Times New Roman" pitchFamily="18" charset="0"/>
              </a:rPr>
              <a:t> App Store, Google Play, or Blackberry App World in order to find and download apps for a given operating system.</a:t>
            </a:r>
          </a:p>
          <a:p>
            <a:pPr>
              <a:buFont typeface="Wingdings" pitchFamily="2" charset="2"/>
              <a:buChar char="q"/>
            </a:pPr>
            <a:r>
              <a:rPr lang="en-US" sz="11200" dirty="0" smtClean="0">
                <a:latin typeface="Times New Roman" pitchFamily="18" charset="0"/>
                <a:cs typeface="Times New Roman" pitchFamily="18" charset="0"/>
              </a:rPr>
              <a:t>The app may pull content and data from the Internet, in similar fashion to a website, or it may download the content so that it can be accessed without an Internet connection.</a:t>
            </a: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4000" dirty="0" smtClean="0">
                <a:solidFill>
                  <a:srgbClr val="002060"/>
                </a:solidFill>
                <a:latin typeface="Comic Sans MS" pitchFamily="66" charset="0"/>
              </a:rPr>
              <a:t>What is the Difference Between a Mobile Website and an App?</a:t>
            </a:r>
            <a:endParaRPr lang="en-US" sz="40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03920" cy="4572000"/>
          </a:xfrm>
        </p:spPr>
        <p:txBody>
          <a:bodyPr>
            <a:normAutofit fontScale="25000" lnSpcReduction="20000"/>
          </a:bodyPr>
          <a:lstStyle/>
          <a:p>
            <a:pPr>
              <a:buFont typeface="Wingdings" pitchFamily="2" charset="2"/>
              <a:buChar char="q"/>
            </a:pPr>
            <a:r>
              <a:rPr lang="en-US" sz="12800" dirty="0" smtClean="0">
                <a:latin typeface="Times New Roman" pitchFamily="18" charset="0"/>
                <a:cs typeface="Times New Roman" pitchFamily="18" charset="0"/>
              </a:rPr>
              <a:t>When it comes to deciding whether to build a native app or a mobile website, the most appropriate choice really depends on your end goals.</a:t>
            </a:r>
          </a:p>
          <a:p>
            <a:pPr>
              <a:buFont typeface="Wingdings" pitchFamily="2" charset="2"/>
              <a:buChar char="q"/>
            </a:pPr>
            <a:r>
              <a:rPr lang="en-US" sz="12800" dirty="0" smtClean="0">
                <a:latin typeface="Times New Roman" pitchFamily="18" charset="0"/>
                <a:cs typeface="Times New Roman" pitchFamily="18" charset="0"/>
              </a:rPr>
              <a:t>If you are developing an interactive game an app is probably going to be the best option.</a:t>
            </a:r>
          </a:p>
          <a:p>
            <a:pPr>
              <a:buFont typeface="Wingdings" pitchFamily="2" charset="2"/>
              <a:buChar char="q"/>
            </a:pPr>
            <a:r>
              <a:rPr lang="en-US" sz="12800" dirty="0" smtClean="0">
                <a:latin typeface="Times New Roman" pitchFamily="18" charset="0"/>
                <a:cs typeface="Times New Roman" pitchFamily="18" charset="0"/>
              </a:rPr>
              <a:t>If your goal is to offer mobile-friendly content to the widest possible audience then mobile website is the way to go.</a:t>
            </a:r>
          </a:p>
          <a:p>
            <a:pPr>
              <a:buFont typeface="Wingdings" pitchFamily="2" charset="2"/>
              <a:buChar char="q"/>
            </a:pPr>
            <a:r>
              <a:rPr lang="en-US" sz="12800" dirty="0" smtClean="0">
                <a:latin typeface="Times New Roman" pitchFamily="18" charset="0"/>
                <a:cs typeface="Times New Roman" pitchFamily="18" charset="0"/>
              </a:rPr>
              <a:t>In some cases you may decide you need both.</a:t>
            </a:r>
          </a:p>
          <a:p>
            <a:pPr>
              <a:buFont typeface="Wingdings" pitchFamily="2" charset="2"/>
              <a:buChar char="q"/>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4000" dirty="0" smtClean="0">
                <a:solidFill>
                  <a:srgbClr val="002060"/>
                </a:solidFill>
                <a:latin typeface="Comic Sans MS" pitchFamily="66" charset="0"/>
              </a:rPr>
              <a:t>Which is Better – an App or a Mobile Website?</a:t>
            </a:r>
            <a:endParaRPr lang="en-US" sz="40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03920" cy="4572000"/>
          </a:xfrm>
        </p:spPr>
        <p:txBody>
          <a:bodyPr>
            <a:normAutofit fontScale="25000" lnSpcReduction="20000"/>
          </a:bodyPr>
          <a:lstStyle/>
          <a:p>
            <a:pPr>
              <a:buFont typeface="Wingdings" pitchFamily="2" charset="2"/>
              <a:buChar char="q"/>
            </a:pPr>
            <a:r>
              <a:rPr lang="en-US" sz="12800" dirty="0" smtClean="0">
                <a:latin typeface="Times New Roman" pitchFamily="18" charset="0"/>
                <a:cs typeface="Times New Roman" pitchFamily="18" charset="0"/>
              </a:rPr>
              <a:t>Generally speaking, a mobile website should be considered your first step in developing a mobile web presence.</a:t>
            </a:r>
          </a:p>
          <a:p>
            <a:pPr>
              <a:buFont typeface="Wingdings" pitchFamily="2" charset="2"/>
              <a:buChar char="q"/>
            </a:pPr>
            <a:r>
              <a:rPr lang="en-US" sz="12800" dirty="0" smtClean="0">
                <a:latin typeface="Times New Roman" pitchFamily="18" charset="0"/>
                <a:cs typeface="Times New Roman" pitchFamily="18" charset="0"/>
              </a:rPr>
              <a:t>Whereas, an app is useful for developing an application for a very specific purpose that cannot be effectively accomplished via a web browser.</a:t>
            </a: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4000" dirty="0" smtClean="0">
                <a:solidFill>
                  <a:srgbClr val="002060"/>
                </a:solidFill>
                <a:latin typeface="Comic Sans MS" pitchFamily="66" charset="0"/>
              </a:rPr>
              <a:t>Which is Better – an App or a Mobile Website?</a:t>
            </a:r>
            <a:endParaRPr lang="en-US" sz="40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03920" cy="4572000"/>
          </a:xfrm>
        </p:spPr>
        <p:txBody>
          <a:bodyPr>
            <a:normAutofit fontScale="25000" lnSpcReduction="20000"/>
          </a:bodyPr>
          <a:lstStyle/>
          <a:p>
            <a:pPr>
              <a:buNone/>
            </a:pPr>
            <a:r>
              <a:rPr lang="en-US" sz="14400" b="1" i="1" dirty="0" smtClean="0">
                <a:latin typeface="Times New Roman" pitchFamily="18" charset="0"/>
                <a:cs typeface="Times New Roman" pitchFamily="18" charset="0"/>
              </a:rPr>
              <a:t>Immediacy:</a:t>
            </a:r>
          </a:p>
          <a:p>
            <a:pPr>
              <a:buFont typeface="Wingdings" pitchFamily="2" charset="2"/>
              <a:buChar char="q"/>
            </a:pPr>
            <a:r>
              <a:rPr lang="en-US" sz="11200" dirty="0" smtClean="0">
                <a:latin typeface="Times New Roman" pitchFamily="18" charset="0"/>
                <a:cs typeface="Times New Roman" pitchFamily="18" charset="0"/>
              </a:rPr>
              <a:t>A mobile website is instantly accessible to users via a browser across a range of devices. Apps requires first download from an app marketplace before the content or application can be viewed.</a:t>
            </a:r>
          </a:p>
          <a:p>
            <a:pPr>
              <a:buNone/>
            </a:pPr>
            <a:r>
              <a:rPr lang="en-US" sz="14400" b="1" i="1" dirty="0" smtClean="0">
                <a:latin typeface="Times New Roman" pitchFamily="18" charset="0"/>
                <a:cs typeface="Times New Roman" pitchFamily="18" charset="0"/>
              </a:rPr>
              <a:t>Compatibility:</a:t>
            </a:r>
          </a:p>
          <a:p>
            <a:pPr>
              <a:buFont typeface="Wingdings" pitchFamily="2" charset="2"/>
              <a:buChar char="q"/>
            </a:pPr>
            <a:r>
              <a:rPr lang="en-US" sz="11200" dirty="0" smtClean="0">
                <a:latin typeface="Times New Roman" pitchFamily="18" charset="0"/>
                <a:cs typeface="Times New Roman" pitchFamily="18" charset="0"/>
              </a:rPr>
              <a:t>A single mobile website can reach users across many different types of mobile devices. Native apps require a separate version to be developed for each type of device.</a:t>
            </a: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4000" dirty="0" smtClean="0">
                <a:solidFill>
                  <a:srgbClr val="002060"/>
                </a:solidFill>
                <a:latin typeface="Comic Sans MS" pitchFamily="66" charset="0"/>
              </a:rPr>
              <a:t>Advantages of a Mobile Website vs. Native Apps</a:t>
            </a:r>
            <a:endParaRPr lang="en-US" sz="40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03920" cy="4572000"/>
          </a:xfrm>
        </p:spPr>
        <p:txBody>
          <a:bodyPr>
            <a:normAutofit fontScale="25000" lnSpcReduction="20000"/>
          </a:bodyPr>
          <a:lstStyle/>
          <a:p>
            <a:pPr>
              <a:buNone/>
            </a:pPr>
            <a:r>
              <a:rPr lang="en-US" sz="12800" b="1" i="1" dirty="0" smtClean="0">
                <a:latin typeface="Times New Roman" pitchFamily="18" charset="0"/>
                <a:cs typeface="Times New Roman" pitchFamily="18" charset="0"/>
              </a:rPr>
              <a:t>Upgradability:</a:t>
            </a:r>
          </a:p>
          <a:p>
            <a:pPr>
              <a:buFont typeface="Wingdings" pitchFamily="2" charset="2"/>
              <a:buChar char="q"/>
            </a:pPr>
            <a:r>
              <a:rPr lang="en-US" sz="11200" dirty="0" smtClean="0">
                <a:latin typeface="Times New Roman" pitchFamily="18" charset="0"/>
                <a:cs typeface="Times New Roman" pitchFamily="18" charset="0"/>
              </a:rPr>
              <a:t>A mobile website is much more dynamic than an app in terms of pure flexibility to update content. Updating an app requires the updates to be pushed to users, which then must be downloaded in order to update the app on each type of device.</a:t>
            </a:r>
          </a:p>
          <a:p>
            <a:pPr>
              <a:buNone/>
            </a:pPr>
            <a:r>
              <a:rPr lang="en-US" sz="12800" b="1" i="1" dirty="0" err="1" smtClean="0">
                <a:latin typeface="Times New Roman" pitchFamily="18" charset="0"/>
                <a:cs typeface="Times New Roman" pitchFamily="18" charset="0"/>
              </a:rPr>
              <a:t>Findability</a:t>
            </a:r>
            <a:r>
              <a:rPr lang="en-US" sz="12800" b="1" i="1" dirty="0" smtClean="0">
                <a:latin typeface="Times New Roman" pitchFamily="18" charset="0"/>
                <a:cs typeface="Times New Roman" pitchFamily="18" charset="0"/>
              </a:rPr>
              <a:t>:</a:t>
            </a:r>
          </a:p>
          <a:p>
            <a:pPr>
              <a:buFont typeface="Wingdings" pitchFamily="2" charset="2"/>
              <a:buChar char="q"/>
            </a:pPr>
            <a:r>
              <a:rPr lang="en-US" sz="11200" dirty="0" smtClean="0">
                <a:latin typeface="Times New Roman" pitchFamily="18" charset="0"/>
                <a:cs typeface="Times New Roman" pitchFamily="18" charset="0"/>
              </a:rPr>
              <a:t>Mobile websites are much easier for users to find because their pages can be displayed in the  search results. In contrast, the visibility of apps are largely restricted to manufacturer app store.</a:t>
            </a: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3600" dirty="0" smtClean="0">
                <a:solidFill>
                  <a:srgbClr val="002060"/>
                </a:solidFill>
                <a:latin typeface="Comic Sans MS" pitchFamily="66" charset="0"/>
              </a:rPr>
              <a:t>Advantages of a Mobile Website vs. Native Apps</a:t>
            </a:r>
            <a:endParaRPr lang="en-US" sz="36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03920" cy="4572000"/>
          </a:xfrm>
        </p:spPr>
        <p:txBody>
          <a:bodyPr>
            <a:normAutofit fontScale="25000" lnSpcReduction="20000"/>
          </a:bodyPr>
          <a:lstStyle/>
          <a:p>
            <a:pPr>
              <a:buNone/>
            </a:pPr>
            <a:r>
              <a:rPr lang="en-US" sz="12800" b="1" i="1" dirty="0" err="1" smtClean="0">
                <a:latin typeface="Times New Roman" pitchFamily="18" charset="0"/>
                <a:cs typeface="Times New Roman" pitchFamily="18" charset="0"/>
              </a:rPr>
              <a:t>Shareability</a:t>
            </a:r>
            <a:r>
              <a:rPr lang="en-US" sz="12800" b="1" i="1" dirty="0" smtClean="0">
                <a:latin typeface="Times New Roman" pitchFamily="18" charset="0"/>
                <a:cs typeface="Times New Roman" pitchFamily="18" charset="0"/>
              </a:rPr>
              <a:t>:</a:t>
            </a:r>
          </a:p>
          <a:p>
            <a:pPr>
              <a:buFont typeface="Wingdings" pitchFamily="2" charset="2"/>
              <a:buChar char="q"/>
            </a:pPr>
            <a:r>
              <a:rPr lang="en-US" sz="11200" dirty="0" smtClean="0">
                <a:latin typeface="Times New Roman" pitchFamily="18" charset="0"/>
                <a:cs typeface="Times New Roman" pitchFamily="18" charset="0"/>
              </a:rPr>
              <a:t>Mobile website URLs are easily shared between users via a simple link (e.g. within an email or text message, </a:t>
            </a:r>
            <a:r>
              <a:rPr lang="en-US" sz="11200" dirty="0" err="1" smtClean="0">
                <a:latin typeface="Times New Roman" pitchFamily="18" charset="0"/>
                <a:cs typeface="Times New Roman" pitchFamily="18" charset="0"/>
              </a:rPr>
              <a:t>Facebook</a:t>
            </a:r>
            <a:r>
              <a:rPr lang="en-US" sz="11200" dirty="0" smtClean="0">
                <a:latin typeface="Times New Roman" pitchFamily="18" charset="0"/>
                <a:cs typeface="Times New Roman" pitchFamily="18" charset="0"/>
              </a:rPr>
              <a:t> or Twitter post). An app simply cannot be shared in this fashion.</a:t>
            </a:r>
          </a:p>
          <a:p>
            <a:pPr>
              <a:buNone/>
            </a:pPr>
            <a:r>
              <a:rPr lang="en-US" sz="12800" b="1" i="1" dirty="0" smtClean="0">
                <a:latin typeface="Times New Roman" pitchFamily="18" charset="0"/>
                <a:cs typeface="Times New Roman" pitchFamily="18" charset="0"/>
              </a:rPr>
              <a:t>Reach:</a:t>
            </a:r>
          </a:p>
          <a:p>
            <a:pPr>
              <a:buFont typeface="Wingdings" pitchFamily="2" charset="2"/>
              <a:buChar char="q"/>
            </a:pPr>
            <a:r>
              <a:rPr lang="en-US" sz="11200" dirty="0" smtClean="0">
                <a:latin typeface="Times New Roman" pitchFamily="18" charset="0"/>
                <a:cs typeface="Times New Roman" pitchFamily="18" charset="0"/>
              </a:rPr>
              <a:t>Mobile websites have broader reach because it is accessible across platforms and can be easily shared among users as well as search engines. It has far greater reach capability than a native app.</a:t>
            </a: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3600" dirty="0" smtClean="0">
                <a:solidFill>
                  <a:srgbClr val="002060"/>
                </a:solidFill>
                <a:latin typeface="Comic Sans MS" pitchFamily="66" charset="0"/>
              </a:rPr>
              <a:t>Advantages of a Mobile Website vs. Native Apps</a:t>
            </a:r>
            <a:endParaRPr lang="en-US" sz="36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solidFill>
                  <a:srgbClr val="002060"/>
                </a:solidFill>
              </a:rPr>
              <a:t>Introduction to Mobile Web Development</a:t>
            </a:r>
            <a:endParaRPr lang="en-US" sz="4400" dirty="0">
              <a:solidFill>
                <a:srgbClr val="002060"/>
              </a:solidFill>
            </a:endParaRPr>
          </a:p>
        </p:txBody>
      </p:sp>
      <p:sp>
        <p:nvSpPr>
          <p:cNvPr id="3" name="Subtitle 2"/>
          <p:cNvSpPr>
            <a:spLocks noGrp="1"/>
          </p:cNvSpPr>
          <p:nvPr>
            <p:ph type="subTitle" idx="1"/>
          </p:nvPr>
        </p:nvSpPr>
        <p:spPr>
          <a:xfrm>
            <a:off x="1371600" y="3581400"/>
            <a:ext cx="6400800" cy="1676400"/>
          </a:xfrm>
        </p:spPr>
        <p:txBody>
          <a:bodyPr>
            <a:normAutofit/>
          </a:bodyPr>
          <a:lstStyle/>
          <a:p>
            <a:pPr algn="ctr"/>
            <a:endParaRPr lang="en-US" sz="2400" b="1" i="1" cap="none" dirty="0" smtClean="0">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976530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503920" cy="4800600"/>
          </a:xfrm>
        </p:spPr>
        <p:txBody>
          <a:bodyPr>
            <a:normAutofit fontScale="25000" lnSpcReduction="20000"/>
          </a:bodyPr>
          <a:lstStyle/>
          <a:p>
            <a:pPr>
              <a:buNone/>
            </a:pPr>
            <a:r>
              <a:rPr lang="en-US" sz="12800" b="1" i="1" dirty="0" smtClean="0">
                <a:latin typeface="Times New Roman" pitchFamily="18" charset="0"/>
                <a:cs typeface="Times New Roman" pitchFamily="18" charset="0"/>
              </a:rPr>
              <a:t>Time and cost:</a:t>
            </a:r>
          </a:p>
          <a:p>
            <a:pPr>
              <a:buFont typeface="Wingdings" pitchFamily="2" charset="2"/>
              <a:buChar char="q"/>
            </a:pPr>
            <a:r>
              <a:rPr lang="en-US" sz="11200" dirty="0" smtClean="0">
                <a:latin typeface="Times New Roman" pitchFamily="18" charset="0"/>
                <a:cs typeface="Times New Roman" pitchFamily="18" charset="0"/>
              </a:rPr>
              <a:t>Mobile websites are easier and less expensive. It is considerably more time and cost effective than a native app, especially if presence of app on different platforms is required.</a:t>
            </a:r>
          </a:p>
          <a:p>
            <a:pPr>
              <a:buNone/>
            </a:pPr>
            <a:r>
              <a:rPr lang="en-US" sz="12800" b="1" i="1" dirty="0" smtClean="0">
                <a:latin typeface="Times New Roman" pitchFamily="18" charset="0"/>
                <a:cs typeface="Times New Roman" pitchFamily="18" charset="0"/>
              </a:rPr>
              <a:t>Support and Sustainability:</a:t>
            </a:r>
          </a:p>
          <a:p>
            <a:pPr>
              <a:buFont typeface="Wingdings" pitchFamily="2" charset="2"/>
              <a:buChar char="q"/>
            </a:pPr>
            <a:r>
              <a:rPr lang="en-US" sz="11200" dirty="0" smtClean="0">
                <a:latin typeface="Times New Roman" pitchFamily="18" charset="0"/>
                <a:cs typeface="Times New Roman" pitchFamily="18" charset="0"/>
              </a:rPr>
              <a:t>The investment considerations of app vs. website don’t end with the initial launch; properly supporting and developing an app (upgrades, testing, compatibility issues and ongoing development) is much more expensive and involved than supporting a website over time.</a:t>
            </a: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4000" dirty="0" smtClean="0">
                <a:solidFill>
                  <a:srgbClr val="002060"/>
                </a:solidFill>
                <a:latin typeface="Comic Sans MS" pitchFamily="66" charset="0"/>
              </a:rPr>
              <a:t>Advantages of a Mobile Website vs. Native Apps</a:t>
            </a:r>
            <a:endParaRPr lang="en-US" sz="40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fontScale="25000" lnSpcReduction="20000"/>
          </a:bodyPr>
          <a:lstStyle/>
          <a:p>
            <a:pPr>
              <a:buNone/>
            </a:pPr>
            <a:r>
              <a:rPr lang="en-US" sz="12800" b="1" i="1" dirty="0" smtClean="0">
                <a:latin typeface="Times New Roman" pitchFamily="18" charset="0"/>
                <a:cs typeface="Times New Roman" pitchFamily="18" charset="0"/>
              </a:rPr>
              <a:t>Interactivity/Gaming:</a:t>
            </a:r>
          </a:p>
          <a:p>
            <a:pPr>
              <a:buFont typeface="Wingdings" pitchFamily="2" charset="2"/>
              <a:buChar char="q"/>
            </a:pPr>
            <a:r>
              <a:rPr lang="en-US" sz="11200" dirty="0" smtClean="0">
                <a:latin typeface="Times New Roman" pitchFamily="18" charset="0"/>
                <a:cs typeface="Times New Roman" pitchFamily="18" charset="0"/>
              </a:rPr>
              <a:t>For interactive games an app is almost always going to be best choice. </a:t>
            </a:r>
          </a:p>
          <a:p>
            <a:pPr>
              <a:buNone/>
            </a:pPr>
            <a:endParaRPr lang="en-US" sz="11200" dirty="0" smtClean="0">
              <a:latin typeface="Times New Roman" pitchFamily="18" charset="0"/>
              <a:cs typeface="Times New Roman" pitchFamily="18" charset="0"/>
            </a:endParaRPr>
          </a:p>
          <a:p>
            <a:pPr>
              <a:buNone/>
            </a:pPr>
            <a:r>
              <a:rPr lang="en-US" sz="12800" b="1" i="1" dirty="0" smtClean="0">
                <a:latin typeface="Times New Roman" pitchFamily="18" charset="0"/>
                <a:cs typeface="Times New Roman" pitchFamily="18" charset="0"/>
              </a:rPr>
              <a:t>Regular Usage/Personalization:</a:t>
            </a:r>
          </a:p>
          <a:p>
            <a:pPr>
              <a:buFont typeface="Wingdings" pitchFamily="2" charset="2"/>
              <a:buChar char="q"/>
            </a:pPr>
            <a:r>
              <a:rPr lang="en-US" sz="11200" dirty="0" smtClean="0">
                <a:latin typeface="Times New Roman" pitchFamily="18" charset="0"/>
                <a:cs typeface="Times New Roman" pitchFamily="18" charset="0"/>
              </a:rPr>
              <a:t>If target users are going to be using an app in a personalized fashion on a regular basis (e.g. </a:t>
            </a:r>
            <a:r>
              <a:rPr lang="en-US" sz="11200" dirty="0" err="1" smtClean="0">
                <a:latin typeface="Times New Roman" pitchFamily="18" charset="0"/>
                <a:cs typeface="Times New Roman" pitchFamily="18" charset="0"/>
              </a:rPr>
              <a:t>EverNote</a:t>
            </a:r>
            <a:r>
              <a:rPr lang="en-US" sz="11200" dirty="0" smtClean="0">
                <a:latin typeface="Times New Roman" pitchFamily="18" charset="0"/>
                <a:cs typeface="Times New Roman" pitchFamily="18" charset="0"/>
              </a:rPr>
              <a:t>) then an app provides a great way to do that.</a:t>
            </a:r>
          </a:p>
          <a:p>
            <a:pPr>
              <a:buNone/>
            </a:pPr>
            <a:endParaRPr lang="en-US" sz="11200" dirty="0" smtClean="0">
              <a:latin typeface="Times New Roman" pitchFamily="18" charset="0"/>
              <a:cs typeface="Times New Roman" pitchFamily="18" charset="0"/>
            </a:endParaRPr>
          </a:p>
          <a:p>
            <a:pPr>
              <a:buNone/>
            </a:pPr>
            <a:endParaRPr lang="en-US" sz="11200" dirty="0" smtClean="0">
              <a:latin typeface="Times New Roman" pitchFamily="18" charset="0"/>
              <a:cs typeface="Times New Roman" pitchFamily="18" charset="0"/>
            </a:endParaRP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4000" dirty="0" smtClean="0">
                <a:solidFill>
                  <a:srgbClr val="002060"/>
                </a:solidFill>
                <a:latin typeface="Comic Sans MS" pitchFamily="66" charset="0"/>
              </a:rPr>
              <a:t>When does an App Make Sense?</a:t>
            </a:r>
            <a:endParaRPr lang="en-US" sz="40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03920" cy="4572000"/>
          </a:xfrm>
        </p:spPr>
        <p:txBody>
          <a:bodyPr>
            <a:normAutofit fontScale="25000" lnSpcReduction="20000"/>
          </a:bodyPr>
          <a:lstStyle/>
          <a:p>
            <a:pPr>
              <a:buNone/>
            </a:pPr>
            <a:r>
              <a:rPr lang="en-US" sz="12800" b="1" i="1" dirty="0" smtClean="0">
                <a:latin typeface="Times New Roman" pitchFamily="18" charset="0"/>
                <a:cs typeface="Times New Roman" pitchFamily="18" charset="0"/>
              </a:rPr>
              <a:t>Native Functionality or Processing Required:</a:t>
            </a:r>
          </a:p>
          <a:p>
            <a:pPr>
              <a:buFont typeface="Wingdings" pitchFamily="2" charset="2"/>
              <a:buChar char="q"/>
            </a:pPr>
            <a:r>
              <a:rPr lang="en-US" sz="9600" dirty="0" smtClean="0">
                <a:latin typeface="Times New Roman" pitchFamily="18" charset="0"/>
                <a:cs typeface="Times New Roman" pitchFamily="18" charset="0"/>
              </a:rPr>
              <a:t>Mobile web browsers are getting increasingly good at accessing certain mobile-specific functions such as click-to-call, SMS, and GPS. However, access to user’s camera or processing power an app will still do that much more effectively.</a:t>
            </a:r>
          </a:p>
          <a:p>
            <a:pPr>
              <a:buNone/>
            </a:pPr>
            <a:endParaRPr lang="en-US" sz="9600" dirty="0" smtClean="0">
              <a:latin typeface="Times New Roman" pitchFamily="18" charset="0"/>
              <a:cs typeface="Times New Roman" pitchFamily="18" charset="0"/>
            </a:endParaRPr>
          </a:p>
          <a:p>
            <a:pPr>
              <a:buNone/>
            </a:pPr>
            <a:r>
              <a:rPr lang="en-US" sz="12800" b="1" i="1" dirty="0" smtClean="0">
                <a:latin typeface="Times New Roman" pitchFamily="18" charset="0"/>
                <a:cs typeface="Times New Roman" pitchFamily="18" charset="0"/>
              </a:rPr>
              <a:t>No Connection Required:</a:t>
            </a:r>
          </a:p>
          <a:p>
            <a:pPr>
              <a:buFont typeface="Wingdings" pitchFamily="2" charset="2"/>
              <a:buChar char="q"/>
            </a:pPr>
            <a:r>
              <a:rPr lang="en-US" sz="9600" dirty="0" smtClean="0">
                <a:latin typeface="Times New Roman" pitchFamily="18" charset="0"/>
                <a:cs typeface="Times New Roman" pitchFamily="18" charset="0"/>
              </a:rPr>
              <a:t>If offline access to contents or perform functions without a network/wireless connection is required then an app makes sense.</a:t>
            </a:r>
          </a:p>
          <a:p>
            <a:pPr>
              <a:buNone/>
            </a:pPr>
            <a:endParaRPr lang="en-US" sz="96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3600" dirty="0" smtClean="0">
                <a:solidFill>
                  <a:srgbClr val="002060"/>
                </a:solidFill>
                <a:latin typeface="Comic Sans MS" pitchFamily="66" charset="0"/>
              </a:rPr>
              <a:t>When does an App Make Sense?</a:t>
            </a:r>
            <a:endParaRPr lang="en-US" sz="36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503920" cy="4648200"/>
          </a:xfrm>
        </p:spPr>
        <p:txBody>
          <a:bodyPr>
            <a:normAutofit fontScale="25000" lnSpcReduction="20000"/>
          </a:bodyPr>
          <a:lstStyle/>
          <a:p>
            <a:r>
              <a:rPr lang="en-US" sz="14400" dirty="0" smtClean="0">
                <a:latin typeface="Times New Roman" pitchFamily="18" charset="0"/>
                <a:cs typeface="Times New Roman" pitchFamily="18" charset="0"/>
              </a:rPr>
              <a:t>Desktop versus Mobile</a:t>
            </a:r>
          </a:p>
          <a:p>
            <a:pPr lvl="1"/>
            <a:r>
              <a:rPr lang="en-US" sz="14400" dirty="0" smtClean="0">
                <a:latin typeface="Times New Roman" pitchFamily="18" charset="0"/>
                <a:cs typeface="Times New Roman" pitchFamily="18" charset="0"/>
              </a:rPr>
              <a:t>Desktop – 5 browsers</a:t>
            </a:r>
          </a:p>
          <a:p>
            <a:pPr lvl="2"/>
            <a:r>
              <a:rPr lang="en-US" sz="14400" dirty="0" smtClean="0">
                <a:latin typeface="Times New Roman" pitchFamily="18" charset="0"/>
                <a:cs typeface="Times New Roman" pitchFamily="18" charset="0"/>
              </a:rPr>
              <a:t>All provide similar experiences</a:t>
            </a:r>
          </a:p>
          <a:p>
            <a:r>
              <a:rPr lang="en-US" sz="14400" dirty="0" smtClean="0">
                <a:latin typeface="Times New Roman" pitchFamily="18" charset="0"/>
                <a:cs typeface="Times New Roman" pitchFamily="18" charset="0"/>
              </a:rPr>
              <a:t>Mobile – almost 5xs more</a:t>
            </a:r>
          </a:p>
          <a:p>
            <a:pPr lvl="1"/>
            <a:r>
              <a:rPr lang="en-US" sz="14400" dirty="0" smtClean="0">
                <a:latin typeface="Times New Roman" pitchFamily="18" charset="0"/>
                <a:cs typeface="Times New Roman" pitchFamily="18" charset="0"/>
              </a:rPr>
              <a:t>Experiences vary between devices</a:t>
            </a:r>
          </a:p>
          <a:p>
            <a:pPr lvl="1"/>
            <a:r>
              <a:rPr lang="en-US" sz="14400" dirty="0" smtClean="0">
                <a:latin typeface="Times New Roman" pitchFamily="18" charset="0"/>
                <a:cs typeface="Times New Roman" pitchFamily="18" charset="0"/>
              </a:rPr>
              <a:t>Experiences vary between browsers on devices</a:t>
            </a:r>
          </a:p>
          <a:p>
            <a:pPr>
              <a:buNone/>
            </a:pPr>
            <a:endParaRPr lang="en-US" sz="96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pPr algn="ctr"/>
            <a:r>
              <a:rPr lang="en-US" sz="4400" dirty="0" smtClean="0">
                <a:latin typeface="Times New Roman" pitchFamily="18" charset="0"/>
                <a:cs typeface="Times New Roman" pitchFamily="18" charset="0"/>
              </a:rPr>
              <a:t>Browsing Types</a:t>
            </a:r>
            <a:endParaRPr lang="en-US" sz="4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fontScale="25000" lnSpcReduction="20000"/>
          </a:bodyPr>
          <a:lstStyle/>
          <a:p>
            <a:r>
              <a:rPr lang="en-US" sz="14400" dirty="0" smtClean="0">
                <a:latin typeface="Times New Roman" pitchFamily="18" charset="0"/>
                <a:cs typeface="Times New Roman" pitchFamily="18" charset="0"/>
              </a:rPr>
              <a:t>Focus navigation</a:t>
            </a:r>
          </a:p>
          <a:p>
            <a:pPr lvl="1"/>
            <a:r>
              <a:rPr lang="en-US" sz="14400" dirty="0" smtClean="0">
                <a:latin typeface="Times New Roman" pitchFamily="18" charset="0"/>
                <a:cs typeface="Times New Roman" pitchFamily="18" charset="0"/>
              </a:rPr>
              <a:t>Mostly for low and mid-end devices</a:t>
            </a:r>
          </a:p>
          <a:p>
            <a:pPr lvl="1"/>
            <a:r>
              <a:rPr lang="en-US" sz="14400" dirty="0" smtClean="0">
                <a:latin typeface="Times New Roman" pitchFamily="18" charset="0"/>
                <a:cs typeface="Times New Roman" pitchFamily="18" charset="0"/>
              </a:rPr>
              <a:t>Border/background used for focus</a:t>
            </a:r>
          </a:p>
          <a:p>
            <a:r>
              <a:rPr lang="en-US" sz="14400" dirty="0" smtClean="0">
                <a:latin typeface="Times New Roman" pitchFamily="18" charset="0"/>
                <a:cs typeface="Times New Roman" pitchFamily="18" charset="0"/>
              </a:rPr>
              <a:t>Cursor navigation</a:t>
            </a:r>
          </a:p>
          <a:p>
            <a:pPr lvl="1"/>
            <a:r>
              <a:rPr lang="en-US" sz="14400" dirty="0" smtClean="0">
                <a:latin typeface="Times New Roman" pitchFamily="18" charset="0"/>
                <a:cs typeface="Times New Roman" pitchFamily="18" charset="0"/>
              </a:rPr>
              <a:t>Emulates mouse cursor</a:t>
            </a:r>
          </a:p>
          <a:p>
            <a:pPr lvl="1"/>
            <a:r>
              <a:rPr lang="en-US" sz="14400" dirty="0" smtClean="0">
                <a:latin typeface="Times New Roman" pitchFamily="18" charset="0"/>
                <a:cs typeface="Times New Roman" pitchFamily="18" charset="0"/>
              </a:rPr>
              <a:t>Mouse click</a:t>
            </a:r>
          </a:p>
          <a:p>
            <a:pPr>
              <a:buNone/>
            </a:pPr>
            <a:endParaRPr lang="en-US" sz="96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19200"/>
          </a:xfrm>
        </p:spPr>
        <p:txBody>
          <a:bodyPr>
            <a:noAutofit/>
          </a:bodyPr>
          <a:lstStyle/>
          <a:p>
            <a:pPr algn="ctr"/>
            <a:r>
              <a:rPr lang="en-US" sz="4400" dirty="0" smtClean="0"/>
              <a:t>Browsing Types</a:t>
            </a:r>
            <a:endParaRPr lang="en-US" sz="4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fontScale="32500" lnSpcReduction="20000"/>
          </a:bodyPr>
          <a:lstStyle/>
          <a:p>
            <a:endParaRPr lang="en-US" sz="7300" dirty="0" smtClean="0">
              <a:latin typeface="Times New Roman" pitchFamily="18" charset="0"/>
              <a:cs typeface="Times New Roman" pitchFamily="18" charset="0"/>
            </a:endParaRPr>
          </a:p>
          <a:p>
            <a:r>
              <a:rPr lang="en-US" sz="9000" dirty="0" smtClean="0">
                <a:latin typeface="Times New Roman" pitchFamily="18" charset="0"/>
                <a:cs typeface="Times New Roman" pitchFamily="18" charset="0"/>
              </a:rPr>
              <a:t>Basic Zoom</a:t>
            </a:r>
          </a:p>
          <a:p>
            <a:pPr>
              <a:buNone/>
            </a:pPr>
            <a:endParaRPr lang="en-US" sz="7300" dirty="0" smtClean="0">
              <a:latin typeface="Times New Roman" pitchFamily="18" charset="0"/>
              <a:cs typeface="Times New Roman" pitchFamily="18" charset="0"/>
            </a:endParaRPr>
          </a:p>
          <a:p>
            <a:r>
              <a:rPr lang="en-US" sz="9000" dirty="0" smtClean="0">
                <a:latin typeface="Times New Roman" pitchFamily="18" charset="0"/>
                <a:cs typeface="Times New Roman" pitchFamily="18" charset="0"/>
              </a:rPr>
              <a:t>Smart Zoom</a:t>
            </a:r>
          </a:p>
          <a:p>
            <a:pPr>
              <a:buNone/>
            </a:pPr>
            <a:endParaRPr lang="en-US" sz="96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19200"/>
          </a:xfrm>
        </p:spPr>
        <p:txBody>
          <a:bodyPr>
            <a:noAutofit/>
          </a:bodyPr>
          <a:lstStyle/>
          <a:p>
            <a:pPr algn="ctr"/>
            <a:r>
              <a:rPr lang="en-US" sz="4400" dirty="0" smtClean="0"/>
              <a:t>Zoom Experience</a:t>
            </a:r>
            <a:endParaRPr lang="en-US" sz="4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fontScale="32500" lnSpcReduction="20000"/>
          </a:bodyPr>
          <a:lstStyle/>
          <a:p>
            <a:endParaRPr lang="en-US" sz="7300" dirty="0" smtClean="0">
              <a:latin typeface="Times New Roman" pitchFamily="18" charset="0"/>
              <a:cs typeface="Times New Roman" pitchFamily="18" charset="0"/>
            </a:endParaRPr>
          </a:p>
          <a:p>
            <a:r>
              <a:rPr lang="en-US" sz="8400" dirty="0" smtClean="0">
                <a:latin typeface="Times New Roman" pitchFamily="18" charset="0"/>
                <a:cs typeface="Times New Roman" pitchFamily="18" charset="0"/>
              </a:rPr>
              <a:t>One column design</a:t>
            </a:r>
          </a:p>
          <a:p>
            <a:pPr>
              <a:buNone/>
            </a:pPr>
            <a:endParaRPr lang="en-US" sz="8400" dirty="0" smtClean="0">
              <a:latin typeface="Times New Roman" pitchFamily="18" charset="0"/>
              <a:cs typeface="Times New Roman" pitchFamily="18" charset="0"/>
            </a:endParaRPr>
          </a:p>
          <a:p>
            <a:r>
              <a:rPr lang="en-US" sz="8400" dirty="0" smtClean="0">
                <a:latin typeface="Times New Roman" pitchFamily="18" charset="0"/>
                <a:cs typeface="Times New Roman" pitchFamily="18" charset="0"/>
              </a:rPr>
              <a:t>Smart Zoom</a:t>
            </a:r>
          </a:p>
          <a:p>
            <a:pPr>
              <a:buNone/>
            </a:pPr>
            <a:endParaRPr lang="en-US" sz="96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Font typeface="Wingdings" pitchFamily="2" charset="2"/>
              <a:buChar char="q"/>
            </a:pPr>
            <a:endParaRPr lang="en-US" sz="11200" dirty="0" smtClean="0">
              <a:latin typeface="Times New Roman" pitchFamily="18" charset="0"/>
              <a:cs typeface="Times New Roman" pitchFamily="18" charset="0"/>
            </a:endParaRPr>
          </a:p>
          <a:p>
            <a:pPr>
              <a:buNone/>
            </a:pPr>
            <a:endParaRPr lang="en-US" sz="11200" dirty="0" smtClean="0">
              <a:latin typeface="Times New Roman" pitchFamily="18" charset="0"/>
              <a:cs typeface="Times New Roman" pitchFamily="18" charset="0"/>
            </a:endParaRPr>
          </a:p>
          <a:p>
            <a:pPr lvl="0">
              <a:buNone/>
            </a:pPr>
            <a:endParaRPr lang="en-US" dirty="0" smtClean="0"/>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19200"/>
          </a:xfrm>
        </p:spPr>
        <p:txBody>
          <a:bodyPr>
            <a:noAutofit/>
          </a:bodyPr>
          <a:lstStyle/>
          <a:p>
            <a:pPr algn="ctr"/>
            <a:r>
              <a:rPr lang="en-US" sz="4400" dirty="0" smtClean="0"/>
              <a:t>Reflow Engines</a:t>
            </a:r>
            <a:endParaRPr lang="en-US" sz="4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WebKit</a:t>
            </a:r>
            <a:r>
              <a:rPr lang="en-US" dirty="0"/>
              <a:t> </a:t>
            </a:r>
            <a:r>
              <a:rPr lang="en-US" dirty="0" smtClean="0"/>
              <a:t>Engine</a:t>
            </a:r>
            <a:endParaRPr lang="en-US" dirty="0"/>
          </a:p>
        </p:txBody>
      </p:sp>
      <p:sp>
        <p:nvSpPr>
          <p:cNvPr id="3" name="Content Placeholder 2"/>
          <p:cNvSpPr>
            <a:spLocks noGrp="1"/>
          </p:cNvSpPr>
          <p:nvPr>
            <p:ph idx="1"/>
          </p:nvPr>
        </p:nvSpPr>
        <p:spPr/>
        <p:txBody>
          <a:bodyPr/>
          <a:lstStyle/>
          <a:p>
            <a:r>
              <a:rPr lang="en-US" dirty="0"/>
              <a:t>Open source layout engine for </a:t>
            </a:r>
            <a:r>
              <a:rPr lang="en-US" dirty="0" smtClean="0"/>
              <a:t>browsers</a:t>
            </a:r>
          </a:p>
          <a:p>
            <a:pPr lvl="1"/>
            <a:r>
              <a:rPr lang="en-US" dirty="0" smtClean="0"/>
              <a:t>Created by Apple</a:t>
            </a:r>
          </a:p>
          <a:p>
            <a:pPr lvl="1"/>
            <a:r>
              <a:rPr lang="en-US" dirty="0" smtClean="0"/>
              <a:t>Currently many ports</a:t>
            </a:r>
          </a:p>
          <a:p>
            <a:pPr lvl="1"/>
            <a:r>
              <a:rPr lang="en-US" dirty="0" smtClean="0"/>
              <a:t>Used by Google Chrome and Adobe Air</a:t>
            </a:r>
            <a:endParaRPr lang="en-US" dirty="0"/>
          </a:p>
          <a:p>
            <a:r>
              <a:rPr lang="en-US" dirty="0"/>
              <a:t>Extensively </a:t>
            </a:r>
            <a:r>
              <a:rPr lang="en-US" dirty="0" smtClean="0"/>
              <a:t>used</a:t>
            </a:r>
          </a:p>
          <a:p>
            <a:pPr lvl="1"/>
            <a:r>
              <a:rPr lang="en-US" dirty="0" smtClean="0"/>
              <a:t>Good -- Most using or want to</a:t>
            </a:r>
          </a:p>
          <a:p>
            <a:pPr lvl="1"/>
            <a:r>
              <a:rPr lang="en-US" dirty="0" smtClean="0"/>
              <a:t>Bad – Implementations not consistent</a:t>
            </a:r>
            <a:endParaRPr lang="en-US" dirty="0"/>
          </a:p>
          <a:p>
            <a:pPr marL="0" indent="0">
              <a:buNone/>
            </a:pPr>
            <a:endParaRPr lang="en-US" dirty="0"/>
          </a:p>
        </p:txBody>
      </p:sp>
    </p:spTree>
    <p:extLst>
      <p:ext uri="{BB962C8B-B14F-4D97-AF65-F5344CB8AC3E}">
        <p14:creationId xmlns:p14="http://schemas.microsoft.com/office/powerpoint/2010/main" xmlns="" val="910003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Preinstalled </a:t>
            </a:r>
            <a:r>
              <a:rPr lang="en-US" dirty="0"/>
              <a:t>browsers</a:t>
            </a:r>
          </a:p>
        </p:txBody>
      </p:sp>
      <p:sp>
        <p:nvSpPr>
          <p:cNvPr id="3" name="Content Placeholder 2"/>
          <p:cNvSpPr>
            <a:spLocks noGrp="1"/>
          </p:cNvSpPr>
          <p:nvPr>
            <p:ph idx="1"/>
          </p:nvPr>
        </p:nvSpPr>
        <p:spPr/>
        <p:txBody>
          <a:bodyPr/>
          <a:lstStyle/>
          <a:p>
            <a:r>
              <a:rPr lang="en-US" dirty="0" err="1"/>
              <a:t>Netfront</a:t>
            </a:r>
            <a:endParaRPr lang="en-US" dirty="0"/>
          </a:p>
          <a:p>
            <a:pPr lvl="1"/>
            <a:r>
              <a:rPr lang="en-US" dirty="0"/>
              <a:t>Created by ACCESS</a:t>
            </a:r>
          </a:p>
          <a:p>
            <a:pPr lvl="1"/>
            <a:r>
              <a:rPr lang="en-US" dirty="0"/>
              <a:t>Low-and-mid-end devices</a:t>
            </a:r>
          </a:p>
          <a:p>
            <a:pPr lvl="1"/>
            <a:r>
              <a:rPr lang="en-US" dirty="0"/>
              <a:t>Supports cursor navigation and </a:t>
            </a:r>
            <a:r>
              <a:rPr lang="en-US" dirty="0" smtClean="0"/>
              <a:t>Smart-Fit</a:t>
            </a:r>
          </a:p>
          <a:p>
            <a:r>
              <a:rPr lang="en-US" dirty="0"/>
              <a:t>Myriad</a:t>
            </a:r>
          </a:p>
          <a:p>
            <a:pPr lvl="1"/>
            <a:r>
              <a:rPr lang="en-US" dirty="0" err="1" smtClean="0"/>
              <a:t>Openwave</a:t>
            </a:r>
            <a:r>
              <a:rPr lang="en-US" dirty="0" smtClean="0"/>
              <a:t> browser</a:t>
            </a:r>
          </a:p>
          <a:p>
            <a:pPr lvl="1"/>
            <a:r>
              <a:rPr lang="en-US" dirty="0" smtClean="0"/>
              <a:t>Pre-installed on low-and-mid-end devices</a:t>
            </a:r>
            <a:endParaRPr lang="en-US" dirty="0"/>
          </a:p>
          <a:p>
            <a:pPr lvl="1"/>
            <a:r>
              <a:rPr lang="en-US" dirty="0"/>
              <a:t>Uses its own rendering engine</a:t>
            </a:r>
          </a:p>
          <a:p>
            <a:endParaRPr lang="en-US" dirty="0"/>
          </a:p>
        </p:txBody>
      </p:sp>
    </p:spTree>
    <p:extLst>
      <p:ext uri="{BB962C8B-B14F-4D97-AF65-F5344CB8AC3E}">
        <p14:creationId xmlns:p14="http://schemas.microsoft.com/office/powerpoint/2010/main" xmlns="" val="1945456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Preinstalled browsers</a:t>
            </a:r>
          </a:p>
        </p:txBody>
      </p:sp>
      <p:sp>
        <p:nvSpPr>
          <p:cNvPr id="3" name="Content Placeholder 2"/>
          <p:cNvSpPr>
            <a:spLocks noGrp="1"/>
          </p:cNvSpPr>
          <p:nvPr>
            <p:ph idx="1"/>
          </p:nvPr>
        </p:nvSpPr>
        <p:spPr/>
        <p:txBody>
          <a:bodyPr/>
          <a:lstStyle/>
          <a:p>
            <a:r>
              <a:rPr lang="en-US" dirty="0" smtClean="0"/>
              <a:t>Microsoft Internet </a:t>
            </a:r>
            <a:r>
              <a:rPr lang="en-US" dirty="0"/>
              <a:t>Explorer</a:t>
            </a:r>
          </a:p>
          <a:p>
            <a:pPr lvl="1"/>
            <a:r>
              <a:rPr lang="en-US" dirty="0"/>
              <a:t>Microsoft mobile browser</a:t>
            </a:r>
          </a:p>
          <a:p>
            <a:pPr lvl="1"/>
            <a:r>
              <a:rPr lang="en-US" dirty="0" err="1"/>
              <a:t>f.n.a</a:t>
            </a:r>
            <a:r>
              <a:rPr lang="en-US" dirty="0"/>
              <a:t> Pocket Internet Explorer (PIE)</a:t>
            </a:r>
          </a:p>
          <a:p>
            <a:pPr lvl="1"/>
            <a:r>
              <a:rPr lang="en-US" dirty="0"/>
              <a:t>New OS – Windows Phone </a:t>
            </a:r>
          </a:p>
          <a:p>
            <a:r>
              <a:rPr lang="en-US" dirty="0"/>
              <a:t>Safari on </a:t>
            </a:r>
            <a:r>
              <a:rPr lang="en-US" dirty="0" err="1"/>
              <a:t>iOS</a:t>
            </a:r>
            <a:endParaRPr lang="en-US" dirty="0"/>
          </a:p>
          <a:p>
            <a:pPr lvl="1"/>
            <a:r>
              <a:rPr lang="en-US" dirty="0" err="1"/>
              <a:t>WebKit</a:t>
            </a:r>
            <a:r>
              <a:rPr lang="en-US" dirty="0"/>
              <a:t> based bundled with </a:t>
            </a:r>
            <a:r>
              <a:rPr lang="en-US" dirty="0" err="1"/>
              <a:t>iOS</a:t>
            </a:r>
            <a:endParaRPr lang="en-US" dirty="0"/>
          </a:p>
          <a:p>
            <a:pPr lvl="1"/>
            <a:r>
              <a:rPr lang="en-US" dirty="0" smtClean="0"/>
              <a:t>Only browser to supports </a:t>
            </a:r>
            <a:r>
              <a:rPr lang="en-US" dirty="0"/>
              <a:t>a range of new features</a:t>
            </a:r>
          </a:p>
          <a:p>
            <a:pPr lvl="1"/>
            <a:r>
              <a:rPr lang="en-US" dirty="0"/>
              <a:t>Designed only for touch and </a:t>
            </a:r>
            <a:r>
              <a:rPr lang="en-US" dirty="0" smtClean="0"/>
              <a:t>multi-touch</a:t>
            </a:r>
            <a:endParaRPr lang="en-US" dirty="0"/>
          </a:p>
          <a:p>
            <a:endParaRPr lang="en-US" dirty="0"/>
          </a:p>
        </p:txBody>
      </p:sp>
    </p:spTree>
    <p:extLst>
      <p:ext uri="{BB962C8B-B14F-4D97-AF65-F5344CB8AC3E}">
        <p14:creationId xmlns:p14="http://schemas.microsoft.com/office/powerpoint/2010/main" xmlns="" val="3181419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a:bodyPr>
          <a:lstStyle/>
          <a:p>
            <a:pPr>
              <a:buFont typeface="Wingdings" pitchFamily="2" charset="2"/>
              <a:buChar char="Ø"/>
            </a:pPr>
            <a:r>
              <a:rPr lang="en-US" sz="3200" dirty="0" smtClean="0"/>
              <a:t>Portable.</a:t>
            </a:r>
          </a:p>
          <a:p>
            <a:pPr>
              <a:buFont typeface="Wingdings" pitchFamily="2" charset="2"/>
              <a:buChar char="Ø"/>
            </a:pPr>
            <a:r>
              <a:rPr lang="en-US" sz="3200" dirty="0" smtClean="0"/>
              <a:t>Personal.</a:t>
            </a:r>
          </a:p>
          <a:p>
            <a:pPr>
              <a:buFont typeface="Wingdings" pitchFamily="2" charset="2"/>
              <a:buChar char="Ø"/>
            </a:pPr>
            <a:r>
              <a:rPr lang="en-US" sz="3200" dirty="0" smtClean="0"/>
              <a:t>Companion.</a:t>
            </a:r>
          </a:p>
          <a:p>
            <a:pPr>
              <a:buFont typeface="Wingdings" pitchFamily="2" charset="2"/>
              <a:buChar char="Ø"/>
            </a:pPr>
            <a:r>
              <a:rPr lang="en-US" sz="3200" dirty="0" smtClean="0"/>
              <a:t>Easy usage.</a:t>
            </a:r>
          </a:p>
          <a:p>
            <a:pPr>
              <a:buFont typeface="Wingdings" pitchFamily="2" charset="2"/>
              <a:buChar char="Ø"/>
            </a:pPr>
            <a:r>
              <a:rPr lang="en-US" sz="3200" dirty="0" smtClean="0"/>
              <a:t>Connected device</a:t>
            </a:r>
          </a:p>
          <a:p>
            <a:pPr lvl="0">
              <a:buNone/>
            </a:pP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447800"/>
          </a:xfrm>
        </p:spPr>
        <p:txBody>
          <a:bodyPr>
            <a:noAutofit/>
          </a:bodyPr>
          <a:lstStyle/>
          <a:p>
            <a:r>
              <a:rPr lang="en-US" sz="4400" dirty="0" smtClean="0"/>
              <a:t>What Is a Mobile Device?</a:t>
            </a:r>
            <a:endParaRPr lang="en-US" sz="44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Preinstalled browsers</a:t>
            </a:r>
          </a:p>
        </p:txBody>
      </p:sp>
      <p:sp>
        <p:nvSpPr>
          <p:cNvPr id="3" name="Content Placeholder 2"/>
          <p:cNvSpPr>
            <a:spLocks noGrp="1"/>
          </p:cNvSpPr>
          <p:nvPr>
            <p:ph idx="1"/>
          </p:nvPr>
        </p:nvSpPr>
        <p:spPr/>
        <p:txBody>
          <a:bodyPr/>
          <a:lstStyle/>
          <a:p>
            <a:r>
              <a:rPr lang="en-US" dirty="0" err="1"/>
              <a:t>Symbia</a:t>
            </a:r>
            <a:r>
              <a:rPr lang="en-US" dirty="0"/>
              <a:t> browser</a:t>
            </a:r>
          </a:p>
          <a:p>
            <a:pPr lvl="1"/>
            <a:r>
              <a:rPr lang="en-US" dirty="0" err="1" smtClean="0"/>
              <a:t>WebKit</a:t>
            </a:r>
            <a:r>
              <a:rPr lang="en-US" dirty="0" smtClean="0"/>
              <a:t>-based (</a:t>
            </a:r>
            <a:r>
              <a:rPr lang="en-US" dirty="0"/>
              <a:t>S60 OSS </a:t>
            </a:r>
            <a:r>
              <a:rPr lang="en-US" dirty="0" smtClean="0"/>
              <a:t>Browser)</a:t>
            </a:r>
          </a:p>
          <a:p>
            <a:pPr lvl="1"/>
            <a:r>
              <a:rPr lang="en-US" dirty="0" smtClean="0"/>
              <a:t>Supports </a:t>
            </a:r>
            <a:r>
              <a:rPr lang="en-US" dirty="0"/>
              <a:t>smart zoom features</a:t>
            </a:r>
          </a:p>
          <a:p>
            <a:pPr lvl="1"/>
            <a:r>
              <a:rPr lang="en-US" dirty="0"/>
              <a:t>Installed on every S60 device since 2005</a:t>
            </a:r>
          </a:p>
          <a:p>
            <a:r>
              <a:rPr lang="en-US" dirty="0"/>
              <a:t>Android browser</a:t>
            </a:r>
          </a:p>
          <a:p>
            <a:pPr lvl="1"/>
            <a:r>
              <a:rPr lang="en-US" dirty="0"/>
              <a:t>Android OS based on </a:t>
            </a:r>
            <a:r>
              <a:rPr lang="en-US" dirty="0" err="1" smtClean="0"/>
              <a:t>WebKit</a:t>
            </a:r>
            <a:r>
              <a:rPr lang="en-US" dirty="0" smtClean="0"/>
              <a:t> (NOT Chrome)</a:t>
            </a:r>
            <a:endParaRPr lang="en-US" dirty="0"/>
          </a:p>
          <a:p>
            <a:pPr lvl="1"/>
            <a:r>
              <a:rPr lang="en-US" dirty="0"/>
              <a:t>Powerful browser with touch support</a:t>
            </a:r>
          </a:p>
        </p:txBody>
      </p:sp>
    </p:spTree>
    <p:extLst>
      <p:ext uri="{BB962C8B-B14F-4D97-AF65-F5344CB8AC3E}">
        <p14:creationId xmlns:p14="http://schemas.microsoft.com/office/powerpoint/2010/main" xmlns="" val="3646767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User-installable browsers</a:t>
            </a:r>
            <a:endParaRPr lang="en-US" dirty="0"/>
          </a:p>
        </p:txBody>
      </p:sp>
      <p:sp>
        <p:nvSpPr>
          <p:cNvPr id="3" name="Content Placeholder 2"/>
          <p:cNvSpPr>
            <a:spLocks noGrp="1"/>
          </p:cNvSpPr>
          <p:nvPr>
            <p:ph idx="1"/>
          </p:nvPr>
        </p:nvSpPr>
        <p:spPr>
          <a:xfrm>
            <a:off x="457200" y="1676400"/>
            <a:ext cx="7239000" cy="4550736"/>
          </a:xfrm>
        </p:spPr>
        <p:txBody>
          <a:bodyPr/>
          <a:lstStyle/>
          <a:p>
            <a:r>
              <a:rPr lang="en-US" dirty="0" smtClean="0"/>
              <a:t>Usually free </a:t>
            </a:r>
          </a:p>
          <a:p>
            <a:r>
              <a:rPr lang="en-US" dirty="0" smtClean="0"/>
              <a:t>Commercial Web Browsers</a:t>
            </a:r>
          </a:p>
          <a:p>
            <a:r>
              <a:rPr lang="en-US" dirty="0" smtClean="0"/>
              <a:t>Install after Purchase of Device</a:t>
            </a:r>
          </a:p>
          <a:p>
            <a:r>
              <a:rPr lang="en-US" dirty="0" smtClean="0"/>
              <a:t>Sometimes Already Installed on Device</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Firefox for mobile</a:t>
            </a:r>
            <a:endParaRPr lang="en-US" dirty="0"/>
          </a:p>
        </p:txBody>
      </p:sp>
      <p:sp>
        <p:nvSpPr>
          <p:cNvPr id="3" name="Content Placeholder 2"/>
          <p:cNvSpPr>
            <a:spLocks noGrp="1"/>
          </p:cNvSpPr>
          <p:nvPr>
            <p:ph idx="1"/>
          </p:nvPr>
        </p:nvSpPr>
        <p:spPr>
          <a:xfrm>
            <a:off x="457200" y="1752600"/>
            <a:ext cx="7239000" cy="4703136"/>
          </a:xfrm>
        </p:spPr>
        <p:txBody>
          <a:bodyPr>
            <a:normAutofit/>
          </a:bodyPr>
          <a:lstStyle/>
          <a:p>
            <a:r>
              <a:rPr lang="en-US" dirty="0" smtClean="0"/>
              <a:t>Mobile products available</a:t>
            </a:r>
          </a:p>
          <a:p>
            <a:pPr lvl="1"/>
            <a:r>
              <a:rPr lang="en-US" dirty="0" smtClean="0"/>
              <a:t>OS</a:t>
            </a:r>
          </a:p>
          <a:p>
            <a:pPr lvl="1"/>
            <a:r>
              <a:rPr lang="en-US" dirty="0" smtClean="0"/>
              <a:t>Android</a:t>
            </a:r>
          </a:p>
          <a:p>
            <a:pPr lvl="1"/>
            <a:r>
              <a:rPr lang="en-US" dirty="0" smtClean="0"/>
              <a:t>Marketplace</a:t>
            </a:r>
          </a:p>
          <a:p>
            <a:r>
              <a:rPr lang="en-US" dirty="0" smtClean="0"/>
              <a:t>Pre-rendered on server using Gecko rendering engine</a:t>
            </a:r>
          </a:p>
          <a:p>
            <a:r>
              <a:rPr lang="en-US" dirty="0" smtClean="0"/>
              <a:t>Available for download at </a:t>
            </a:r>
            <a:r>
              <a:rPr lang="en-US" dirty="0" smtClean="0">
                <a:hlinkClick r:id="rId2"/>
              </a:rPr>
              <a:t>http://www.mozilla.com/mobile/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Firefox for mobile</a:t>
            </a:r>
            <a:endParaRPr lang="en-US" dirty="0"/>
          </a:p>
        </p:txBody>
      </p:sp>
      <p:pic>
        <p:nvPicPr>
          <p:cNvPr id="10241" name="Picture 1"/>
          <p:cNvPicPr>
            <a:picLocks noGrp="1" noChangeAspect="1" noChangeArrowheads="1"/>
          </p:cNvPicPr>
          <p:nvPr>
            <p:ph idx="1"/>
          </p:nvPr>
        </p:nvPicPr>
        <p:blipFill>
          <a:blip r:embed="rId2" cstate="print"/>
          <a:srcRect t="8947" r="6897"/>
          <a:stretch>
            <a:fillRect/>
          </a:stretch>
        </p:blipFill>
        <p:spPr bwMode="auto">
          <a:xfrm>
            <a:off x="609600" y="1828800"/>
            <a:ext cx="6172200" cy="339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website usability?</a:t>
            </a:r>
            <a:endParaRPr lang="en-US" dirty="0"/>
          </a:p>
        </p:txBody>
      </p:sp>
      <p:sp>
        <p:nvSpPr>
          <p:cNvPr id="3" name="Content Placeholder 2"/>
          <p:cNvSpPr>
            <a:spLocks noGrp="1"/>
          </p:cNvSpPr>
          <p:nvPr>
            <p:ph idx="1"/>
          </p:nvPr>
        </p:nvSpPr>
        <p:spPr/>
        <p:txBody>
          <a:bodyPr/>
          <a:lstStyle/>
          <a:p>
            <a:r>
              <a:rPr lang="en-US" sz="2400" dirty="0" smtClean="0"/>
              <a:t>Is </a:t>
            </a:r>
            <a:r>
              <a:rPr lang="en-US" sz="2400" dirty="0"/>
              <a:t>an approach to make web sites easy to use for an end-user, without the requirement that any </a:t>
            </a:r>
            <a:r>
              <a:rPr lang="en-US" sz="2400" dirty="0" smtClean="0"/>
              <a:t>specialized </a:t>
            </a:r>
            <a:r>
              <a:rPr lang="en-US" sz="2400" dirty="0"/>
              <a:t>training be undertaken</a:t>
            </a:r>
            <a:r>
              <a:rPr lang="en-US" sz="2400" dirty="0" smtClean="0"/>
              <a:t>.</a:t>
            </a:r>
            <a:endParaRPr lang="en-US" sz="2400" baseline="30000" dirty="0" smtClean="0"/>
          </a:p>
          <a:p>
            <a:endParaRPr lang="en-US" baseline="30000" dirty="0"/>
          </a:p>
          <a:p>
            <a:r>
              <a:rPr lang="en-US" sz="2400" dirty="0" smtClean="0"/>
              <a:t>User should be able to intuitively relate the actions needed to performed on the webpage with other interactions in similar contexts</a:t>
            </a:r>
          </a:p>
          <a:p>
            <a:endParaRPr lang="en-US" sz="2400" dirty="0"/>
          </a:p>
        </p:txBody>
      </p:sp>
    </p:spTree>
    <p:extLst>
      <p:ext uri="{BB962C8B-B14F-4D97-AF65-F5344CB8AC3E}">
        <p14:creationId xmlns:p14="http://schemas.microsoft.com/office/powerpoint/2010/main" xmlns="" val="26744963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Usability Goals</a:t>
            </a:r>
            <a:endParaRPr lang="en-US" dirty="0"/>
          </a:p>
        </p:txBody>
      </p:sp>
      <p:sp>
        <p:nvSpPr>
          <p:cNvPr id="3" name="Content Placeholder 2"/>
          <p:cNvSpPr>
            <a:spLocks noGrp="1"/>
          </p:cNvSpPr>
          <p:nvPr>
            <p:ph idx="1"/>
          </p:nvPr>
        </p:nvSpPr>
        <p:spPr>
          <a:xfrm>
            <a:off x="828220" y="1718068"/>
            <a:ext cx="6709906" cy="4195481"/>
          </a:xfrm>
        </p:spPr>
        <p:txBody>
          <a:bodyPr>
            <a:normAutofit fontScale="92500" lnSpcReduction="10000"/>
          </a:bodyPr>
          <a:lstStyle/>
          <a:p>
            <a:r>
              <a:rPr lang="en-US" sz="2400" dirty="0"/>
              <a:t>Present the information to the user in a clear and concise </a:t>
            </a:r>
            <a:r>
              <a:rPr lang="en-US" sz="2400" dirty="0" smtClean="0"/>
              <a:t>way</a:t>
            </a:r>
          </a:p>
          <a:p>
            <a:endParaRPr lang="en-US" sz="2400" dirty="0" smtClean="0"/>
          </a:p>
          <a:p>
            <a:r>
              <a:rPr lang="en-US" sz="2400" dirty="0"/>
              <a:t>Give the correct choices to the users in an obvious </a:t>
            </a:r>
            <a:r>
              <a:rPr lang="en-US" sz="2400" dirty="0" smtClean="0"/>
              <a:t>way</a:t>
            </a:r>
          </a:p>
          <a:p>
            <a:endParaRPr lang="en-US" sz="2400" dirty="0"/>
          </a:p>
          <a:p>
            <a:r>
              <a:rPr lang="en-US" sz="2400" dirty="0"/>
              <a:t>Remove any ambiguity regarding the consequences of an action (e.g. clicking on </a:t>
            </a:r>
            <a:r>
              <a:rPr lang="en-US" sz="2400" dirty="0" smtClean="0"/>
              <a:t>delete/remove/purchase</a:t>
            </a:r>
          </a:p>
          <a:p>
            <a:endParaRPr lang="en-US" sz="2400" dirty="0" smtClean="0"/>
          </a:p>
          <a:p>
            <a:r>
              <a:rPr lang="en-US" sz="2400" dirty="0"/>
              <a:t>Place important items in an appropriate area on a web page or a web application</a:t>
            </a:r>
            <a:endParaRPr lang="en-US" sz="24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3835087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6237" y="2807595"/>
            <a:ext cx="6709906" cy="2758224"/>
          </a:xfrm>
        </p:spPr>
        <p:txBody>
          <a:bodyPr>
            <a:normAutofit/>
          </a:bodyPr>
          <a:lstStyle/>
          <a:p>
            <a:r>
              <a:rPr lang="en-US" sz="4000" b="1" dirty="0"/>
              <a:t>7 usability guidelines for websites on mobile devices</a:t>
            </a:r>
            <a:endParaRPr lang="en-US" sz="4000" dirty="0"/>
          </a:p>
        </p:txBody>
      </p:sp>
    </p:spTree>
    <p:extLst>
      <p:ext uri="{BB962C8B-B14F-4D97-AF65-F5344CB8AC3E}">
        <p14:creationId xmlns:p14="http://schemas.microsoft.com/office/powerpoint/2010/main" xmlns="" val="15207222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66" y="652388"/>
            <a:ext cx="7053542" cy="1400530"/>
          </a:xfrm>
        </p:spPr>
        <p:txBody>
          <a:bodyPr>
            <a:normAutofit fontScale="90000"/>
          </a:bodyPr>
          <a:lstStyle/>
          <a:p>
            <a:r>
              <a:rPr lang="en-US" sz="4000" b="1" dirty="0" smtClean="0"/>
              <a:t>1.Reduce </a:t>
            </a:r>
            <a:r>
              <a:rPr lang="en-US" sz="4000" b="1" dirty="0"/>
              <a:t>the amount of content</a:t>
            </a:r>
            <a:r>
              <a:rPr lang="en-US" b="1" dirty="0"/>
              <a:t/>
            </a:r>
            <a:br>
              <a:rPr lang="en-US" b="1" dirty="0"/>
            </a:br>
            <a:endParaRPr lang="en-US" dirty="0"/>
          </a:p>
        </p:txBody>
      </p:sp>
      <p:sp>
        <p:nvSpPr>
          <p:cNvPr id="3" name="Content Placeholder 2"/>
          <p:cNvSpPr>
            <a:spLocks noGrp="1"/>
          </p:cNvSpPr>
          <p:nvPr>
            <p:ph idx="1"/>
          </p:nvPr>
        </p:nvSpPr>
        <p:spPr>
          <a:xfrm>
            <a:off x="1107600" y="1700012"/>
            <a:ext cx="6709906" cy="3479441"/>
          </a:xfrm>
        </p:spPr>
        <p:txBody>
          <a:bodyPr>
            <a:normAutofit/>
          </a:bodyPr>
          <a:lstStyle/>
          <a:p>
            <a:r>
              <a:rPr lang="en-US" sz="2800" dirty="0" smtClean="0"/>
              <a:t>Not </a:t>
            </a:r>
            <a:r>
              <a:rPr lang="en-US" sz="2800" dirty="0"/>
              <a:t>everything shown on a PC site can fit reasonably onto a mobile web </a:t>
            </a:r>
            <a:r>
              <a:rPr lang="en-US" sz="2800" dirty="0" smtClean="0"/>
              <a:t>page</a:t>
            </a:r>
            <a:endParaRPr lang="en-US" sz="2800" dirty="0"/>
          </a:p>
          <a:p>
            <a:r>
              <a:rPr lang="en-US" sz="2800" dirty="0"/>
              <a:t>Only include the most important content or </a:t>
            </a:r>
            <a:r>
              <a:rPr lang="en-US" sz="2800" dirty="0" smtClean="0"/>
              <a:t>features</a:t>
            </a:r>
            <a:endParaRPr lang="en-US" sz="2800" dirty="0"/>
          </a:p>
          <a:p>
            <a:r>
              <a:rPr lang="en-US" sz="2800" dirty="0"/>
              <a:t>Mobile websites should be very focused. </a:t>
            </a:r>
            <a:endParaRPr lang="en-US" sz="2800" dirty="0">
              <a:effectLst/>
            </a:endParaRPr>
          </a:p>
        </p:txBody>
      </p:sp>
    </p:spTree>
    <p:extLst>
      <p:ext uri="{BB962C8B-B14F-4D97-AF65-F5344CB8AC3E}">
        <p14:creationId xmlns:p14="http://schemas.microsoft.com/office/powerpoint/2010/main" xmlns="" val="37555175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Single column layouts work best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Wide </a:t>
            </a:r>
            <a:r>
              <a:rPr lang="en-US" dirty="0"/>
              <a:t>web pages are difficult to view on small mobile phone screens. Even on smart phones like the iPhone with their relatively large </a:t>
            </a:r>
            <a:r>
              <a:rPr lang="en-US" dirty="0" smtClean="0"/>
              <a:t>screens standard web pages load up zoomed out so that they can fit on the screen.</a:t>
            </a:r>
          </a:p>
          <a:p>
            <a:endParaRPr lang="en-US" dirty="0"/>
          </a:p>
          <a:p>
            <a:r>
              <a:rPr lang="en-US" dirty="0" smtClean="0"/>
              <a:t> Most text is unreadable until users zoom in to the part of the screen they want to view. Zooming in isn't ideal because it adds an extra step and zooming in and out isn't easy to do on all phones</a:t>
            </a:r>
            <a:endParaRPr lang="en-US" dirty="0"/>
          </a:p>
          <a:p>
            <a:endParaRPr lang="en-US" dirty="0"/>
          </a:p>
        </p:txBody>
      </p:sp>
    </p:spTree>
    <p:extLst>
      <p:ext uri="{BB962C8B-B14F-4D97-AF65-F5344CB8AC3E}">
        <p14:creationId xmlns:p14="http://schemas.microsoft.com/office/powerpoint/2010/main" xmlns="" val="27392824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low priority content and present content using a single column layout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773613" y="2729819"/>
            <a:ext cx="4938350" cy="3336130"/>
          </a:xfrm>
        </p:spPr>
      </p:pic>
    </p:spTree>
    <p:extLst>
      <p:ext uri="{BB962C8B-B14F-4D97-AF65-F5344CB8AC3E}">
        <p14:creationId xmlns:p14="http://schemas.microsoft.com/office/powerpoint/2010/main" xmlns="" val="946474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a:bodyPr>
          <a:lstStyle/>
          <a:p>
            <a:pPr>
              <a:buFont typeface="Wingdings" pitchFamily="2" charset="2"/>
              <a:buChar char="Ø"/>
            </a:pPr>
            <a:r>
              <a:rPr lang="en-US" sz="3200" b="1" dirty="0" smtClean="0">
                <a:latin typeface="Times New Roman" pitchFamily="18" charset="0"/>
                <a:cs typeface="Times New Roman" pitchFamily="18" charset="0"/>
              </a:rPr>
              <a:t>Mobile phones</a:t>
            </a:r>
          </a:p>
          <a:p>
            <a:pPr>
              <a:buNone/>
            </a:pPr>
            <a:r>
              <a:rPr lang="en-US" sz="2600" dirty="0" smtClean="0">
                <a:latin typeface="Times New Roman" pitchFamily="18" charset="0"/>
                <a:cs typeface="Times New Roman" pitchFamily="18" charset="0"/>
              </a:rPr>
              <a:t>These are phones with call and SMS support. They</a:t>
            </a:r>
          </a:p>
          <a:p>
            <a:pPr>
              <a:buNone/>
            </a:pPr>
            <a:r>
              <a:rPr lang="en-US" sz="2600" dirty="0" smtClean="0">
                <a:latin typeface="Times New Roman" pitchFamily="18" charset="0"/>
                <a:cs typeface="Times New Roman" pitchFamily="18" charset="0"/>
              </a:rPr>
              <a:t> don’t have web browsers or connectivity, and they </a:t>
            </a:r>
          </a:p>
          <a:p>
            <a:pPr>
              <a:buNone/>
            </a:pPr>
            <a:r>
              <a:rPr lang="en-US" sz="2600" dirty="0" smtClean="0">
                <a:latin typeface="Times New Roman" pitchFamily="18" charset="0"/>
                <a:cs typeface="Times New Roman" pitchFamily="18" charset="0"/>
              </a:rPr>
              <a:t>don’t have any installation possibilities.</a:t>
            </a:r>
          </a:p>
          <a:p>
            <a:pPr>
              <a:buNone/>
            </a:pPr>
            <a:endParaRPr lang="en-US" sz="2600" dirty="0" smtClean="0">
              <a:latin typeface="Times New Roman" pitchFamily="18" charset="0"/>
              <a:cs typeface="Times New Roman" pitchFamily="18" charset="0"/>
            </a:endParaRPr>
          </a:p>
          <a:p>
            <a:pPr>
              <a:buFont typeface="Wingdings" pitchFamily="2" charset="2"/>
              <a:buChar char="Ø"/>
            </a:pPr>
            <a:r>
              <a:rPr lang="en-US" sz="2800" b="1" dirty="0" smtClean="0">
                <a:latin typeface="Times New Roman" pitchFamily="18" charset="0"/>
                <a:cs typeface="Times New Roman" pitchFamily="18" charset="0"/>
              </a:rPr>
              <a:t>Low-end mobile devices.</a:t>
            </a:r>
          </a:p>
          <a:p>
            <a:pPr lvl="0">
              <a:buNone/>
            </a:pPr>
            <a:r>
              <a:rPr lang="en-US" sz="2400" dirty="0" smtClean="0"/>
              <a:t>They have web support. They typically have only a very basic browser, but this is the gross market</a:t>
            </a:r>
            <a:endParaRPr lang="en-US" dirty="0" smtClean="0"/>
          </a:p>
          <a:p>
            <a:pPr>
              <a:buNone/>
            </a:pP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95400"/>
          </a:xfrm>
        </p:spPr>
        <p:txBody>
          <a:bodyPr>
            <a:noAutofit/>
          </a:bodyPr>
          <a:lstStyle/>
          <a:p>
            <a:r>
              <a:rPr lang="en-US" sz="4400" dirty="0" smtClean="0"/>
              <a:t>Mobile Device Categories</a:t>
            </a:r>
            <a:endParaRPr lang="en-US" sz="44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pPr lvl="0"/>
            <a:r>
              <a:rPr lang="en-US" sz="4000" dirty="0"/>
              <a:t>3. Present the navigation differently</a:t>
            </a:r>
            <a:r>
              <a:rPr lang="en-US" sz="4400" dirty="0"/>
              <a:t/>
            </a:r>
            <a:br>
              <a:rPr lang="en-US" sz="4400" dirty="0"/>
            </a:br>
            <a:endParaRPr lang="en-US" dirty="0"/>
          </a:p>
        </p:txBody>
      </p:sp>
      <p:sp>
        <p:nvSpPr>
          <p:cNvPr id="6" name="Rectangle 3"/>
          <p:cNvSpPr>
            <a:spLocks noGrp="1" noChangeArrowheads="1"/>
          </p:cNvSpPr>
          <p:nvPr>
            <p:ph idx="1"/>
          </p:nvPr>
        </p:nvSpPr>
        <p:spPr>
          <a:xfrm>
            <a:off x="1020667" y="1460490"/>
            <a:ext cx="6909499" cy="4476671"/>
          </a:xfrm>
        </p:spPr>
        <p:txBody>
          <a:bodyPr>
            <a:normAutofit/>
          </a:bodyPr>
          <a:lstStyle/>
          <a:p>
            <a:pPr lvl="0"/>
            <a:r>
              <a:rPr lang="en-US" sz="2600" dirty="0" smtClean="0"/>
              <a:t>It's difficult to fit the navigation across the top of the screen on a mobile web page. Stacking at the top would push the content too far down. A single column layout on a mobile phone screen page placing the navigation at the top would push the content too far down. Here are some tips for adding a navigation to </a:t>
            </a:r>
            <a:r>
              <a:rPr lang="en-US" sz="2600" dirty="0" smtClean="0">
                <a:hlinkClick r:id="rId2"/>
              </a:rPr>
              <a:t>mobile website</a:t>
            </a:r>
            <a:r>
              <a:rPr lang="en-US" sz="2600" dirty="0" smtClean="0"/>
              <a:t>:</a:t>
            </a:r>
          </a:p>
        </p:txBody>
      </p:sp>
    </p:spTree>
    <p:extLst>
      <p:ext uri="{BB962C8B-B14F-4D97-AF65-F5344CB8AC3E}">
        <p14:creationId xmlns:p14="http://schemas.microsoft.com/office/powerpoint/2010/main" xmlns="" val="5617110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Present the navigation differently</a:t>
            </a:r>
            <a:endParaRPr lang="en-US" dirty="0"/>
          </a:p>
        </p:txBody>
      </p:sp>
      <p:sp>
        <p:nvSpPr>
          <p:cNvPr id="3" name="Content Placeholder 2"/>
          <p:cNvSpPr>
            <a:spLocks noGrp="1"/>
          </p:cNvSpPr>
          <p:nvPr>
            <p:ph idx="1"/>
          </p:nvPr>
        </p:nvSpPr>
        <p:spPr>
          <a:xfrm>
            <a:off x="827484" y="1523999"/>
            <a:ext cx="6709906" cy="4724401"/>
          </a:xfrm>
        </p:spPr>
        <p:txBody>
          <a:bodyPr>
            <a:normAutofit fontScale="70000" lnSpcReduction="20000"/>
          </a:bodyPr>
          <a:lstStyle/>
          <a:p>
            <a:pPr lvl="0"/>
            <a:r>
              <a:rPr lang="en-US" dirty="0"/>
              <a:t>On the homepage place the navigation and site search at the top of the page, and leave content for later pages. </a:t>
            </a:r>
            <a:endParaRPr lang="en-US" dirty="0" smtClean="0"/>
          </a:p>
          <a:p>
            <a:pPr lvl="0"/>
            <a:endParaRPr lang="en-US" dirty="0" smtClean="0"/>
          </a:p>
          <a:p>
            <a:pPr lvl="0"/>
            <a:r>
              <a:rPr lang="en-US" dirty="0" smtClean="0"/>
              <a:t>Place the navigation at the bottom. Users can still access the navigation but it doesn't get in the way of reading the page. An anchor link at the top of the page can give quicker access.</a:t>
            </a:r>
          </a:p>
          <a:p>
            <a:pPr lvl="0"/>
            <a:endParaRPr lang="en-US" dirty="0" smtClean="0"/>
          </a:p>
          <a:p>
            <a:pPr lvl="0"/>
            <a:r>
              <a:rPr lang="en-US" dirty="0" smtClean="0"/>
              <a:t>Place </a:t>
            </a:r>
            <a:r>
              <a:rPr lang="en-US" dirty="0"/>
              <a:t>the navigation in a dropdown link at the top of the </a:t>
            </a:r>
            <a:r>
              <a:rPr lang="en-US" dirty="0" smtClean="0"/>
              <a:t>page </a:t>
            </a:r>
            <a:r>
              <a:rPr lang="en-US" dirty="0"/>
              <a:t>(and possibly at the bottom too</a:t>
            </a:r>
            <a:r>
              <a:rPr lang="en-US" dirty="0" smtClean="0"/>
              <a:t>).</a:t>
            </a:r>
          </a:p>
          <a:p>
            <a:pPr lvl="0"/>
            <a:endParaRPr lang="en-US" dirty="0"/>
          </a:p>
          <a:p>
            <a:pPr lvl="0"/>
            <a:r>
              <a:rPr lang="en-US" dirty="0"/>
              <a:t>Only offer a 'Back' button on pages other than the homepage. This keeps the page design simple at the expense of any ability to navigate directly to another section of the mobile website.</a:t>
            </a:r>
          </a:p>
          <a:p>
            <a:pPr lvl="0"/>
            <a:endParaRPr lang="en-US" dirty="0"/>
          </a:p>
          <a:p>
            <a:endParaRPr lang="en-US" dirty="0"/>
          </a:p>
        </p:txBody>
      </p:sp>
    </p:spTree>
    <p:extLst>
      <p:ext uri="{BB962C8B-B14F-4D97-AF65-F5344CB8AC3E}">
        <p14:creationId xmlns:p14="http://schemas.microsoft.com/office/powerpoint/2010/main" xmlns="" val="33755110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a:t>
            </a:r>
            <a:r>
              <a:rPr lang="en-US" b="1" dirty="0" smtClean="0"/>
              <a:t>Minimize </a:t>
            </a:r>
            <a:r>
              <a:rPr lang="en-US" b="1" dirty="0"/>
              <a:t>text entry</a:t>
            </a:r>
            <a:endParaRPr lang="en-US" dirty="0"/>
          </a:p>
        </p:txBody>
      </p:sp>
      <p:sp>
        <p:nvSpPr>
          <p:cNvPr id="3" name="Content Placeholder 2"/>
          <p:cNvSpPr>
            <a:spLocks noGrp="1"/>
          </p:cNvSpPr>
          <p:nvPr>
            <p:ph idx="1"/>
          </p:nvPr>
        </p:nvSpPr>
        <p:spPr>
          <a:xfrm>
            <a:off x="924076" y="1460491"/>
            <a:ext cx="6709906" cy="4195481"/>
          </a:xfrm>
        </p:spPr>
        <p:txBody>
          <a:bodyPr/>
          <a:lstStyle/>
          <a:p>
            <a:r>
              <a:rPr lang="en-US" sz="2400" dirty="0" smtClean="0"/>
              <a:t>Allowing </a:t>
            </a:r>
            <a:r>
              <a:rPr lang="en-US" sz="2400" dirty="0"/>
              <a:t>users to use stored details in their 'My Account' section when going through a mobile checkout experience </a:t>
            </a:r>
            <a:endParaRPr lang="en-US" sz="2400" dirty="0" smtClean="0"/>
          </a:p>
          <a:p>
            <a:endParaRPr lang="en-US" sz="2400" dirty="0"/>
          </a:p>
          <a:p>
            <a:r>
              <a:rPr lang="en-US" sz="2400" dirty="0"/>
              <a:t>Asking users to enter a PIN instead of a password</a:t>
            </a:r>
            <a:r>
              <a:rPr lang="en-US" sz="2400" dirty="0" smtClean="0"/>
              <a:t>.</a:t>
            </a:r>
          </a:p>
          <a:p>
            <a:endParaRPr lang="en-US" sz="2400" dirty="0"/>
          </a:p>
          <a:p>
            <a:r>
              <a:rPr lang="en-US" sz="2400" dirty="0"/>
              <a:t>Take advantage of inbuilt </a:t>
            </a:r>
            <a:r>
              <a:rPr lang="en-US" sz="2400" dirty="0" smtClean="0"/>
              <a:t>functionality</a:t>
            </a:r>
            <a:endParaRPr lang="en-US" sz="2400" dirty="0"/>
          </a:p>
          <a:p>
            <a:pPr marL="0" indent="0">
              <a:buNone/>
            </a:pPr>
            <a:endParaRPr lang="en-US" dirty="0"/>
          </a:p>
        </p:txBody>
      </p:sp>
    </p:spTree>
    <p:extLst>
      <p:ext uri="{BB962C8B-B14F-4D97-AF65-F5344CB8AC3E}">
        <p14:creationId xmlns:p14="http://schemas.microsoft.com/office/powerpoint/2010/main" xmlns="" val="18003977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5. Decide whether you need more than 1 mobile site</a:t>
            </a:r>
            <a:r>
              <a:rPr lang="en-US" sz="4400" b="1" dirty="0"/>
              <a:t/>
            </a:r>
            <a:br>
              <a:rPr lang="en-US" sz="4400"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Screens </a:t>
            </a:r>
            <a:r>
              <a:rPr lang="en-US" dirty="0"/>
              <a:t>and processing power on mobile phones vary tremendously. For example, a quick check on a leading mobile phone retailer showed phones selling with resolutions ranging from </a:t>
            </a:r>
            <a:r>
              <a:rPr lang="en-US" dirty="0" smtClean="0"/>
              <a:t>320 </a:t>
            </a:r>
            <a:r>
              <a:rPr lang="en-US" dirty="0"/>
              <a:t>x </a:t>
            </a:r>
            <a:r>
              <a:rPr lang="en-US" dirty="0" smtClean="0"/>
              <a:t>480 </a:t>
            </a:r>
            <a:r>
              <a:rPr lang="en-US" dirty="0"/>
              <a:t>pixels to up to </a:t>
            </a:r>
            <a:r>
              <a:rPr lang="en-US" dirty="0" smtClean="0"/>
              <a:t>1080 </a:t>
            </a:r>
            <a:r>
              <a:rPr lang="en-US" dirty="0"/>
              <a:t>x </a:t>
            </a:r>
            <a:r>
              <a:rPr lang="en-US" dirty="0" smtClean="0"/>
              <a:t>1920</a:t>
            </a:r>
            <a:r>
              <a:rPr lang="en-US" dirty="0"/>
              <a:t>. And, while many smart phones have the ability to load up full web pages less advanced phones can't cope and would crash trying to do the same.</a:t>
            </a:r>
          </a:p>
          <a:p>
            <a:r>
              <a:rPr lang="en-US" dirty="0"/>
              <a:t>If your mobile website is only going to be seen by smartphone users with fast download speeds then one mobile version will be ok. However, if you want a broader reach then you should consider creating a </a:t>
            </a:r>
            <a:r>
              <a:rPr lang="en-US" dirty="0" smtClean="0"/>
              <a:t>pared </a:t>
            </a:r>
            <a:r>
              <a:rPr lang="en-US" dirty="0"/>
              <a:t>down version. </a:t>
            </a:r>
          </a:p>
        </p:txBody>
      </p:sp>
    </p:spTree>
    <p:extLst>
      <p:ext uri="{BB962C8B-B14F-4D97-AF65-F5344CB8AC3E}">
        <p14:creationId xmlns:p14="http://schemas.microsoft.com/office/powerpoint/2010/main" xmlns="" val="31637077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touch.facebook.com website</a:t>
            </a:r>
            <a:endParaRPr lang="en-US" dirty="0"/>
          </a:p>
        </p:txBody>
      </p:sp>
      <p:sp>
        <p:nvSpPr>
          <p:cNvPr id="4" name="Content Placeholder 3"/>
          <p:cNvSpPr>
            <a:spLocks noGrp="1"/>
          </p:cNvSpPr>
          <p:nvPr>
            <p:ph idx="1"/>
          </p:nvPr>
        </p:nvSpPr>
        <p:spPr/>
        <p:txBody>
          <a:bodyPr/>
          <a:lstStyle/>
          <a:p>
            <a:endParaRPr lang="en-US"/>
          </a:p>
        </p:txBody>
      </p:sp>
      <p:pic>
        <p:nvPicPr>
          <p:cNvPr id="3076" name="Picture 4" descr="http://talk.maemo.org/attachment.php?attachmentid=23540&amp;d=132150682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0035" y="1665666"/>
            <a:ext cx="4429125" cy="47244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650211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16042"/>
            <a:ext cx="4149329" cy="1574808"/>
          </a:xfrm>
        </p:spPr>
        <p:txBody>
          <a:bodyPr>
            <a:normAutofit/>
          </a:bodyPr>
          <a:lstStyle/>
          <a:p>
            <a:r>
              <a:rPr lang="en-US" dirty="0" smtClean="0"/>
              <a:t>   touch.facebook.com   </a:t>
            </a:r>
            <a:br>
              <a:rPr lang="en-US" dirty="0" smtClean="0"/>
            </a:br>
            <a:r>
              <a:rPr lang="en-US" dirty="0" smtClean="0"/>
              <a:t>           website</a:t>
            </a:r>
            <a:endParaRPr lang="en-US" dirty="0"/>
          </a:p>
        </p:txBody>
      </p:sp>
      <p:pic>
        <p:nvPicPr>
          <p:cNvPr id="4100" name="Picture 4" descr="http://rack.1.mshcdn.com/media/ZgkyMDEyLzEwLzE1LzExXzIzXzU4XzM3N19maWxl/0d9d19c6"/>
          <p:cNvPicPr>
            <a:picLocks noGrp="1" noChangeAspect="1" noChangeArrowheads="1"/>
          </p:cNvPicPr>
          <p:nvPr>
            <p:ph type="pic" idx="1"/>
          </p:nvPr>
        </p:nvPicPr>
        <p:blipFill>
          <a:blip r:embed="rId2" cstate="print">
            <a:extLst>
              <a:ext uri="{28A0092B-C50C-407E-A947-70E740481C1C}">
                <a14:useLocalDpi xmlns:a14="http://schemas.microsoft.com/office/drawing/2010/main" xmlns="" val="0"/>
              </a:ext>
            </a:extLst>
          </a:blip>
          <a:srcRect t="10181" b="10181"/>
          <a:stretch>
            <a:fillRect/>
          </a:stretch>
        </p:blipFill>
        <p:spPr bwMode="auto">
          <a:xfrm>
            <a:off x="5308751" y="730876"/>
            <a:ext cx="2692731" cy="512901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Placeholder 4"/>
          <p:cNvSpPr>
            <a:spLocks noGrp="1"/>
          </p:cNvSpPr>
          <p:nvPr>
            <p:ph type="body" sz="half" idx="2"/>
          </p:nvPr>
        </p:nvSpPr>
        <p:spPr>
          <a:xfrm>
            <a:off x="304800" y="5715000"/>
            <a:ext cx="7999232" cy="376634"/>
          </a:xfrm>
        </p:spPr>
        <p:txBody>
          <a:bodyPr>
            <a:normAutofit fontScale="85000" lnSpcReduction="10000"/>
          </a:bodyPr>
          <a:lstStyle/>
          <a:p>
            <a:r>
              <a:rPr lang="en-US" sz="2400" dirty="0" smtClean="0"/>
              <a:t>Optimized for users in countries with slow download speeds </a:t>
            </a:r>
            <a:endParaRPr lang="en-US" sz="2400" dirty="0"/>
          </a:p>
        </p:txBody>
      </p:sp>
    </p:spTree>
    <p:extLst>
      <p:ext uri="{BB962C8B-B14F-4D97-AF65-F5344CB8AC3E}">
        <p14:creationId xmlns:p14="http://schemas.microsoft.com/office/powerpoint/2010/main" xmlns="" val="3284183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4000" b="1" dirty="0"/>
              <a:t>6. Design for touchscreen and non-touchscreen </a:t>
            </a:r>
            <a:r>
              <a:rPr lang="en-US" sz="4400" b="1" dirty="0"/>
              <a:t>users</a:t>
            </a:r>
            <a:br>
              <a:rPr lang="en-US" sz="4400" b="1" dirty="0"/>
            </a:br>
            <a:endParaRPr lang="en-US" dirty="0"/>
          </a:p>
        </p:txBody>
      </p:sp>
      <p:sp>
        <p:nvSpPr>
          <p:cNvPr id="7" name="Content Placeholder 6"/>
          <p:cNvSpPr>
            <a:spLocks noGrp="1"/>
          </p:cNvSpPr>
          <p:nvPr>
            <p:ph idx="1"/>
          </p:nvPr>
        </p:nvSpPr>
        <p:spPr/>
        <p:txBody>
          <a:bodyPr>
            <a:normAutofit fontScale="85000" lnSpcReduction="10000"/>
          </a:bodyPr>
          <a:lstStyle/>
          <a:p>
            <a:r>
              <a:rPr lang="en-US" dirty="0" smtClean="0"/>
              <a:t>Smartphones </a:t>
            </a:r>
            <a:r>
              <a:rPr lang="en-US" dirty="0"/>
              <a:t>account for the majority of mobile Internet usage in many countries, including the UK and USA. So, it's important that your mobile site should be optimized for smartphones. </a:t>
            </a:r>
            <a:endParaRPr lang="en-US" dirty="0" smtClean="0"/>
          </a:p>
          <a:p>
            <a:r>
              <a:rPr lang="en-US" dirty="0" smtClean="0"/>
              <a:t>The </a:t>
            </a:r>
            <a:r>
              <a:rPr lang="en-US" dirty="0"/>
              <a:t>most common difficulty with viewing standard web pages on a smartphone is in selecting, particularly tapping, small text links accurately. </a:t>
            </a:r>
          </a:p>
          <a:p>
            <a:r>
              <a:rPr lang="en-US" dirty="0"/>
              <a:t>Links should be avoided for any important calls to </a:t>
            </a:r>
            <a:r>
              <a:rPr lang="en-US" dirty="0" smtClean="0"/>
              <a:t>action.  </a:t>
            </a:r>
          </a:p>
          <a:p>
            <a:r>
              <a:rPr lang="en-US" dirty="0"/>
              <a:t>D</a:t>
            </a:r>
            <a:r>
              <a:rPr lang="en-US" dirty="0" smtClean="0"/>
              <a:t>esign </a:t>
            </a:r>
            <a:r>
              <a:rPr lang="en-US" dirty="0"/>
              <a:t>calls to action that take up more screen space and which can be tapped easily. For example, use thick rows </a:t>
            </a:r>
            <a:r>
              <a:rPr lang="en-US" dirty="0" smtClean="0"/>
              <a:t>that </a:t>
            </a:r>
            <a:r>
              <a:rPr lang="en-US" dirty="0"/>
              <a:t>span the width of the screen or square boxes </a:t>
            </a:r>
            <a:r>
              <a:rPr lang="en-US" dirty="0" smtClean="0"/>
              <a:t>both </a:t>
            </a:r>
            <a:r>
              <a:rPr lang="en-US" dirty="0"/>
              <a:t>of which can be tapped easily.</a:t>
            </a:r>
          </a:p>
          <a:p>
            <a:endParaRPr lang="en-US" dirty="0"/>
          </a:p>
        </p:txBody>
      </p:sp>
    </p:spTree>
    <p:extLst>
      <p:ext uri="{BB962C8B-B14F-4D97-AF65-F5344CB8AC3E}">
        <p14:creationId xmlns:p14="http://schemas.microsoft.com/office/powerpoint/2010/main" xmlns="" val="38700787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510" y="55106"/>
            <a:ext cx="7053542" cy="1400530"/>
          </a:xfrm>
        </p:spPr>
        <p:txBody>
          <a:bodyPr>
            <a:normAutofit fontScale="90000"/>
          </a:bodyPr>
          <a:lstStyle/>
          <a:p>
            <a:r>
              <a:rPr lang="en-US" sz="3600" b="1" dirty="0"/>
              <a:t>7. Take advantage of built-in functionality</a:t>
            </a:r>
            <a:r>
              <a:rPr lang="en-US" b="1" dirty="0"/>
              <a:t/>
            </a:r>
            <a:br>
              <a:rPr lang="en-US" b="1" dirty="0"/>
            </a:br>
            <a:endParaRPr lang="en-US" dirty="0"/>
          </a:p>
        </p:txBody>
      </p:sp>
      <p:sp>
        <p:nvSpPr>
          <p:cNvPr id="3" name="Content Placeholder 2"/>
          <p:cNvSpPr>
            <a:spLocks noGrp="1"/>
          </p:cNvSpPr>
          <p:nvPr>
            <p:ph idx="1"/>
          </p:nvPr>
        </p:nvSpPr>
        <p:spPr>
          <a:xfrm>
            <a:off x="395872" y="1295400"/>
            <a:ext cx="7546268" cy="4879696"/>
          </a:xfrm>
        </p:spPr>
        <p:txBody>
          <a:bodyPr>
            <a:noAutofit/>
          </a:bodyPr>
          <a:lstStyle/>
          <a:p>
            <a:r>
              <a:rPr lang="en-US" sz="2400" dirty="0" smtClean="0">
                <a:latin typeface="Times New Roman" pitchFamily="18" charset="0"/>
                <a:cs typeface="Times New Roman" pitchFamily="18" charset="0"/>
              </a:rPr>
              <a:t>Many </a:t>
            </a:r>
            <a:r>
              <a:rPr lang="en-US" sz="2400" dirty="0">
                <a:latin typeface="Times New Roman" pitchFamily="18" charset="0"/>
                <a:cs typeface="Times New Roman" pitchFamily="18" charset="0"/>
              </a:rPr>
              <a:t>mobile phones have an advantage over PCs - they come with lots of </a:t>
            </a:r>
            <a:r>
              <a:rPr lang="en-US" sz="2400" dirty="0" smtClean="0">
                <a:latin typeface="Times New Roman" pitchFamily="18" charset="0"/>
                <a:cs typeface="Times New Roman" pitchFamily="18" charset="0"/>
              </a:rPr>
              <a:t>built-in </a:t>
            </a:r>
            <a:r>
              <a:rPr lang="en-US" sz="2400" dirty="0">
                <a:latin typeface="Times New Roman" pitchFamily="18" charset="0"/>
                <a:cs typeface="Times New Roman" pitchFamily="18" charset="0"/>
              </a:rPr>
              <a:t>functionality that most PCs don't have. You can make it easier for users to perform certain tasks by </a:t>
            </a:r>
            <a:r>
              <a:rPr lang="en-US" sz="2400" dirty="0" smtClean="0">
                <a:latin typeface="Times New Roman" pitchFamily="18" charset="0"/>
                <a:cs typeface="Times New Roman" pitchFamily="18" charset="0"/>
              </a:rPr>
              <a:t>utilizing </a:t>
            </a:r>
            <a:r>
              <a:rPr lang="en-US" sz="2400" dirty="0">
                <a:latin typeface="Times New Roman" pitchFamily="18" charset="0"/>
                <a:cs typeface="Times New Roman" pitchFamily="18" charset="0"/>
              </a:rPr>
              <a:t>a mobile's inbuilt functionality and thereby remove the need for manual steps.</a:t>
            </a:r>
          </a:p>
          <a:p>
            <a:r>
              <a:rPr lang="en-US" sz="2400" b="1" dirty="0">
                <a:latin typeface="Times New Roman" pitchFamily="18" charset="0"/>
                <a:cs typeface="Times New Roman" pitchFamily="18" charset="0"/>
              </a:rPr>
              <a:t>Make calls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Allow </a:t>
            </a:r>
            <a:r>
              <a:rPr lang="en-US" sz="2400" dirty="0">
                <a:latin typeface="Times New Roman" pitchFamily="18" charset="0"/>
                <a:cs typeface="Times New Roman" pitchFamily="18" charset="0"/>
              </a:rPr>
              <a:t>users to automatically ring a number when they tap or click a phone number. This is useful for 'Contact us' or 'Store finder' pages.</a:t>
            </a:r>
          </a:p>
          <a:p>
            <a:r>
              <a:rPr lang="en-US" sz="2400" b="1" dirty="0">
                <a:latin typeface="Times New Roman" pitchFamily="18" charset="0"/>
                <a:cs typeface="Times New Roman" pitchFamily="18" charset="0"/>
              </a:rPr>
              <a:t>See an address on a </a:t>
            </a:r>
            <a:r>
              <a:rPr lang="en-US" sz="2400" b="1" dirty="0" smtClean="0">
                <a:latin typeface="Times New Roman" pitchFamily="18" charset="0"/>
                <a:cs typeface="Times New Roman" pitchFamily="18" charset="0"/>
              </a:rPr>
              <a:t>map</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Give </a:t>
            </a:r>
            <a:r>
              <a:rPr lang="en-US" sz="2400" dirty="0">
                <a:latin typeface="Times New Roman" pitchFamily="18" charset="0"/>
                <a:cs typeface="Times New Roman" pitchFamily="18" charset="0"/>
              </a:rPr>
              <a:t>the user the option to select an address and automatically open the mobile phone's </a:t>
            </a:r>
            <a:r>
              <a:rPr lang="en-US" sz="2400" dirty="0" smtClean="0">
                <a:latin typeface="Times New Roman" pitchFamily="18" charset="0"/>
                <a:cs typeface="Times New Roman" pitchFamily="18" charset="0"/>
              </a:rPr>
              <a:t>map application     	</a:t>
            </a:r>
          </a:p>
          <a:p>
            <a:pPr>
              <a:buNone/>
            </a:pPr>
            <a:endParaRPr lang="en-US" sz="1600" dirty="0"/>
          </a:p>
        </p:txBody>
      </p:sp>
    </p:spTree>
    <p:extLst>
      <p:ext uri="{BB962C8B-B14F-4D97-AF65-F5344CB8AC3E}">
        <p14:creationId xmlns:p14="http://schemas.microsoft.com/office/powerpoint/2010/main" xmlns="" val="42493653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510" y="55106"/>
            <a:ext cx="7053542" cy="1400530"/>
          </a:xfrm>
        </p:spPr>
        <p:txBody>
          <a:bodyPr>
            <a:normAutofit fontScale="90000"/>
          </a:bodyPr>
          <a:lstStyle/>
          <a:p>
            <a:r>
              <a:rPr lang="en-US" sz="3600" b="1" dirty="0"/>
              <a:t>7. Take advantage of built-in functionality</a:t>
            </a:r>
            <a:r>
              <a:rPr lang="en-US" b="1" dirty="0"/>
              <a:t/>
            </a:r>
            <a:br>
              <a:rPr lang="en-US" b="1" dirty="0"/>
            </a:br>
            <a:endParaRPr lang="en-US" dirty="0"/>
          </a:p>
        </p:txBody>
      </p:sp>
      <p:sp>
        <p:nvSpPr>
          <p:cNvPr id="3" name="Content Placeholder 2"/>
          <p:cNvSpPr>
            <a:spLocks noGrp="1"/>
          </p:cNvSpPr>
          <p:nvPr>
            <p:ph idx="1"/>
          </p:nvPr>
        </p:nvSpPr>
        <p:spPr>
          <a:xfrm>
            <a:off x="395872" y="1143000"/>
            <a:ext cx="7546268" cy="5032096"/>
          </a:xfrm>
        </p:spPr>
        <p:txBody>
          <a:bodyPr>
            <a:noAutofit/>
          </a:bodyPr>
          <a:lstStyle/>
          <a:p>
            <a:r>
              <a:rPr lang="en-US" sz="2000" b="1" dirty="0" smtClean="0">
                <a:latin typeface="Times New Roman" pitchFamily="18" charset="0"/>
                <a:cs typeface="Times New Roman" pitchFamily="18" charset="0"/>
              </a:rPr>
              <a:t>Find the nearest...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Users are often away from their home when they use the Internet on their mobiles. Since many mobile phones come with inbuilt location-detection capability (e.g. GPS) you can ask a user to share their current location. High street retailers, for example, can make it easy for customers to detect their nearest stores on a map. Social networking mobile sites can make it easy for users to find people, places or events near them.</a:t>
            </a:r>
          </a:p>
          <a:p>
            <a:r>
              <a:rPr lang="en-US" sz="2000" b="1" dirty="0" smtClean="0">
                <a:latin typeface="Times New Roman" pitchFamily="18" charset="0"/>
                <a:cs typeface="Times New Roman" pitchFamily="18" charset="0"/>
              </a:rPr>
              <a:t>Input </a:t>
            </a:r>
            <a:r>
              <a:rPr lang="en-US" sz="2000" b="1" dirty="0">
                <a:latin typeface="Times New Roman" pitchFamily="18" charset="0"/>
                <a:cs typeface="Times New Roman" pitchFamily="18" charset="0"/>
              </a:rPr>
              <a:t>information in innovative ways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There are innovative ways to allow users to input information that are both fun and useful. QR codes are an example of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Scanning the code </a:t>
            </a:r>
            <a:r>
              <a:rPr lang="en-US" sz="2000" dirty="0" smtClean="0">
                <a:latin typeface="Times New Roman" pitchFamily="18" charset="0"/>
                <a:cs typeface="Times New Roman" pitchFamily="18" charset="0"/>
              </a:rPr>
              <a:t>takes </a:t>
            </a:r>
            <a:r>
              <a:rPr lang="en-US" sz="2000" dirty="0">
                <a:latin typeface="Times New Roman" pitchFamily="18" charset="0"/>
                <a:cs typeface="Times New Roman" pitchFamily="18" charset="0"/>
              </a:rPr>
              <a:t>users directly to the app stores to download it.</a:t>
            </a:r>
          </a:p>
          <a:p>
            <a:endParaRPr lang="en-US" sz="1600" dirty="0"/>
          </a:p>
        </p:txBody>
      </p:sp>
    </p:spTree>
    <p:extLst>
      <p:ext uri="{BB962C8B-B14F-4D97-AF65-F5344CB8AC3E}">
        <p14:creationId xmlns:p14="http://schemas.microsoft.com/office/powerpoint/2010/main" xmlns="" val="42493653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Mobilizing a website design</a:t>
            </a:r>
            <a:endParaRPr lang="en-US" dirty="0"/>
          </a:p>
        </p:txBody>
      </p:sp>
      <p:sp>
        <p:nvSpPr>
          <p:cNvPr id="3" name="Content Placeholder 2"/>
          <p:cNvSpPr>
            <a:spLocks noGrp="1"/>
          </p:cNvSpPr>
          <p:nvPr>
            <p:ph idx="1"/>
          </p:nvPr>
        </p:nvSpPr>
        <p:spPr/>
        <p:txBody>
          <a:bodyPr>
            <a:normAutofit/>
          </a:bodyPr>
          <a:lstStyle/>
          <a:p>
            <a:r>
              <a:rPr lang="en-US" sz="2400" dirty="0" smtClean="0"/>
              <a:t>Remember </a:t>
            </a:r>
            <a:r>
              <a:rPr lang="en-US" sz="2400" dirty="0" smtClean="0"/>
              <a:t>it is </a:t>
            </a:r>
            <a:r>
              <a:rPr lang="en-US" sz="2400" dirty="0" smtClean="0"/>
              <a:t>not merely minimizing</a:t>
            </a:r>
          </a:p>
          <a:p>
            <a:endParaRPr lang="en-US" sz="2400" dirty="0"/>
          </a:p>
          <a:p>
            <a:r>
              <a:rPr lang="en-US" sz="2400" dirty="0" smtClean="0"/>
              <a:t>Designer must understand content and context of services offered</a:t>
            </a:r>
          </a:p>
          <a:p>
            <a:endParaRPr lang="en-US" sz="2400" dirty="0"/>
          </a:p>
          <a:p>
            <a:r>
              <a:rPr lang="en-US" sz="2400" dirty="0" smtClean="0"/>
              <a:t>Design must facilitate and allow for quick access</a:t>
            </a:r>
            <a:endParaRPr lang="en-US" sz="2400" dirty="0"/>
          </a:p>
        </p:txBody>
      </p:sp>
    </p:spTree>
    <p:extLst>
      <p:ext uri="{BB962C8B-B14F-4D97-AF65-F5344CB8AC3E}">
        <p14:creationId xmlns:p14="http://schemas.microsoft.com/office/powerpoint/2010/main" xmlns="" val="3276085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lnSpcReduction="10000"/>
          </a:bodyPr>
          <a:lstStyle/>
          <a:p>
            <a:pPr>
              <a:buFont typeface="Wingdings" pitchFamily="2" charset="2"/>
              <a:buChar char="Ø"/>
            </a:pPr>
            <a:r>
              <a:rPr lang="en-US" sz="3200" b="1" dirty="0" smtClean="0">
                <a:latin typeface="Times New Roman" pitchFamily="18" charset="0"/>
                <a:cs typeface="Times New Roman" pitchFamily="18" charset="0"/>
              </a:rPr>
              <a:t>Mid-end mobile devices</a:t>
            </a:r>
          </a:p>
          <a:p>
            <a:pPr>
              <a:buNone/>
            </a:pPr>
            <a:r>
              <a:rPr lang="en-US" sz="2400" dirty="0" smtClean="0"/>
              <a:t>Devices typically offer a medium-sized screen, basic </a:t>
            </a:r>
          </a:p>
          <a:p>
            <a:pPr>
              <a:buNone/>
            </a:pPr>
            <a:r>
              <a:rPr lang="en-US" sz="2400" dirty="0" smtClean="0"/>
              <a:t>HTML-browser support, sometimes 3G, a decent </a:t>
            </a:r>
          </a:p>
          <a:p>
            <a:pPr>
              <a:buNone/>
            </a:pPr>
            <a:r>
              <a:rPr lang="en-US" sz="2400" dirty="0" smtClean="0"/>
              <a:t>camera, a music player, games, and application </a:t>
            </a:r>
          </a:p>
          <a:p>
            <a:pPr>
              <a:buNone/>
            </a:pPr>
            <a:r>
              <a:rPr lang="en-US" sz="2400" dirty="0" smtClean="0"/>
              <a:t>support.</a:t>
            </a:r>
            <a:endParaRPr lang="en-US" sz="2600" dirty="0" smtClean="0">
              <a:latin typeface="Times New Roman" pitchFamily="18" charset="0"/>
              <a:cs typeface="Times New Roman" pitchFamily="18" charset="0"/>
            </a:endParaRPr>
          </a:p>
          <a:p>
            <a:pPr>
              <a:buFont typeface="Wingdings" pitchFamily="2" charset="2"/>
              <a:buChar char="Ø"/>
            </a:pPr>
            <a:r>
              <a:rPr lang="en-US" sz="2800" b="1" dirty="0" smtClean="0">
                <a:latin typeface="Times New Roman" pitchFamily="18" charset="0"/>
                <a:cs typeface="Times New Roman" pitchFamily="18" charset="0"/>
              </a:rPr>
              <a:t>High-end mobile devices</a:t>
            </a:r>
          </a:p>
          <a:p>
            <a:pPr lvl="0">
              <a:buNone/>
            </a:pPr>
            <a:r>
              <a:rPr lang="en-US" sz="2400" dirty="0" smtClean="0"/>
              <a:t>They are generally non multi touch but have advanced</a:t>
            </a:r>
          </a:p>
          <a:p>
            <a:pPr lvl="0">
              <a:buNone/>
            </a:pPr>
            <a:r>
              <a:rPr lang="en-US" sz="2400" dirty="0" smtClean="0"/>
              <a:t> features (like an accelerometer, a good camera, and </a:t>
            </a:r>
          </a:p>
          <a:p>
            <a:pPr lvl="0">
              <a:buNone/>
            </a:pPr>
            <a:r>
              <a:rPr lang="en-US" sz="2400" dirty="0" smtClean="0"/>
              <a:t>Bluetooth) and good web support (but not the best in</a:t>
            </a:r>
          </a:p>
          <a:p>
            <a:pPr lvl="0">
              <a:buNone/>
            </a:pPr>
            <a:r>
              <a:rPr lang="en-US" sz="2400" dirty="0" smtClean="0"/>
              <a:t> the market).</a:t>
            </a:r>
            <a:endParaRPr lang="en-US" sz="3600" i="1" dirty="0" smtClean="0"/>
          </a:p>
          <a:p>
            <a:pPr>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95400"/>
          </a:xfrm>
        </p:spPr>
        <p:txBody>
          <a:bodyPr>
            <a:noAutofit/>
          </a:bodyPr>
          <a:lstStyle/>
          <a:p>
            <a:r>
              <a:rPr lang="en-US" sz="4400" dirty="0" smtClean="0"/>
              <a:t>Mobile Device Categories</a:t>
            </a:r>
            <a:endParaRPr lang="en-US" sz="44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Design best practices</a:t>
            </a:r>
            <a:endParaRPr lang="en-US" dirty="0"/>
          </a:p>
        </p:txBody>
      </p:sp>
      <p:sp>
        <p:nvSpPr>
          <p:cNvPr id="3" name="Content Placeholder 2"/>
          <p:cNvSpPr>
            <a:spLocks noGrp="1"/>
          </p:cNvSpPr>
          <p:nvPr>
            <p:ph idx="1"/>
          </p:nvPr>
        </p:nvSpPr>
        <p:spPr>
          <a:xfrm>
            <a:off x="777478" y="1367118"/>
            <a:ext cx="6709906" cy="4195481"/>
          </a:xfrm>
        </p:spPr>
        <p:txBody>
          <a:bodyPr>
            <a:normAutofit fontScale="92500" lnSpcReduction="20000"/>
          </a:bodyPr>
          <a:lstStyle/>
          <a:p>
            <a:r>
              <a:rPr lang="en-US" dirty="0" smtClean="0">
                <a:latin typeface="Times New Roman" pitchFamily="18" charset="0"/>
                <a:cs typeface="Times New Roman" pitchFamily="18" charset="0"/>
              </a:rPr>
              <a:t>Avoid horizontal scrolling</a:t>
            </a:r>
          </a:p>
          <a:p>
            <a:r>
              <a:rPr lang="en-US" dirty="0" smtClean="0">
                <a:latin typeface="Times New Roman" pitchFamily="18" charset="0"/>
                <a:cs typeface="Times New Roman" pitchFamily="18" charset="0"/>
              </a:rPr>
              <a:t>Reduce amount of text</a:t>
            </a:r>
          </a:p>
          <a:p>
            <a:r>
              <a:rPr lang="en-US" dirty="0" smtClean="0">
                <a:latin typeface="Times New Roman" pitchFamily="18" charset="0"/>
                <a:cs typeface="Times New Roman" pitchFamily="18" charset="0"/>
              </a:rPr>
              <a:t>Use background colors to separate sections</a:t>
            </a:r>
          </a:p>
          <a:p>
            <a:r>
              <a:rPr lang="en-US" dirty="0" smtClean="0">
                <a:latin typeface="Times New Roman" pitchFamily="18" charset="0"/>
                <a:cs typeface="Times New Roman" pitchFamily="18" charset="0"/>
              </a:rPr>
              <a:t>Keep navigation to no more than 3 or 4 links</a:t>
            </a:r>
          </a:p>
          <a:p>
            <a:r>
              <a:rPr lang="en-US" dirty="0" smtClean="0">
                <a:latin typeface="Times New Roman" pitchFamily="18" charset="0"/>
                <a:cs typeface="Times New Roman" pitchFamily="18" charset="0"/>
              </a:rPr>
              <a:t>Provide Go to Top link in the footer</a:t>
            </a:r>
          </a:p>
          <a:p>
            <a:r>
              <a:rPr lang="en-US" dirty="0" smtClean="0">
                <a:latin typeface="Times New Roman" pitchFamily="18" charset="0"/>
                <a:cs typeface="Times New Roman" pitchFamily="18" charset="0"/>
              </a:rPr>
              <a:t>Minimize amount of user text required</a:t>
            </a:r>
          </a:p>
          <a:p>
            <a:r>
              <a:rPr lang="en-US" dirty="0" smtClean="0">
                <a:latin typeface="Times New Roman" pitchFamily="18" charset="0"/>
                <a:cs typeface="Times New Roman" pitchFamily="18" charset="0"/>
              </a:rPr>
              <a:t>Use lists rather than tables</a:t>
            </a: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ouch and cursor-based devices, use full width links so that a link will activate if user clicks on any pixel in line containing it</a:t>
            </a:r>
          </a:p>
          <a:p>
            <a:r>
              <a:rPr lang="en-US" dirty="0" smtClean="0">
                <a:latin typeface="Times New Roman" pitchFamily="18" charset="0"/>
                <a:cs typeface="Times New Roman" pitchFamily="18" charset="0"/>
              </a:rPr>
              <a:t>Think about fluid designs for best adaptations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778380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503920" cy="5105400"/>
          </a:xfrm>
        </p:spPr>
        <p:txBody>
          <a:bodyPr>
            <a:normAutofit fontScale="92500" lnSpcReduction="10000"/>
          </a:bodyPr>
          <a:lstStyle/>
          <a:p>
            <a:r>
              <a:rPr lang="en-US" sz="3200" b="1" dirty="0" err="1" smtClean="0">
                <a:latin typeface="Times New Roman" pitchFamily="18" charset="0"/>
                <a:cs typeface="Times New Roman" pitchFamily="18" charset="0"/>
              </a:rPr>
              <a:t>Smartphones</a:t>
            </a:r>
            <a:endParaRPr lang="en-US" sz="3200" b="1" dirty="0" smtClean="0">
              <a:latin typeface="Times New Roman" pitchFamily="18" charset="0"/>
              <a:cs typeface="Times New Roman" pitchFamily="18" charset="0"/>
            </a:endParaRPr>
          </a:p>
          <a:p>
            <a:pPr>
              <a:buNone/>
            </a:pPr>
            <a:r>
              <a:rPr lang="en-US" sz="2000" dirty="0" smtClean="0"/>
              <a:t>A </a:t>
            </a:r>
            <a:r>
              <a:rPr lang="en-US" sz="2000" dirty="0" err="1" smtClean="0"/>
              <a:t>smartphone</a:t>
            </a:r>
            <a:r>
              <a:rPr lang="en-US" sz="2000" dirty="0" smtClean="0"/>
              <a:t>, as defined today, has a multitasking operating</a:t>
            </a:r>
          </a:p>
          <a:p>
            <a:pPr>
              <a:buNone/>
            </a:pPr>
            <a:r>
              <a:rPr lang="en-US" sz="2000" dirty="0" smtClean="0"/>
              <a:t> system, a full desktop browser, Wireless LAN (WLAN, also known </a:t>
            </a:r>
          </a:p>
          <a:p>
            <a:pPr>
              <a:buNone/>
            </a:pPr>
            <a:r>
              <a:rPr lang="en-US" sz="2000" dirty="0" smtClean="0"/>
              <a:t>as </a:t>
            </a:r>
            <a:r>
              <a:rPr lang="en-US" sz="2000" dirty="0" err="1" smtClean="0"/>
              <a:t>WiFi</a:t>
            </a:r>
            <a:r>
              <a:rPr lang="en-US" sz="2000" dirty="0" smtClean="0"/>
              <a:t>) and </a:t>
            </a:r>
            <a:r>
              <a:rPr lang="en-US" sz="2000" dirty="0" smtClean="0"/>
              <a:t>4G </a:t>
            </a:r>
            <a:r>
              <a:rPr lang="en-US" sz="2000" dirty="0" smtClean="0"/>
              <a:t>connections, a music player, and several of the </a:t>
            </a:r>
          </a:p>
          <a:p>
            <a:pPr>
              <a:buNone/>
            </a:pPr>
            <a:r>
              <a:rPr lang="en-US" sz="2000" dirty="0" smtClean="0"/>
              <a:t>following features:</a:t>
            </a:r>
          </a:p>
          <a:p>
            <a:pPr>
              <a:buNone/>
            </a:pPr>
            <a:r>
              <a:rPr lang="en-US" sz="2200" dirty="0" smtClean="0"/>
              <a:t>GPS (Global Positioning System) or A-GPS (Assisted Global Positioning System)</a:t>
            </a:r>
          </a:p>
          <a:p>
            <a:pPr>
              <a:buNone/>
            </a:pPr>
            <a:r>
              <a:rPr lang="en-US" sz="2200" dirty="0" smtClean="0"/>
              <a:t>• Digital compass</a:t>
            </a:r>
          </a:p>
          <a:p>
            <a:pPr>
              <a:buNone/>
            </a:pPr>
            <a:r>
              <a:rPr lang="en-US" sz="2200" dirty="0" smtClean="0"/>
              <a:t>• Video-capable camera</a:t>
            </a:r>
          </a:p>
          <a:p>
            <a:pPr>
              <a:buNone/>
            </a:pPr>
            <a:r>
              <a:rPr lang="en-US" sz="2200" dirty="0" smtClean="0"/>
              <a:t>• TV out</a:t>
            </a:r>
          </a:p>
          <a:p>
            <a:pPr>
              <a:buNone/>
            </a:pPr>
            <a:r>
              <a:rPr lang="en-US" sz="2200" dirty="0" smtClean="0"/>
              <a:t>• Bluetooth</a:t>
            </a:r>
          </a:p>
          <a:p>
            <a:pPr>
              <a:buNone/>
            </a:pPr>
            <a:r>
              <a:rPr lang="en-US" sz="2200" dirty="0" smtClean="0"/>
              <a:t>• Touch support</a:t>
            </a:r>
          </a:p>
          <a:p>
            <a:pPr>
              <a:buNone/>
            </a:pPr>
            <a:r>
              <a:rPr lang="en-US" sz="2200" dirty="0" smtClean="0"/>
              <a:t>• 3D video acceleration</a:t>
            </a:r>
          </a:p>
          <a:p>
            <a:pPr>
              <a:buNone/>
            </a:pPr>
            <a:r>
              <a:rPr lang="en-US" sz="2200" dirty="0" smtClean="0"/>
              <a:t>• Accelerometer </a:t>
            </a: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95400"/>
          </a:xfrm>
        </p:spPr>
        <p:txBody>
          <a:bodyPr>
            <a:noAutofit/>
          </a:bodyPr>
          <a:lstStyle/>
          <a:p>
            <a:r>
              <a:rPr lang="en-US" sz="4400" dirty="0" smtClean="0"/>
              <a:t>Mobile Device Categories</a:t>
            </a:r>
            <a:endParaRPr lang="en-US" sz="44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fontScale="92500" lnSpcReduction="10000"/>
          </a:bodyPr>
          <a:lstStyle/>
          <a:p>
            <a:pPr>
              <a:buFont typeface="Wingdings" pitchFamily="2" charset="2"/>
              <a:buChar char="Ø"/>
            </a:pPr>
            <a:r>
              <a:rPr lang="en-US" sz="3200" b="1" dirty="0" smtClean="0">
                <a:latin typeface="Times New Roman" pitchFamily="18" charset="0"/>
                <a:cs typeface="Times New Roman" pitchFamily="18" charset="0"/>
              </a:rPr>
              <a:t>Non-phone devices</a:t>
            </a:r>
          </a:p>
          <a:p>
            <a:pPr>
              <a:buNone/>
            </a:pPr>
            <a:r>
              <a:rPr lang="en-US" sz="2400" dirty="0" smtClean="0"/>
              <a:t>Examples:-  Apple’s iPod Touch and </a:t>
            </a:r>
            <a:r>
              <a:rPr lang="en-US" sz="2400" dirty="0" err="1" smtClean="0"/>
              <a:t>iPad</a:t>
            </a:r>
            <a:r>
              <a:rPr lang="en-US" sz="2400" dirty="0" smtClean="0"/>
              <a:t> are devices in</a:t>
            </a:r>
          </a:p>
          <a:p>
            <a:pPr>
              <a:buNone/>
            </a:pPr>
            <a:r>
              <a:rPr lang="en-US" sz="2400" dirty="0" smtClean="0"/>
              <a:t> this category and </a:t>
            </a:r>
            <a:r>
              <a:rPr lang="en-US" sz="2400" dirty="0" err="1" smtClean="0"/>
              <a:t>ebook</a:t>
            </a:r>
            <a:r>
              <a:rPr lang="en-US" sz="2400" dirty="0" smtClean="0"/>
              <a:t> readers. </a:t>
            </a:r>
          </a:p>
          <a:p>
            <a:pPr>
              <a:buFont typeface="Wingdings" pitchFamily="2" charset="2"/>
              <a:buChar char="Ø"/>
            </a:pPr>
            <a:r>
              <a:rPr lang="en-US" sz="2800" b="1" dirty="0" smtClean="0">
                <a:latin typeface="Times New Roman" pitchFamily="18" charset="0"/>
                <a:cs typeface="Times New Roman" pitchFamily="18" charset="0"/>
              </a:rPr>
              <a:t>Small Personal Object Technology (SPOTs)</a:t>
            </a:r>
          </a:p>
          <a:p>
            <a:pPr lvl="0">
              <a:buNone/>
            </a:pPr>
            <a:r>
              <a:rPr lang="en-US" sz="2400" dirty="0" smtClean="0"/>
              <a:t> This may sound like a sci-fi category. </a:t>
            </a:r>
            <a:r>
              <a:rPr lang="en-US" sz="2400" dirty="0" smtClean="0"/>
              <a:t>For example, </a:t>
            </a:r>
          </a:p>
          <a:p>
            <a:pPr lvl="0">
              <a:buNone/>
            </a:pPr>
            <a:r>
              <a:rPr lang="en-US" sz="2400" dirty="0" smtClean="0"/>
              <a:t> </a:t>
            </a:r>
            <a:r>
              <a:rPr lang="en-US" sz="2400" dirty="0" smtClean="0"/>
              <a:t>LG GD910 in </a:t>
            </a:r>
            <a:r>
              <a:rPr lang="en-US" sz="2400" dirty="0" smtClean="0"/>
              <a:t>is a watch with 3G support.</a:t>
            </a:r>
          </a:p>
          <a:p>
            <a:pPr>
              <a:buFont typeface="Wingdings" pitchFamily="2" charset="2"/>
              <a:buChar char="Ø"/>
            </a:pPr>
            <a:r>
              <a:rPr lang="en-US" sz="2400" b="1" dirty="0" smtClean="0">
                <a:latin typeface="Times New Roman" pitchFamily="18" charset="0"/>
                <a:cs typeface="Times New Roman" pitchFamily="18" charset="0"/>
              </a:rPr>
              <a:t>Tablets, </a:t>
            </a:r>
            <a:r>
              <a:rPr lang="en-US" sz="2400" b="1" dirty="0" err="1" smtClean="0">
                <a:latin typeface="Times New Roman" pitchFamily="18" charset="0"/>
                <a:cs typeface="Times New Roman" pitchFamily="18" charset="0"/>
              </a:rPr>
              <a:t>netbooks</a:t>
            </a:r>
            <a:r>
              <a:rPr lang="en-US" sz="2400" b="1" dirty="0" smtClean="0">
                <a:latin typeface="Times New Roman" pitchFamily="18" charset="0"/>
                <a:cs typeface="Times New Roman" pitchFamily="18" charset="0"/>
              </a:rPr>
              <a:t>, and notebooks</a:t>
            </a:r>
          </a:p>
          <a:p>
            <a:pPr>
              <a:buNone/>
            </a:pPr>
            <a:r>
              <a:rPr lang="en-US" sz="2400" dirty="0" smtClean="0"/>
              <a:t>These devices have at minimum a nine-inch display, and </a:t>
            </a:r>
          </a:p>
          <a:p>
            <a:pPr>
              <a:buNone/>
            </a:pPr>
            <a:r>
              <a:rPr lang="en-US" sz="2400" dirty="0" smtClean="0"/>
              <a:t>they are more like desktops than mobile devices. Some have</a:t>
            </a:r>
          </a:p>
          <a:p>
            <a:pPr>
              <a:buNone/>
            </a:pPr>
            <a:r>
              <a:rPr lang="en-US" sz="2400" dirty="0" smtClean="0"/>
              <a:t>desktop operating systems and desktop browsers, while </a:t>
            </a:r>
          </a:p>
          <a:p>
            <a:pPr>
              <a:buNone/>
            </a:pPr>
            <a:r>
              <a:rPr lang="en-US" sz="2400" dirty="0" smtClean="0"/>
              <a:t>others, such as the </a:t>
            </a:r>
            <a:r>
              <a:rPr lang="en-US" sz="2400" dirty="0" err="1" smtClean="0"/>
              <a:t>iPad</a:t>
            </a:r>
            <a:r>
              <a:rPr lang="en-US" sz="2400" dirty="0" smtClean="0"/>
              <a:t>, have mobile software.</a:t>
            </a:r>
            <a:endParaRPr lang="en-US" sz="2400" b="1" dirty="0" smtClean="0">
              <a:latin typeface="Times New Roman" pitchFamily="18" charset="0"/>
              <a:cs typeface="Times New Roman" pitchFamily="18" charset="0"/>
            </a:endParaRPr>
          </a:p>
          <a:p>
            <a:pPr lvl="0">
              <a:buFont typeface="Wingdings" pitchFamily="2" charset="2"/>
              <a:buChar char="Ø"/>
            </a:pPr>
            <a:endParaRPr lang="en-US" sz="2400" dirty="0" smtClean="0"/>
          </a:p>
          <a:p>
            <a:pPr lvl="0">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95400"/>
          </a:xfrm>
        </p:spPr>
        <p:txBody>
          <a:bodyPr>
            <a:noAutofit/>
          </a:bodyPr>
          <a:lstStyle/>
          <a:p>
            <a:r>
              <a:rPr lang="en-US" sz="4400" dirty="0" smtClean="0"/>
              <a:t>Mobile Device Categories</a:t>
            </a:r>
            <a:endParaRPr lang="en-US" sz="44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fontScale="92500" lnSpcReduction="20000"/>
          </a:bodyPr>
          <a:lstStyle/>
          <a:p>
            <a:pPr>
              <a:buFont typeface="Wingdings" pitchFamily="2" charset="2"/>
              <a:buChar char="Ø"/>
            </a:pPr>
            <a:r>
              <a:rPr lang="en-US" sz="3200" b="1" dirty="0" smtClean="0">
                <a:latin typeface="Times New Roman" pitchFamily="18" charset="0"/>
                <a:cs typeface="Times New Roman" pitchFamily="18" charset="0"/>
              </a:rPr>
              <a:t>Display</a:t>
            </a:r>
          </a:p>
          <a:p>
            <a:pPr>
              <a:buNone/>
            </a:pPr>
            <a:r>
              <a:rPr lang="en-US" sz="2400" dirty="0" smtClean="0"/>
              <a:t>A mobile device has a very small screen compared with a </a:t>
            </a:r>
          </a:p>
          <a:p>
            <a:pPr>
              <a:buNone/>
            </a:pPr>
            <a:r>
              <a:rPr lang="en-US" sz="2400" dirty="0" smtClean="0"/>
              <a:t>desktop. While in desktop development we talk about </a:t>
            </a:r>
            <a:r>
              <a:rPr lang="en-US" sz="2400" dirty="0" smtClean="0"/>
              <a:t>i.e., </a:t>
            </a:r>
            <a:r>
              <a:rPr lang="en-US" sz="2400" dirty="0" smtClean="0"/>
              <a:t>17-</a:t>
            </a:r>
            <a:r>
              <a:rPr lang="en-US" sz="2400" dirty="0" smtClean="0"/>
              <a:t>, 19-, </a:t>
            </a:r>
            <a:r>
              <a:rPr lang="en-US" sz="2400" dirty="0" smtClean="0"/>
              <a:t>and </a:t>
            </a:r>
            <a:r>
              <a:rPr lang="en-US" sz="2400" dirty="0" smtClean="0"/>
              <a:t>21 inch screen sizes (diagonally), in mobile development we </a:t>
            </a:r>
            <a:r>
              <a:rPr lang="en-US" sz="2400" dirty="0" smtClean="0"/>
              <a:t>talk </a:t>
            </a:r>
            <a:r>
              <a:rPr lang="en-US" sz="2400" dirty="0" smtClean="0"/>
              <a:t>about 1.5, 2.3, or </a:t>
            </a:r>
            <a:r>
              <a:rPr lang="en-US" sz="2400" dirty="0" smtClean="0"/>
              <a:t>&gt; 3 </a:t>
            </a:r>
            <a:r>
              <a:rPr lang="en-US" sz="2400" dirty="0" smtClean="0"/>
              <a:t>inches. </a:t>
            </a:r>
          </a:p>
          <a:p>
            <a:pPr>
              <a:buFont typeface="Wingdings" pitchFamily="2" charset="2"/>
              <a:buChar char="Ø"/>
            </a:pPr>
            <a:r>
              <a:rPr lang="en-US" sz="2800" b="1" dirty="0" smtClean="0">
                <a:latin typeface="Times New Roman" pitchFamily="18" charset="0"/>
                <a:cs typeface="Times New Roman" pitchFamily="18" charset="0"/>
              </a:rPr>
              <a:t>Resolution</a:t>
            </a:r>
          </a:p>
          <a:p>
            <a:pPr>
              <a:buNone/>
            </a:pPr>
            <a:r>
              <a:rPr lang="en-US" sz="2400" dirty="0" smtClean="0"/>
              <a:t> Resolution is the primary concern in mobile design.</a:t>
            </a:r>
          </a:p>
          <a:p>
            <a:r>
              <a:rPr lang="en-US" sz="2400" dirty="0" smtClean="0"/>
              <a:t>Low-end devices: 128×160 or 128×128 pixels</a:t>
            </a:r>
          </a:p>
          <a:p>
            <a:r>
              <a:rPr lang="en-US" sz="2400" dirty="0" smtClean="0"/>
              <a:t>Mid-end devices (group #1): 176×220 or 176×208 pixels</a:t>
            </a:r>
          </a:p>
          <a:p>
            <a:r>
              <a:rPr lang="en-US" sz="2400" dirty="0" smtClean="0"/>
              <a:t>Mid-end devices (group #2) and high-end devices: 240×320 pixels</a:t>
            </a:r>
          </a:p>
          <a:p>
            <a:r>
              <a:rPr lang="en-US" sz="2400" dirty="0" smtClean="0"/>
              <a:t>Touch-enabled high-end devices and </a:t>
            </a:r>
            <a:r>
              <a:rPr lang="en-US" sz="2400" dirty="0" err="1" smtClean="0"/>
              <a:t>smartphones</a:t>
            </a:r>
            <a:r>
              <a:rPr lang="en-US" sz="2400" dirty="0" smtClean="0"/>
              <a:t>: 240×480, 320×480, 360×480, 480×800, 480×854, or 640×960 pixels</a:t>
            </a:r>
          </a:p>
          <a:p>
            <a:pPr lvl="0">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95400"/>
          </a:xfrm>
        </p:spPr>
        <p:txBody>
          <a:bodyPr>
            <a:noAutofit/>
          </a:bodyPr>
          <a:lstStyle/>
          <a:p>
            <a:r>
              <a:rPr lang="en-US" sz="4400" dirty="0" smtClean="0"/>
              <a:t>Mobile Knowledge</a:t>
            </a:r>
            <a:endParaRPr lang="en-US" sz="44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4953000"/>
          </a:xfrm>
        </p:spPr>
        <p:txBody>
          <a:bodyPr>
            <a:normAutofit fontScale="92500" lnSpcReduction="20000"/>
          </a:bodyPr>
          <a:lstStyle/>
          <a:p>
            <a:pPr>
              <a:buFont typeface="Wingdings" pitchFamily="2" charset="2"/>
              <a:buChar char="Ø"/>
            </a:pPr>
            <a:r>
              <a:rPr lang="en-US" sz="3200" b="1" dirty="0" smtClean="0">
                <a:latin typeface="Times New Roman" pitchFamily="18" charset="0"/>
                <a:cs typeface="Times New Roman" pitchFamily="18" charset="0"/>
              </a:rPr>
              <a:t>Physical dimensions</a:t>
            </a:r>
          </a:p>
          <a:p>
            <a:pPr>
              <a:buNone/>
            </a:pPr>
            <a:r>
              <a:rPr lang="en-US" sz="2400" dirty="0" smtClean="0"/>
              <a:t>The relation between diagonally measure and the resolution, which is known as the PPI (pixels per inch) or DPI (dots per inch). </a:t>
            </a:r>
          </a:p>
          <a:p>
            <a:pPr>
              <a:buFont typeface="Wingdings" pitchFamily="2" charset="2"/>
              <a:buChar char="Ø"/>
            </a:pPr>
            <a:r>
              <a:rPr lang="en-US" sz="2800" b="1" dirty="0" smtClean="0">
                <a:latin typeface="Times New Roman" pitchFamily="18" charset="0"/>
                <a:cs typeface="Times New Roman" pitchFamily="18" charset="0"/>
              </a:rPr>
              <a:t>Aspect ratio</a:t>
            </a:r>
          </a:p>
          <a:p>
            <a:pPr>
              <a:buNone/>
            </a:pPr>
            <a:r>
              <a:rPr lang="en-US" sz="2400" dirty="0" smtClean="0"/>
              <a:t> A device’s aspect ratio refers to the ratio between its </a:t>
            </a:r>
          </a:p>
          <a:p>
            <a:pPr>
              <a:buNone/>
            </a:pPr>
            <a:r>
              <a:rPr lang="en-US" sz="2400" dirty="0" smtClean="0"/>
              <a:t>longer and shorter dimensions.</a:t>
            </a:r>
          </a:p>
          <a:p>
            <a:r>
              <a:rPr lang="en-US" sz="2400" dirty="0" smtClean="0"/>
              <a:t>There are vertical (or portrait) devices whose displays are taller than they are wide.</a:t>
            </a:r>
          </a:p>
          <a:p>
            <a:r>
              <a:rPr lang="en-US" sz="2400" dirty="0" smtClean="0"/>
              <a:t>There are horizontal (or landscape) devices whose displays are wider than they are tall.</a:t>
            </a:r>
          </a:p>
          <a:p>
            <a:r>
              <a:rPr lang="en-US" sz="2400" dirty="0" smtClean="0"/>
              <a:t>There are also some square screens.</a:t>
            </a:r>
          </a:p>
          <a:p>
            <a:pPr lvl="0">
              <a:buFont typeface="Wingdings" pitchFamily="2" charset="2"/>
              <a:buChar char="Ø"/>
            </a:pPr>
            <a:endParaRPr lang="en-US" sz="2400" dirty="0" smtClean="0"/>
          </a:p>
          <a:p>
            <a:pPr lvl="0">
              <a:buNone/>
            </a:pPr>
            <a:r>
              <a:rPr lang="en-US" sz="3600" i="1" dirty="0" smtClean="0"/>
              <a:t>	</a:t>
            </a:r>
          </a:p>
          <a:p>
            <a:pPr>
              <a:buNone/>
            </a:pPr>
            <a:endParaRPr lang="en-US" sz="3600" i="1"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304800" y="0"/>
            <a:ext cx="8534400" cy="1295400"/>
          </a:xfrm>
        </p:spPr>
        <p:txBody>
          <a:bodyPr>
            <a:noAutofit/>
          </a:bodyPr>
          <a:lstStyle/>
          <a:p>
            <a:r>
              <a:rPr lang="en-US" sz="4400" dirty="0" smtClean="0"/>
              <a:t>Mobile Knowledge</a:t>
            </a:r>
            <a:endParaRPr lang="en-US" sz="4400" dirty="0">
              <a:solidFill>
                <a:srgbClr val="002060"/>
              </a:solidFill>
              <a:latin typeface="Comic Sans MS" pitchFamily="66" charset="0"/>
            </a:endParaRPr>
          </a:p>
        </p:txBody>
      </p:sp>
    </p:spTree>
    <p:extLst>
      <p:ext uri="{BB962C8B-B14F-4D97-AF65-F5344CB8AC3E}">
        <p14:creationId xmlns:p14="http://schemas.microsoft.com/office/powerpoint/2010/main" xmlns="" val="23738473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1989</TotalTime>
  <Words>2854</Words>
  <Application>Microsoft Office PowerPoint</Application>
  <PresentationFormat>On-screen Show (4:3)</PresentationFormat>
  <Paragraphs>492</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Concourse</vt:lpstr>
      <vt:lpstr>Designing Web Applications for Mobile Devices MIS 565</vt:lpstr>
      <vt:lpstr>Introduction to Mobile Web Development</vt:lpstr>
      <vt:lpstr>What Is a Mobile Device?</vt:lpstr>
      <vt:lpstr>Mobile Device Categories</vt:lpstr>
      <vt:lpstr>Mobile Device Categories</vt:lpstr>
      <vt:lpstr>Mobile Device Categories</vt:lpstr>
      <vt:lpstr>Mobile Device Categories</vt:lpstr>
      <vt:lpstr>Mobile Knowledge</vt:lpstr>
      <vt:lpstr>Mobile Knowledge</vt:lpstr>
      <vt:lpstr>Mobile Knowledge</vt:lpstr>
      <vt:lpstr>Android</vt:lpstr>
      <vt:lpstr>Brands, Models, and Platforms</vt:lpstr>
      <vt:lpstr>What is the Difference Between a Mobile Website and an App?</vt:lpstr>
      <vt:lpstr>What is the Difference Between a Mobile Website and an App?</vt:lpstr>
      <vt:lpstr>Which is Better – an App or a Mobile Website?</vt:lpstr>
      <vt:lpstr>Which is Better – an App or a Mobile Website?</vt:lpstr>
      <vt:lpstr>Advantages of a Mobile Website vs. Native Apps</vt:lpstr>
      <vt:lpstr>Advantages of a Mobile Website vs. Native Apps</vt:lpstr>
      <vt:lpstr>Advantages of a Mobile Website vs. Native Apps</vt:lpstr>
      <vt:lpstr>Advantages of a Mobile Website vs. Native Apps</vt:lpstr>
      <vt:lpstr>When does an App Make Sense?</vt:lpstr>
      <vt:lpstr>When does an App Make Sense?</vt:lpstr>
      <vt:lpstr>Browsing Types</vt:lpstr>
      <vt:lpstr>Browsing Types</vt:lpstr>
      <vt:lpstr>Zoom Experience</vt:lpstr>
      <vt:lpstr>Reflow Engines</vt:lpstr>
      <vt:lpstr>The WebKit Engine</vt:lpstr>
      <vt:lpstr>Preinstalled browsers</vt:lpstr>
      <vt:lpstr>Preinstalled browsers</vt:lpstr>
      <vt:lpstr>Preinstalled browsers</vt:lpstr>
      <vt:lpstr>User-installable browsers</vt:lpstr>
      <vt:lpstr>Firefox for mobile</vt:lpstr>
      <vt:lpstr>Firefox for mobile</vt:lpstr>
      <vt:lpstr>         What is website usability?</vt:lpstr>
      <vt:lpstr>                   Usability Goals</vt:lpstr>
      <vt:lpstr>Slide 36</vt:lpstr>
      <vt:lpstr>1.Reduce the amount of content </vt:lpstr>
      <vt:lpstr>2. Single column layouts work best </vt:lpstr>
      <vt:lpstr>Remove low priority content and present content using a single column layout</vt:lpstr>
      <vt:lpstr>3. Present the navigation differently </vt:lpstr>
      <vt:lpstr>Present the navigation differently</vt:lpstr>
      <vt:lpstr>4. Minimize text entry</vt:lpstr>
      <vt:lpstr>5. Decide whether you need more than 1 mobile site </vt:lpstr>
      <vt:lpstr>       touch.facebook.com website</vt:lpstr>
      <vt:lpstr>   touch.facebook.com               website</vt:lpstr>
      <vt:lpstr>6. Design for touchscreen and non-touchscreen users </vt:lpstr>
      <vt:lpstr>7. Take advantage of built-in functionality </vt:lpstr>
      <vt:lpstr>7. Take advantage of built-in functionality </vt:lpstr>
      <vt:lpstr>Mobilizing a website design</vt:lpstr>
      <vt:lpstr>Design best practices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 Creating a Database</dc:title>
  <dc:creator>RMU</dc:creator>
  <cp:lastModifiedBy>User</cp:lastModifiedBy>
  <cp:revision>268</cp:revision>
  <dcterms:created xsi:type="dcterms:W3CDTF">2012-08-15T17:25:47Z</dcterms:created>
  <dcterms:modified xsi:type="dcterms:W3CDTF">2015-02-02T21:51:59Z</dcterms:modified>
</cp:coreProperties>
</file>