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itchFamily="2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1" autoAdjust="0"/>
    <p:restoredTop sz="93741" autoAdjust="0"/>
  </p:normalViewPr>
  <p:slideViewPr>
    <p:cSldViewPr snapToGrid="0">
      <p:cViewPr varScale="1">
        <p:scale>
          <a:sx n="62" d="100"/>
          <a:sy n="62" d="100"/>
        </p:scale>
        <p:origin x="99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 /><Relationship Id="rId13" Type="http://schemas.openxmlformats.org/officeDocument/2006/relationships/font" Target="fonts/font7.fntdata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font" Target="fonts/font1.fntdata" /><Relationship Id="rId12" Type="http://schemas.openxmlformats.org/officeDocument/2006/relationships/font" Target="fonts/font6.fntdata" /><Relationship Id="rId17" Type="http://customschemas.google.com/relationships/presentationmetadata" Target="metadata" /><Relationship Id="rId2" Type="http://schemas.openxmlformats.org/officeDocument/2006/relationships/slide" Target="slides/slide1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notesMaster" Target="notesMasters/notesMaster1.xml" /><Relationship Id="rId11" Type="http://schemas.openxmlformats.org/officeDocument/2006/relationships/font" Target="fonts/font5.fntdata" /><Relationship Id="rId5" Type="http://schemas.openxmlformats.org/officeDocument/2006/relationships/slide" Target="slides/slide4.xml" /><Relationship Id="rId15" Type="http://schemas.openxmlformats.org/officeDocument/2006/relationships/font" Target="fonts/font9.fntdata" /><Relationship Id="rId10" Type="http://schemas.openxmlformats.org/officeDocument/2006/relationships/font" Target="fonts/font4.fntdata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font" Target="fonts/font3.fntdata" /><Relationship Id="rId14" Type="http://schemas.openxmlformats.org/officeDocument/2006/relationships/font" Target="fonts/font8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png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200" b="1" dirty="0"/>
              <a:t>Basic Details of the Team and Problem Statement</a:t>
            </a:r>
            <a:endParaRPr sz="3200"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458285" y="1412875"/>
            <a:ext cx="6045695" cy="5558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b="1" u="sng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Government of Himachal Pradesh </a:t>
            </a:r>
            <a:endParaRPr lang="en-US" b="1" u="sng" dirty="0">
              <a:solidFill>
                <a:schemeClr val="tx1"/>
              </a:solidFill>
              <a:ea typeface="Franklin Gothic"/>
              <a:cs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b="1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</a:t>
            </a:r>
            <a:r>
              <a:rPr lang="en-IN" b="1" i="0" u="sng" dirty="0">
                <a:solidFill>
                  <a:schemeClr val="tx1"/>
                </a:solidFill>
                <a:effectLst/>
                <a:latin typeface="montserratregular"/>
              </a:rPr>
              <a:t>SIH1383</a:t>
            </a:r>
            <a:endParaRPr b="1" u="sng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b="1" i="0" u="sng" strike="noStrike" dirty="0">
                <a:solidFill>
                  <a:schemeClr val="tx1"/>
                </a:solidFill>
                <a:effectLst/>
                <a:latin typeface="Franklin Gothic" panose="020B0604020202020204" charset="0"/>
              </a:rPr>
              <a:t>Optimizing Doctor Availability and Appointment Allocation in Hospitals through Digital Technology and Al Integration.</a:t>
            </a:r>
            <a:endParaRPr b="1" u="sng" dirty="0">
              <a:solidFill>
                <a:schemeClr val="tx1"/>
              </a:solidFill>
              <a:latin typeface="Franklin Gothic" panose="020B060402020202020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b="1" u="sng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Billing Way</a:t>
            </a:r>
            <a:endParaRPr b="1" u="sng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b="1" u="sng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Naman Kanwar</a:t>
            </a:r>
            <a:endParaRPr b="1" u="sng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b="1" u="sng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Netaji Subhas University Of Technology</a:t>
            </a:r>
            <a:endParaRPr b="1" u="sng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b="1" u="sng" dirty="0" err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Medtech</a:t>
            </a:r>
            <a:r>
              <a:rPr lang="en-US" b="1" u="sng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/Biotech/ </a:t>
            </a:r>
            <a:r>
              <a:rPr lang="en-US" b="1" u="sng" dirty="0" err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Healthtech</a:t>
            </a:r>
            <a:endParaRPr b="1" u="sng" dirty="0">
              <a:solidFill>
                <a:schemeClr val="tx1"/>
              </a:solidFill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1091605" y="-57232"/>
            <a:ext cx="5440216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4000" dirty="0"/>
              <a:t>Idea/Approach Details</a:t>
            </a:r>
            <a:endParaRPr sz="4000"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496920" y="477658"/>
            <a:ext cx="5887092" cy="638034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+mn-lt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sz="1800" dirty="0">
              <a:solidFill>
                <a:schemeClr val="tx1"/>
              </a:solidFill>
              <a:latin typeface="+mn-lt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+mn-lt"/>
              </a:rPr>
              <a:t>Improve Patient Access to Healthcare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: Ensure that patients can easily and conveniently schedule appointments with healthcare providers and reduce waiting times and delays.</a:t>
            </a:r>
          </a:p>
          <a:p>
            <a:pPr marL="285750" indent="-285750">
              <a:buFont typeface="Noto Sans Symbols"/>
              <a:buChar char="⮚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+mn-lt"/>
              </a:rPr>
              <a:t>Enhance Doctor Efficiency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: Optimize doctor schedules to make the best use of their time and expertise. 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+mn-lt"/>
              </a:rPr>
              <a:t>Minimize idle time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and maximize patient interactions.</a:t>
            </a:r>
          </a:p>
          <a:p>
            <a:pPr marL="285750" indent="-285750">
              <a:buFont typeface="Noto Sans Symbols"/>
              <a:buChar char="⮚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+mn-lt"/>
              </a:rPr>
              <a:t>Reduce Administrative Burden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: Streamline appointment scheduling and allocation processes to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+mn-lt"/>
              </a:rPr>
              <a:t> reduce the administrative workload on hospital staff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285750" indent="-285750">
              <a:buFont typeface="Noto Sans Symbols"/>
              <a:buChar char="⮚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+mn-lt"/>
              </a:rPr>
              <a:t>Personalize Healthcare Services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: Utilize 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+mn-lt"/>
              </a:rPr>
              <a:t>AI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 to personalize appointment scheduling based on patient preferences, medical history, and urgency. Match patients with the most suitable healthcare providers.</a:t>
            </a:r>
          </a:p>
          <a:p>
            <a:pPr marL="285750" indent="-285750">
              <a:buFont typeface="Noto Sans Symbols"/>
              <a:buChar char="⮚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+mn-lt"/>
              </a:rPr>
              <a:t>Enhance Patient Satisfaction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: Improving communication, and offering convenient digital solutions. Gather patient feedback to make continuous improvements.</a:t>
            </a:r>
          </a:p>
          <a:p>
            <a:pPr marL="285750" indent="-285750">
              <a:buFont typeface="Noto Sans Symbols"/>
              <a:buChar char="⮚"/>
            </a:pPr>
            <a:endParaRPr lang="en-US" sz="18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buFont typeface="Noto Sans Symbols"/>
              <a:buChar char="⮚"/>
            </a:pPr>
            <a:endParaRPr lang="en-US" sz="18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buFont typeface="Noto Sans Symbols"/>
              <a:buChar char="⮚"/>
            </a:pPr>
            <a:endParaRPr lang="en-US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1016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IN" dirty="0">
              <a:latin typeface="+mn-lt"/>
            </a:endParaRPr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235300" y="6533827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B32EC87-43C7-3CA6-38EE-5682DF65E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057" y="342354"/>
            <a:ext cx="5015520" cy="321075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A088866-E204-E7A1-1FB4-D5D41C9BE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882" y="4084573"/>
            <a:ext cx="4199190" cy="277342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BB5C4F4-AB83-5950-A19B-83A117F19265}"/>
              </a:ext>
            </a:extLst>
          </p:cNvPr>
          <p:cNvSpPr txBox="1"/>
          <p:nvPr/>
        </p:nvSpPr>
        <p:spPr>
          <a:xfrm>
            <a:off x="7044613" y="3776796"/>
            <a:ext cx="2188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Technology stack used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860032" y="225124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860032" y="83598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765326" y="1282600"/>
            <a:ext cx="4933406" cy="52620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>
                <a:latin typeface="+mn-lt"/>
                <a:cs typeface="Times New Roman" panose="02020603050405020304" pitchFamily="18" charset="0"/>
              </a:rPr>
              <a:t>Create account or login through your account on our platform.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2000" dirty="0">
              <a:latin typeface="+mn-lt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>
                <a:latin typeface="+mn-lt"/>
                <a:cs typeface="Times New Roman" panose="02020603050405020304" pitchFamily="18" charset="0"/>
              </a:rPr>
              <a:t>Search for nearest hospitals using the map provided within the app.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b="1" dirty="0">
                <a:latin typeface="+mn-lt"/>
                <a:cs typeface="Times New Roman" panose="02020603050405020304" pitchFamily="18" charset="0"/>
              </a:rPr>
              <a:t>Check Doctor availability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and doctor time schedules in the chosen healthcare institutions through the app.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b="1" dirty="0">
                <a:latin typeface="+mn-lt"/>
                <a:cs typeface="Times New Roman" panose="02020603050405020304" pitchFamily="18" charset="0"/>
              </a:rPr>
              <a:t>Book your appointment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with ease by entering your personal details and completing the payment.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b="1" dirty="0">
                <a:latin typeface="+mn-lt"/>
                <a:cs typeface="Times New Roman" panose="02020603050405020304" pitchFamily="18" charset="0"/>
              </a:rPr>
              <a:t>Receive the appointment confirmation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message on your mobile.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b="1" dirty="0">
                <a:latin typeface="+mn-lt"/>
                <a:cs typeface="Times New Roman" panose="02020603050405020304" pitchFamily="18" charset="0"/>
              </a:rPr>
              <a:t>Access your medical records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from medical history section on the app.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>
                <a:latin typeface="+mn-lt"/>
                <a:cs typeface="Times New Roman" panose="02020603050405020304" pitchFamily="18" charset="0"/>
              </a:rPr>
              <a:t>Interact with our </a:t>
            </a:r>
            <a:r>
              <a:rPr lang="en-US" sz="2000" b="1" dirty="0">
                <a:latin typeface="+mn-lt"/>
                <a:cs typeface="Times New Roman" panose="02020603050405020304" pitchFamily="18" charset="0"/>
              </a:rPr>
              <a:t>AI powered chatbot 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supported with </a:t>
            </a:r>
            <a:r>
              <a:rPr lang="en-US" sz="2000" b="1" dirty="0">
                <a:latin typeface="+mn-lt"/>
                <a:cs typeface="Times New Roman" panose="02020603050405020304" pitchFamily="18" charset="0"/>
              </a:rPr>
              <a:t>machine learning 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for any help while navigating through our app.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800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242085" y="6397204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6291208" y="835986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91208" y="1282600"/>
            <a:ext cx="5534347" cy="52620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b="1" i="0" dirty="0">
                <a:solidFill>
                  <a:schemeClr val="dk1"/>
                </a:solidFill>
                <a:latin typeface="+mn-lt"/>
                <a:ea typeface="Libre Franklin"/>
                <a:cs typeface="Times New Roman" panose="02020603050405020304" pitchFamily="18" charset="0"/>
                <a:sym typeface="Libre Franklin"/>
              </a:rPr>
              <a:t>A Multilingual android and web based application supporting 10 different languages</a:t>
            </a:r>
            <a:r>
              <a:rPr lang="en-US" sz="2000" b="0" i="0" dirty="0">
                <a:solidFill>
                  <a:schemeClr val="dk1"/>
                </a:solidFill>
                <a:latin typeface="+mn-lt"/>
                <a:ea typeface="Libre Franklin"/>
                <a:cs typeface="Times New Roman" panose="02020603050405020304" pitchFamily="18" charset="0"/>
                <a:sym typeface="Libre Franklin"/>
              </a:rPr>
              <a:t> which serves the term-</a:t>
            </a:r>
            <a:r>
              <a:rPr lang="en-US" sz="2000" b="0" i="0" u="none" strike="noStrike" dirty="0">
                <a:effectLst/>
                <a:latin typeface="+mn-lt"/>
                <a:cs typeface="Times New Roman" panose="02020603050405020304" pitchFamily="18" charset="0"/>
              </a:rPr>
              <a:t> “Optimizing Doctor Availability and Appointment Allocation in Hospitals through Digital Technology and Al Integration”.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2000" b="0" i="0" u="none" strike="noStrike" dirty="0">
              <a:effectLst/>
              <a:latin typeface="+mn-lt"/>
              <a:cs typeface="Times New Roman" panose="02020603050405020304" pitchFamily="18" charset="0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i="0" dirty="0">
                <a:solidFill>
                  <a:schemeClr val="dk1"/>
                </a:solidFill>
                <a:latin typeface="+mn-lt"/>
                <a:ea typeface="Libre Franklin"/>
                <a:cs typeface="Times New Roman" panose="02020603050405020304" pitchFamily="18" charset="0"/>
                <a:sym typeface="Libre Franklin"/>
              </a:rPr>
              <a:t>A </a:t>
            </a:r>
            <a:r>
              <a:rPr lang="en-US" sz="2000" b="1" i="0" dirty="0">
                <a:solidFill>
                  <a:schemeClr val="dk1"/>
                </a:solidFill>
                <a:latin typeface="+mn-lt"/>
                <a:ea typeface="Libre Franklin"/>
                <a:cs typeface="Times New Roman" panose="02020603050405020304" pitchFamily="18" charset="0"/>
                <a:sym typeface="Libre Franklin"/>
              </a:rPr>
              <a:t>revolutionary step </a:t>
            </a:r>
            <a:r>
              <a:rPr lang="en-US" sz="2000" i="0" dirty="0">
                <a:solidFill>
                  <a:schemeClr val="dk1"/>
                </a:solidFill>
                <a:latin typeface="+mn-lt"/>
                <a:ea typeface="Libre Franklin"/>
                <a:cs typeface="Times New Roman" panose="02020603050405020304" pitchFamily="18" charset="0"/>
                <a:sym typeface="Libre Franklin"/>
              </a:rPr>
              <a:t>to make healthcare access easy and comfortable to the citizens through </a:t>
            </a:r>
            <a:r>
              <a:rPr lang="en-US" sz="2000" b="1" i="0" dirty="0">
                <a:solidFill>
                  <a:schemeClr val="dk1"/>
                </a:solidFill>
                <a:latin typeface="+mn-lt"/>
                <a:ea typeface="Libre Franklin"/>
                <a:cs typeface="Times New Roman" panose="02020603050405020304" pitchFamily="18" charset="0"/>
                <a:sym typeface="Libre Franklin"/>
              </a:rPr>
              <a:t>AI</a:t>
            </a:r>
            <a:r>
              <a:rPr lang="en-US" sz="2000" i="0" dirty="0">
                <a:solidFill>
                  <a:schemeClr val="dk1"/>
                </a:solidFill>
                <a:latin typeface="+mn-lt"/>
                <a:ea typeface="Libre Franklin"/>
                <a:cs typeface="Times New Roman" panose="02020603050405020304" pitchFamily="18" charset="0"/>
                <a:sym typeface="Libre Franklin"/>
              </a:rPr>
              <a:t> and </a:t>
            </a:r>
            <a:r>
              <a:rPr lang="en-US" sz="2000" b="1" i="0" dirty="0">
                <a:solidFill>
                  <a:schemeClr val="dk1"/>
                </a:solidFill>
                <a:latin typeface="+mn-lt"/>
                <a:ea typeface="Libre Franklin"/>
                <a:cs typeface="Times New Roman" panose="02020603050405020304" pitchFamily="18" charset="0"/>
                <a:sym typeface="Libre Franklin"/>
              </a:rPr>
              <a:t>Machine learning(ML)</a:t>
            </a:r>
            <a:r>
              <a:rPr lang="en-US" sz="2000" i="0" dirty="0">
                <a:solidFill>
                  <a:schemeClr val="dk1"/>
                </a:solidFill>
                <a:latin typeface="+mn-lt"/>
                <a:ea typeface="Libre Franklin"/>
                <a:cs typeface="Times New Roman" panose="02020603050405020304" pitchFamily="18" charset="0"/>
                <a:sym typeface="Libre Franklin"/>
              </a:rPr>
              <a:t> techniques.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+mn-lt"/>
                <a:cs typeface="Times New Roman" panose="02020603050405020304" pitchFamily="18" charset="0"/>
                <a:sym typeface="Libre Franklin"/>
              </a:rPr>
              <a:t>Patients get </a:t>
            </a:r>
            <a:r>
              <a:rPr lang="en-US" sz="2000" b="1" dirty="0">
                <a:solidFill>
                  <a:schemeClr val="dk1"/>
                </a:solidFill>
                <a:latin typeface="+mn-lt"/>
                <a:cs typeface="Times New Roman" panose="02020603050405020304" pitchFamily="18" charset="0"/>
                <a:sym typeface="Libre Franklin"/>
              </a:rPr>
              <a:t>real time information</a:t>
            </a:r>
            <a:r>
              <a:rPr lang="en-US" sz="2000" dirty="0">
                <a:solidFill>
                  <a:schemeClr val="dk1"/>
                </a:solidFill>
                <a:latin typeface="+mn-lt"/>
                <a:cs typeface="Times New Roman" panose="02020603050405020304" pitchFamily="18" charset="0"/>
                <a:sym typeface="Libre Franklin"/>
              </a:rPr>
              <a:t> on doctor availability and schedules right from the comfort of their homes.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+mn-lt"/>
                <a:cs typeface="Times New Roman" panose="02020603050405020304" pitchFamily="18" charset="0"/>
                <a:sym typeface="Libre Franklin"/>
              </a:rPr>
              <a:t>Confirm appointment and generate digital payment receipt after successful payment.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+mn-lt"/>
                <a:cs typeface="Times New Roman" panose="02020603050405020304" pitchFamily="18" charset="0"/>
                <a:sym typeface="Libre Franklin"/>
              </a:rPr>
              <a:t>Users can </a:t>
            </a:r>
            <a:r>
              <a:rPr lang="en-US" sz="2000" b="1" dirty="0">
                <a:solidFill>
                  <a:schemeClr val="dk1"/>
                </a:solidFill>
                <a:latin typeface="+mn-lt"/>
                <a:cs typeface="Times New Roman" panose="02020603050405020304" pitchFamily="18" charset="0"/>
                <a:sym typeface="Libre Franklin"/>
              </a:rPr>
              <a:t>create a digital database</a:t>
            </a:r>
            <a:r>
              <a:rPr lang="en-US" sz="2000" dirty="0">
                <a:solidFill>
                  <a:schemeClr val="dk1"/>
                </a:solidFill>
                <a:latin typeface="+mn-lt"/>
                <a:cs typeface="Times New Roman" panose="02020603050405020304" pitchFamily="18" charset="0"/>
                <a:sym typeface="Libre Franklin"/>
              </a:rPr>
              <a:t> of all their medical records and access them anytime and anywhere.</a:t>
            </a:r>
            <a:endParaRPr sz="2000" dirty="0"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800" b="1" dirty="0">
                <a:solidFill>
                  <a:srgbClr val="5D7C3F"/>
                </a:solidFill>
              </a:rPr>
              <a:t>Team Leader Name: </a:t>
            </a:r>
            <a:r>
              <a:rPr lang="en-IN" sz="1800" b="1" dirty="0">
                <a:solidFill>
                  <a:srgbClr val="5D7C3F"/>
                </a:solidFill>
              </a:rPr>
              <a:t>NAMAN KANWAR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800" dirty="0"/>
              <a:t>Branch (</a:t>
            </a:r>
            <a:r>
              <a:rPr lang="en-US" sz="1800" dirty="0" err="1"/>
              <a:t>Btech</a:t>
            </a:r>
            <a:r>
              <a:rPr lang="en-US" sz="1800" dirty="0"/>
              <a:t>):			Stream (IT):			Year (II):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800" b="1" dirty="0">
                <a:solidFill>
                  <a:srgbClr val="5D7C3F"/>
                </a:solidFill>
              </a:rPr>
              <a:t>Team Member 1 Name: VASU SHARMA</a:t>
            </a:r>
            <a:endParaRPr lang="en-US"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800" dirty="0"/>
              <a:t>Branch (</a:t>
            </a:r>
            <a:r>
              <a:rPr lang="en-US" sz="1800" dirty="0" err="1"/>
              <a:t>Btech</a:t>
            </a:r>
            <a:r>
              <a:rPr lang="en-US" sz="1800" dirty="0"/>
              <a:t>):			Stream (IT):			Year (II):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800" b="1" dirty="0">
                <a:solidFill>
                  <a:srgbClr val="5D7C3F"/>
                </a:solidFill>
              </a:rPr>
              <a:t>Team Member 2 Name: NEHA YADAV</a:t>
            </a:r>
            <a:endParaRPr lang="en-US"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800" dirty="0"/>
              <a:t>Branch (</a:t>
            </a:r>
            <a:r>
              <a:rPr lang="en-US" sz="1800" dirty="0" err="1"/>
              <a:t>Btech</a:t>
            </a:r>
            <a:r>
              <a:rPr lang="en-US" sz="1800" dirty="0"/>
              <a:t>):			Stream (IT):			Year (II):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800" b="1" dirty="0">
                <a:solidFill>
                  <a:srgbClr val="5D7C3F"/>
                </a:solidFill>
              </a:rPr>
              <a:t>Team Member 3 Name: MANAS SAH</a:t>
            </a:r>
            <a:endParaRPr lang="en-US"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800" dirty="0"/>
              <a:t>Branch (</a:t>
            </a:r>
            <a:r>
              <a:rPr lang="en-US" sz="1800" dirty="0" err="1"/>
              <a:t>Btech</a:t>
            </a:r>
            <a:r>
              <a:rPr lang="en-US" sz="1800" dirty="0"/>
              <a:t>):			Stream (IT):			Year (II):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800" b="1" dirty="0">
                <a:solidFill>
                  <a:srgbClr val="5D7C3F"/>
                </a:solidFill>
              </a:rPr>
              <a:t>Team Member 4 Name: ISHITA SRIVASTAVA</a:t>
            </a:r>
            <a:endParaRPr lang="en-US"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800" dirty="0"/>
              <a:t>Branch (</a:t>
            </a:r>
            <a:r>
              <a:rPr lang="en-US" sz="1800" dirty="0" err="1"/>
              <a:t>Btech</a:t>
            </a:r>
            <a:r>
              <a:rPr lang="en-US" sz="1800" dirty="0"/>
              <a:t>):			Stream (CIOT):		                  Year (II):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800" b="1" dirty="0">
                <a:solidFill>
                  <a:srgbClr val="5D7C3F"/>
                </a:solidFill>
              </a:rPr>
              <a:t>Team Member 5 Name: MUSKAAN</a:t>
            </a:r>
            <a:endParaRPr lang="en-US"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800" dirty="0"/>
              <a:t>Branch (</a:t>
            </a:r>
            <a:r>
              <a:rPr lang="en-US" sz="1800" dirty="0" err="1"/>
              <a:t>Btech</a:t>
            </a:r>
            <a:r>
              <a:rPr lang="en-US" sz="1800" dirty="0"/>
              <a:t>):			Stream (ECE):		                   Year (I):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582</Words>
  <Application>Microsoft Office PowerPoint</Application>
  <PresentationFormat>Widescreen</PresentationFormat>
  <Paragraphs>54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neha yadav</cp:lastModifiedBy>
  <cp:revision>3</cp:revision>
  <dcterms:created xsi:type="dcterms:W3CDTF">2022-02-11T07:14:46Z</dcterms:created>
  <dcterms:modified xsi:type="dcterms:W3CDTF">2023-09-19T17:07:54Z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