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Poppi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8" roundtripDataSignature="AMtx7mi28pN5ch/DuZ2F3p8pV8hE4wiR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oppins-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italic.fntdata"/><Relationship Id="rId25" Type="http://schemas.openxmlformats.org/officeDocument/2006/relationships/font" Target="fonts/Poppins-bold.fntdata"/><Relationship Id="rId28" Type="http://customschemas.google.com/relationships/presentationmetadata" Target="metadata"/><Relationship Id="rId27" Type="http://schemas.openxmlformats.org/officeDocument/2006/relationships/font" Target="fonts/Poppi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80dd03d01_0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g2c80dd03d01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f2b199ae7e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1f2b199ae7e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2b199ae7e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1f2b199ae7e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80dd03d01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2c80dd03d01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80dd03d01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2c80dd03d01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f2b199ae7e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1f2b199ae7e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80dd03d01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2c80dd03d01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f2b199ae7e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1f2b199ae7e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c485136c5b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2c485136c5b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485136c5b_0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g2c485136c5b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82e240041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2c82e240041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83639b69a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2c83639b69a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83639b69a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2c83639b69a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83639b69a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2c83639b69a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d01be40d2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2cd01be40d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d01be40d2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2cd01be40d2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9f2a9b15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2b9f2a9b15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8"/>
          <p:cNvSpPr/>
          <p:nvPr>
            <p:ph idx="2" type="pic"/>
          </p:nvPr>
        </p:nvSpPr>
        <p:spPr>
          <a:xfrm>
            <a:off x="5183188" y="987425"/>
            <a:ext cx="6172200" cy="4873625"/>
          </a:xfrm>
          <a:prstGeom prst="rect">
            <a:avLst/>
          </a:prstGeom>
          <a:noFill/>
          <a:ln>
            <a:noFill/>
          </a:ln>
        </p:spPr>
      </p:sp>
      <p:sp>
        <p:nvSpPr>
          <p:cNvPr id="68" name="Google Shape;68;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hyperlink" Target="https://www.jumia.com.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pic>
        <p:nvPicPr>
          <p:cNvPr descr="A close-up of a network&#10;&#10;Description automatically generated" id="88" name="Google Shape;88;g2c80dd03d01_0_82"/>
          <p:cNvPicPr preferRelativeResize="0"/>
          <p:nvPr/>
        </p:nvPicPr>
        <p:blipFill rotWithShape="1">
          <a:blip r:embed="rId3">
            <a:alphaModFix/>
          </a:blip>
          <a:srcRect b="0" l="0" r="0" t="0"/>
          <a:stretch/>
        </p:blipFill>
        <p:spPr>
          <a:xfrm>
            <a:off x="-133004" y="0"/>
            <a:ext cx="12325002" cy="6858000"/>
          </a:xfrm>
          <a:prstGeom prst="rect">
            <a:avLst/>
          </a:prstGeom>
          <a:noFill/>
          <a:ln>
            <a:noFill/>
          </a:ln>
        </p:spPr>
      </p:pic>
      <p:sp>
        <p:nvSpPr>
          <p:cNvPr id="89" name="Google Shape;89;g2c80dd03d01_0_82"/>
          <p:cNvSpPr txBox="1"/>
          <p:nvPr/>
        </p:nvSpPr>
        <p:spPr>
          <a:xfrm>
            <a:off x="2106000" y="3161425"/>
            <a:ext cx="94941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US" sz="4200" u="none" cap="none" strike="noStrike">
                <a:solidFill>
                  <a:schemeClr val="lt1"/>
                </a:solidFill>
                <a:latin typeface="Poppins"/>
                <a:ea typeface="Poppins"/>
                <a:cs typeface="Poppins"/>
                <a:sym typeface="Poppins"/>
              </a:rPr>
              <a:t>Case Study- </a:t>
            </a:r>
            <a:r>
              <a:rPr b="1" lang="en-US" sz="4200">
                <a:solidFill>
                  <a:schemeClr val="lt1"/>
                </a:solidFill>
                <a:latin typeface="Poppins"/>
                <a:ea typeface="Poppins"/>
                <a:cs typeface="Poppins"/>
                <a:sym typeface="Poppins"/>
              </a:rPr>
              <a:t>Web Scraping </a:t>
            </a:r>
            <a:endParaRPr b="1" i="0" sz="4200" u="none" cap="none" strike="noStrike">
              <a:solidFill>
                <a:schemeClr val="lt1"/>
              </a:solidFill>
              <a:latin typeface="Poppins"/>
              <a:ea typeface="Poppins"/>
              <a:cs typeface="Poppins"/>
              <a:sym typeface="Poppins"/>
            </a:endParaRPr>
          </a:p>
        </p:txBody>
      </p:sp>
      <p:sp>
        <p:nvSpPr>
          <p:cNvPr id="90" name="Google Shape;90;g2c80dd03d01_0_82"/>
          <p:cNvSpPr txBox="1"/>
          <p:nvPr/>
        </p:nvSpPr>
        <p:spPr>
          <a:xfrm>
            <a:off x="43559" y="6364025"/>
            <a:ext cx="3863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 Dr. Ehibhahiemen Nelson Ughele</a:t>
            </a:r>
            <a:endParaRPr b="1" i="0" sz="1800" u="none" cap="none" strike="noStrike">
              <a:solidFill>
                <a:schemeClr val="dk1"/>
              </a:solidFill>
              <a:latin typeface="Poppins"/>
              <a:ea typeface="Poppins"/>
              <a:cs typeface="Poppins"/>
              <a:sym typeface="Poppins"/>
            </a:endParaRPr>
          </a:p>
        </p:txBody>
      </p:sp>
      <p:pic>
        <p:nvPicPr>
          <p:cNvPr descr="A collage of a factory&#10;&#10;Description automatically generated" id="91" name="Google Shape;91;g2c80dd03d01_0_82"/>
          <p:cNvPicPr preferRelativeResize="0"/>
          <p:nvPr/>
        </p:nvPicPr>
        <p:blipFill rotWithShape="1">
          <a:blip r:embed="rId4">
            <a:alphaModFix/>
          </a:blip>
          <a:srcRect b="0" l="0" r="0" t="0"/>
          <a:stretch/>
        </p:blipFill>
        <p:spPr>
          <a:xfrm flipH="1" rot="10800000">
            <a:off x="11854543" y="6668179"/>
            <a:ext cx="337457" cy="189820"/>
          </a:xfrm>
          <a:prstGeom prst="rect">
            <a:avLst/>
          </a:prstGeom>
          <a:noFill/>
          <a:ln>
            <a:noFill/>
          </a:ln>
        </p:spPr>
      </p:pic>
      <p:pic>
        <p:nvPicPr>
          <p:cNvPr descr="A black background with white letters&#10;&#10;Description automatically generated" id="92" name="Google Shape;92;g2c80dd03d01_0_82"/>
          <p:cNvPicPr preferRelativeResize="0"/>
          <p:nvPr/>
        </p:nvPicPr>
        <p:blipFill rotWithShape="1">
          <a:blip r:embed="rId5">
            <a:alphaModFix/>
          </a:blip>
          <a:srcRect b="0" l="0" r="0" t="0"/>
          <a:stretch/>
        </p:blipFill>
        <p:spPr>
          <a:xfrm>
            <a:off x="73356" y="155520"/>
            <a:ext cx="2032641" cy="599542"/>
          </a:xfrm>
          <a:prstGeom prst="rect">
            <a:avLst/>
          </a:prstGeom>
          <a:noFill/>
          <a:ln>
            <a:noFill/>
          </a:ln>
        </p:spPr>
      </p:pic>
      <p:sp>
        <p:nvSpPr>
          <p:cNvPr id="93" name="Google Shape;93;g2c80dd03d01_0_82"/>
          <p:cNvSpPr txBox="1"/>
          <p:nvPr/>
        </p:nvSpPr>
        <p:spPr>
          <a:xfrm>
            <a:off x="1509502" y="3937225"/>
            <a:ext cx="82041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(A Brief Introduction)</a:t>
            </a:r>
            <a:endParaRPr b="1" i="0" sz="1800" u="none" cap="none" strike="noStrike">
              <a:solidFill>
                <a:schemeClr val="dk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cxnSp>
        <p:nvCxnSpPr>
          <p:cNvPr id="185" name="Google Shape;185;g1f2b199ae7e_0_1"/>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186" name="Google Shape;186;g1f2b199ae7e_0_1"/>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187" name="Google Shape;187;g1f2b199ae7e_0_1"/>
          <p:cNvSpPr/>
          <p:nvPr/>
        </p:nvSpPr>
        <p:spPr>
          <a:xfrm>
            <a:off x="-359922" y="-187001"/>
            <a:ext cx="12839700" cy="8153400"/>
          </a:xfrm>
          <a:prstGeom prst="rect">
            <a:avLst/>
          </a:prstGeom>
          <a:solidFill>
            <a:srgbClr val="000000">
              <a:alpha val="8784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g1f2b199ae7e_0_1"/>
          <p:cNvSpPr txBox="1"/>
          <p:nvPr/>
        </p:nvSpPr>
        <p:spPr>
          <a:xfrm>
            <a:off x="1565374" y="353275"/>
            <a:ext cx="90453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3200" u="none" cap="none" strike="noStrike">
                <a:solidFill>
                  <a:schemeClr val="lt1"/>
                </a:solidFill>
                <a:latin typeface="Calibri"/>
                <a:ea typeface="Calibri"/>
                <a:cs typeface="Calibri"/>
                <a:sym typeface="Calibri"/>
              </a:rPr>
              <a:t>EXECUTIVE SUMMARY</a:t>
            </a:r>
            <a:endParaRPr b="1" i="0" sz="3200" u="none" cap="none" strike="noStrike">
              <a:solidFill>
                <a:schemeClr val="lt1"/>
              </a:solidFill>
              <a:latin typeface="Calibri"/>
              <a:ea typeface="Calibri"/>
              <a:cs typeface="Calibri"/>
              <a:sym typeface="Calibri"/>
            </a:endParaRPr>
          </a:p>
        </p:txBody>
      </p:sp>
      <p:sp>
        <p:nvSpPr>
          <p:cNvPr id="189" name="Google Shape;189;g1f2b199ae7e_0_1"/>
          <p:cNvSpPr txBox="1"/>
          <p:nvPr/>
        </p:nvSpPr>
        <p:spPr>
          <a:xfrm>
            <a:off x="304075" y="1232975"/>
            <a:ext cx="11611500" cy="5037900"/>
          </a:xfrm>
          <a:prstGeom prst="rect">
            <a:avLst/>
          </a:prstGeom>
          <a:noFill/>
          <a:ln>
            <a:noFill/>
          </a:ln>
        </p:spPr>
        <p:txBody>
          <a:bodyPr anchorCtr="0" anchor="t" bIns="45700" lIns="91425" spcFirstLastPara="1" rIns="91425" wrap="square" tIns="45700">
            <a:spAutoFit/>
          </a:bodyPr>
          <a:lstStyle/>
          <a:p>
            <a:pPr indent="-406400" lvl="0" marL="457200" marR="0" rtl="0" algn="l">
              <a:lnSpc>
                <a:spcPct val="90000"/>
              </a:lnSpc>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Juno Ecommerce, a prominent vendor on Jumia, has established itself as a key player in the online retail market, offering a diverse range of products across multiple categories. As the digital marketplace continues to evolve, Juno faces the challenge of maintaining competitiveness and market relevance amidst fluctuating consumer preferences and aggressive competitor strategies. Recognizing the need to harness data for strategic decision-making, Juno has embarked on an ambitious project to leverage web scraping technologies for comprehensive market analysis. This initiative aims to automate the extraction of vast amounts of product and pricing information from Jumia, facilitating real-time market insights and enabling data-driven strategies to optimize pricing, inventory management, and customer engagement.</a:t>
            </a:r>
            <a:endParaRPr b="0" i="0" sz="28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3200"/>
              <a:buFont typeface="Calibri"/>
              <a:buNone/>
            </a:pPr>
            <a:r>
              <a:t/>
            </a:r>
            <a:endParaRPr b="1" i="0" sz="2100" u="none" cap="none" strike="noStrike">
              <a:solidFill>
                <a:schemeClr val="lt1"/>
              </a:solidFill>
              <a:latin typeface="Calibri"/>
              <a:ea typeface="Calibri"/>
              <a:cs typeface="Calibri"/>
              <a:sym typeface="Calibri"/>
            </a:endParaRPr>
          </a:p>
        </p:txBody>
      </p:sp>
      <p:sp>
        <p:nvSpPr>
          <p:cNvPr id="190" name="Google Shape;190;g1f2b199ae7e_0_1"/>
          <p:cNvSpPr/>
          <p:nvPr/>
        </p:nvSpPr>
        <p:spPr>
          <a:xfrm rot="-5217951">
            <a:off x="3667079" y="466573"/>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g1f2b199ae7e_0_1"/>
          <p:cNvSpPr/>
          <p:nvPr/>
        </p:nvSpPr>
        <p:spPr>
          <a:xfrm rot="5552024">
            <a:off x="5185783" y="1960171"/>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cxnSp>
        <p:nvCxnSpPr>
          <p:cNvPr id="196" name="Google Shape;196;g1f2b199ae7e_0_12"/>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197" name="Google Shape;197;g1f2b199ae7e_0_12"/>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198" name="Google Shape;198;g1f2b199ae7e_0_12"/>
          <p:cNvSpPr/>
          <p:nvPr/>
        </p:nvSpPr>
        <p:spPr>
          <a:xfrm>
            <a:off x="-359922" y="-187001"/>
            <a:ext cx="12839700" cy="8153400"/>
          </a:xfrm>
          <a:prstGeom prst="rect">
            <a:avLst/>
          </a:prstGeom>
          <a:solidFill>
            <a:srgbClr val="000000">
              <a:alpha val="8784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9" name="Google Shape;199;g1f2b199ae7e_0_12"/>
          <p:cNvSpPr txBox="1"/>
          <p:nvPr/>
        </p:nvSpPr>
        <p:spPr>
          <a:xfrm>
            <a:off x="471175" y="353275"/>
            <a:ext cx="109515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3200" u="none" cap="none" strike="noStrike">
                <a:solidFill>
                  <a:schemeClr val="lt1"/>
                </a:solidFill>
                <a:latin typeface="Calibri"/>
                <a:ea typeface="Calibri"/>
                <a:cs typeface="Calibri"/>
                <a:sym typeface="Calibri"/>
              </a:rPr>
              <a:t>BUSINESS PROBLEM STATEMENT</a:t>
            </a:r>
            <a:endParaRPr b="1" i="0" sz="3200" u="none" cap="none" strike="noStrike">
              <a:solidFill>
                <a:schemeClr val="lt1"/>
              </a:solidFill>
              <a:latin typeface="Calibri"/>
              <a:ea typeface="Calibri"/>
              <a:cs typeface="Calibri"/>
              <a:sym typeface="Calibri"/>
            </a:endParaRPr>
          </a:p>
        </p:txBody>
      </p:sp>
      <p:sp>
        <p:nvSpPr>
          <p:cNvPr id="200" name="Google Shape;200;g1f2b199ae7e_0_12"/>
          <p:cNvSpPr txBox="1"/>
          <p:nvPr/>
        </p:nvSpPr>
        <p:spPr>
          <a:xfrm>
            <a:off x="304075" y="1232975"/>
            <a:ext cx="11633100" cy="3971100"/>
          </a:xfrm>
          <a:prstGeom prst="rect">
            <a:avLst/>
          </a:prstGeom>
          <a:noFill/>
          <a:ln>
            <a:noFill/>
          </a:ln>
        </p:spPr>
        <p:txBody>
          <a:bodyPr anchorCtr="0" anchor="t" bIns="45700" lIns="91425" spcFirstLastPara="1" rIns="91425" wrap="square" tIns="45700">
            <a:spAutoFit/>
          </a:bodyPr>
          <a:lstStyle/>
          <a:p>
            <a:pPr indent="-406400" lvl="0" marL="457200" marR="0" rtl="0" algn="l">
              <a:lnSpc>
                <a:spcPct val="90000"/>
              </a:lnSpc>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In the dynamic and competitive landscape of e-commerce, Juno Ecommerce's ability to stay ahead hinges on its capacity to quickly gather and analyze market data. Traditionally, the process of collecting data on product offerings, competitor pricing, and market trends has been manual, time-consuming, and prone to inaccuracies, leading to delayed responses to market changes and opportunities. Furthermore, the volume and complexity of data exceed the capability of manual processes to capture and analyze effectively, resulting in missed insights and strategic opportunities. Juno requires a systematic approach to data acquisition and analysis that can scale with the rapid pace of the e-commerce environment.</a:t>
            </a:r>
            <a:endParaRPr b="0" i="0" sz="2800" u="none" cap="none" strike="noStrike">
              <a:solidFill>
                <a:schemeClr val="lt1"/>
              </a:solidFill>
              <a:latin typeface="Calibri"/>
              <a:ea typeface="Calibri"/>
              <a:cs typeface="Calibri"/>
              <a:sym typeface="Calibri"/>
            </a:endParaRPr>
          </a:p>
        </p:txBody>
      </p:sp>
      <p:sp>
        <p:nvSpPr>
          <p:cNvPr id="201" name="Google Shape;201;g1f2b199ae7e_0_12"/>
          <p:cNvSpPr/>
          <p:nvPr/>
        </p:nvSpPr>
        <p:spPr>
          <a:xfrm rot="-5217951">
            <a:off x="3756004" y="547073"/>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2" name="Google Shape;202;g1f2b199ae7e_0_12"/>
          <p:cNvSpPr/>
          <p:nvPr/>
        </p:nvSpPr>
        <p:spPr>
          <a:xfrm rot="5552024">
            <a:off x="5185783" y="1960171"/>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cxnSp>
        <p:nvCxnSpPr>
          <p:cNvPr id="207" name="Google Shape;207;g2c80dd03d01_0_39"/>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208" name="Google Shape;208;g2c80dd03d01_0_39"/>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209" name="Google Shape;209;g2c80dd03d01_0_39"/>
          <p:cNvSpPr/>
          <p:nvPr/>
        </p:nvSpPr>
        <p:spPr>
          <a:xfrm>
            <a:off x="-359922" y="-187001"/>
            <a:ext cx="12839700" cy="8153400"/>
          </a:xfrm>
          <a:prstGeom prst="rect">
            <a:avLst/>
          </a:prstGeom>
          <a:solidFill>
            <a:srgbClr val="000000">
              <a:alpha val="8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0" name="Google Shape;210;g2c80dd03d01_0_39"/>
          <p:cNvSpPr txBox="1"/>
          <p:nvPr/>
        </p:nvSpPr>
        <p:spPr>
          <a:xfrm>
            <a:off x="471175" y="353275"/>
            <a:ext cx="109515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3200" u="none" cap="none" strike="noStrike">
                <a:solidFill>
                  <a:schemeClr val="lt1"/>
                </a:solidFill>
                <a:latin typeface="Calibri"/>
                <a:ea typeface="Calibri"/>
                <a:cs typeface="Calibri"/>
                <a:sym typeface="Calibri"/>
              </a:rPr>
              <a:t>Objectives</a:t>
            </a:r>
            <a:endParaRPr b="1" i="0" sz="3200" u="none" cap="none" strike="noStrike">
              <a:solidFill>
                <a:schemeClr val="lt1"/>
              </a:solidFill>
              <a:latin typeface="Calibri"/>
              <a:ea typeface="Calibri"/>
              <a:cs typeface="Calibri"/>
              <a:sym typeface="Calibri"/>
            </a:endParaRPr>
          </a:p>
        </p:txBody>
      </p:sp>
      <p:sp>
        <p:nvSpPr>
          <p:cNvPr id="211" name="Google Shape;211;g2c80dd03d01_0_39"/>
          <p:cNvSpPr txBox="1"/>
          <p:nvPr/>
        </p:nvSpPr>
        <p:spPr>
          <a:xfrm>
            <a:off x="304075" y="1232975"/>
            <a:ext cx="11633100" cy="3195300"/>
          </a:xfrm>
          <a:prstGeom prst="rect">
            <a:avLst/>
          </a:prstGeom>
          <a:noFill/>
          <a:ln>
            <a:noFill/>
          </a:ln>
        </p:spPr>
        <p:txBody>
          <a:bodyPr anchorCtr="0" anchor="t" bIns="45700" lIns="91425" spcFirstLastPara="1" rIns="91425" wrap="square" tIns="45700">
            <a:spAutoFit/>
          </a:bodyPr>
          <a:lstStyle/>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Automate Data Collection: Implement a robust web scraping solution to automate the collection of product and pricing data from Jumia.</a:t>
            </a:r>
            <a:br>
              <a:rPr lang="en-US" sz="2800">
                <a:solidFill>
                  <a:schemeClr val="lt1"/>
                </a:solidFill>
                <a:latin typeface="Calibri"/>
                <a:ea typeface="Calibri"/>
                <a:cs typeface="Calibri"/>
                <a:sym typeface="Calibri"/>
              </a:rPr>
            </a:b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Enable Real-Time Market Analysis: Facilitate the analysis of market trends, competitor pricing strategies, and consumer preferences in real-time.</a:t>
            </a:r>
            <a:br>
              <a:rPr lang="en-US" sz="2800">
                <a:solidFill>
                  <a:schemeClr val="lt1"/>
                </a:solidFill>
                <a:latin typeface="Calibri"/>
                <a:ea typeface="Calibri"/>
                <a:cs typeface="Calibri"/>
                <a:sym typeface="Calibri"/>
              </a:rPr>
            </a:b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Optimize Pricing and Inventory: Develop algorithms that use scraped data to recommend pricing adjustments and inventory replenishment.</a:t>
            </a:r>
            <a:endParaRPr sz="2800">
              <a:solidFill>
                <a:schemeClr val="lt1"/>
              </a:solidFill>
              <a:latin typeface="Calibri"/>
              <a:ea typeface="Calibri"/>
              <a:cs typeface="Calibri"/>
              <a:sym typeface="Calibri"/>
            </a:endParaRPr>
          </a:p>
        </p:txBody>
      </p:sp>
      <p:sp>
        <p:nvSpPr>
          <p:cNvPr id="212" name="Google Shape;212;g2c80dd03d01_0_39"/>
          <p:cNvSpPr/>
          <p:nvPr/>
        </p:nvSpPr>
        <p:spPr>
          <a:xfrm rot="-5217951">
            <a:off x="3643004" y="719914"/>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3" name="Google Shape;213;g2c80dd03d01_0_39"/>
          <p:cNvSpPr/>
          <p:nvPr/>
        </p:nvSpPr>
        <p:spPr>
          <a:xfrm rot="5552024">
            <a:off x="5185784" y="1960150"/>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cxnSp>
        <p:nvCxnSpPr>
          <p:cNvPr id="218" name="Google Shape;218;g2c80dd03d01_0_50"/>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219" name="Google Shape;219;g2c80dd03d01_0_50"/>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220" name="Google Shape;220;g2c80dd03d01_0_50"/>
          <p:cNvSpPr/>
          <p:nvPr/>
        </p:nvSpPr>
        <p:spPr>
          <a:xfrm>
            <a:off x="-359922" y="-187001"/>
            <a:ext cx="12839700" cy="8153400"/>
          </a:xfrm>
          <a:prstGeom prst="rect">
            <a:avLst/>
          </a:prstGeom>
          <a:solidFill>
            <a:srgbClr val="000000">
              <a:alpha val="8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1" name="Google Shape;221;g2c80dd03d01_0_50"/>
          <p:cNvSpPr txBox="1"/>
          <p:nvPr/>
        </p:nvSpPr>
        <p:spPr>
          <a:xfrm>
            <a:off x="471175" y="353275"/>
            <a:ext cx="109515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3200" u="none" cap="none" strike="noStrike">
                <a:solidFill>
                  <a:schemeClr val="lt1"/>
                </a:solidFill>
                <a:latin typeface="Calibri"/>
                <a:ea typeface="Calibri"/>
                <a:cs typeface="Calibri"/>
                <a:sym typeface="Calibri"/>
              </a:rPr>
              <a:t>Benefits </a:t>
            </a:r>
            <a:endParaRPr b="1" i="0" sz="3200" u="none" cap="none" strike="noStrike">
              <a:solidFill>
                <a:schemeClr val="lt1"/>
              </a:solidFill>
              <a:latin typeface="Calibri"/>
              <a:ea typeface="Calibri"/>
              <a:cs typeface="Calibri"/>
              <a:sym typeface="Calibri"/>
            </a:endParaRPr>
          </a:p>
        </p:txBody>
      </p:sp>
      <p:sp>
        <p:nvSpPr>
          <p:cNvPr id="222" name="Google Shape;222;g2c80dd03d01_0_50"/>
          <p:cNvSpPr txBox="1"/>
          <p:nvPr/>
        </p:nvSpPr>
        <p:spPr>
          <a:xfrm>
            <a:off x="304075" y="1232975"/>
            <a:ext cx="11633100" cy="4359000"/>
          </a:xfrm>
          <a:prstGeom prst="rect">
            <a:avLst/>
          </a:prstGeom>
          <a:noFill/>
          <a:ln>
            <a:noFill/>
          </a:ln>
        </p:spPr>
        <p:txBody>
          <a:bodyPr anchorCtr="0" anchor="t" bIns="45700" lIns="91425" spcFirstLastPara="1" rIns="91425" wrap="square" tIns="45700">
            <a:spAutoFit/>
          </a:bodyPr>
          <a:lstStyle/>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Efficiency and Accuracy: Automated data collection reduces manual effort and increases the accuracy of market insights.</a:t>
            </a:r>
            <a:br>
              <a:rPr lang="en-US" sz="2800">
                <a:solidFill>
                  <a:schemeClr val="lt1"/>
                </a:solidFill>
                <a:latin typeface="Calibri"/>
                <a:ea typeface="Calibri"/>
                <a:cs typeface="Calibri"/>
                <a:sym typeface="Calibri"/>
              </a:rPr>
            </a:b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Agility: Real-time data enables Juno to rapidly adjust strategies in response to market movements.</a:t>
            </a:r>
            <a:br>
              <a:rPr lang="en-US" sz="2800">
                <a:solidFill>
                  <a:schemeClr val="lt1"/>
                </a:solidFill>
                <a:latin typeface="Calibri"/>
                <a:ea typeface="Calibri"/>
                <a:cs typeface="Calibri"/>
                <a:sym typeface="Calibri"/>
              </a:rPr>
            </a:b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Strategic Decision Making: Data-driven insights support strategic decisions related to pricing, inventory management, and customer targeting.</a:t>
            </a:r>
            <a:br>
              <a:rPr lang="en-US" sz="2800">
                <a:solidFill>
                  <a:schemeClr val="lt1"/>
                </a:solidFill>
                <a:latin typeface="Calibri"/>
                <a:ea typeface="Calibri"/>
                <a:cs typeface="Calibri"/>
                <a:sym typeface="Calibri"/>
              </a:rPr>
            </a:b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Competitive Advantage: Deep market insights provide a competitive edge in pricing optimization and product offerings.</a:t>
            </a:r>
            <a:endParaRPr sz="2800">
              <a:solidFill>
                <a:schemeClr val="lt1"/>
              </a:solidFill>
              <a:latin typeface="Calibri"/>
              <a:ea typeface="Calibri"/>
              <a:cs typeface="Calibri"/>
              <a:sym typeface="Calibri"/>
            </a:endParaRPr>
          </a:p>
        </p:txBody>
      </p:sp>
      <p:sp>
        <p:nvSpPr>
          <p:cNvPr id="223" name="Google Shape;223;g2c80dd03d01_0_50"/>
          <p:cNvSpPr/>
          <p:nvPr/>
        </p:nvSpPr>
        <p:spPr>
          <a:xfrm rot="-5217951">
            <a:off x="3756004" y="547081"/>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4" name="Google Shape;224;g2c80dd03d01_0_50"/>
          <p:cNvSpPr/>
          <p:nvPr/>
        </p:nvSpPr>
        <p:spPr>
          <a:xfrm rot="5552024">
            <a:off x="5185784" y="1960150"/>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cxnSp>
        <p:nvCxnSpPr>
          <p:cNvPr id="229" name="Google Shape;229;g1f2b199ae7e_0_64"/>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230" name="Google Shape;230;g1f2b199ae7e_0_64"/>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231" name="Google Shape;231;g1f2b199ae7e_0_64"/>
          <p:cNvSpPr/>
          <p:nvPr/>
        </p:nvSpPr>
        <p:spPr>
          <a:xfrm>
            <a:off x="-359922" y="-187001"/>
            <a:ext cx="12839700" cy="8153400"/>
          </a:xfrm>
          <a:prstGeom prst="rect">
            <a:avLst/>
          </a:prstGeom>
          <a:solidFill>
            <a:srgbClr val="000000">
              <a:alpha val="8784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2" name="Google Shape;232;g1f2b199ae7e_0_64"/>
          <p:cNvSpPr txBox="1"/>
          <p:nvPr/>
        </p:nvSpPr>
        <p:spPr>
          <a:xfrm>
            <a:off x="161196" y="1125058"/>
            <a:ext cx="11360700" cy="2724300"/>
          </a:xfrm>
          <a:prstGeom prst="rect">
            <a:avLst/>
          </a:prstGeom>
          <a:noFill/>
          <a:ln>
            <a:noFill/>
          </a:ln>
        </p:spPr>
        <p:txBody>
          <a:bodyPr anchorCtr="0" anchor="t" bIns="45700" lIns="91425" spcFirstLastPara="1" rIns="91425" wrap="square" tIns="45700">
            <a:spAutoFit/>
          </a:bodyPr>
          <a:lstStyle/>
          <a:p>
            <a:pPr indent="-349250" lvl="0" marL="457200" rtl="0" algn="l">
              <a:lnSpc>
                <a:spcPct val="90000"/>
              </a:lnSpc>
              <a:spcBef>
                <a:spcPts val="0"/>
              </a:spcBef>
              <a:spcAft>
                <a:spcPts val="0"/>
              </a:spcAft>
              <a:buClr>
                <a:schemeClr val="lt1"/>
              </a:buClr>
              <a:buSzPts val="1900"/>
              <a:buFont typeface="Poppins"/>
              <a:buAutoNum type="alphaUcPeriod"/>
            </a:pPr>
            <a:r>
              <a:rPr b="1" lang="en-US" sz="1900">
                <a:solidFill>
                  <a:schemeClr val="lt1"/>
                </a:solidFill>
                <a:latin typeface="Poppins"/>
                <a:ea typeface="Poppins"/>
                <a:cs typeface="Poppins"/>
                <a:sym typeface="Poppins"/>
              </a:rPr>
              <a:t>Python:</a:t>
            </a:r>
            <a:br>
              <a:rPr b="1" lang="en-US" sz="1900">
                <a:solidFill>
                  <a:schemeClr val="lt1"/>
                </a:solidFill>
                <a:latin typeface="Poppins"/>
                <a:ea typeface="Poppins"/>
                <a:cs typeface="Poppins"/>
                <a:sym typeface="Poppins"/>
              </a:rPr>
            </a:br>
            <a:r>
              <a:rPr b="1" lang="en-US" sz="1900">
                <a:solidFill>
                  <a:schemeClr val="lt1"/>
                </a:solidFill>
                <a:latin typeface="Poppins"/>
                <a:ea typeface="Poppins"/>
                <a:cs typeface="Poppins"/>
                <a:sym typeface="Poppins"/>
              </a:rPr>
              <a:t>We would leverage on libraries such as :</a:t>
            </a:r>
            <a:endParaRPr b="1" sz="1900">
              <a:solidFill>
                <a:schemeClr val="lt1"/>
              </a:solidFill>
              <a:latin typeface="Poppins"/>
              <a:ea typeface="Poppins"/>
              <a:cs typeface="Poppins"/>
              <a:sym typeface="Poppins"/>
            </a:endParaRPr>
          </a:p>
          <a:p>
            <a:pPr indent="-349250" lvl="1" marL="914400" rtl="0" algn="l">
              <a:lnSpc>
                <a:spcPct val="90000"/>
              </a:lnSpc>
              <a:spcBef>
                <a:spcPts val="0"/>
              </a:spcBef>
              <a:spcAft>
                <a:spcPts val="0"/>
              </a:spcAft>
              <a:buClr>
                <a:schemeClr val="lt1"/>
              </a:buClr>
              <a:buSzPts val="1900"/>
              <a:buFont typeface="Poppins"/>
              <a:buChar char="○"/>
            </a:pPr>
            <a:r>
              <a:rPr b="1" lang="en-US" sz="1900">
                <a:solidFill>
                  <a:schemeClr val="lt1"/>
                </a:solidFill>
                <a:latin typeface="Poppins"/>
                <a:ea typeface="Poppins"/>
                <a:cs typeface="Poppins"/>
                <a:sym typeface="Poppins"/>
              </a:rPr>
              <a:t>requests</a:t>
            </a:r>
            <a:endParaRPr b="1" sz="1900">
              <a:solidFill>
                <a:schemeClr val="lt1"/>
              </a:solidFill>
              <a:latin typeface="Poppins"/>
              <a:ea typeface="Poppins"/>
              <a:cs typeface="Poppins"/>
              <a:sym typeface="Poppins"/>
            </a:endParaRPr>
          </a:p>
          <a:p>
            <a:pPr indent="-349250" lvl="1" marL="914400" rtl="0" algn="l">
              <a:lnSpc>
                <a:spcPct val="90000"/>
              </a:lnSpc>
              <a:spcBef>
                <a:spcPts val="0"/>
              </a:spcBef>
              <a:spcAft>
                <a:spcPts val="0"/>
              </a:spcAft>
              <a:buClr>
                <a:schemeClr val="lt1"/>
              </a:buClr>
              <a:buSzPts val="1900"/>
              <a:buFont typeface="Poppins"/>
              <a:buChar char="○"/>
            </a:pPr>
            <a:r>
              <a:rPr b="1" lang="en-US" sz="1900">
                <a:solidFill>
                  <a:schemeClr val="lt1"/>
                </a:solidFill>
                <a:latin typeface="Poppins"/>
                <a:ea typeface="Poppins"/>
                <a:cs typeface="Poppins"/>
                <a:sym typeface="Poppins"/>
              </a:rPr>
              <a:t>beautifulsoup</a:t>
            </a:r>
            <a:endParaRPr b="1" sz="1900">
              <a:solidFill>
                <a:schemeClr val="lt1"/>
              </a:solidFill>
              <a:latin typeface="Poppins"/>
              <a:ea typeface="Poppins"/>
              <a:cs typeface="Poppins"/>
              <a:sym typeface="Poppins"/>
            </a:endParaRPr>
          </a:p>
          <a:p>
            <a:pPr indent="-349250" lvl="1" marL="914400" rtl="0" algn="l">
              <a:lnSpc>
                <a:spcPct val="90000"/>
              </a:lnSpc>
              <a:spcBef>
                <a:spcPts val="0"/>
              </a:spcBef>
              <a:spcAft>
                <a:spcPts val="0"/>
              </a:spcAft>
              <a:buClr>
                <a:schemeClr val="lt1"/>
              </a:buClr>
              <a:buSzPts val="1900"/>
              <a:buFont typeface="Poppins"/>
              <a:buChar char="○"/>
            </a:pPr>
            <a:r>
              <a:rPr b="1" lang="en-US" sz="1900">
                <a:solidFill>
                  <a:schemeClr val="lt1"/>
                </a:solidFill>
                <a:latin typeface="Poppins"/>
                <a:ea typeface="Poppins"/>
                <a:cs typeface="Poppins"/>
                <a:sym typeface="Poppins"/>
              </a:rPr>
              <a:t>pandas</a:t>
            </a:r>
            <a:endParaRPr b="1" sz="1900">
              <a:solidFill>
                <a:schemeClr val="lt1"/>
              </a:solidFill>
              <a:latin typeface="Poppins"/>
              <a:ea typeface="Poppins"/>
              <a:cs typeface="Poppins"/>
              <a:sym typeface="Poppins"/>
            </a:endParaRPr>
          </a:p>
          <a:p>
            <a:pPr indent="-349250" lvl="1" marL="914400" rtl="0" algn="l">
              <a:lnSpc>
                <a:spcPct val="90000"/>
              </a:lnSpc>
              <a:spcBef>
                <a:spcPts val="0"/>
              </a:spcBef>
              <a:spcAft>
                <a:spcPts val="0"/>
              </a:spcAft>
              <a:buClr>
                <a:schemeClr val="lt1"/>
              </a:buClr>
              <a:buSzPts val="1900"/>
              <a:buFont typeface="Poppins"/>
              <a:buChar char="○"/>
            </a:pPr>
            <a:r>
              <a:rPr b="1" lang="en-US" sz="1900">
                <a:solidFill>
                  <a:schemeClr val="lt1"/>
                </a:solidFill>
                <a:latin typeface="Poppins"/>
                <a:ea typeface="Poppins"/>
                <a:cs typeface="Poppins"/>
                <a:sym typeface="Poppins"/>
              </a:rPr>
              <a:t>sqlalchemy</a:t>
            </a:r>
            <a:br>
              <a:rPr b="1" lang="en-US" sz="1900">
                <a:solidFill>
                  <a:schemeClr val="lt1"/>
                </a:solidFill>
                <a:latin typeface="Poppins"/>
                <a:ea typeface="Poppins"/>
                <a:cs typeface="Poppins"/>
                <a:sym typeface="Poppins"/>
              </a:rPr>
            </a:br>
            <a:endParaRPr b="1" sz="1900">
              <a:solidFill>
                <a:schemeClr val="lt1"/>
              </a:solidFill>
              <a:latin typeface="Poppins"/>
              <a:ea typeface="Poppins"/>
              <a:cs typeface="Poppins"/>
              <a:sym typeface="Poppins"/>
            </a:endParaRPr>
          </a:p>
          <a:p>
            <a:pPr indent="-349250" lvl="0" marL="457200" rtl="0" algn="l">
              <a:lnSpc>
                <a:spcPct val="90000"/>
              </a:lnSpc>
              <a:spcBef>
                <a:spcPts val="0"/>
              </a:spcBef>
              <a:spcAft>
                <a:spcPts val="0"/>
              </a:spcAft>
              <a:buClr>
                <a:schemeClr val="lt1"/>
              </a:buClr>
              <a:buSzPts val="1900"/>
              <a:buFont typeface="Poppins"/>
              <a:buAutoNum type="alphaUcPeriod"/>
            </a:pPr>
            <a:r>
              <a:rPr b="1" lang="en-US" sz="1900">
                <a:solidFill>
                  <a:schemeClr val="lt1"/>
                </a:solidFill>
                <a:latin typeface="Poppins"/>
                <a:ea typeface="Poppins"/>
                <a:cs typeface="Poppins"/>
                <a:sym typeface="Poppins"/>
              </a:rPr>
              <a:t>SQL</a:t>
            </a:r>
            <a:br>
              <a:rPr b="1" lang="en-US" sz="1900">
                <a:solidFill>
                  <a:schemeClr val="lt1"/>
                </a:solidFill>
                <a:latin typeface="Poppins"/>
                <a:ea typeface="Poppins"/>
                <a:cs typeface="Poppins"/>
                <a:sym typeface="Poppins"/>
              </a:rPr>
            </a:br>
            <a:endParaRPr b="1" sz="1900">
              <a:solidFill>
                <a:schemeClr val="lt1"/>
              </a:solidFill>
              <a:latin typeface="Poppins"/>
              <a:ea typeface="Poppins"/>
              <a:cs typeface="Poppins"/>
              <a:sym typeface="Poppins"/>
            </a:endParaRPr>
          </a:p>
          <a:p>
            <a:pPr indent="-349250" lvl="0" marL="457200" rtl="0" algn="l">
              <a:lnSpc>
                <a:spcPct val="90000"/>
              </a:lnSpc>
              <a:spcBef>
                <a:spcPts val="0"/>
              </a:spcBef>
              <a:spcAft>
                <a:spcPts val="0"/>
              </a:spcAft>
              <a:buClr>
                <a:schemeClr val="lt1"/>
              </a:buClr>
              <a:buSzPts val="1900"/>
              <a:buFont typeface="Poppins"/>
              <a:buAutoNum type="alphaUcPeriod"/>
            </a:pPr>
            <a:r>
              <a:rPr b="1" lang="en-US" sz="1900">
                <a:solidFill>
                  <a:schemeClr val="lt1"/>
                </a:solidFill>
                <a:latin typeface="Poppins"/>
                <a:ea typeface="Poppins"/>
                <a:cs typeface="Poppins"/>
                <a:sym typeface="Poppins"/>
              </a:rPr>
              <a:t>PostgreSQL</a:t>
            </a:r>
            <a:endParaRPr b="1" sz="1900">
              <a:solidFill>
                <a:schemeClr val="lt1"/>
              </a:solidFill>
              <a:latin typeface="Poppins"/>
              <a:ea typeface="Poppins"/>
              <a:cs typeface="Poppins"/>
              <a:sym typeface="Poppins"/>
            </a:endParaRPr>
          </a:p>
        </p:txBody>
      </p:sp>
      <p:sp>
        <p:nvSpPr>
          <p:cNvPr id="233" name="Google Shape;233;g1f2b199ae7e_0_64"/>
          <p:cNvSpPr/>
          <p:nvPr/>
        </p:nvSpPr>
        <p:spPr>
          <a:xfrm rot="-5217951">
            <a:off x="3756054" y="651931"/>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4" name="Google Shape;234;g1f2b199ae7e_0_64"/>
          <p:cNvSpPr/>
          <p:nvPr/>
        </p:nvSpPr>
        <p:spPr>
          <a:xfrm rot="5552024">
            <a:off x="5185784" y="1960150"/>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5" name="Google Shape;235;g1f2b199ae7e_0_64"/>
          <p:cNvSpPr txBox="1"/>
          <p:nvPr/>
        </p:nvSpPr>
        <p:spPr>
          <a:xfrm>
            <a:off x="1565380" y="353283"/>
            <a:ext cx="70827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3200" u="none" cap="none" strike="noStrike">
                <a:solidFill>
                  <a:schemeClr val="lt1"/>
                </a:solidFill>
                <a:latin typeface="Calibri"/>
                <a:ea typeface="Calibri"/>
                <a:cs typeface="Calibri"/>
                <a:sym typeface="Calibri"/>
              </a:rPr>
              <a:t>TECH STACK</a:t>
            </a:r>
            <a:endParaRPr b="1" i="0" sz="3200" u="none" cap="none" strike="noStrike">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g2c80dd03d01_0_65"/>
          <p:cNvSpPr/>
          <p:nvPr/>
        </p:nvSpPr>
        <p:spPr>
          <a:xfrm rot="-5217951">
            <a:off x="3756054" y="651939"/>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41" name="Google Shape;241;g2c80dd03d01_0_65"/>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242" name="Google Shape;242;g2c80dd03d01_0_65"/>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243" name="Google Shape;243;g2c80dd03d01_0_65"/>
          <p:cNvSpPr/>
          <p:nvPr/>
        </p:nvSpPr>
        <p:spPr>
          <a:xfrm>
            <a:off x="-359922" y="-187001"/>
            <a:ext cx="12839700" cy="8153400"/>
          </a:xfrm>
          <a:prstGeom prst="rect">
            <a:avLst/>
          </a:prstGeom>
          <a:solidFill>
            <a:srgbClr val="000000">
              <a:alpha val="8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4" name="Google Shape;244;g2c80dd03d01_0_65"/>
          <p:cNvSpPr txBox="1"/>
          <p:nvPr/>
        </p:nvSpPr>
        <p:spPr>
          <a:xfrm>
            <a:off x="161196" y="1125058"/>
            <a:ext cx="11360700" cy="466200"/>
          </a:xfrm>
          <a:prstGeom prst="rect">
            <a:avLst/>
          </a:prstGeom>
          <a:noFill/>
          <a:ln>
            <a:noFill/>
          </a:ln>
        </p:spPr>
        <p:txBody>
          <a:bodyPr anchorCtr="0" anchor="t" bIns="45700" lIns="91425" spcFirstLastPara="1" rIns="91425" wrap="square" tIns="45700">
            <a:spAutoFit/>
          </a:bodyPr>
          <a:lstStyle/>
          <a:p>
            <a:pPr indent="-349250" lvl="0" marL="457200" marR="0" rtl="0" algn="l">
              <a:lnSpc>
                <a:spcPct val="90000"/>
              </a:lnSpc>
              <a:spcBef>
                <a:spcPts val="0"/>
              </a:spcBef>
              <a:spcAft>
                <a:spcPts val="0"/>
              </a:spcAft>
              <a:buClr>
                <a:schemeClr val="lt1"/>
              </a:buClr>
              <a:buSzPts val="1900"/>
              <a:buFont typeface="Poppins"/>
              <a:buAutoNum type="alphaUcPeriod"/>
            </a:pPr>
            <a:r>
              <a:rPr b="1" i="0" lang="en-US" sz="1900" u="none" cap="none" strike="noStrike">
                <a:solidFill>
                  <a:schemeClr val="lt1"/>
                </a:solidFill>
                <a:latin typeface="Poppins"/>
                <a:ea typeface="Poppins"/>
                <a:cs typeface="Poppins"/>
                <a:sym typeface="Poppins"/>
              </a:rPr>
              <a:t>Here is the link to the data source </a:t>
            </a:r>
            <a:r>
              <a:rPr b="1" i="0" lang="en-US" sz="2700" u="none" cap="none" strike="noStrike">
                <a:solidFill>
                  <a:schemeClr val="accent2"/>
                </a:solidFill>
                <a:latin typeface="Poppins"/>
                <a:ea typeface="Poppins"/>
                <a:cs typeface="Poppins"/>
                <a:sym typeface="Poppins"/>
              </a:rPr>
              <a:t> ⇒⇒⇒ </a:t>
            </a:r>
            <a:r>
              <a:rPr b="1" i="0" lang="en-US" sz="2500" u="sng" cap="none" strike="noStrike">
                <a:solidFill>
                  <a:schemeClr val="accent2"/>
                </a:solidFill>
                <a:latin typeface="Poppins"/>
                <a:ea typeface="Poppins"/>
                <a:cs typeface="Poppins"/>
                <a:sym typeface="Poppins"/>
                <a:hlinkClick r:id="rId4">
                  <a:extLst>
                    <a:ext uri="{A12FA001-AC4F-418D-AE19-62706E023703}">
                      <ahyp:hlinkClr val="tx"/>
                    </a:ext>
                  </a:extLst>
                </a:hlinkClick>
              </a:rPr>
              <a:t>LINK</a:t>
            </a:r>
            <a:endParaRPr b="0" i="0" sz="3300" u="none" cap="none" strike="noStrike">
              <a:solidFill>
                <a:schemeClr val="accent2"/>
              </a:solidFill>
              <a:latin typeface="Poppins"/>
              <a:ea typeface="Poppins"/>
              <a:cs typeface="Poppins"/>
              <a:sym typeface="Poppins"/>
            </a:endParaRPr>
          </a:p>
        </p:txBody>
      </p:sp>
      <p:sp>
        <p:nvSpPr>
          <p:cNvPr id="245" name="Google Shape;245;g2c80dd03d01_0_65"/>
          <p:cNvSpPr/>
          <p:nvPr/>
        </p:nvSpPr>
        <p:spPr>
          <a:xfrm rot="5552024">
            <a:off x="5185785" y="1960129"/>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6" name="Google Shape;246;g2c80dd03d01_0_65"/>
          <p:cNvSpPr txBox="1"/>
          <p:nvPr/>
        </p:nvSpPr>
        <p:spPr>
          <a:xfrm>
            <a:off x="1565380" y="353283"/>
            <a:ext cx="70827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3200" u="none" cap="none" strike="noStrike">
                <a:solidFill>
                  <a:schemeClr val="lt1"/>
                </a:solidFill>
                <a:latin typeface="Calibri"/>
                <a:ea typeface="Calibri"/>
                <a:cs typeface="Calibri"/>
                <a:sym typeface="Calibri"/>
              </a:rPr>
              <a:t>DATA SOURCE</a:t>
            </a:r>
            <a:endParaRPr b="1" i="0" sz="3200" u="none" cap="none" strike="noStrik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cxnSp>
        <p:nvCxnSpPr>
          <p:cNvPr id="251" name="Google Shape;251;g1f2b199ae7e_0_74"/>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252" name="Google Shape;252;g1f2b199ae7e_0_74"/>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253" name="Google Shape;253;g1f2b199ae7e_0_74"/>
          <p:cNvSpPr/>
          <p:nvPr/>
        </p:nvSpPr>
        <p:spPr>
          <a:xfrm>
            <a:off x="-359922" y="-187001"/>
            <a:ext cx="12839700" cy="8153400"/>
          </a:xfrm>
          <a:prstGeom prst="rect">
            <a:avLst/>
          </a:prstGeom>
          <a:solidFill>
            <a:srgbClr val="000000">
              <a:alpha val="8784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4" name="Google Shape;254;g1f2b199ae7e_0_74"/>
          <p:cNvSpPr txBox="1"/>
          <p:nvPr/>
        </p:nvSpPr>
        <p:spPr>
          <a:xfrm>
            <a:off x="161200" y="896450"/>
            <a:ext cx="11889000" cy="4303800"/>
          </a:xfrm>
          <a:prstGeom prst="rect">
            <a:avLst/>
          </a:prstGeom>
          <a:noFill/>
          <a:ln>
            <a:noFill/>
          </a:ln>
        </p:spPr>
        <p:txBody>
          <a:bodyPr anchorCtr="0" anchor="t" bIns="45700" lIns="91425" spcFirstLastPara="1" rIns="91425" wrap="square" tIns="45700">
            <a:spAutoFit/>
          </a:bodyPr>
          <a:lstStyle/>
          <a:p>
            <a:pPr indent="-349250" lvl="0" marL="457200" rtl="0" algn="l">
              <a:lnSpc>
                <a:spcPct val="90000"/>
              </a:lnSpc>
              <a:spcBef>
                <a:spcPts val="0"/>
              </a:spcBef>
              <a:spcAft>
                <a:spcPts val="0"/>
              </a:spcAft>
              <a:buClr>
                <a:schemeClr val="lt1"/>
              </a:buClr>
              <a:buSzPts val="1900"/>
              <a:buFont typeface="Calibri"/>
              <a:buAutoNum type="alphaUcPeriod"/>
            </a:pPr>
            <a:r>
              <a:rPr lang="en-US" sz="1900">
                <a:solidFill>
                  <a:schemeClr val="lt1"/>
                </a:solidFill>
                <a:latin typeface="Calibri"/>
                <a:ea typeface="Calibri"/>
                <a:cs typeface="Calibri"/>
                <a:sym typeface="Calibri"/>
              </a:rPr>
              <a:t>Data Extraction</a:t>
            </a:r>
            <a:endParaRPr sz="1900">
              <a:solidFill>
                <a:schemeClr val="lt1"/>
              </a:solidFill>
              <a:latin typeface="Calibri"/>
              <a:ea typeface="Calibri"/>
              <a:cs typeface="Calibri"/>
              <a:sym typeface="Calibri"/>
            </a:endParaRPr>
          </a:p>
          <a:p>
            <a:pPr indent="0" lvl="0" marL="457200" rtl="0" algn="l">
              <a:lnSpc>
                <a:spcPct val="90000"/>
              </a:lnSpc>
              <a:spcBef>
                <a:spcPts val="0"/>
              </a:spcBef>
              <a:spcAft>
                <a:spcPts val="0"/>
              </a:spcAft>
              <a:buNone/>
            </a:pPr>
            <a:r>
              <a:rPr lang="en-US" sz="1900">
                <a:solidFill>
                  <a:schemeClr val="lt1"/>
                </a:solidFill>
                <a:latin typeface="Calibri"/>
                <a:ea typeface="Calibri"/>
                <a:cs typeface="Calibri"/>
                <a:sym typeface="Calibri"/>
              </a:rPr>
              <a:t>Develop scripts using Python with Requests and BeautifulSoup to systematically extract data from Jumia's product listings, including product names, descriptions, prices, and ratings.</a:t>
            </a:r>
            <a:br>
              <a:rPr lang="en-US" sz="1900">
                <a:solidFill>
                  <a:schemeClr val="lt1"/>
                </a:solidFill>
                <a:latin typeface="Calibri"/>
                <a:ea typeface="Calibri"/>
                <a:cs typeface="Calibri"/>
                <a:sym typeface="Calibri"/>
              </a:rPr>
            </a:br>
            <a:br>
              <a:rPr lang="en-US" sz="1900">
                <a:solidFill>
                  <a:schemeClr val="lt1"/>
                </a:solidFill>
                <a:latin typeface="Calibri"/>
                <a:ea typeface="Calibri"/>
                <a:cs typeface="Calibri"/>
                <a:sym typeface="Calibri"/>
              </a:rPr>
            </a:br>
            <a:endParaRPr sz="1900">
              <a:solidFill>
                <a:schemeClr val="lt1"/>
              </a:solidFill>
              <a:latin typeface="Calibri"/>
              <a:ea typeface="Calibri"/>
              <a:cs typeface="Calibri"/>
              <a:sym typeface="Calibri"/>
            </a:endParaRPr>
          </a:p>
          <a:p>
            <a:pPr indent="-349250" lvl="0" marL="457200" rtl="0" algn="l">
              <a:lnSpc>
                <a:spcPct val="90000"/>
              </a:lnSpc>
              <a:spcBef>
                <a:spcPts val="0"/>
              </a:spcBef>
              <a:spcAft>
                <a:spcPts val="0"/>
              </a:spcAft>
              <a:buClr>
                <a:schemeClr val="lt1"/>
              </a:buClr>
              <a:buSzPts val="1900"/>
              <a:buFont typeface="Calibri"/>
              <a:buAutoNum type="alphaUcPeriod"/>
            </a:pPr>
            <a:r>
              <a:rPr lang="en-US" sz="1900">
                <a:solidFill>
                  <a:schemeClr val="lt1"/>
                </a:solidFill>
                <a:latin typeface="Calibri"/>
                <a:ea typeface="Calibri"/>
                <a:cs typeface="Calibri"/>
                <a:sym typeface="Calibri"/>
              </a:rPr>
              <a:t>Data Cleaning and Transformation</a:t>
            </a:r>
            <a:endParaRPr sz="1900">
              <a:solidFill>
                <a:schemeClr val="lt1"/>
              </a:solidFill>
              <a:latin typeface="Calibri"/>
              <a:ea typeface="Calibri"/>
              <a:cs typeface="Calibri"/>
              <a:sym typeface="Calibri"/>
            </a:endParaRPr>
          </a:p>
          <a:p>
            <a:pPr indent="0" lvl="0" marL="457200" rtl="0" algn="l">
              <a:lnSpc>
                <a:spcPct val="90000"/>
              </a:lnSpc>
              <a:spcBef>
                <a:spcPts val="0"/>
              </a:spcBef>
              <a:spcAft>
                <a:spcPts val="0"/>
              </a:spcAft>
              <a:buNone/>
            </a:pPr>
            <a:r>
              <a:rPr lang="en-US" sz="1900">
                <a:solidFill>
                  <a:schemeClr val="lt1"/>
                </a:solidFill>
                <a:latin typeface="Calibri"/>
                <a:ea typeface="Calibri"/>
                <a:cs typeface="Calibri"/>
                <a:sym typeface="Calibri"/>
              </a:rPr>
              <a:t>Apply data cleaning techniques to remove duplicates, correct inconsistencies, and deal with missing values to ensure data integrity and facilitate efficient access and analysis.</a:t>
            </a:r>
            <a:br>
              <a:rPr lang="en-US" sz="1900">
                <a:solidFill>
                  <a:schemeClr val="lt1"/>
                </a:solidFill>
                <a:latin typeface="Calibri"/>
                <a:ea typeface="Calibri"/>
                <a:cs typeface="Calibri"/>
                <a:sym typeface="Calibri"/>
              </a:rPr>
            </a:br>
            <a:br>
              <a:rPr lang="en-US" sz="1900">
                <a:solidFill>
                  <a:schemeClr val="lt1"/>
                </a:solidFill>
                <a:latin typeface="Calibri"/>
                <a:ea typeface="Calibri"/>
                <a:cs typeface="Calibri"/>
                <a:sym typeface="Calibri"/>
              </a:rPr>
            </a:br>
            <a:endParaRPr sz="1900">
              <a:solidFill>
                <a:schemeClr val="lt1"/>
              </a:solidFill>
              <a:latin typeface="Calibri"/>
              <a:ea typeface="Calibri"/>
              <a:cs typeface="Calibri"/>
              <a:sym typeface="Calibri"/>
            </a:endParaRPr>
          </a:p>
          <a:p>
            <a:pPr indent="-349250" lvl="0" marL="457200" rtl="0" algn="l">
              <a:lnSpc>
                <a:spcPct val="90000"/>
              </a:lnSpc>
              <a:spcBef>
                <a:spcPts val="0"/>
              </a:spcBef>
              <a:spcAft>
                <a:spcPts val="0"/>
              </a:spcAft>
              <a:buClr>
                <a:schemeClr val="lt1"/>
              </a:buClr>
              <a:buSzPts val="1900"/>
              <a:buFont typeface="Calibri"/>
              <a:buAutoNum type="alphaUcPeriod"/>
            </a:pPr>
            <a:r>
              <a:rPr lang="en-US" sz="1900">
                <a:solidFill>
                  <a:schemeClr val="lt1"/>
                </a:solidFill>
                <a:latin typeface="Calibri"/>
                <a:ea typeface="Calibri"/>
                <a:cs typeface="Calibri"/>
                <a:sym typeface="Calibri"/>
              </a:rPr>
              <a:t>Data Loading</a:t>
            </a:r>
            <a:endParaRPr sz="1900">
              <a:solidFill>
                <a:schemeClr val="lt1"/>
              </a:solidFill>
              <a:latin typeface="Calibri"/>
              <a:ea typeface="Calibri"/>
              <a:cs typeface="Calibri"/>
              <a:sym typeface="Calibri"/>
            </a:endParaRPr>
          </a:p>
          <a:p>
            <a:pPr indent="0" lvl="0" marL="457200" rtl="0" algn="l">
              <a:lnSpc>
                <a:spcPct val="90000"/>
              </a:lnSpc>
              <a:spcBef>
                <a:spcPts val="0"/>
              </a:spcBef>
              <a:spcAft>
                <a:spcPts val="0"/>
              </a:spcAft>
              <a:buNone/>
            </a:pPr>
            <a:r>
              <a:rPr lang="en-US" sz="1900">
                <a:solidFill>
                  <a:schemeClr val="lt1"/>
                </a:solidFill>
                <a:latin typeface="Calibri"/>
                <a:ea typeface="Calibri"/>
                <a:cs typeface="Calibri"/>
                <a:sym typeface="Calibri"/>
              </a:rPr>
              <a:t>Structure the cleaned and normalized data into a format suitable for analysis (e.g., CSV files) and load it into a database or data warehouse. This structured data will then be used for detailed analysis, reporting, and dashboarding purposes, enabling Juno Ecommerce to make informed business decisions based on comprehensive market insights.</a:t>
            </a:r>
            <a:endParaRPr sz="1900">
              <a:solidFill>
                <a:schemeClr val="lt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255" name="Google Shape;255;g1f2b199ae7e_0_74"/>
          <p:cNvSpPr/>
          <p:nvPr/>
        </p:nvSpPr>
        <p:spPr>
          <a:xfrm rot="-5217951">
            <a:off x="3756054" y="651931"/>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6" name="Google Shape;256;g1f2b199ae7e_0_74"/>
          <p:cNvSpPr/>
          <p:nvPr/>
        </p:nvSpPr>
        <p:spPr>
          <a:xfrm rot="5552024">
            <a:off x="5185784" y="1960150"/>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7" name="Google Shape;257;g1f2b199ae7e_0_74"/>
          <p:cNvSpPr txBox="1"/>
          <p:nvPr/>
        </p:nvSpPr>
        <p:spPr>
          <a:xfrm>
            <a:off x="1717780" y="277083"/>
            <a:ext cx="70827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3200" u="none" cap="none" strike="noStrike">
                <a:solidFill>
                  <a:schemeClr val="lt1"/>
                </a:solidFill>
                <a:latin typeface="Calibri"/>
                <a:ea typeface="Calibri"/>
                <a:cs typeface="Calibri"/>
                <a:sym typeface="Calibri"/>
              </a:rPr>
              <a:t>PROJECT SCOPE</a:t>
            </a:r>
            <a:endParaRPr b="1" i="0" sz="320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cxnSp>
        <p:nvCxnSpPr>
          <p:cNvPr id="262" name="Google Shape;262;g2c485136c5b_0_75"/>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263" name="Google Shape;263;g2c485136c5b_0_75"/>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264" name="Google Shape;264;g2c485136c5b_0_75"/>
          <p:cNvSpPr/>
          <p:nvPr/>
        </p:nvSpPr>
        <p:spPr>
          <a:xfrm>
            <a:off x="-359922" y="-187001"/>
            <a:ext cx="12839700" cy="8153400"/>
          </a:xfrm>
          <a:prstGeom prst="rect">
            <a:avLst/>
          </a:prstGeom>
          <a:solidFill>
            <a:srgbClr val="000000">
              <a:alpha val="8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5" name="Google Shape;265;g2c485136c5b_0_75"/>
          <p:cNvSpPr/>
          <p:nvPr/>
        </p:nvSpPr>
        <p:spPr>
          <a:xfrm rot="-5217951">
            <a:off x="3756054" y="651939"/>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6" name="Google Shape;266;g2c485136c5b_0_75"/>
          <p:cNvSpPr/>
          <p:nvPr/>
        </p:nvSpPr>
        <p:spPr>
          <a:xfrm rot="5552024">
            <a:off x="5185785" y="1960129"/>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7" name="Google Shape;267;g2c485136c5b_0_75"/>
          <p:cNvSpPr txBox="1"/>
          <p:nvPr/>
        </p:nvSpPr>
        <p:spPr>
          <a:xfrm>
            <a:off x="2254525" y="2228775"/>
            <a:ext cx="7082700" cy="193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4000" u="none" cap="none" strike="noStrike">
                <a:solidFill>
                  <a:schemeClr val="lt1"/>
                </a:solidFill>
                <a:latin typeface="Calibri"/>
                <a:ea typeface="Calibri"/>
                <a:cs typeface="Calibri"/>
                <a:sym typeface="Calibri"/>
              </a:rPr>
              <a:t>Now We Proceed To Coding!!!</a:t>
            </a:r>
            <a:endParaRPr b="1" i="0" sz="4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t/>
            </a:r>
            <a:endParaRPr b="1" i="0" sz="4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b="1" i="0" lang="en-US" sz="4000" u="none" cap="none" strike="noStrike">
                <a:solidFill>
                  <a:schemeClr val="lt1"/>
                </a:solidFill>
                <a:latin typeface="Calibri"/>
                <a:ea typeface="Calibri"/>
                <a:cs typeface="Calibri"/>
                <a:sym typeface="Calibri"/>
              </a:rPr>
              <a:t>Happy Coding!!!</a:t>
            </a:r>
            <a:endParaRPr b="1" i="0" sz="4000" u="none" cap="none" strike="noStrike">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1" name="Shape 271"/>
        <p:cNvGrpSpPr/>
        <p:nvPr/>
      </p:nvGrpSpPr>
      <p:grpSpPr>
        <a:xfrm>
          <a:off x="0" y="0"/>
          <a:ext cx="0" cy="0"/>
          <a:chOff x="0" y="0"/>
          <a:chExt cx="0" cy="0"/>
        </a:xfrm>
      </p:grpSpPr>
      <p:pic>
        <p:nvPicPr>
          <p:cNvPr descr="&quot;Over £2.5bn of online orders to be returned to retailers this ..." id="272" name="Google Shape;272;p28"/>
          <p:cNvPicPr preferRelativeResize="0"/>
          <p:nvPr/>
        </p:nvPicPr>
        <p:blipFill rotWithShape="1">
          <a:blip r:embed="rId3">
            <a:alphaModFix/>
          </a:blip>
          <a:srcRect b="0" l="0" r="0" t="0"/>
          <a:stretch/>
        </p:blipFill>
        <p:spPr>
          <a:xfrm>
            <a:off x="121120" y="-82098"/>
            <a:ext cx="11949762" cy="6858000"/>
          </a:xfrm>
          <a:prstGeom prst="rect">
            <a:avLst/>
          </a:prstGeom>
          <a:noFill/>
          <a:ln>
            <a:noFill/>
          </a:ln>
        </p:spPr>
      </p:pic>
      <p:cxnSp>
        <p:nvCxnSpPr>
          <p:cNvPr id="273" name="Google Shape;273;p28"/>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sp>
        <p:nvSpPr>
          <p:cNvPr id="274" name="Google Shape;274;p28"/>
          <p:cNvSpPr/>
          <p:nvPr/>
        </p:nvSpPr>
        <p:spPr>
          <a:xfrm>
            <a:off x="0" y="-125527"/>
            <a:ext cx="13563600" cy="9601200"/>
          </a:xfrm>
          <a:prstGeom prst="rect">
            <a:avLst/>
          </a:prstGeom>
          <a:solidFill>
            <a:srgbClr val="000000">
              <a:alpha val="8784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5" name="Google Shape;275;p28"/>
          <p:cNvSpPr txBox="1"/>
          <p:nvPr/>
        </p:nvSpPr>
        <p:spPr>
          <a:xfrm>
            <a:off x="347556" y="1789886"/>
            <a:ext cx="11495400" cy="6141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2000"/>
              <a:buFont typeface="Arial"/>
              <a:buNone/>
            </a:pPr>
            <a:r>
              <a:t/>
            </a:r>
            <a:endParaRPr b="1" i="0" sz="2000" u="none" cap="none" strike="noStrike">
              <a:solidFill>
                <a:schemeClr val="lt1"/>
              </a:solidFill>
              <a:latin typeface="Poppins"/>
              <a:ea typeface="Poppins"/>
              <a:cs typeface="Poppins"/>
              <a:sym typeface="Poppins"/>
            </a:endParaRPr>
          </a:p>
        </p:txBody>
      </p:sp>
      <p:sp>
        <p:nvSpPr>
          <p:cNvPr id="276" name="Google Shape;276;p28"/>
          <p:cNvSpPr/>
          <p:nvPr/>
        </p:nvSpPr>
        <p:spPr>
          <a:xfrm rot="4989175">
            <a:off x="-1295341" y="-3886065"/>
            <a:ext cx="14559641" cy="14121521"/>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7" name="Google Shape;277;p28"/>
          <p:cNvSpPr/>
          <p:nvPr/>
        </p:nvSpPr>
        <p:spPr>
          <a:xfrm rot="-5217951">
            <a:off x="3756054" y="651923"/>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8" name="Google Shape;278;p28"/>
          <p:cNvSpPr/>
          <p:nvPr/>
        </p:nvSpPr>
        <p:spPr>
          <a:xfrm rot="5552024">
            <a:off x="5185783" y="1960171"/>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black background with white letters&#10;&#10;Description automatically generated" id="279" name="Google Shape;279;p28"/>
          <p:cNvPicPr preferRelativeResize="0"/>
          <p:nvPr/>
        </p:nvPicPr>
        <p:blipFill rotWithShape="1">
          <a:blip r:embed="rId4">
            <a:alphaModFix/>
          </a:blip>
          <a:srcRect b="0" l="0" r="0" t="0"/>
          <a:stretch/>
        </p:blipFill>
        <p:spPr>
          <a:xfrm>
            <a:off x="433819" y="60718"/>
            <a:ext cx="2384065" cy="703196"/>
          </a:xfrm>
          <a:prstGeom prst="rect">
            <a:avLst/>
          </a:prstGeom>
          <a:noFill/>
          <a:ln>
            <a:noFill/>
          </a:ln>
        </p:spPr>
      </p:pic>
      <p:sp>
        <p:nvSpPr>
          <p:cNvPr id="280" name="Google Shape;280;p28"/>
          <p:cNvSpPr/>
          <p:nvPr/>
        </p:nvSpPr>
        <p:spPr>
          <a:xfrm>
            <a:off x="2976003" y="2508117"/>
            <a:ext cx="6238500" cy="1323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0"/>
              <a:buFont typeface="Arial"/>
              <a:buNone/>
            </a:pPr>
            <a:r>
              <a:rPr b="1" i="0" lang="en-US" sz="8000" u="none" cap="none" strike="noStrike">
                <a:solidFill>
                  <a:srgbClr val="FEE599"/>
                </a:solidFill>
                <a:latin typeface="Poppins"/>
                <a:ea typeface="Poppins"/>
                <a:cs typeface="Poppins"/>
                <a:sym typeface="Poppins"/>
              </a:rPr>
              <a:t>GOODLUCK</a:t>
            </a:r>
            <a:endParaRPr b="1" i="0" sz="8000" u="none" cap="none" strike="noStrike">
              <a:solidFill>
                <a:srgbClr val="FEE59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cxnSp>
        <p:nvCxnSpPr>
          <p:cNvPr id="98" name="Google Shape;98;g2c485136c5b_0_114"/>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99" name="Google Shape;99;g2c485136c5b_0_114"/>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100" name="Google Shape;100;g2c485136c5b_0_114"/>
          <p:cNvSpPr/>
          <p:nvPr/>
        </p:nvSpPr>
        <p:spPr>
          <a:xfrm>
            <a:off x="-409922" y="-187001"/>
            <a:ext cx="12839700" cy="8153400"/>
          </a:xfrm>
          <a:prstGeom prst="rect">
            <a:avLst/>
          </a:prstGeom>
          <a:solidFill>
            <a:srgbClr val="000000">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g2c485136c5b_0_114"/>
          <p:cNvSpPr/>
          <p:nvPr/>
        </p:nvSpPr>
        <p:spPr>
          <a:xfrm rot="-5217951">
            <a:off x="3756054" y="651947"/>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g2c485136c5b_0_114"/>
          <p:cNvSpPr/>
          <p:nvPr/>
        </p:nvSpPr>
        <p:spPr>
          <a:xfrm rot="5552024">
            <a:off x="5185786" y="1960108"/>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g2c485136c5b_0_114"/>
          <p:cNvSpPr txBox="1"/>
          <p:nvPr/>
        </p:nvSpPr>
        <p:spPr>
          <a:xfrm>
            <a:off x="1565373" y="353275"/>
            <a:ext cx="99468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lang="en-US" sz="3200">
                <a:solidFill>
                  <a:schemeClr val="lt1"/>
                </a:solidFill>
                <a:latin typeface="Calibri"/>
                <a:ea typeface="Calibri"/>
                <a:cs typeface="Calibri"/>
                <a:sym typeface="Calibri"/>
              </a:rPr>
              <a:t>What is Web Scraping All About?</a:t>
            </a:r>
            <a:endParaRPr b="1" i="0" sz="3200" u="none" cap="none" strike="noStrike">
              <a:solidFill>
                <a:schemeClr val="lt1"/>
              </a:solidFill>
              <a:latin typeface="Calibri"/>
              <a:ea typeface="Calibri"/>
              <a:cs typeface="Calibri"/>
              <a:sym typeface="Calibri"/>
            </a:endParaRPr>
          </a:p>
        </p:txBody>
      </p:sp>
      <p:sp>
        <p:nvSpPr>
          <p:cNvPr id="104" name="Google Shape;104;g2c485136c5b_0_114"/>
          <p:cNvSpPr txBox="1"/>
          <p:nvPr/>
        </p:nvSpPr>
        <p:spPr>
          <a:xfrm>
            <a:off x="337975" y="1281775"/>
            <a:ext cx="11343900" cy="4987200"/>
          </a:xfrm>
          <a:prstGeom prst="rect">
            <a:avLst/>
          </a:prstGeom>
          <a:noFill/>
          <a:ln>
            <a:noFill/>
          </a:ln>
        </p:spPr>
        <p:txBody>
          <a:bodyPr anchorCtr="0" anchor="t" bIns="91425" lIns="91425" spcFirstLastPara="1" rIns="91425" wrap="square" tIns="91425">
            <a:spAutoFit/>
          </a:bodyPr>
          <a:lstStyle/>
          <a:p>
            <a:pPr indent="-381000" lvl="0" marL="4572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Definition: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Automated method to extract large amounts of data from websites quickly.</a:t>
            </a:r>
            <a:br>
              <a:rPr lang="en-US" sz="2400">
                <a:solidFill>
                  <a:schemeClr val="lt1"/>
                </a:solidFill>
                <a:latin typeface="Calibri"/>
                <a:ea typeface="Calibri"/>
                <a:cs typeface="Calibri"/>
                <a:sym typeface="Calibri"/>
              </a:rPr>
            </a:br>
            <a:endParaRPr sz="2400">
              <a:solidFill>
                <a:schemeClr val="lt1"/>
              </a:solidFill>
              <a:latin typeface="Calibri"/>
              <a:ea typeface="Calibri"/>
              <a:cs typeface="Calibri"/>
              <a:sym typeface="Calibri"/>
            </a:endParaRPr>
          </a:p>
          <a:p>
            <a:pPr indent="-381000" lvl="0" marL="4572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Purpose: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To convert unstructured web data into a structured format for analysis, storage, and application.</a:t>
            </a:r>
            <a:br>
              <a:rPr lang="en-US" sz="2400">
                <a:solidFill>
                  <a:schemeClr val="lt1"/>
                </a:solidFill>
                <a:latin typeface="Calibri"/>
                <a:ea typeface="Calibri"/>
                <a:cs typeface="Calibri"/>
                <a:sym typeface="Calibri"/>
              </a:rPr>
            </a:br>
            <a:endParaRPr sz="2400">
              <a:solidFill>
                <a:schemeClr val="lt1"/>
              </a:solidFill>
              <a:latin typeface="Calibri"/>
              <a:ea typeface="Calibri"/>
              <a:cs typeface="Calibri"/>
              <a:sym typeface="Calibri"/>
            </a:endParaRPr>
          </a:p>
          <a:p>
            <a:pPr indent="-381000" lvl="0" marL="4572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Applications:</a:t>
            </a:r>
            <a:endParaRPr sz="2400">
              <a:solidFill>
                <a:schemeClr val="lt1"/>
              </a:solidFill>
              <a:latin typeface="Calibri"/>
              <a:ea typeface="Calibri"/>
              <a:cs typeface="Calibri"/>
              <a:sym typeface="Calibri"/>
            </a:endParaRPr>
          </a:p>
          <a:p>
            <a:pPr indent="-381000" lvl="1" marL="9144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Market Research: Analyzing trends, competition, and opportunities.</a:t>
            </a:r>
            <a:endParaRPr sz="2400">
              <a:solidFill>
                <a:schemeClr val="lt1"/>
              </a:solidFill>
              <a:latin typeface="Calibri"/>
              <a:ea typeface="Calibri"/>
              <a:cs typeface="Calibri"/>
              <a:sym typeface="Calibri"/>
            </a:endParaRPr>
          </a:p>
          <a:p>
            <a:pPr indent="-381000" lvl="1" marL="9144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Price Monitoring: Tracking competitor pricing strategies for retailers.</a:t>
            </a:r>
            <a:endParaRPr sz="2400">
              <a:solidFill>
                <a:schemeClr val="lt1"/>
              </a:solidFill>
              <a:latin typeface="Calibri"/>
              <a:ea typeface="Calibri"/>
              <a:cs typeface="Calibri"/>
              <a:sym typeface="Calibri"/>
            </a:endParaRPr>
          </a:p>
          <a:p>
            <a:pPr indent="-381000" lvl="1" marL="9144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Lead Generation: Gathering contact information for marketing.</a:t>
            </a:r>
            <a:endParaRPr sz="2400">
              <a:solidFill>
                <a:schemeClr val="lt1"/>
              </a:solidFill>
              <a:latin typeface="Calibri"/>
              <a:ea typeface="Calibri"/>
              <a:cs typeface="Calibri"/>
              <a:sym typeface="Calibri"/>
            </a:endParaRPr>
          </a:p>
          <a:p>
            <a:pPr indent="-381000" lvl="1" marL="9144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SEO and Content Analysis: Understanding search engine optimization strategies and content categorization.</a:t>
            </a:r>
            <a:endParaRPr sz="24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cxnSp>
        <p:nvCxnSpPr>
          <p:cNvPr id="109" name="Google Shape;109;g2c82e240041_0_2"/>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110" name="Google Shape;110;g2c82e240041_0_2"/>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111" name="Google Shape;111;g2c82e240041_0_2"/>
          <p:cNvSpPr/>
          <p:nvPr/>
        </p:nvSpPr>
        <p:spPr>
          <a:xfrm>
            <a:off x="-359922" y="-187001"/>
            <a:ext cx="12839700" cy="8153400"/>
          </a:xfrm>
          <a:prstGeom prst="rect">
            <a:avLst/>
          </a:prstGeom>
          <a:solidFill>
            <a:srgbClr val="000000">
              <a:alpha val="8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 name="Google Shape;112;g2c82e240041_0_2"/>
          <p:cNvSpPr/>
          <p:nvPr/>
        </p:nvSpPr>
        <p:spPr>
          <a:xfrm rot="-5217951">
            <a:off x="3756054" y="651955"/>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3" name="Google Shape;113;g2c82e240041_0_2"/>
          <p:cNvSpPr/>
          <p:nvPr/>
        </p:nvSpPr>
        <p:spPr>
          <a:xfrm rot="5552024">
            <a:off x="5185787" y="1960087"/>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g2c82e240041_0_2"/>
          <p:cNvSpPr txBox="1"/>
          <p:nvPr/>
        </p:nvSpPr>
        <p:spPr>
          <a:xfrm>
            <a:off x="1565373" y="353275"/>
            <a:ext cx="99468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lang="en-US" sz="3200">
                <a:solidFill>
                  <a:schemeClr val="lt1"/>
                </a:solidFill>
                <a:latin typeface="Calibri"/>
                <a:ea typeface="Calibri"/>
                <a:cs typeface="Calibri"/>
                <a:sym typeface="Calibri"/>
              </a:rPr>
              <a:t>Introduction to Web Scraping</a:t>
            </a:r>
            <a:endParaRPr b="1" i="0" sz="3200" u="none" cap="none" strike="noStrike">
              <a:solidFill>
                <a:schemeClr val="lt1"/>
              </a:solidFill>
              <a:latin typeface="Calibri"/>
              <a:ea typeface="Calibri"/>
              <a:cs typeface="Calibri"/>
              <a:sym typeface="Calibri"/>
            </a:endParaRPr>
          </a:p>
        </p:txBody>
      </p:sp>
      <p:sp>
        <p:nvSpPr>
          <p:cNvPr id="115" name="Google Shape;115;g2c82e240041_0_2"/>
          <p:cNvSpPr txBox="1"/>
          <p:nvPr/>
        </p:nvSpPr>
        <p:spPr>
          <a:xfrm>
            <a:off x="337975" y="1586575"/>
            <a:ext cx="11343900" cy="2770500"/>
          </a:xfrm>
          <a:prstGeom prst="rect">
            <a:avLst/>
          </a:prstGeom>
          <a:noFill/>
          <a:ln>
            <a:noFill/>
          </a:ln>
        </p:spPr>
        <p:txBody>
          <a:bodyPr anchorCtr="0" anchor="t" bIns="91425" lIns="91425" spcFirstLastPara="1" rIns="91425" wrap="square" tIns="91425">
            <a:spAutoFit/>
          </a:bodyPr>
          <a:lstStyle/>
          <a:p>
            <a:pPr indent="-381000" lvl="0" marL="4572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How It Works: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Describes the process from sending a request to a website, receiving HTML, and parsing data.</a:t>
            </a:r>
            <a:br>
              <a:rPr lang="en-US" sz="2400">
                <a:solidFill>
                  <a:schemeClr val="lt1"/>
                </a:solidFill>
                <a:latin typeface="Calibri"/>
                <a:ea typeface="Calibri"/>
                <a:cs typeface="Calibri"/>
                <a:sym typeface="Calibri"/>
              </a:rPr>
            </a:br>
            <a:br>
              <a:rPr lang="en-US" sz="2400">
                <a:solidFill>
                  <a:schemeClr val="lt1"/>
                </a:solidFill>
                <a:latin typeface="Calibri"/>
                <a:ea typeface="Calibri"/>
                <a:cs typeface="Calibri"/>
                <a:sym typeface="Calibri"/>
              </a:rPr>
            </a:br>
            <a:endParaRPr sz="2400">
              <a:solidFill>
                <a:schemeClr val="lt1"/>
              </a:solidFill>
              <a:latin typeface="Calibri"/>
              <a:ea typeface="Calibri"/>
              <a:cs typeface="Calibri"/>
              <a:sym typeface="Calibri"/>
            </a:endParaRPr>
          </a:p>
          <a:p>
            <a:pPr indent="-381000" lvl="0" marL="4572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Legal and Ethical Considerations: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Importance of adhering to terms of service, copyright laws, and ethical guidelines.</a:t>
            </a:r>
            <a:endParaRPr sz="24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cxnSp>
        <p:nvCxnSpPr>
          <p:cNvPr id="120" name="Google Shape;120;g2c83639b69a_0_6"/>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121" name="Google Shape;121;g2c83639b69a_0_6"/>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122" name="Google Shape;122;g2c83639b69a_0_6"/>
          <p:cNvSpPr/>
          <p:nvPr/>
        </p:nvSpPr>
        <p:spPr>
          <a:xfrm>
            <a:off x="-359922" y="-187001"/>
            <a:ext cx="12839700" cy="8153400"/>
          </a:xfrm>
          <a:prstGeom prst="rect">
            <a:avLst/>
          </a:prstGeom>
          <a:solidFill>
            <a:srgbClr val="000000">
              <a:alpha val="8902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 name="Google Shape;123;g2c83639b69a_0_6"/>
          <p:cNvSpPr/>
          <p:nvPr/>
        </p:nvSpPr>
        <p:spPr>
          <a:xfrm rot="-5217951">
            <a:off x="3756054" y="651963"/>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4" name="Google Shape;124;g2c83639b69a_0_6"/>
          <p:cNvSpPr/>
          <p:nvPr/>
        </p:nvSpPr>
        <p:spPr>
          <a:xfrm rot="5552024">
            <a:off x="5185788" y="1960066"/>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5" name="Google Shape;125;g2c83639b69a_0_6"/>
          <p:cNvSpPr txBox="1"/>
          <p:nvPr/>
        </p:nvSpPr>
        <p:spPr>
          <a:xfrm>
            <a:off x="1565373" y="353275"/>
            <a:ext cx="99468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lang="en-US" sz="3200">
                <a:solidFill>
                  <a:schemeClr val="lt1"/>
                </a:solidFill>
                <a:latin typeface="Calibri"/>
                <a:ea typeface="Calibri"/>
                <a:cs typeface="Calibri"/>
                <a:sym typeface="Calibri"/>
              </a:rPr>
              <a:t>Packages to Be Installed</a:t>
            </a:r>
            <a:endParaRPr b="1" i="0" sz="3200" u="none" cap="none" strike="noStrike">
              <a:solidFill>
                <a:schemeClr val="lt1"/>
              </a:solidFill>
              <a:latin typeface="Calibri"/>
              <a:ea typeface="Calibri"/>
              <a:cs typeface="Calibri"/>
              <a:sym typeface="Calibri"/>
            </a:endParaRPr>
          </a:p>
        </p:txBody>
      </p:sp>
      <p:sp>
        <p:nvSpPr>
          <p:cNvPr id="126" name="Google Shape;126;g2c83639b69a_0_6"/>
          <p:cNvSpPr txBox="1"/>
          <p:nvPr/>
        </p:nvSpPr>
        <p:spPr>
          <a:xfrm>
            <a:off x="337975" y="1205575"/>
            <a:ext cx="11343900" cy="5356500"/>
          </a:xfrm>
          <a:prstGeom prst="rect">
            <a:avLst/>
          </a:prstGeom>
          <a:noFill/>
          <a:ln>
            <a:noFill/>
          </a:ln>
        </p:spPr>
        <p:txBody>
          <a:bodyPr anchorCtr="0" anchor="t" bIns="91425" lIns="91425" spcFirstLastPara="1" rIns="91425" wrap="square" tIns="91425">
            <a:spAutoFit/>
          </a:bodyPr>
          <a:lstStyle/>
          <a:p>
            <a:pPr indent="-381000" lvl="0" marL="4572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BeautifulSoup: A powerful tool for parsing HTML/XML, allowing easy navigation of the parse tree.</a:t>
            </a:r>
            <a:br>
              <a:rPr lang="en-US" sz="2400">
                <a:solidFill>
                  <a:schemeClr val="lt1"/>
                </a:solidFill>
                <a:latin typeface="Calibri"/>
                <a:ea typeface="Calibri"/>
                <a:cs typeface="Calibri"/>
                <a:sym typeface="Calibri"/>
              </a:rPr>
            </a:br>
            <a:endParaRPr sz="2400">
              <a:solidFill>
                <a:schemeClr val="lt1"/>
              </a:solidFill>
              <a:latin typeface="Calibri"/>
              <a:ea typeface="Calibri"/>
              <a:cs typeface="Calibri"/>
              <a:sym typeface="Calibri"/>
            </a:endParaRPr>
          </a:p>
          <a:p>
            <a:pPr indent="-381000" lvl="0" marL="4572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Requests: For sending HTTP requests to web servers and handling responses, crucial for accessing web content.</a:t>
            </a:r>
            <a:br>
              <a:rPr lang="en-US" sz="2400">
                <a:solidFill>
                  <a:schemeClr val="lt1"/>
                </a:solidFill>
                <a:latin typeface="Calibri"/>
                <a:ea typeface="Calibri"/>
                <a:cs typeface="Calibri"/>
                <a:sym typeface="Calibri"/>
              </a:rPr>
            </a:br>
            <a:endParaRPr sz="2400">
              <a:solidFill>
                <a:schemeClr val="lt1"/>
              </a:solidFill>
              <a:latin typeface="Calibri"/>
              <a:ea typeface="Calibri"/>
              <a:cs typeface="Calibri"/>
              <a:sym typeface="Calibri"/>
            </a:endParaRPr>
          </a:p>
          <a:p>
            <a:pPr indent="-381000" lvl="0" marL="4572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Selenium: Automates web browser interaction, useful for dynamic content loaded by JavaScript.</a:t>
            </a:r>
            <a:br>
              <a:rPr lang="en-US" sz="2400">
                <a:solidFill>
                  <a:schemeClr val="lt1"/>
                </a:solidFill>
                <a:latin typeface="Calibri"/>
                <a:ea typeface="Calibri"/>
                <a:cs typeface="Calibri"/>
                <a:sym typeface="Calibri"/>
              </a:rPr>
            </a:br>
            <a:endParaRPr sz="2400">
              <a:solidFill>
                <a:schemeClr val="lt1"/>
              </a:solidFill>
              <a:latin typeface="Calibri"/>
              <a:ea typeface="Calibri"/>
              <a:cs typeface="Calibri"/>
              <a:sym typeface="Calibri"/>
            </a:endParaRPr>
          </a:p>
          <a:p>
            <a:pPr indent="-381000" lvl="0" marL="4572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Integration:</a:t>
            </a:r>
            <a:endParaRPr sz="2400">
              <a:solidFill>
                <a:schemeClr val="lt1"/>
              </a:solidFill>
              <a:latin typeface="Calibri"/>
              <a:ea typeface="Calibri"/>
              <a:cs typeface="Calibri"/>
              <a:sym typeface="Calibri"/>
            </a:endParaRPr>
          </a:p>
          <a:p>
            <a:pPr indent="-381000" lvl="1" marL="9144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Requests with BeautifulSoup: Fetch web pages via Requests, parse with BeautifulSoup.</a:t>
            </a:r>
            <a:endParaRPr sz="2400">
              <a:solidFill>
                <a:schemeClr val="lt1"/>
              </a:solidFill>
              <a:latin typeface="Calibri"/>
              <a:ea typeface="Calibri"/>
              <a:cs typeface="Calibri"/>
              <a:sym typeface="Calibri"/>
            </a:endParaRPr>
          </a:p>
          <a:p>
            <a:pPr indent="-381000" lvl="1" marL="9144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Selenium with BeautifulSoup: Use Selenium for dynamic content, parse the source code with BeautifulSoup.</a:t>
            </a:r>
            <a:endParaRPr sz="24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cxnSp>
        <p:nvCxnSpPr>
          <p:cNvPr id="131" name="Google Shape;131;g2c83639b69a_0_30"/>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132" name="Google Shape;132;g2c83639b69a_0_30"/>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133" name="Google Shape;133;g2c83639b69a_0_30"/>
          <p:cNvSpPr/>
          <p:nvPr/>
        </p:nvSpPr>
        <p:spPr>
          <a:xfrm>
            <a:off x="-359922" y="-187001"/>
            <a:ext cx="12839700" cy="8153400"/>
          </a:xfrm>
          <a:prstGeom prst="rect">
            <a:avLst/>
          </a:prstGeom>
          <a:solidFill>
            <a:srgbClr val="000000">
              <a:alpha val="8902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g2c83639b69a_0_30"/>
          <p:cNvSpPr/>
          <p:nvPr/>
        </p:nvSpPr>
        <p:spPr>
          <a:xfrm rot="-5217951">
            <a:off x="3756054" y="651963"/>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5" name="Google Shape;135;g2c83639b69a_0_30"/>
          <p:cNvSpPr/>
          <p:nvPr/>
        </p:nvSpPr>
        <p:spPr>
          <a:xfrm rot="5552024">
            <a:off x="5185788" y="1960066"/>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g2c83639b69a_0_30"/>
          <p:cNvSpPr txBox="1"/>
          <p:nvPr/>
        </p:nvSpPr>
        <p:spPr>
          <a:xfrm>
            <a:off x="727173" y="353275"/>
            <a:ext cx="99468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lang="en-US" sz="3200">
                <a:solidFill>
                  <a:schemeClr val="lt1"/>
                </a:solidFill>
                <a:latin typeface="Calibri"/>
                <a:ea typeface="Calibri"/>
                <a:cs typeface="Calibri"/>
                <a:sym typeface="Calibri"/>
              </a:rPr>
              <a:t>Tags</a:t>
            </a:r>
            <a:endParaRPr b="1" i="0" sz="3200" u="none" cap="none" strike="noStrike">
              <a:solidFill>
                <a:schemeClr val="lt1"/>
              </a:solidFill>
              <a:latin typeface="Calibri"/>
              <a:ea typeface="Calibri"/>
              <a:cs typeface="Calibri"/>
              <a:sym typeface="Calibri"/>
            </a:endParaRPr>
          </a:p>
        </p:txBody>
      </p:sp>
      <p:sp>
        <p:nvSpPr>
          <p:cNvPr id="137" name="Google Shape;137;g2c83639b69a_0_30"/>
          <p:cNvSpPr txBox="1"/>
          <p:nvPr/>
        </p:nvSpPr>
        <p:spPr>
          <a:xfrm>
            <a:off x="337975" y="1205575"/>
            <a:ext cx="11343900" cy="3140100"/>
          </a:xfrm>
          <a:prstGeom prst="rect">
            <a:avLst/>
          </a:prstGeom>
          <a:noFill/>
          <a:ln>
            <a:noFill/>
          </a:ln>
        </p:spPr>
        <p:txBody>
          <a:bodyPr anchorCtr="0" anchor="t" bIns="91425" lIns="91425" spcFirstLastPara="1" rIns="91425" wrap="square" tIns="91425">
            <a:spAutoFit/>
          </a:bodyPr>
          <a:lstStyle/>
          <a:p>
            <a:pPr indent="-381000" lvl="0" marL="4572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Explanation: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HTML tags mark the beginning and end of HTML elements in web documents.</a:t>
            </a:r>
            <a:br>
              <a:rPr lang="en-US" sz="2400">
                <a:solidFill>
                  <a:schemeClr val="lt1"/>
                </a:solidFill>
                <a:latin typeface="Calibri"/>
                <a:ea typeface="Calibri"/>
                <a:cs typeface="Calibri"/>
                <a:sym typeface="Calibri"/>
              </a:rPr>
            </a:br>
            <a:endParaRPr sz="2400">
              <a:solidFill>
                <a:schemeClr val="lt1"/>
              </a:solidFill>
              <a:latin typeface="Calibri"/>
              <a:ea typeface="Calibri"/>
              <a:cs typeface="Calibri"/>
              <a:sym typeface="Calibri"/>
            </a:endParaRPr>
          </a:p>
          <a:p>
            <a:pPr indent="-381000" lvl="0" marL="4572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Role in Web Scraping: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Identifying specific data points (e.g., headings, paragraphs, links).</a:t>
            </a:r>
            <a:br>
              <a:rPr lang="en-US" sz="2400">
                <a:solidFill>
                  <a:schemeClr val="lt1"/>
                </a:solidFill>
                <a:latin typeface="Calibri"/>
                <a:ea typeface="Calibri"/>
                <a:cs typeface="Calibri"/>
                <a:sym typeface="Calibri"/>
              </a:rPr>
            </a:br>
            <a:endParaRPr sz="2400">
              <a:solidFill>
                <a:schemeClr val="lt1"/>
              </a:solidFill>
              <a:latin typeface="Calibri"/>
              <a:ea typeface="Calibri"/>
              <a:cs typeface="Calibri"/>
              <a:sym typeface="Calibri"/>
            </a:endParaRPr>
          </a:p>
          <a:p>
            <a:pPr indent="-381000" lvl="0" marL="4572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Examples: &lt;div&gt;, &lt;a&gt;, &lt;table&gt;, highlighting their significance in structuring web content.</a:t>
            </a:r>
            <a:endParaRPr sz="24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cxnSp>
        <p:nvCxnSpPr>
          <p:cNvPr id="142" name="Google Shape;142;g2c83639b69a_0_18"/>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143" name="Google Shape;143;g2c83639b69a_0_18"/>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144" name="Google Shape;144;g2c83639b69a_0_18"/>
          <p:cNvSpPr/>
          <p:nvPr/>
        </p:nvSpPr>
        <p:spPr>
          <a:xfrm>
            <a:off x="-359922" y="-187001"/>
            <a:ext cx="12839700" cy="8153400"/>
          </a:xfrm>
          <a:prstGeom prst="rect">
            <a:avLst/>
          </a:prstGeom>
          <a:solidFill>
            <a:srgbClr val="000000">
              <a:alpha val="8902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g2c83639b69a_0_18"/>
          <p:cNvSpPr/>
          <p:nvPr/>
        </p:nvSpPr>
        <p:spPr>
          <a:xfrm rot="-5217951">
            <a:off x="3756054" y="651963"/>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6" name="Google Shape;146;g2c83639b69a_0_18"/>
          <p:cNvSpPr/>
          <p:nvPr/>
        </p:nvSpPr>
        <p:spPr>
          <a:xfrm rot="5552024">
            <a:off x="5185788" y="1960066"/>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g2c83639b69a_0_18"/>
          <p:cNvSpPr txBox="1"/>
          <p:nvPr/>
        </p:nvSpPr>
        <p:spPr>
          <a:xfrm>
            <a:off x="727173" y="353275"/>
            <a:ext cx="9946800" cy="585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b="1" lang="en-US" sz="3200">
                <a:solidFill>
                  <a:schemeClr val="lt1"/>
                </a:solidFill>
                <a:latin typeface="Calibri"/>
                <a:ea typeface="Calibri"/>
                <a:cs typeface="Calibri"/>
                <a:sym typeface="Calibri"/>
              </a:rPr>
              <a:t>Attributes</a:t>
            </a:r>
            <a:endParaRPr b="1" i="0" sz="3200" u="none" cap="none" strike="noStrike">
              <a:solidFill>
                <a:schemeClr val="lt1"/>
              </a:solidFill>
              <a:latin typeface="Calibri"/>
              <a:ea typeface="Calibri"/>
              <a:cs typeface="Calibri"/>
              <a:sym typeface="Calibri"/>
            </a:endParaRPr>
          </a:p>
        </p:txBody>
      </p:sp>
      <p:sp>
        <p:nvSpPr>
          <p:cNvPr id="148" name="Google Shape;148;g2c83639b69a_0_18"/>
          <p:cNvSpPr txBox="1"/>
          <p:nvPr/>
        </p:nvSpPr>
        <p:spPr>
          <a:xfrm>
            <a:off x="337975" y="1205575"/>
            <a:ext cx="11343900" cy="2770500"/>
          </a:xfrm>
          <a:prstGeom prst="rect">
            <a:avLst/>
          </a:prstGeom>
          <a:noFill/>
          <a:ln>
            <a:noFill/>
          </a:ln>
        </p:spPr>
        <p:txBody>
          <a:bodyPr anchorCtr="0" anchor="t" bIns="91425" lIns="91425" spcFirstLastPara="1" rIns="91425" wrap="square" tIns="91425">
            <a:spAutoFit/>
          </a:bodyPr>
          <a:lstStyle/>
          <a:p>
            <a:pPr indent="-381000" lvl="0" marL="4572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Definition: Attributes provide additional information about HTML elements (e.g., class, id, href).</a:t>
            </a:r>
            <a:br>
              <a:rPr lang="en-US" sz="2400">
                <a:solidFill>
                  <a:schemeClr val="lt1"/>
                </a:solidFill>
                <a:latin typeface="Calibri"/>
                <a:ea typeface="Calibri"/>
                <a:cs typeface="Calibri"/>
                <a:sym typeface="Calibri"/>
              </a:rPr>
            </a:br>
            <a:endParaRPr sz="2400">
              <a:solidFill>
                <a:schemeClr val="lt1"/>
              </a:solidFill>
              <a:latin typeface="Calibri"/>
              <a:ea typeface="Calibri"/>
              <a:cs typeface="Calibri"/>
              <a:sym typeface="Calibri"/>
            </a:endParaRPr>
          </a:p>
          <a:p>
            <a:pPr indent="-381000" lvl="0" marL="4572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Importance: Facilitate precise targeting of elements for data extraction.</a:t>
            </a:r>
            <a:br>
              <a:rPr lang="en-US" sz="2400">
                <a:solidFill>
                  <a:schemeClr val="lt1"/>
                </a:solidFill>
                <a:latin typeface="Calibri"/>
                <a:ea typeface="Calibri"/>
                <a:cs typeface="Calibri"/>
                <a:sym typeface="Calibri"/>
              </a:rPr>
            </a:br>
            <a:endParaRPr sz="2400">
              <a:solidFill>
                <a:schemeClr val="lt1"/>
              </a:solidFill>
              <a:latin typeface="Calibri"/>
              <a:ea typeface="Calibri"/>
              <a:cs typeface="Calibri"/>
              <a:sym typeface="Calibri"/>
            </a:endParaRPr>
          </a:p>
          <a:p>
            <a:pPr indent="-381000" lvl="0" marL="4572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Example: Extracting URLs from anchor tags (&lt;a href="..."&gt;), targeting elements with specific classes or IDs.</a:t>
            </a:r>
            <a:endParaRPr sz="24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cxnSp>
        <p:nvCxnSpPr>
          <p:cNvPr id="153" name="Google Shape;153;g2cd01be40d2_0_6"/>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154" name="Google Shape;154;g2cd01be40d2_0_6"/>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155" name="Google Shape;155;g2cd01be40d2_0_6"/>
          <p:cNvSpPr/>
          <p:nvPr/>
        </p:nvSpPr>
        <p:spPr>
          <a:xfrm>
            <a:off x="-359922" y="-187001"/>
            <a:ext cx="12839700" cy="8153400"/>
          </a:xfrm>
          <a:prstGeom prst="rect">
            <a:avLst/>
          </a:prstGeom>
          <a:solidFill>
            <a:srgbClr val="000000">
              <a:alpha val="8902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g2cd01be40d2_0_6"/>
          <p:cNvSpPr/>
          <p:nvPr/>
        </p:nvSpPr>
        <p:spPr>
          <a:xfrm rot="-5217951">
            <a:off x="3756054" y="651963"/>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g2cd01be40d2_0_6"/>
          <p:cNvSpPr/>
          <p:nvPr/>
        </p:nvSpPr>
        <p:spPr>
          <a:xfrm rot="5552024">
            <a:off x="5185788" y="1960066"/>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g2cd01be40d2_0_6"/>
          <p:cNvSpPr txBox="1"/>
          <p:nvPr/>
        </p:nvSpPr>
        <p:spPr>
          <a:xfrm>
            <a:off x="727173" y="353275"/>
            <a:ext cx="99468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lang="en-US" sz="3200">
                <a:solidFill>
                  <a:schemeClr val="lt1"/>
                </a:solidFill>
                <a:latin typeface="Calibri"/>
                <a:ea typeface="Calibri"/>
                <a:cs typeface="Calibri"/>
                <a:sym typeface="Calibri"/>
              </a:rPr>
              <a:t>Why is Web </a:t>
            </a:r>
            <a:r>
              <a:rPr b="1" lang="en-US" sz="3200">
                <a:solidFill>
                  <a:schemeClr val="lt1"/>
                </a:solidFill>
                <a:latin typeface="Calibri"/>
                <a:ea typeface="Calibri"/>
                <a:cs typeface="Calibri"/>
                <a:sym typeface="Calibri"/>
              </a:rPr>
              <a:t>Scraping</a:t>
            </a:r>
            <a:r>
              <a:rPr b="1" lang="en-US" sz="3200">
                <a:solidFill>
                  <a:schemeClr val="lt1"/>
                </a:solidFill>
                <a:latin typeface="Calibri"/>
                <a:ea typeface="Calibri"/>
                <a:cs typeface="Calibri"/>
                <a:sym typeface="Calibri"/>
              </a:rPr>
              <a:t> important for Data Engineers</a:t>
            </a:r>
            <a:endParaRPr b="1" i="0" sz="3200" u="none" cap="none" strike="noStrike">
              <a:solidFill>
                <a:schemeClr val="lt1"/>
              </a:solidFill>
              <a:latin typeface="Calibri"/>
              <a:ea typeface="Calibri"/>
              <a:cs typeface="Calibri"/>
              <a:sym typeface="Calibri"/>
            </a:endParaRPr>
          </a:p>
        </p:txBody>
      </p:sp>
      <p:sp>
        <p:nvSpPr>
          <p:cNvPr id="159" name="Google Shape;159;g2cd01be40d2_0_6"/>
          <p:cNvSpPr txBox="1"/>
          <p:nvPr/>
        </p:nvSpPr>
        <p:spPr>
          <a:xfrm>
            <a:off x="337975" y="1205575"/>
            <a:ext cx="11343900" cy="4617600"/>
          </a:xfrm>
          <a:prstGeom prst="rect">
            <a:avLst/>
          </a:prstGeom>
          <a:noFill/>
          <a:ln>
            <a:noFill/>
          </a:ln>
        </p:spPr>
        <p:txBody>
          <a:bodyPr anchorCtr="0" anchor="t" bIns="91425" lIns="91425" spcFirstLastPara="1" rIns="91425" wrap="square" tIns="91425">
            <a:spAutoFit/>
          </a:bodyPr>
          <a:lstStyle/>
          <a:p>
            <a:pPr indent="-381000" lvl="0" marL="4572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Web scraping is vital for data engineers as it enables them to automate the extraction of large volumes of data from the web, which is often necessary for data-driven decision making. By scraping data from websites, data engineers can:</a:t>
            </a:r>
            <a:endParaRPr sz="2400">
              <a:solidFill>
                <a:schemeClr val="lt1"/>
              </a:solidFill>
              <a:latin typeface="Calibri"/>
              <a:ea typeface="Calibri"/>
              <a:cs typeface="Calibri"/>
              <a:sym typeface="Calibri"/>
            </a:endParaRPr>
          </a:p>
          <a:p>
            <a:pPr indent="0" lvl="0" marL="457200" rtl="0" algn="just">
              <a:spcBef>
                <a:spcPts val="0"/>
              </a:spcBef>
              <a:spcAft>
                <a:spcPts val="0"/>
              </a:spcAft>
              <a:buNone/>
            </a:pPr>
            <a:r>
              <a:t/>
            </a:r>
            <a:endParaRPr sz="2400">
              <a:solidFill>
                <a:schemeClr val="lt1"/>
              </a:solidFill>
              <a:latin typeface="Calibri"/>
              <a:ea typeface="Calibri"/>
              <a:cs typeface="Calibri"/>
              <a:sym typeface="Calibri"/>
            </a:endParaRPr>
          </a:p>
          <a:p>
            <a:pPr indent="-381000" lvl="1" marL="9144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Obtain timely and accurate data from multiple sources without manual intervention.</a:t>
            </a:r>
            <a:endParaRPr sz="2400">
              <a:solidFill>
                <a:schemeClr val="lt1"/>
              </a:solidFill>
              <a:latin typeface="Calibri"/>
              <a:ea typeface="Calibri"/>
              <a:cs typeface="Calibri"/>
              <a:sym typeface="Calibri"/>
            </a:endParaRPr>
          </a:p>
          <a:p>
            <a:pPr indent="-381000" lvl="1" marL="9144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Feed real-time data into analytics and business intelligence applications.</a:t>
            </a:r>
            <a:endParaRPr sz="2400">
              <a:solidFill>
                <a:schemeClr val="lt1"/>
              </a:solidFill>
              <a:latin typeface="Calibri"/>
              <a:ea typeface="Calibri"/>
              <a:cs typeface="Calibri"/>
              <a:sym typeface="Calibri"/>
            </a:endParaRPr>
          </a:p>
          <a:p>
            <a:pPr indent="-381000" lvl="1" marL="9144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Monitor changes over time, such as price fluctuations or stock levels.</a:t>
            </a:r>
            <a:endParaRPr sz="2400">
              <a:solidFill>
                <a:schemeClr val="lt1"/>
              </a:solidFill>
              <a:latin typeface="Calibri"/>
              <a:ea typeface="Calibri"/>
              <a:cs typeface="Calibri"/>
              <a:sym typeface="Calibri"/>
            </a:endParaRPr>
          </a:p>
          <a:p>
            <a:pPr indent="-381000" lvl="1" marL="9144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Automate repetitive tasks, reducing the workload and freeing up time for more complex data analysis.</a:t>
            </a:r>
            <a:endParaRPr sz="2400">
              <a:solidFill>
                <a:schemeClr val="lt1"/>
              </a:solidFill>
              <a:latin typeface="Calibri"/>
              <a:ea typeface="Calibri"/>
              <a:cs typeface="Calibri"/>
              <a:sym typeface="Calibri"/>
            </a:endParaRPr>
          </a:p>
          <a:p>
            <a:pPr indent="-381000" lvl="1" marL="914400" rtl="0" algn="just">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Enhance data richness by integrating scraped data with internal data sources, providing a more comprehensive view of the business landscape.</a:t>
            </a:r>
            <a:endParaRPr sz="24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cxnSp>
        <p:nvCxnSpPr>
          <p:cNvPr id="164" name="Google Shape;164;g2cd01be40d2_0_16"/>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165" name="Google Shape;165;g2cd01be40d2_0_16"/>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166" name="Google Shape;166;g2cd01be40d2_0_16"/>
          <p:cNvSpPr/>
          <p:nvPr/>
        </p:nvSpPr>
        <p:spPr>
          <a:xfrm>
            <a:off x="-359922" y="-187001"/>
            <a:ext cx="12839700" cy="8153400"/>
          </a:xfrm>
          <a:prstGeom prst="rect">
            <a:avLst/>
          </a:prstGeom>
          <a:solidFill>
            <a:srgbClr val="000000">
              <a:alpha val="8902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g2cd01be40d2_0_16"/>
          <p:cNvSpPr/>
          <p:nvPr/>
        </p:nvSpPr>
        <p:spPr>
          <a:xfrm rot="-5217951">
            <a:off x="3756054" y="651963"/>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8" name="Google Shape;168;g2cd01be40d2_0_16"/>
          <p:cNvSpPr/>
          <p:nvPr/>
        </p:nvSpPr>
        <p:spPr>
          <a:xfrm rot="5552024">
            <a:off x="5185788" y="1960066"/>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9" name="Google Shape;169;g2cd01be40d2_0_16"/>
          <p:cNvSpPr txBox="1"/>
          <p:nvPr/>
        </p:nvSpPr>
        <p:spPr>
          <a:xfrm>
            <a:off x="727173" y="353275"/>
            <a:ext cx="99468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lang="en-US" sz="3200">
                <a:solidFill>
                  <a:schemeClr val="lt1"/>
                </a:solidFill>
                <a:latin typeface="Calibri"/>
                <a:ea typeface="Calibri"/>
                <a:cs typeface="Calibri"/>
                <a:sym typeface="Calibri"/>
              </a:rPr>
              <a:t>A typical workflow of a Web scraping project</a:t>
            </a:r>
            <a:endParaRPr b="1" i="0" sz="3200" u="none" cap="none" strike="noStrike">
              <a:solidFill>
                <a:schemeClr val="lt1"/>
              </a:solidFill>
              <a:latin typeface="Calibri"/>
              <a:ea typeface="Calibri"/>
              <a:cs typeface="Calibri"/>
              <a:sym typeface="Calibri"/>
            </a:endParaRPr>
          </a:p>
        </p:txBody>
      </p:sp>
      <p:sp>
        <p:nvSpPr>
          <p:cNvPr id="170" name="Google Shape;170;g2cd01be40d2_0_16"/>
          <p:cNvSpPr txBox="1"/>
          <p:nvPr/>
        </p:nvSpPr>
        <p:spPr>
          <a:xfrm>
            <a:off x="337975" y="1205575"/>
            <a:ext cx="11343900" cy="51564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Clr>
                <a:schemeClr val="lt1"/>
              </a:buClr>
              <a:buSzPts val="1700"/>
              <a:buFont typeface="Georgia"/>
              <a:buChar char="●"/>
            </a:pPr>
            <a:r>
              <a:rPr lang="en-US" sz="1700">
                <a:solidFill>
                  <a:schemeClr val="lt1"/>
                </a:solidFill>
                <a:latin typeface="Calibri"/>
                <a:ea typeface="Calibri"/>
                <a:cs typeface="Calibri"/>
                <a:sym typeface="Calibri"/>
              </a:rPr>
              <a:t>A web scraping project typically involves several stages, each crucial for ensuring the quality and reliability of the data extracted:</a:t>
            </a:r>
            <a:endParaRPr sz="1700">
              <a:solidFill>
                <a:schemeClr val="lt1"/>
              </a:solidFill>
              <a:latin typeface="Calibri"/>
              <a:ea typeface="Calibri"/>
              <a:cs typeface="Calibri"/>
              <a:sym typeface="Calibri"/>
            </a:endParaRPr>
          </a:p>
          <a:p>
            <a:pPr indent="0" lvl="0" marL="457200" rtl="0" algn="just">
              <a:spcBef>
                <a:spcPts val="0"/>
              </a:spcBef>
              <a:spcAft>
                <a:spcPts val="0"/>
              </a:spcAft>
              <a:buNone/>
            </a:pPr>
            <a:r>
              <a:t/>
            </a:r>
            <a:endParaRPr sz="1700">
              <a:solidFill>
                <a:schemeClr val="lt1"/>
              </a:solidFill>
              <a:latin typeface="Calibri"/>
              <a:ea typeface="Calibri"/>
              <a:cs typeface="Calibri"/>
              <a:sym typeface="Calibri"/>
            </a:endParaRPr>
          </a:p>
          <a:p>
            <a:pPr indent="-336550" lvl="1" marL="914400" rtl="0" algn="just">
              <a:spcBef>
                <a:spcPts val="0"/>
              </a:spcBef>
              <a:spcAft>
                <a:spcPts val="0"/>
              </a:spcAft>
              <a:buClr>
                <a:schemeClr val="lt1"/>
              </a:buClr>
              <a:buSzPts val="1700"/>
              <a:buFont typeface="Georgia"/>
              <a:buAutoNum type="alphaLcPeriod"/>
            </a:pPr>
            <a:r>
              <a:rPr lang="en-US" sz="1700">
                <a:solidFill>
                  <a:schemeClr val="lt1"/>
                </a:solidFill>
                <a:latin typeface="Calibri"/>
                <a:ea typeface="Calibri"/>
                <a:cs typeface="Calibri"/>
                <a:sym typeface="Calibri"/>
              </a:rPr>
              <a:t>Planning and Requirement Analysis: Define the scope of the project, including the data needed, its sources, and how it will be used.</a:t>
            </a:r>
            <a:endParaRPr sz="1700">
              <a:solidFill>
                <a:schemeClr val="lt1"/>
              </a:solidFill>
              <a:latin typeface="Calibri"/>
              <a:ea typeface="Calibri"/>
              <a:cs typeface="Calibri"/>
              <a:sym typeface="Calibri"/>
            </a:endParaRPr>
          </a:p>
          <a:p>
            <a:pPr indent="-336550" lvl="1" marL="914400" rtl="0" algn="just">
              <a:spcBef>
                <a:spcPts val="0"/>
              </a:spcBef>
              <a:spcAft>
                <a:spcPts val="0"/>
              </a:spcAft>
              <a:buClr>
                <a:schemeClr val="lt1"/>
              </a:buClr>
              <a:buSzPts val="1700"/>
              <a:buFont typeface="Georgia"/>
              <a:buAutoNum type="alphaLcPeriod"/>
            </a:pPr>
            <a:r>
              <a:rPr lang="en-US" sz="1700">
                <a:solidFill>
                  <a:schemeClr val="lt1"/>
                </a:solidFill>
                <a:latin typeface="Calibri"/>
                <a:ea typeface="Calibri"/>
                <a:cs typeface="Calibri"/>
                <a:sym typeface="Calibri"/>
              </a:rPr>
              <a:t>Choosing Tools and Libraries: Depending on the complexity of the web pages and the nature of the data, tools like BeautifulSoup, Selenium, or Scrapy can be selected.</a:t>
            </a:r>
            <a:endParaRPr sz="1700">
              <a:solidFill>
                <a:schemeClr val="lt1"/>
              </a:solidFill>
              <a:latin typeface="Calibri"/>
              <a:ea typeface="Calibri"/>
              <a:cs typeface="Calibri"/>
              <a:sym typeface="Calibri"/>
            </a:endParaRPr>
          </a:p>
          <a:p>
            <a:pPr indent="-336550" lvl="1" marL="914400" rtl="0" algn="just">
              <a:spcBef>
                <a:spcPts val="0"/>
              </a:spcBef>
              <a:spcAft>
                <a:spcPts val="0"/>
              </a:spcAft>
              <a:buClr>
                <a:schemeClr val="lt1"/>
              </a:buClr>
              <a:buSzPts val="1700"/>
              <a:buFont typeface="Georgia"/>
              <a:buAutoNum type="alphaLcPeriod"/>
            </a:pPr>
            <a:r>
              <a:rPr lang="en-US" sz="1700">
                <a:solidFill>
                  <a:schemeClr val="lt1"/>
                </a:solidFill>
                <a:latin typeface="Calibri"/>
                <a:ea typeface="Calibri"/>
                <a:cs typeface="Calibri"/>
                <a:sym typeface="Calibri"/>
              </a:rPr>
              <a:t>Developing the Scraper: Write scripts to navigate web pages, extract necessary data, and handle exceptions or errors that might occur.</a:t>
            </a:r>
            <a:endParaRPr sz="1700">
              <a:solidFill>
                <a:schemeClr val="lt1"/>
              </a:solidFill>
              <a:latin typeface="Calibri"/>
              <a:ea typeface="Calibri"/>
              <a:cs typeface="Calibri"/>
              <a:sym typeface="Calibri"/>
            </a:endParaRPr>
          </a:p>
          <a:p>
            <a:pPr indent="-336550" lvl="1" marL="914400" rtl="0" algn="just">
              <a:spcBef>
                <a:spcPts val="0"/>
              </a:spcBef>
              <a:spcAft>
                <a:spcPts val="0"/>
              </a:spcAft>
              <a:buClr>
                <a:schemeClr val="lt1"/>
              </a:buClr>
              <a:buSzPts val="1700"/>
              <a:buFont typeface="Georgia"/>
              <a:buAutoNum type="alphaLcPeriod"/>
            </a:pPr>
            <a:r>
              <a:rPr lang="en-US" sz="1700">
                <a:solidFill>
                  <a:schemeClr val="lt1"/>
                </a:solidFill>
                <a:latin typeface="Calibri"/>
                <a:ea typeface="Calibri"/>
                <a:cs typeface="Calibri"/>
                <a:sym typeface="Calibri"/>
              </a:rPr>
              <a:t>Testing and Debugging: Run the scraper on different test cases to ensure it works consistently across various scenarios and fix any bugs.</a:t>
            </a:r>
            <a:endParaRPr sz="1700">
              <a:solidFill>
                <a:schemeClr val="lt1"/>
              </a:solidFill>
              <a:latin typeface="Calibri"/>
              <a:ea typeface="Calibri"/>
              <a:cs typeface="Calibri"/>
              <a:sym typeface="Calibri"/>
            </a:endParaRPr>
          </a:p>
          <a:p>
            <a:pPr indent="-336550" lvl="1" marL="914400" rtl="0" algn="just">
              <a:spcBef>
                <a:spcPts val="0"/>
              </a:spcBef>
              <a:spcAft>
                <a:spcPts val="0"/>
              </a:spcAft>
              <a:buClr>
                <a:schemeClr val="lt1"/>
              </a:buClr>
              <a:buSzPts val="1700"/>
              <a:buFont typeface="Georgia"/>
              <a:buAutoNum type="alphaLcPeriod"/>
            </a:pPr>
            <a:r>
              <a:rPr lang="en-US" sz="1700">
                <a:solidFill>
                  <a:schemeClr val="lt1"/>
                </a:solidFill>
                <a:latin typeface="Calibri"/>
                <a:ea typeface="Calibri"/>
                <a:cs typeface="Calibri"/>
                <a:sym typeface="Calibri"/>
              </a:rPr>
              <a:t>Data Cleaning and Preprocessing: Once data is extracted, it often needs to be cleaned and formatted correctly to be useful for analysis.</a:t>
            </a:r>
            <a:endParaRPr sz="1700">
              <a:solidFill>
                <a:schemeClr val="lt1"/>
              </a:solidFill>
              <a:latin typeface="Calibri"/>
              <a:ea typeface="Calibri"/>
              <a:cs typeface="Calibri"/>
              <a:sym typeface="Calibri"/>
            </a:endParaRPr>
          </a:p>
          <a:p>
            <a:pPr indent="-336550" lvl="1" marL="914400" rtl="0" algn="just">
              <a:spcBef>
                <a:spcPts val="0"/>
              </a:spcBef>
              <a:spcAft>
                <a:spcPts val="0"/>
              </a:spcAft>
              <a:buClr>
                <a:schemeClr val="lt1"/>
              </a:buClr>
              <a:buSzPts val="1700"/>
              <a:buFont typeface="Georgia"/>
              <a:buAutoNum type="alphaLcPeriod"/>
            </a:pPr>
            <a:r>
              <a:rPr lang="en-US" sz="1700">
                <a:solidFill>
                  <a:schemeClr val="lt1"/>
                </a:solidFill>
                <a:latin typeface="Calibri"/>
                <a:ea typeface="Calibri"/>
                <a:cs typeface="Calibri"/>
                <a:sym typeface="Calibri"/>
              </a:rPr>
              <a:t>Storing Data: The clean data should be stored in a database or a data warehouse from where it can be accessed for further processing or analysis.</a:t>
            </a:r>
            <a:endParaRPr sz="1700">
              <a:solidFill>
                <a:schemeClr val="lt1"/>
              </a:solidFill>
              <a:latin typeface="Calibri"/>
              <a:ea typeface="Calibri"/>
              <a:cs typeface="Calibri"/>
              <a:sym typeface="Calibri"/>
            </a:endParaRPr>
          </a:p>
          <a:p>
            <a:pPr indent="-336550" lvl="1" marL="914400" rtl="0" algn="just">
              <a:spcBef>
                <a:spcPts val="0"/>
              </a:spcBef>
              <a:spcAft>
                <a:spcPts val="0"/>
              </a:spcAft>
              <a:buClr>
                <a:schemeClr val="lt1"/>
              </a:buClr>
              <a:buSzPts val="1700"/>
              <a:buFont typeface="Georgia"/>
              <a:buAutoNum type="alphaLcPeriod"/>
            </a:pPr>
            <a:r>
              <a:rPr lang="en-US" sz="1700">
                <a:solidFill>
                  <a:schemeClr val="lt1"/>
                </a:solidFill>
                <a:latin typeface="Calibri"/>
                <a:ea typeface="Calibri"/>
                <a:cs typeface="Calibri"/>
                <a:sym typeface="Calibri"/>
              </a:rPr>
              <a:t>Monitoring and Maintenance: Since websites frequently change their layout or content, regular monitoring and updates to the scraper are necessary to ensure continuous data flow.</a:t>
            </a:r>
            <a:endParaRPr sz="1700">
              <a:solidFill>
                <a:schemeClr val="lt1"/>
              </a:solidFill>
              <a:latin typeface="Calibri"/>
              <a:ea typeface="Calibri"/>
              <a:cs typeface="Calibri"/>
              <a:sym typeface="Calibri"/>
            </a:endParaRPr>
          </a:p>
          <a:p>
            <a:pPr indent="-336550" lvl="0" marL="457200" rtl="0" algn="just">
              <a:spcBef>
                <a:spcPts val="0"/>
              </a:spcBef>
              <a:spcAft>
                <a:spcPts val="0"/>
              </a:spcAft>
              <a:buClr>
                <a:schemeClr val="lt1"/>
              </a:buClr>
              <a:buSzPts val="1700"/>
              <a:buFont typeface="Georgia"/>
              <a:buChar char="●"/>
            </a:pPr>
            <a:r>
              <a:rPr lang="en-US" sz="1700">
                <a:solidFill>
                  <a:schemeClr val="lt1"/>
                </a:solidFill>
                <a:latin typeface="Calibri"/>
                <a:ea typeface="Calibri"/>
                <a:cs typeface="Calibri"/>
                <a:sym typeface="Calibri"/>
              </a:rPr>
              <a:t>By following this workflow, data engineers can efficiently manage web scraping projects, ensuring high-quality data collection and processing tailored to specific business needs.</a:t>
            </a:r>
            <a:endParaRPr sz="17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cxnSp>
        <p:nvCxnSpPr>
          <p:cNvPr id="175" name="Google Shape;175;g2b9f2a9b15a_0_0"/>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176" name="Google Shape;176;g2b9f2a9b15a_0_0"/>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177" name="Google Shape;177;g2b9f2a9b15a_0_0"/>
          <p:cNvSpPr/>
          <p:nvPr/>
        </p:nvSpPr>
        <p:spPr>
          <a:xfrm>
            <a:off x="-435422" y="-233276"/>
            <a:ext cx="12839700" cy="8153400"/>
          </a:xfrm>
          <a:prstGeom prst="rect">
            <a:avLst/>
          </a:prstGeom>
          <a:solidFill>
            <a:srgbClr val="000000">
              <a:alpha val="8784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8" name="Google Shape;178;g2b9f2a9b15a_0_0"/>
          <p:cNvSpPr/>
          <p:nvPr/>
        </p:nvSpPr>
        <p:spPr>
          <a:xfrm rot="-5217951">
            <a:off x="3680504" y="883281"/>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g2b9f2a9b15a_0_0"/>
          <p:cNvSpPr/>
          <p:nvPr/>
        </p:nvSpPr>
        <p:spPr>
          <a:xfrm rot="5552024">
            <a:off x="5185784" y="1960150"/>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0" name="Google Shape;180;g2b9f2a9b15a_0_0"/>
          <p:cNvSpPr txBox="1"/>
          <p:nvPr/>
        </p:nvSpPr>
        <p:spPr>
          <a:xfrm>
            <a:off x="1313800" y="3190100"/>
            <a:ext cx="10878000" cy="78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4500" u="none" cap="none" strike="noStrike">
                <a:solidFill>
                  <a:srgbClr val="FFFFFF"/>
                </a:solidFill>
                <a:latin typeface="Poppins"/>
                <a:ea typeface="Poppins"/>
                <a:cs typeface="Poppins"/>
                <a:sym typeface="Poppins"/>
              </a:rPr>
              <a:t>Case Study For </a:t>
            </a:r>
            <a:r>
              <a:rPr b="1" lang="en-US" sz="4500">
                <a:solidFill>
                  <a:srgbClr val="FFFFFF"/>
                </a:solidFill>
                <a:latin typeface="Poppins"/>
                <a:ea typeface="Poppins"/>
                <a:cs typeface="Poppins"/>
                <a:sym typeface="Poppins"/>
              </a:rPr>
              <a:t>Juno Ecommerce</a:t>
            </a:r>
            <a:endParaRPr b="1" i="0" sz="4500" u="none" cap="none" strike="noStrike">
              <a:solidFill>
                <a:srgbClr val="FFFFFF"/>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2023-11-02T07:15:37Z</dcterms:created>
  <dc:creator>PC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2023-11-02T17:28:24Z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b7fa5144-64c5-49ee-a2e5-0cbf36d69478</vt:lpwstr>
  </property>
  <property fmtid="{D5CDD505-2E9C-101B-9397-08002B2CF9AE}" pid="7" name="MSIP_Label_defa4170-0d19-0005-0004-bc88714345d2_ActionId">
    <vt:lpwstr>b7bebcb2-1c0d-4751-88ec-a1b0f70ceded</vt:lpwstr>
  </property>
  <property fmtid="{D5CDD505-2E9C-101B-9397-08002B2CF9AE}" pid="8" name="MSIP_Label_defa4170-0d19-0005-0004-bc88714345d2_ContentBits">
    <vt:lpwstr>0</vt:lpwstr>
  </property>
</Properties>
</file>