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sldIdLst>
    <p:sldId id="256" r:id="rId2"/>
    <p:sldId id="257" r:id="rId3"/>
    <p:sldId id="258" r:id="rId4"/>
    <p:sldId id="270" r:id="rId5"/>
    <p:sldId id="260" r:id="rId6"/>
    <p:sldId id="263" r:id="rId7"/>
    <p:sldId id="266" r:id="rId8"/>
    <p:sldId id="267" r:id="rId9"/>
    <p:sldId id="268" r:id="rId10"/>
    <p:sldId id="269" r:id="rId11"/>
    <p:sldId id="280" r:id="rId12"/>
    <p:sldId id="274" r:id="rId13"/>
    <p:sldId id="275" r:id="rId14"/>
    <p:sldId id="276" r:id="rId15"/>
    <p:sldId id="277" r:id="rId16"/>
    <p:sldId id="278" r:id="rId17"/>
    <p:sldId id="272" r:id="rId18"/>
    <p:sldId id="273" r:id="rId19"/>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727A28F-501F-B2F1-6FA2-F98BA2CA0F94}" name="Laura Viviana Triana Sanchez" initials="LS" userId="S::ltriana@uao.edu.co::6f282887-0614-4a9b-bb85-663f16cbcbcd" providerId="AD"/>
  <p188:author id="{9DC5EDD0-25A3-A21D-9A30-DA924455EBEE}" name="Oscar Ivan Campo Salazar" initials="OS" userId="S::oicampo@uao.edu.co::a93fe8ac-f04f-40fa-a3c3-23322822faee"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20337F-FD1C-3304-6443-900DA761F27D}" v="527" dt="2025-08-01T16:02:40.56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83F008-3D1A-4D5C-A645-CB5F99E4906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s-ES"/>
        </a:p>
      </dgm:t>
    </dgm:pt>
    <dgm:pt modelId="{F5310AC6-A735-48B8-A35E-DCD6E03CAA70}">
      <dgm:prSet phldrT="[Texto]" phldr="0"/>
      <dgm:spPr/>
      <dgm:t>
        <a:bodyPr/>
        <a:lstStyle/>
        <a:p>
          <a:pPr rtl="0"/>
          <a:r>
            <a:rPr lang="es-ES">
              <a:latin typeface="Univers Light"/>
            </a:rPr>
            <a:t>Breve Descripción del Proyecto</a:t>
          </a:r>
        </a:p>
      </dgm:t>
    </dgm:pt>
    <dgm:pt modelId="{34989AD4-E13E-4280-90C5-E9007A9E32EA}" type="parTrans" cxnId="{18541B07-A6BE-40E6-AE8B-481BB7E72BC4}">
      <dgm:prSet/>
      <dgm:spPr/>
      <dgm:t>
        <a:bodyPr/>
        <a:lstStyle/>
        <a:p>
          <a:endParaRPr lang="es-ES"/>
        </a:p>
      </dgm:t>
    </dgm:pt>
    <dgm:pt modelId="{107A6B1C-4A3A-457E-AB73-D6B4351C11C5}" type="sibTrans" cxnId="{18541B07-A6BE-40E6-AE8B-481BB7E72BC4}">
      <dgm:prSet/>
      <dgm:spPr/>
      <dgm:t>
        <a:bodyPr/>
        <a:lstStyle/>
        <a:p>
          <a:endParaRPr lang="es-ES"/>
        </a:p>
      </dgm:t>
    </dgm:pt>
    <dgm:pt modelId="{08B383D5-81A2-40BF-B8CE-CB2FA3F1E1BE}">
      <dgm:prSet phldrT="[Texto]" phldr="0"/>
      <dgm:spPr/>
      <dgm:t>
        <a:bodyPr/>
        <a:lstStyle/>
        <a:p>
          <a:pPr algn="l" rtl="0"/>
          <a:r>
            <a:rPr lang="es-ES" b="0">
              <a:latin typeface="Univers Light"/>
            </a:rPr>
            <a:t>Indique cuál es la situación de partida, describa brevemente el proyecto y defina la situación final de las personas destinatarias</a:t>
          </a:r>
        </a:p>
      </dgm:t>
    </dgm:pt>
    <dgm:pt modelId="{9C13898B-C611-4B3E-8024-C05DBA7A2E77}" type="parTrans" cxnId="{2F63AB83-E98C-4B4D-83AB-FA77E43099BC}">
      <dgm:prSet/>
      <dgm:spPr/>
      <dgm:t>
        <a:bodyPr/>
        <a:lstStyle/>
        <a:p>
          <a:endParaRPr lang="es-ES"/>
        </a:p>
      </dgm:t>
    </dgm:pt>
    <dgm:pt modelId="{AFBC7D41-C5CA-4102-B8F1-F7A7225BAFCD}" type="sibTrans" cxnId="{2F63AB83-E98C-4B4D-83AB-FA77E43099BC}">
      <dgm:prSet/>
      <dgm:spPr/>
      <dgm:t>
        <a:bodyPr/>
        <a:lstStyle/>
        <a:p>
          <a:endParaRPr lang="es-ES"/>
        </a:p>
      </dgm:t>
    </dgm:pt>
    <dgm:pt modelId="{8E9E0448-8844-4FEA-9E8D-DAD75142D900}">
      <dgm:prSet phldrT="[Texto]" phldr="0"/>
      <dgm:spPr/>
      <dgm:t>
        <a:bodyPr/>
        <a:lstStyle/>
        <a:p>
          <a:pPr rtl="0"/>
          <a:r>
            <a:rPr lang="es-ES">
              <a:latin typeface="Univers Light"/>
            </a:rPr>
            <a:t> Política Pública Nacional en la que se enmarca el Proyecto</a:t>
          </a:r>
        </a:p>
      </dgm:t>
    </dgm:pt>
    <dgm:pt modelId="{AF430F84-FB2B-4AAA-8264-3E6C1A60BD98}" type="parTrans" cxnId="{A504AD2C-51E2-4856-822A-FE1005CD8036}">
      <dgm:prSet/>
      <dgm:spPr/>
      <dgm:t>
        <a:bodyPr/>
        <a:lstStyle/>
        <a:p>
          <a:endParaRPr lang="es-ES"/>
        </a:p>
      </dgm:t>
    </dgm:pt>
    <dgm:pt modelId="{9CCFF156-3F18-4BD0-80E6-A34FE87BA55E}" type="sibTrans" cxnId="{A504AD2C-51E2-4856-822A-FE1005CD8036}">
      <dgm:prSet/>
      <dgm:spPr/>
      <dgm:t>
        <a:bodyPr/>
        <a:lstStyle/>
        <a:p>
          <a:endParaRPr lang="es-ES"/>
        </a:p>
      </dgm:t>
    </dgm:pt>
    <dgm:pt modelId="{374DD947-CD78-40FF-8D2D-86FDF1DF523C}">
      <dgm:prSet phldrT="[Texto]" phldr="0"/>
      <dgm:spPr/>
      <dgm:t>
        <a:bodyPr/>
        <a:lstStyle/>
        <a:p>
          <a:pPr rtl="0"/>
          <a:r>
            <a:rPr lang="es-ES">
              <a:latin typeface="Univers Light"/>
            </a:rPr>
            <a:t> Indicar con qué políticas públicas está alineado el proyecto: educación, inserción laboral, derechos humanos, fortalecimiento de la Sociedad Civil, etc. y si el proyecto fortalecerá o impulsará Planes o Programas a nivel regional o nacional o políticas para la promoción de los derechos de las personas con discapacidad en general o discapacidad visual en particular.</a:t>
          </a:r>
        </a:p>
      </dgm:t>
    </dgm:pt>
    <dgm:pt modelId="{A0044F27-2BB9-40AA-ABF2-F9EE1200C03E}" type="parTrans" cxnId="{04012C69-A728-4CEF-BD3D-119111A1BFC5}">
      <dgm:prSet/>
      <dgm:spPr/>
      <dgm:t>
        <a:bodyPr/>
        <a:lstStyle/>
        <a:p>
          <a:endParaRPr lang="es-ES"/>
        </a:p>
      </dgm:t>
    </dgm:pt>
    <dgm:pt modelId="{D91F1687-3462-4F2E-A320-21F77FD5978D}" type="sibTrans" cxnId="{04012C69-A728-4CEF-BD3D-119111A1BFC5}">
      <dgm:prSet/>
      <dgm:spPr/>
      <dgm:t>
        <a:bodyPr/>
        <a:lstStyle/>
        <a:p>
          <a:endParaRPr lang="es-ES"/>
        </a:p>
      </dgm:t>
    </dgm:pt>
    <dgm:pt modelId="{DDB5E5DF-F5A5-4AD1-A551-2D323BE80299}">
      <dgm:prSet phldr="0"/>
      <dgm:spPr/>
      <dgm:t>
        <a:bodyPr/>
        <a:lstStyle/>
        <a:p>
          <a:pPr rtl="0"/>
          <a:r>
            <a:rPr lang="es-ES">
              <a:latin typeface="Univers Light"/>
            </a:rPr>
            <a:t> Población Destinataria.</a:t>
          </a:r>
        </a:p>
      </dgm:t>
    </dgm:pt>
    <dgm:pt modelId="{365C7C84-A0A2-4441-A670-C4FA233BCF00}" type="parTrans" cxnId="{39BDFE1B-7407-4476-9D30-21BC983951BC}">
      <dgm:prSet/>
      <dgm:spPr/>
    </dgm:pt>
    <dgm:pt modelId="{ED8F7D12-6475-4AD7-8452-45F7B524C96F}" type="sibTrans" cxnId="{39BDFE1B-7407-4476-9D30-21BC983951BC}">
      <dgm:prSet/>
      <dgm:spPr/>
    </dgm:pt>
    <dgm:pt modelId="{1A2A87CF-9675-4DAE-B22B-068F35A64174}">
      <dgm:prSet phldr="0"/>
      <dgm:spPr/>
      <dgm:t>
        <a:bodyPr/>
        <a:lstStyle/>
        <a:p>
          <a:pPr rtl="0"/>
          <a:r>
            <a:rPr lang="es-ES">
              <a:latin typeface="Univers Light"/>
            </a:rPr>
            <a:t> Incluya una descripción de la población destinataria y de las personas destinatarias finales y con enfoque de género, incluyendo datos desagregados por sexo y edad (cuantificada, siempre que sea posible), incluyendo los criterios de selección. </a:t>
          </a:r>
        </a:p>
      </dgm:t>
    </dgm:pt>
    <dgm:pt modelId="{90524F22-289B-405E-BB0F-4A06FD65691D}" type="parTrans" cxnId="{7A08BA76-CC61-4FC1-9726-C086691711F3}">
      <dgm:prSet/>
      <dgm:spPr/>
    </dgm:pt>
    <dgm:pt modelId="{A1E739C8-E848-4685-8C2E-64BF1D05CF09}" type="sibTrans" cxnId="{7A08BA76-CC61-4FC1-9726-C086691711F3}">
      <dgm:prSet/>
      <dgm:spPr/>
    </dgm:pt>
    <dgm:pt modelId="{A6A7C074-82A2-48B7-A527-2ECD4440D8E1}">
      <dgm:prSet phldr="0"/>
      <dgm:spPr/>
      <dgm:t>
        <a:bodyPr/>
        <a:lstStyle/>
        <a:p>
          <a:pPr rtl="0"/>
          <a:r>
            <a:rPr lang="es-ES">
              <a:latin typeface="Univers Light"/>
            </a:rPr>
            <a:t>Identifique las necesidades y dificultades de la población destinataria y demuestre la pertinencia de la propuesta para responder a dichas necesidades y dificultades</a:t>
          </a:r>
        </a:p>
      </dgm:t>
    </dgm:pt>
    <dgm:pt modelId="{EE24F645-52D5-4B62-93FA-B80846FBDD81}" type="parTrans" cxnId="{7221EC77-5275-4D75-9A55-4939A4B6C4E0}">
      <dgm:prSet/>
      <dgm:spPr/>
    </dgm:pt>
    <dgm:pt modelId="{26260439-3E56-44A0-8D6B-88D7BF6068BD}" type="sibTrans" cxnId="{7221EC77-5275-4D75-9A55-4939A4B6C4E0}">
      <dgm:prSet/>
      <dgm:spPr/>
    </dgm:pt>
    <dgm:pt modelId="{68BF765E-3AA8-4471-81E5-4189E87AFC49}" type="pres">
      <dgm:prSet presAssocID="{4383F008-3D1A-4D5C-A645-CB5F99E49064}" presName="linear" presStyleCnt="0">
        <dgm:presLayoutVars>
          <dgm:animLvl val="lvl"/>
          <dgm:resizeHandles val="exact"/>
        </dgm:presLayoutVars>
      </dgm:prSet>
      <dgm:spPr/>
    </dgm:pt>
    <dgm:pt modelId="{B3792907-FD36-42FA-8F26-4D3D27A469CC}" type="pres">
      <dgm:prSet presAssocID="{F5310AC6-A735-48B8-A35E-DCD6E03CAA70}" presName="parentText" presStyleLbl="node1" presStyleIdx="0" presStyleCnt="3">
        <dgm:presLayoutVars>
          <dgm:chMax val="0"/>
          <dgm:bulletEnabled val="1"/>
        </dgm:presLayoutVars>
      </dgm:prSet>
      <dgm:spPr/>
    </dgm:pt>
    <dgm:pt modelId="{8146BC03-A02A-4B04-BD63-A45C2C03889D}" type="pres">
      <dgm:prSet presAssocID="{F5310AC6-A735-48B8-A35E-DCD6E03CAA70}" presName="childText" presStyleLbl="revTx" presStyleIdx="0" presStyleCnt="3">
        <dgm:presLayoutVars>
          <dgm:bulletEnabled val="1"/>
        </dgm:presLayoutVars>
      </dgm:prSet>
      <dgm:spPr/>
    </dgm:pt>
    <dgm:pt modelId="{51A59B58-EF72-44AA-8D28-FD0DF20E191F}" type="pres">
      <dgm:prSet presAssocID="{8E9E0448-8844-4FEA-9E8D-DAD75142D900}" presName="parentText" presStyleLbl="node1" presStyleIdx="1" presStyleCnt="3">
        <dgm:presLayoutVars>
          <dgm:chMax val="0"/>
          <dgm:bulletEnabled val="1"/>
        </dgm:presLayoutVars>
      </dgm:prSet>
      <dgm:spPr/>
    </dgm:pt>
    <dgm:pt modelId="{381CF8D3-B2B0-4C8E-B84A-D6D19EB7B7D4}" type="pres">
      <dgm:prSet presAssocID="{8E9E0448-8844-4FEA-9E8D-DAD75142D900}" presName="childText" presStyleLbl="revTx" presStyleIdx="1" presStyleCnt="3">
        <dgm:presLayoutVars>
          <dgm:bulletEnabled val="1"/>
        </dgm:presLayoutVars>
      </dgm:prSet>
      <dgm:spPr/>
    </dgm:pt>
    <dgm:pt modelId="{02E3B616-161E-4189-979F-B736D3FC38C5}" type="pres">
      <dgm:prSet presAssocID="{DDB5E5DF-F5A5-4AD1-A551-2D323BE80299}" presName="parentText" presStyleLbl="node1" presStyleIdx="2" presStyleCnt="3">
        <dgm:presLayoutVars>
          <dgm:chMax val="0"/>
          <dgm:bulletEnabled val="1"/>
        </dgm:presLayoutVars>
      </dgm:prSet>
      <dgm:spPr/>
    </dgm:pt>
    <dgm:pt modelId="{34F639C2-CECE-49F6-9073-AAAFFF63389E}" type="pres">
      <dgm:prSet presAssocID="{DDB5E5DF-F5A5-4AD1-A551-2D323BE80299}" presName="childText" presStyleLbl="revTx" presStyleIdx="2" presStyleCnt="3">
        <dgm:presLayoutVars>
          <dgm:bulletEnabled val="1"/>
        </dgm:presLayoutVars>
      </dgm:prSet>
      <dgm:spPr/>
    </dgm:pt>
  </dgm:ptLst>
  <dgm:cxnLst>
    <dgm:cxn modelId="{18541B07-A6BE-40E6-AE8B-481BB7E72BC4}" srcId="{4383F008-3D1A-4D5C-A645-CB5F99E49064}" destId="{F5310AC6-A735-48B8-A35E-DCD6E03CAA70}" srcOrd="0" destOrd="0" parTransId="{34989AD4-E13E-4280-90C5-E9007A9E32EA}" sibTransId="{107A6B1C-4A3A-457E-AB73-D6B4351C11C5}"/>
    <dgm:cxn modelId="{15FCD616-9C04-48F1-B6CA-6B514CA20E6F}" type="presOf" srcId="{F5310AC6-A735-48B8-A35E-DCD6E03CAA70}" destId="{B3792907-FD36-42FA-8F26-4D3D27A469CC}" srcOrd="0" destOrd="0" presId="urn:microsoft.com/office/officeart/2005/8/layout/vList2"/>
    <dgm:cxn modelId="{39BDFE1B-7407-4476-9D30-21BC983951BC}" srcId="{4383F008-3D1A-4D5C-A645-CB5F99E49064}" destId="{DDB5E5DF-F5A5-4AD1-A551-2D323BE80299}" srcOrd="2" destOrd="0" parTransId="{365C7C84-A0A2-4441-A670-C4FA233BCF00}" sibTransId="{ED8F7D12-6475-4AD7-8452-45F7B524C96F}"/>
    <dgm:cxn modelId="{A504AD2C-51E2-4856-822A-FE1005CD8036}" srcId="{4383F008-3D1A-4D5C-A645-CB5F99E49064}" destId="{8E9E0448-8844-4FEA-9E8D-DAD75142D900}" srcOrd="1" destOrd="0" parTransId="{AF430F84-FB2B-4AAA-8264-3E6C1A60BD98}" sibTransId="{9CCFF156-3F18-4BD0-80E6-A34FE87BA55E}"/>
    <dgm:cxn modelId="{8C5C2E66-A98E-456A-AE88-4F7C5BB62A22}" type="presOf" srcId="{08B383D5-81A2-40BF-B8CE-CB2FA3F1E1BE}" destId="{8146BC03-A02A-4B04-BD63-A45C2C03889D}" srcOrd="0" destOrd="0" presId="urn:microsoft.com/office/officeart/2005/8/layout/vList2"/>
    <dgm:cxn modelId="{04012C69-A728-4CEF-BD3D-119111A1BFC5}" srcId="{8E9E0448-8844-4FEA-9E8D-DAD75142D900}" destId="{374DD947-CD78-40FF-8D2D-86FDF1DF523C}" srcOrd="0" destOrd="0" parTransId="{A0044F27-2BB9-40AA-ABF2-F9EE1200C03E}" sibTransId="{D91F1687-3462-4F2E-A320-21F77FD5978D}"/>
    <dgm:cxn modelId="{42390D4C-BB52-49A8-9B1F-BD1734F60EE2}" type="presOf" srcId="{374DD947-CD78-40FF-8D2D-86FDF1DF523C}" destId="{381CF8D3-B2B0-4C8E-B84A-D6D19EB7B7D4}" srcOrd="0" destOrd="0" presId="urn:microsoft.com/office/officeart/2005/8/layout/vList2"/>
    <dgm:cxn modelId="{E2019D4D-6413-493C-A49E-019B2E145DDC}" type="presOf" srcId="{8E9E0448-8844-4FEA-9E8D-DAD75142D900}" destId="{51A59B58-EF72-44AA-8D28-FD0DF20E191F}" srcOrd="0" destOrd="0" presId="urn:microsoft.com/office/officeart/2005/8/layout/vList2"/>
    <dgm:cxn modelId="{7A08BA76-CC61-4FC1-9726-C086691711F3}" srcId="{DDB5E5DF-F5A5-4AD1-A551-2D323BE80299}" destId="{1A2A87CF-9675-4DAE-B22B-068F35A64174}" srcOrd="0" destOrd="0" parTransId="{90524F22-289B-405E-BB0F-4A06FD65691D}" sibTransId="{A1E739C8-E848-4685-8C2E-64BF1D05CF09}"/>
    <dgm:cxn modelId="{7221EC77-5275-4D75-9A55-4939A4B6C4E0}" srcId="{DDB5E5DF-F5A5-4AD1-A551-2D323BE80299}" destId="{A6A7C074-82A2-48B7-A527-2ECD4440D8E1}" srcOrd="1" destOrd="0" parTransId="{EE24F645-52D5-4B62-93FA-B80846FBDD81}" sibTransId="{26260439-3E56-44A0-8D6B-88D7BF6068BD}"/>
    <dgm:cxn modelId="{2F63AB83-E98C-4B4D-83AB-FA77E43099BC}" srcId="{F5310AC6-A735-48B8-A35E-DCD6E03CAA70}" destId="{08B383D5-81A2-40BF-B8CE-CB2FA3F1E1BE}" srcOrd="0" destOrd="0" parTransId="{9C13898B-C611-4B3E-8024-C05DBA7A2E77}" sibTransId="{AFBC7D41-C5CA-4102-B8F1-F7A7225BAFCD}"/>
    <dgm:cxn modelId="{E6A20895-0868-4B1F-8B4D-DBEF77A7FE14}" type="presOf" srcId="{DDB5E5DF-F5A5-4AD1-A551-2D323BE80299}" destId="{02E3B616-161E-4189-979F-B736D3FC38C5}" srcOrd="0" destOrd="0" presId="urn:microsoft.com/office/officeart/2005/8/layout/vList2"/>
    <dgm:cxn modelId="{AEA3DE97-9868-4418-88CD-E54D12A6468B}" type="presOf" srcId="{4383F008-3D1A-4D5C-A645-CB5F99E49064}" destId="{68BF765E-3AA8-4471-81E5-4189E87AFC49}" srcOrd="0" destOrd="0" presId="urn:microsoft.com/office/officeart/2005/8/layout/vList2"/>
    <dgm:cxn modelId="{C54F91A2-7544-4333-8E5C-FA61DD607631}" type="presOf" srcId="{1A2A87CF-9675-4DAE-B22B-068F35A64174}" destId="{34F639C2-CECE-49F6-9073-AAAFFF63389E}" srcOrd="0" destOrd="0" presId="urn:microsoft.com/office/officeart/2005/8/layout/vList2"/>
    <dgm:cxn modelId="{57C94FBA-7D49-4720-B5E5-B6F810DC5E9E}" type="presOf" srcId="{A6A7C074-82A2-48B7-A527-2ECD4440D8E1}" destId="{34F639C2-CECE-49F6-9073-AAAFFF63389E}" srcOrd="0" destOrd="1" presId="urn:microsoft.com/office/officeart/2005/8/layout/vList2"/>
    <dgm:cxn modelId="{E1D6210E-3CB0-497D-833A-086AB030ADB8}" type="presParOf" srcId="{68BF765E-3AA8-4471-81E5-4189E87AFC49}" destId="{B3792907-FD36-42FA-8F26-4D3D27A469CC}" srcOrd="0" destOrd="0" presId="urn:microsoft.com/office/officeart/2005/8/layout/vList2"/>
    <dgm:cxn modelId="{F2575E79-FB0C-4595-8FCB-EC558FC397D2}" type="presParOf" srcId="{68BF765E-3AA8-4471-81E5-4189E87AFC49}" destId="{8146BC03-A02A-4B04-BD63-A45C2C03889D}" srcOrd="1" destOrd="0" presId="urn:microsoft.com/office/officeart/2005/8/layout/vList2"/>
    <dgm:cxn modelId="{5E27AD1B-ADC1-4DEF-8FF4-BCD30219D1DA}" type="presParOf" srcId="{68BF765E-3AA8-4471-81E5-4189E87AFC49}" destId="{51A59B58-EF72-44AA-8D28-FD0DF20E191F}" srcOrd="2" destOrd="0" presId="urn:microsoft.com/office/officeart/2005/8/layout/vList2"/>
    <dgm:cxn modelId="{C5DB7C78-0E51-47F2-B833-D8EF42F0996E}" type="presParOf" srcId="{68BF765E-3AA8-4471-81E5-4189E87AFC49}" destId="{381CF8D3-B2B0-4C8E-B84A-D6D19EB7B7D4}" srcOrd="3" destOrd="0" presId="urn:microsoft.com/office/officeart/2005/8/layout/vList2"/>
    <dgm:cxn modelId="{935A4174-65FF-4798-847F-EC2B9139E7DE}" type="presParOf" srcId="{68BF765E-3AA8-4471-81E5-4189E87AFC49}" destId="{02E3B616-161E-4189-979F-B736D3FC38C5}" srcOrd="4" destOrd="0" presId="urn:microsoft.com/office/officeart/2005/8/layout/vList2"/>
    <dgm:cxn modelId="{56062A1C-B706-4D6F-9B55-02C4AF165A75}" type="presParOf" srcId="{68BF765E-3AA8-4471-81E5-4189E87AFC49}" destId="{34F639C2-CECE-49F6-9073-AAAFFF63389E}"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83F008-3D1A-4D5C-A645-CB5F99E4906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s-ES"/>
        </a:p>
      </dgm:t>
    </dgm:pt>
    <dgm:pt modelId="{F5310AC6-A735-48B8-A35E-DCD6E03CAA70}">
      <dgm:prSet phldrT="[Texto]" phldr="0"/>
      <dgm:spPr/>
      <dgm:t>
        <a:bodyPr/>
        <a:lstStyle/>
        <a:p>
          <a:pPr rtl="0"/>
          <a:r>
            <a:rPr lang="es-ES">
              <a:latin typeface="Univers Light"/>
            </a:rPr>
            <a:t>2.1 Descripción del Proyecto y Cronograma de las Actividades</a:t>
          </a:r>
        </a:p>
      </dgm:t>
    </dgm:pt>
    <dgm:pt modelId="{34989AD4-E13E-4280-90C5-E9007A9E32EA}" type="parTrans" cxnId="{18541B07-A6BE-40E6-AE8B-481BB7E72BC4}">
      <dgm:prSet/>
      <dgm:spPr/>
      <dgm:t>
        <a:bodyPr/>
        <a:lstStyle/>
        <a:p>
          <a:endParaRPr lang="es-ES"/>
        </a:p>
      </dgm:t>
    </dgm:pt>
    <dgm:pt modelId="{107A6B1C-4A3A-457E-AB73-D6B4351C11C5}" type="sibTrans" cxnId="{18541B07-A6BE-40E6-AE8B-481BB7E72BC4}">
      <dgm:prSet/>
      <dgm:spPr/>
      <dgm:t>
        <a:bodyPr/>
        <a:lstStyle/>
        <a:p>
          <a:endParaRPr lang="es-ES"/>
        </a:p>
      </dgm:t>
    </dgm:pt>
    <dgm:pt modelId="{08B383D5-81A2-40BF-B8CE-CB2FA3F1E1BE}">
      <dgm:prSet phldrT="[Texto]" phldr="0"/>
      <dgm:spPr/>
      <dgm:t>
        <a:bodyPr/>
        <a:lstStyle/>
        <a:p>
          <a:pPr algn="l" rtl="0"/>
          <a:r>
            <a:rPr lang="es-ES" b="0">
              <a:latin typeface="Amasis MT Pro Medium"/>
            </a:rPr>
            <a:t> </a:t>
          </a:r>
          <a:r>
            <a:rPr lang="es-ES" b="0"/>
            <a:t>Facilite un resumen del tipo de actividades propuestas y especifique las</a:t>
          </a:r>
          <a:r>
            <a:rPr lang="es-ES" b="0">
              <a:latin typeface="Amasis MT Pro Medium"/>
            </a:rPr>
            <a:t> </a:t>
          </a:r>
          <a:r>
            <a:rPr lang="es-ES" b="0"/>
            <a:t>repercusiones e impacto previstos, incluyendo una descripción de los vínculos o</a:t>
          </a:r>
          <a:r>
            <a:rPr lang="es-ES" b="0">
              <a:latin typeface="Amasis MT Pro Medium"/>
            </a:rPr>
            <a:t> </a:t>
          </a:r>
          <a:r>
            <a:rPr lang="es-ES" b="0"/>
            <a:t>relaciones entre grupos </a:t>
          </a:r>
          <a:r>
            <a:rPr lang="es-ES" b="0">
              <a:latin typeface="Amasis MT Pro Medium"/>
            </a:rPr>
            <a:t>de actividades.</a:t>
          </a:r>
          <a:endParaRPr lang="es-ES" b="0">
            <a:latin typeface="Univers Light"/>
          </a:endParaRPr>
        </a:p>
      </dgm:t>
    </dgm:pt>
    <dgm:pt modelId="{9C13898B-C611-4B3E-8024-C05DBA7A2E77}" type="parTrans" cxnId="{2F63AB83-E98C-4B4D-83AB-FA77E43099BC}">
      <dgm:prSet/>
      <dgm:spPr/>
      <dgm:t>
        <a:bodyPr/>
        <a:lstStyle/>
        <a:p>
          <a:endParaRPr lang="es-ES"/>
        </a:p>
      </dgm:t>
    </dgm:pt>
    <dgm:pt modelId="{AFBC7D41-C5CA-4102-B8F1-F7A7225BAFCD}" type="sibTrans" cxnId="{2F63AB83-E98C-4B4D-83AB-FA77E43099BC}">
      <dgm:prSet/>
      <dgm:spPr/>
      <dgm:t>
        <a:bodyPr/>
        <a:lstStyle/>
        <a:p>
          <a:endParaRPr lang="es-ES"/>
        </a:p>
      </dgm:t>
    </dgm:pt>
    <dgm:pt modelId="{68BF765E-3AA8-4471-81E5-4189E87AFC49}" type="pres">
      <dgm:prSet presAssocID="{4383F008-3D1A-4D5C-A645-CB5F99E49064}" presName="linear" presStyleCnt="0">
        <dgm:presLayoutVars>
          <dgm:animLvl val="lvl"/>
          <dgm:resizeHandles val="exact"/>
        </dgm:presLayoutVars>
      </dgm:prSet>
      <dgm:spPr/>
    </dgm:pt>
    <dgm:pt modelId="{B3792907-FD36-42FA-8F26-4D3D27A469CC}" type="pres">
      <dgm:prSet presAssocID="{F5310AC6-A735-48B8-A35E-DCD6E03CAA70}" presName="parentText" presStyleLbl="node1" presStyleIdx="0" presStyleCnt="1">
        <dgm:presLayoutVars>
          <dgm:chMax val="0"/>
          <dgm:bulletEnabled val="1"/>
        </dgm:presLayoutVars>
      </dgm:prSet>
      <dgm:spPr/>
    </dgm:pt>
    <dgm:pt modelId="{8146BC03-A02A-4B04-BD63-A45C2C03889D}" type="pres">
      <dgm:prSet presAssocID="{F5310AC6-A735-48B8-A35E-DCD6E03CAA70}" presName="childText" presStyleLbl="revTx" presStyleIdx="0" presStyleCnt="1">
        <dgm:presLayoutVars>
          <dgm:bulletEnabled val="1"/>
        </dgm:presLayoutVars>
      </dgm:prSet>
      <dgm:spPr/>
    </dgm:pt>
  </dgm:ptLst>
  <dgm:cxnLst>
    <dgm:cxn modelId="{18541B07-A6BE-40E6-AE8B-481BB7E72BC4}" srcId="{4383F008-3D1A-4D5C-A645-CB5F99E49064}" destId="{F5310AC6-A735-48B8-A35E-DCD6E03CAA70}" srcOrd="0" destOrd="0" parTransId="{34989AD4-E13E-4280-90C5-E9007A9E32EA}" sibTransId="{107A6B1C-4A3A-457E-AB73-D6B4351C11C5}"/>
    <dgm:cxn modelId="{32A9BC5C-3019-4345-95B1-BEC96B5B35FB}" type="presOf" srcId="{08B383D5-81A2-40BF-B8CE-CB2FA3F1E1BE}" destId="{8146BC03-A02A-4B04-BD63-A45C2C03889D}" srcOrd="0" destOrd="0" presId="urn:microsoft.com/office/officeart/2005/8/layout/vList2"/>
    <dgm:cxn modelId="{2F63AB83-E98C-4B4D-83AB-FA77E43099BC}" srcId="{F5310AC6-A735-48B8-A35E-DCD6E03CAA70}" destId="{08B383D5-81A2-40BF-B8CE-CB2FA3F1E1BE}" srcOrd="0" destOrd="0" parTransId="{9C13898B-C611-4B3E-8024-C05DBA7A2E77}" sibTransId="{AFBC7D41-C5CA-4102-B8F1-F7A7225BAFCD}"/>
    <dgm:cxn modelId="{AEA3DE97-9868-4418-88CD-E54D12A6468B}" type="presOf" srcId="{4383F008-3D1A-4D5C-A645-CB5F99E49064}" destId="{68BF765E-3AA8-4471-81E5-4189E87AFC49}" srcOrd="0" destOrd="0" presId="urn:microsoft.com/office/officeart/2005/8/layout/vList2"/>
    <dgm:cxn modelId="{A886E1DC-F17B-457D-9D77-4134D093955D}" type="presOf" srcId="{F5310AC6-A735-48B8-A35E-DCD6E03CAA70}" destId="{B3792907-FD36-42FA-8F26-4D3D27A469CC}" srcOrd="0" destOrd="0" presId="urn:microsoft.com/office/officeart/2005/8/layout/vList2"/>
    <dgm:cxn modelId="{3E6DA15B-CD40-46C9-887F-431AC26140C9}" type="presParOf" srcId="{68BF765E-3AA8-4471-81E5-4189E87AFC49}" destId="{B3792907-FD36-42FA-8F26-4D3D27A469CC}" srcOrd="0" destOrd="0" presId="urn:microsoft.com/office/officeart/2005/8/layout/vList2"/>
    <dgm:cxn modelId="{CA5F2EBA-577E-46BC-8123-4B97835DF788}" type="presParOf" srcId="{68BF765E-3AA8-4471-81E5-4189E87AFC49}" destId="{8146BC03-A02A-4B04-BD63-A45C2C03889D}"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83F008-3D1A-4D5C-A645-CB5F99E4906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s-ES"/>
        </a:p>
      </dgm:t>
    </dgm:pt>
    <dgm:pt modelId="{F5310AC6-A735-48B8-A35E-DCD6E03CAA70}">
      <dgm:prSet phldrT="[Texto]" phldr="0"/>
      <dgm:spPr/>
      <dgm:t>
        <a:bodyPr/>
        <a:lstStyle/>
        <a:p>
          <a:pPr rtl="0"/>
          <a:r>
            <a:rPr lang="es-ES">
              <a:latin typeface="Univers Light"/>
            </a:rPr>
            <a:t>3.1 </a:t>
          </a:r>
          <a:r>
            <a:rPr lang="es-ES"/>
            <a:t>Facilite los antecedentes que llevaron a la preparación de la acción.</a:t>
          </a:r>
        </a:p>
      </dgm:t>
    </dgm:pt>
    <dgm:pt modelId="{34989AD4-E13E-4280-90C5-E9007A9E32EA}" type="parTrans" cxnId="{18541B07-A6BE-40E6-AE8B-481BB7E72BC4}">
      <dgm:prSet/>
      <dgm:spPr/>
      <dgm:t>
        <a:bodyPr/>
        <a:lstStyle/>
        <a:p>
          <a:endParaRPr lang="es-ES"/>
        </a:p>
      </dgm:t>
    </dgm:pt>
    <dgm:pt modelId="{107A6B1C-4A3A-457E-AB73-D6B4351C11C5}" type="sibTrans" cxnId="{18541B07-A6BE-40E6-AE8B-481BB7E72BC4}">
      <dgm:prSet/>
      <dgm:spPr/>
      <dgm:t>
        <a:bodyPr/>
        <a:lstStyle/>
        <a:p>
          <a:endParaRPr lang="es-ES"/>
        </a:p>
      </dgm:t>
    </dgm:pt>
    <dgm:pt modelId="{08B383D5-81A2-40BF-B8CE-CB2FA3F1E1BE}">
      <dgm:prSet phldrT="[Texto]" phldr="0"/>
      <dgm:spPr/>
      <dgm:t>
        <a:bodyPr/>
        <a:lstStyle/>
        <a:p>
          <a:pPr rtl="0"/>
          <a:r>
            <a:rPr lang="es-ES" b="0">
              <a:latin typeface="Amasis MT Pro Medium"/>
            </a:rPr>
            <a:t> </a:t>
          </a:r>
          <a:r>
            <a:rPr lang="es-ES" b="0"/>
            <a:t>El análisis del contexto, así como el diseño orientado al acceso equitativo y</a:t>
          </a:r>
          <a:r>
            <a:rPr lang="es-ES" b="0">
              <a:latin typeface="Amasis MT Pro Medium"/>
            </a:rPr>
            <a:t> </a:t>
          </a:r>
          <a:r>
            <a:rPr lang="es-ES" b="0"/>
            <a:t>control para mujeres y hombres, niñas y niños a los beneficios y recursos del</a:t>
          </a:r>
          <a:r>
            <a:rPr lang="es-ES" b="0">
              <a:latin typeface="Amasis MT Pro Medium"/>
            </a:rPr>
            <a:t> </a:t>
          </a:r>
          <a:r>
            <a:rPr lang="es-ES" b="0"/>
            <a:t>proyecto y a la participación plena y efectiva de las mujeres en todas las fases</a:t>
          </a:r>
          <a:r>
            <a:rPr lang="es-ES" b="0">
              <a:latin typeface="Amasis MT Pro Medium"/>
            </a:rPr>
            <a:t> </a:t>
          </a:r>
          <a:r>
            <a:rPr lang="es-ES" b="0"/>
            <a:t>de la intervención</a:t>
          </a:r>
          <a:r>
            <a:rPr lang="es-ES" b="0">
              <a:latin typeface="Amasis MT Pro Medium"/>
            </a:rPr>
            <a:t>.</a:t>
          </a:r>
          <a:endParaRPr lang="es-ES" b="0"/>
        </a:p>
      </dgm:t>
    </dgm:pt>
    <dgm:pt modelId="{9C13898B-C611-4B3E-8024-C05DBA7A2E77}" type="parTrans" cxnId="{2F63AB83-E98C-4B4D-83AB-FA77E43099BC}">
      <dgm:prSet/>
      <dgm:spPr/>
      <dgm:t>
        <a:bodyPr/>
        <a:lstStyle/>
        <a:p>
          <a:endParaRPr lang="es-ES"/>
        </a:p>
      </dgm:t>
    </dgm:pt>
    <dgm:pt modelId="{AFBC7D41-C5CA-4102-B8F1-F7A7225BAFCD}" type="sibTrans" cxnId="{2F63AB83-E98C-4B4D-83AB-FA77E43099BC}">
      <dgm:prSet/>
      <dgm:spPr/>
      <dgm:t>
        <a:bodyPr/>
        <a:lstStyle/>
        <a:p>
          <a:endParaRPr lang="es-ES"/>
        </a:p>
      </dgm:t>
    </dgm:pt>
    <dgm:pt modelId="{53EAA656-0273-429A-B09E-CF9E85534466}">
      <dgm:prSet phldr="0"/>
      <dgm:spPr/>
      <dgm:t>
        <a:bodyPr/>
        <a:lstStyle/>
        <a:p>
          <a:pPr rtl="0"/>
          <a:r>
            <a:rPr lang="es-ES" b="0">
              <a:latin typeface="Univers Light"/>
            </a:rPr>
            <a:t> 3.2 </a:t>
          </a:r>
          <a:r>
            <a:rPr lang="es-ES" b="0"/>
            <a:t>Describa las principales instituciones interesadas (públicas o privadas), de qué manera se implicarán y participarán en el desarrollo del proyecto y sus actividades:</a:t>
          </a:r>
        </a:p>
      </dgm:t>
    </dgm:pt>
    <dgm:pt modelId="{136E5F3C-A9B0-46CE-8E85-8C4E9C4B2E1D}" type="parTrans" cxnId="{9938E78D-87C1-413A-A251-DF86B881853D}">
      <dgm:prSet/>
      <dgm:spPr/>
    </dgm:pt>
    <dgm:pt modelId="{2E664FA0-A148-43C1-BDE3-30EA645EC0FA}" type="sibTrans" cxnId="{9938E78D-87C1-413A-A251-DF86B881853D}">
      <dgm:prSet/>
      <dgm:spPr/>
    </dgm:pt>
    <dgm:pt modelId="{0A4CB363-8EA9-42CA-ADAF-CDF41DDC83DD}">
      <dgm:prSet phldr="0"/>
      <dgm:spPr/>
      <dgm:t>
        <a:bodyPr/>
        <a:lstStyle/>
        <a:p>
          <a:pPr rtl="0"/>
          <a:r>
            <a:rPr lang="es-ES" b="0">
              <a:latin typeface="Amasis MT Pro Medium"/>
            </a:rPr>
            <a:t> </a:t>
          </a:r>
          <a:r>
            <a:rPr lang="es-ES" b="0"/>
            <a:t>Describa la misión de cada una de las instituciones participantes e incluya claramente su relación con el proyecto. Actividades en las que se verán implicadas y participarán activamente, así como las sinergias desarrolladas. Cuál será su principal aportación tanto en recursos económicos como técnicos. Describa la complementariedad que se establece entre las diferentes organizaciones para lograr la acción.</a:t>
          </a:r>
          <a:endParaRPr lang="es-ES" b="0">
            <a:latin typeface="Amasis MT Pro Medium"/>
          </a:endParaRPr>
        </a:p>
      </dgm:t>
    </dgm:pt>
    <dgm:pt modelId="{1F846826-C573-4D9C-B665-55369AC28969}" type="parTrans" cxnId="{475B1793-8AAC-40E4-954D-6C4B51FAF705}">
      <dgm:prSet/>
      <dgm:spPr/>
    </dgm:pt>
    <dgm:pt modelId="{2BF92032-6E26-4F6D-98D8-D448A68CCEA1}" type="sibTrans" cxnId="{475B1793-8AAC-40E4-954D-6C4B51FAF705}">
      <dgm:prSet/>
      <dgm:spPr/>
    </dgm:pt>
    <dgm:pt modelId="{BE28495B-6B5B-475B-8CAA-C15AC37A622F}">
      <dgm:prSet phldr="0"/>
      <dgm:spPr/>
      <dgm:t>
        <a:bodyPr/>
        <a:lstStyle/>
        <a:p>
          <a:pPr rtl="0"/>
          <a:r>
            <a:rPr lang="es-ES" b="0">
              <a:latin typeface="Amasis MT Pro Medium"/>
            </a:rPr>
            <a:t>Defina</a:t>
          </a:r>
          <a:r>
            <a:rPr lang="es-ES" b="0"/>
            <a:t> la relación contractual con las instituciones implicadas, si existen acuerdos, convenios. Incluya cartas de compromiso y avales firmados para </a:t>
          </a:r>
          <a:r>
            <a:rPr lang="es-ES">
              <a:latin typeface="Amasis MT Pro Medium"/>
            </a:rPr>
            <a:t>la realización</a:t>
          </a:r>
          <a:r>
            <a:rPr lang="es-ES" b="0"/>
            <a:t> del proyecto. </a:t>
          </a:r>
          <a:endParaRPr lang="es-ES"/>
        </a:p>
      </dgm:t>
    </dgm:pt>
    <dgm:pt modelId="{1F244A69-648E-4A07-BB76-D7B42FBA91E7}" type="parTrans" cxnId="{78599B9B-0FC1-45CE-8D2B-5AD0B862ABF9}">
      <dgm:prSet/>
      <dgm:spPr/>
    </dgm:pt>
    <dgm:pt modelId="{DE3FE223-FBFD-4132-866C-1830F617C9CB}" type="sibTrans" cxnId="{78599B9B-0FC1-45CE-8D2B-5AD0B862ABF9}">
      <dgm:prSet/>
      <dgm:spPr/>
    </dgm:pt>
    <dgm:pt modelId="{68BF765E-3AA8-4471-81E5-4189E87AFC49}" type="pres">
      <dgm:prSet presAssocID="{4383F008-3D1A-4D5C-A645-CB5F99E49064}" presName="linear" presStyleCnt="0">
        <dgm:presLayoutVars>
          <dgm:animLvl val="lvl"/>
          <dgm:resizeHandles val="exact"/>
        </dgm:presLayoutVars>
      </dgm:prSet>
      <dgm:spPr/>
    </dgm:pt>
    <dgm:pt modelId="{B3792907-FD36-42FA-8F26-4D3D27A469CC}" type="pres">
      <dgm:prSet presAssocID="{F5310AC6-A735-48B8-A35E-DCD6E03CAA70}" presName="parentText" presStyleLbl="node1" presStyleIdx="0" presStyleCnt="2">
        <dgm:presLayoutVars>
          <dgm:chMax val="0"/>
          <dgm:bulletEnabled val="1"/>
        </dgm:presLayoutVars>
      </dgm:prSet>
      <dgm:spPr/>
    </dgm:pt>
    <dgm:pt modelId="{E6C952DF-FC98-4F16-A945-BA0A136625FA}" type="pres">
      <dgm:prSet presAssocID="{F5310AC6-A735-48B8-A35E-DCD6E03CAA70}" presName="childText" presStyleLbl="revTx" presStyleIdx="0" presStyleCnt="2">
        <dgm:presLayoutVars>
          <dgm:bulletEnabled val="1"/>
        </dgm:presLayoutVars>
      </dgm:prSet>
      <dgm:spPr/>
    </dgm:pt>
    <dgm:pt modelId="{6EAA2FBE-E0AA-4EE2-A186-A6492032A106}" type="pres">
      <dgm:prSet presAssocID="{53EAA656-0273-429A-B09E-CF9E85534466}" presName="parentText" presStyleLbl="node1" presStyleIdx="1" presStyleCnt="2">
        <dgm:presLayoutVars>
          <dgm:chMax val="0"/>
          <dgm:bulletEnabled val="1"/>
        </dgm:presLayoutVars>
      </dgm:prSet>
      <dgm:spPr/>
    </dgm:pt>
    <dgm:pt modelId="{BCE8FE94-0BAE-41ED-8F64-CFDAA486C592}" type="pres">
      <dgm:prSet presAssocID="{53EAA656-0273-429A-B09E-CF9E85534466}" presName="childText" presStyleLbl="revTx" presStyleIdx="1" presStyleCnt="2">
        <dgm:presLayoutVars>
          <dgm:bulletEnabled val="1"/>
        </dgm:presLayoutVars>
      </dgm:prSet>
      <dgm:spPr/>
    </dgm:pt>
  </dgm:ptLst>
  <dgm:cxnLst>
    <dgm:cxn modelId="{18541B07-A6BE-40E6-AE8B-481BB7E72BC4}" srcId="{4383F008-3D1A-4D5C-A645-CB5F99E49064}" destId="{F5310AC6-A735-48B8-A35E-DCD6E03CAA70}" srcOrd="0" destOrd="0" parTransId="{34989AD4-E13E-4280-90C5-E9007A9E32EA}" sibTransId="{107A6B1C-4A3A-457E-AB73-D6B4351C11C5}"/>
    <dgm:cxn modelId="{DF06E644-536B-4CF6-BAF1-DFD85D0279F0}" type="presOf" srcId="{0A4CB363-8EA9-42CA-ADAF-CDF41DDC83DD}" destId="{BCE8FE94-0BAE-41ED-8F64-CFDAA486C592}" srcOrd="0" destOrd="0" presId="urn:microsoft.com/office/officeart/2005/8/layout/vList2"/>
    <dgm:cxn modelId="{2AEC4E6B-3E42-4074-AB2A-AB9343624CAF}" type="presOf" srcId="{08B383D5-81A2-40BF-B8CE-CB2FA3F1E1BE}" destId="{E6C952DF-FC98-4F16-A945-BA0A136625FA}" srcOrd="0" destOrd="0" presId="urn:microsoft.com/office/officeart/2005/8/layout/vList2"/>
    <dgm:cxn modelId="{7B7D8651-0886-45F2-B804-25EB96022FCE}" type="presOf" srcId="{F5310AC6-A735-48B8-A35E-DCD6E03CAA70}" destId="{B3792907-FD36-42FA-8F26-4D3D27A469CC}" srcOrd="0" destOrd="0" presId="urn:microsoft.com/office/officeart/2005/8/layout/vList2"/>
    <dgm:cxn modelId="{2F63AB83-E98C-4B4D-83AB-FA77E43099BC}" srcId="{F5310AC6-A735-48B8-A35E-DCD6E03CAA70}" destId="{08B383D5-81A2-40BF-B8CE-CB2FA3F1E1BE}" srcOrd="0" destOrd="0" parTransId="{9C13898B-C611-4B3E-8024-C05DBA7A2E77}" sibTransId="{AFBC7D41-C5CA-4102-B8F1-F7A7225BAFCD}"/>
    <dgm:cxn modelId="{8294FF86-6A73-4087-A81D-419E8226E23D}" type="presOf" srcId="{53EAA656-0273-429A-B09E-CF9E85534466}" destId="{6EAA2FBE-E0AA-4EE2-A186-A6492032A106}" srcOrd="0" destOrd="0" presId="urn:microsoft.com/office/officeart/2005/8/layout/vList2"/>
    <dgm:cxn modelId="{9938E78D-87C1-413A-A251-DF86B881853D}" srcId="{4383F008-3D1A-4D5C-A645-CB5F99E49064}" destId="{53EAA656-0273-429A-B09E-CF9E85534466}" srcOrd="1" destOrd="0" parTransId="{136E5F3C-A9B0-46CE-8E85-8C4E9C4B2E1D}" sibTransId="{2E664FA0-A148-43C1-BDE3-30EA645EC0FA}"/>
    <dgm:cxn modelId="{475B1793-8AAC-40E4-954D-6C4B51FAF705}" srcId="{53EAA656-0273-429A-B09E-CF9E85534466}" destId="{0A4CB363-8EA9-42CA-ADAF-CDF41DDC83DD}" srcOrd="0" destOrd="0" parTransId="{1F846826-C573-4D9C-B665-55369AC28969}" sibTransId="{2BF92032-6E26-4F6D-98D8-D448A68CCEA1}"/>
    <dgm:cxn modelId="{AEA3DE97-9868-4418-88CD-E54D12A6468B}" type="presOf" srcId="{4383F008-3D1A-4D5C-A645-CB5F99E49064}" destId="{68BF765E-3AA8-4471-81E5-4189E87AFC49}" srcOrd="0" destOrd="0" presId="urn:microsoft.com/office/officeart/2005/8/layout/vList2"/>
    <dgm:cxn modelId="{78599B9B-0FC1-45CE-8D2B-5AD0B862ABF9}" srcId="{53EAA656-0273-429A-B09E-CF9E85534466}" destId="{BE28495B-6B5B-475B-8CAA-C15AC37A622F}" srcOrd="1" destOrd="0" parTransId="{1F244A69-648E-4A07-BB76-D7B42FBA91E7}" sibTransId="{DE3FE223-FBFD-4132-866C-1830F617C9CB}"/>
    <dgm:cxn modelId="{DAE471D6-EA84-4E9C-9540-DBEB07307931}" type="presOf" srcId="{BE28495B-6B5B-475B-8CAA-C15AC37A622F}" destId="{BCE8FE94-0BAE-41ED-8F64-CFDAA486C592}" srcOrd="0" destOrd="1" presId="urn:microsoft.com/office/officeart/2005/8/layout/vList2"/>
    <dgm:cxn modelId="{43EC76E4-AB3C-4C85-AFF6-33848DBC0700}" type="presParOf" srcId="{68BF765E-3AA8-4471-81E5-4189E87AFC49}" destId="{B3792907-FD36-42FA-8F26-4D3D27A469CC}" srcOrd="0" destOrd="0" presId="urn:microsoft.com/office/officeart/2005/8/layout/vList2"/>
    <dgm:cxn modelId="{E2F9ABA9-C74D-4F79-B087-AF97DA24BB9D}" type="presParOf" srcId="{68BF765E-3AA8-4471-81E5-4189E87AFC49}" destId="{E6C952DF-FC98-4F16-A945-BA0A136625FA}" srcOrd="1" destOrd="0" presId="urn:microsoft.com/office/officeart/2005/8/layout/vList2"/>
    <dgm:cxn modelId="{7DB1D33A-D61F-404B-BFD6-FE775632ED7F}" type="presParOf" srcId="{68BF765E-3AA8-4471-81E5-4189E87AFC49}" destId="{6EAA2FBE-E0AA-4EE2-A186-A6492032A106}" srcOrd="2" destOrd="0" presId="urn:microsoft.com/office/officeart/2005/8/layout/vList2"/>
    <dgm:cxn modelId="{F1F58D0B-944A-4BE8-98D3-EDFEF9D3C714}" type="presParOf" srcId="{68BF765E-3AA8-4471-81E5-4189E87AFC49}" destId="{BCE8FE94-0BAE-41ED-8F64-CFDAA486C592}" srcOrd="3"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83F008-3D1A-4D5C-A645-CB5F99E4906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s-ES"/>
        </a:p>
      </dgm:t>
    </dgm:pt>
    <dgm:pt modelId="{F5310AC6-A735-48B8-A35E-DCD6E03CAA70}">
      <dgm:prSet phldrT="[Texto]" phldr="0"/>
      <dgm:spPr/>
      <dgm:t>
        <a:bodyPr/>
        <a:lstStyle/>
        <a:p>
          <a:pPr rtl="0"/>
          <a:r>
            <a:rPr lang="es-ES">
              <a:latin typeface="Univers Light"/>
            </a:rPr>
            <a:t>3.3 </a:t>
          </a:r>
          <a:r>
            <a:rPr lang="es-ES"/>
            <a:t>Describa cualquier proceso participativo que garantice la implicación de los destinatarios finales:</a:t>
          </a:r>
        </a:p>
      </dgm:t>
    </dgm:pt>
    <dgm:pt modelId="{34989AD4-E13E-4280-90C5-E9007A9E32EA}" type="parTrans" cxnId="{18541B07-A6BE-40E6-AE8B-481BB7E72BC4}">
      <dgm:prSet/>
      <dgm:spPr/>
      <dgm:t>
        <a:bodyPr/>
        <a:lstStyle/>
        <a:p>
          <a:endParaRPr lang="es-ES"/>
        </a:p>
      </dgm:t>
    </dgm:pt>
    <dgm:pt modelId="{107A6B1C-4A3A-457E-AB73-D6B4351C11C5}" type="sibTrans" cxnId="{18541B07-A6BE-40E6-AE8B-481BB7E72BC4}">
      <dgm:prSet/>
      <dgm:spPr/>
      <dgm:t>
        <a:bodyPr/>
        <a:lstStyle/>
        <a:p>
          <a:endParaRPr lang="es-ES"/>
        </a:p>
      </dgm:t>
    </dgm:pt>
    <dgm:pt modelId="{08B383D5-81A2-40BF-B8CE-CB2FA3F1E1BE}">
      <dgm:prSet phldrT="[Texto]" phldr="0"/>
      <dgm:spPr/>
      <dgm:t>
        <a:bodyPr/>
        <a:lstStyle/>
        <a:p>
          <a:pPr rtl="0"/>
          <a:r>
            <a:rPr lang="es-ES" b="0">
              <a:latin typeface="Amasis MT Pro Medium"/>
            </a:rPr>
            <a:t> </a:t>
          </a:r>
          <a:r>
            <a:rPr lang="es-ES" b="0"/>
            <a:t>Indique la participación del colectivo meta en todas las fases de la iniciativa, desde el diagnóstico claro de las demandas/</a:t>
          </a:r>
          <a:r>
            <a:rPr lang="es-ES" b="0">
              <a:latin typeface="Amasis MT Pro Medium"/>
            </a:rPr>
            <a:t> </a:t>
          </a:r>
          <a:r>
            <a:rPr lang="es-ES" b="0"/>
            <a:t>necesidades del colectivo meta, mujeres y hombres, niñas y niños, así como en la intervención establecida respecto de los derechos vulnerados.</a:t>
          </a:r>
        </a:p>
      </dgm:t>
    </dgm:pt>
    <dgm:pt modelId="{9C13898B-C611-4B3E-8024-C05DBA7A2E77}" type="parTrans" cxnId="{2F63AB83-E98C-4B4D-83AB-FA77E43099BC}">
      <dgm:prSet/>
      <dgm:spPr/>
      <dgm:t>
        <a:bodyPr/>
        <a:lstStyle/>
        <a:p>
          <a:endParaRPr lang="es-ES"/>
        </a:p>
      </dgm:t>
    </dgm:pt>
    <dgm:pt modelId="{AFBC7D41-C5CA-4102-B8F1-F7A7225BAFCD}" type="sibTrans" cxnId="{2F63AB83-E98C-4B4D-83AB-FA77E43099BC}">
      <dgm:prSet/>
      <dgm:spPr/>
      <dgm:t>
        <a:bodyPr/>
        <a:lstStyle/>
        <a:p>
          <a:endParaRPr lang="es-ES"/>
        </a:p>
      </dgm:t>
    </dgm:pt>
    <dgm:pt modelId="{53EAA656-0273-429A-B09E-CF9E85534466}">
      <dgm:prSet phldr="0"/>
      <dgm:spPr/>
      <dgm:t>
        <a:bodyPr/>
        <a:lstStyle/>
        <a:p>
          <a:pPr rtl="0"/>
          <a:r>
            <a:rPr lang="es-ES" b="0">
              <a:latin typeface="Univers Light"/>
            </a:rPr>
            <a:t> 3.4 </a:t>
          </a:r>
          <a:r>
            <a:rPr lang="es-ES" b="0">
              <a:latin typeface="Amasis MT Pro Medium"/>
            </a:rPr>
            <a:t> </a:t>
          </a:r>
          <a:r>
            <a:rPr lang="es-ES" b="0"/>
            <a:t>Defina cómo el proyecto promoverá la igualdad de género</a:t>
          </a:r>
          <a:r>
            <a:rPr lang="es-ES" b="0">
              <a:latin typeface="Amasis MT Pro Medium"/>
            </a:rPr>
            <a:t>.</a:t>
          </a:r>
        </a:p>
      </dgm:t>
    </dgm:pt>
    <dgm:pt modelId="{136E5F3C-A9B0-46CE-8E85-8C4E9C4B2E1D}" type="parTrans" cxnId="{9938E78D-87C1-413A-A251-DF86B881853D}">
      <dgm:prSet/>
      <dgm:spPr/>
    </dgm:pt>
    <dgm:pt modelId="{2E664FA0-A148-43C1-BDE3-30EA645EC0FA}" type="sibTrans" cxnId="{9938E78D-87C1-413A-A251-DF86B881853D}">
      <dgm:prSet/>
      <dgm:spPr/>
    </dgm:pt>
    <dgm:pt modelId="{65A49D7A-3199-4901-80E2-599497C65A38}">
      <dgm:prSet phldr="0"/>
      <dgm:spPr/>
      <dgm:t>
        <a:bodyPr/>
        <a:lstStyle/>
        <a:p>
          <a:pPr rtl="0"/>
          <a:r>
            <a:rPr lang="es-ES">
              <a:latin typeface="Amasis MT Pro Medium"/>
            </a:rPr>
            <a:t> </a:t>
          </a:r>
          <a:r>
            <a:rPr lang="es-ES"/>
            <a:t>Describa las brechas que se han encontrado en la situación de partida entre hombres y mujeres A qué barreras y dificultades se enfrentan las niñas y mujeres por el hecho de ser mujeres y que medidas aporta el proyecto para corregir esta situación. Medidas que podrán ser específicas o transversales a cualquier otra acción que se esté llevando a cabo para la población tanto de hombres como de mujeres.</a:t>
          </a:r>
        </a:p>
      </dgm:t>
    </dgm:pt>
    <dgm:pt modelId="{090EB623-42C0-4AAA-A1FF-EF9E3523BA7F}" type="parTrans" cxnId="{D2D9801A-3D5A-4A48-9EB8-672598CBA1FE}">
      <dgm:prSet/>
      <dgm:spPr/>
    </dgm:pt>
    <dgm:pt modelId="{7A2EFB3A-B57B-45BC-AD84-41922723E7F8}" type="sibTrans" cxnId="{D2D9801A-3D5A-4A48-9EB8-672598CBA1FE}">
      <dgm:prSet/>
      <dgm:spPr/>
    </dgm:pt>
    <dgm:pt modelId="{B85FEDB5-E219-45B4-9E58-18695035982F}">
      <dgm:prSet phldr="0"/>
      <dgm:spPr/>
      <dgm:t>
        <a:bodyPr/>
        <a:lstStyle/>
        <a:p>
          <a:pPr rtl="0"/>
          <a:r>
            <a:rPr lang="es-ES">
              <a:latin typeface="Amasis MT Pro Medium"/>
            </a:rPr>
            <a:t> 3.5 </a:t>
          </a:r>
          <a:r>
            <a:rPr lang="es-ES"/>
            <a:t>Viabilidad, apropiación, transferencia y sostenibilidad del proyecto</a:t>
          </a:r>
          <a:r>
            <a:rPr lang="es-ES">
              <a:latin typeface="Amasis MT Pro Medium"/>
            </a:rPr>
            <a:t>.</a:t>
          </a:r>
        </a:p>
      </dgm:t>
    </dgm:pt>
    <dgm:pt modelId="{37DDFF0E-7CCD-4324-A8C2-7B3F99B0D428}" type="parTrans" cxnId="{9504190E-4CCB-45C7-857B-8FDFFF156590}">
      <dgm:prSet/>
      <dgm:spPr/>
    </dgm:pt>
    <dgm:pt modelId="{9143895D-B143-4592-AC30-AC842A1F2B5A}" type="sibTrans" cxnId="{9504190E-4CCB-45C7-857B-8FDFFF156590}">
      <dgm:prSet/>
      <dgm:spPr/>
    </dgm:pt>
    <dgm:pt modelId="{EB643C70-1423-4584-8202-6A4C36F27717}">
      <dgm:prSet phldr="0"/>
      <dgm:spPr/>
      <dgm:t>
        <a:bodyPr/>
        <a:lstStyle/>
        <a:p>
          <a:pPr rtl="0"/>
          <a:r>
            <a:rPr lang="es-ES">
              <a:latin typeface="Amasis MT Pro Medium"/>
            </a:rPr>
            <a:t> </a:t>
          </a:r>
          <a:r>
            <a:rPr lang="es-ES"/>
            <a:t>Describa como va a promover el proyecto el liderazgo y participación de la población meta y las autoridades públicas, así como la utilización de recursos locales, con especial atención a la creación de sinergias.</a:t>
          </a:r>
        </a:p>
      </dgm:t>
    </dgm:pt>
    <dgm:pt modelId="{11371CD2-BFBF-448E-B71B-DC2D2E556E3D}" type="parTrans" cxnId="{6E8B091E-F538-40F8-AF95-382CA29CDAA7}">
      <dgm:prSet/>
      <dgm:spPr/>
    </dgm:pt>
    <dgm:pt modelId="{58713C43-80E8-408C-9E8B-46CCCBD44D94}" type="sibTrans" cxnId="{6E8B091E-F538-40F8-AF95-382CA29CDAA7}">
      <dgm:prSet/>
      <dgm:spPr/>
    </dgm:pt>
    <dgm:pt modelId="{28646853-BA38-40A0-89EC-A4595A9967F1}">
      <dgm:prSet phldr="0"/>
      <dgm:spPr/>
      <dgm:t>
        <a:bodyPr/>
        <a:lstStyle/>
        <a:p>
          <a:pPr rtl="0"/>
          <a:r>
            <a:rPr lang="es-ES"/>
            <a:t>Indique qué medidas se van a introducir para garantizar que los resultados positivos y el conjunto de beneficios se mantienen una vez concluida la financiación externa. Describa de qué forma las instituciones públicas, comunidades, personas destinatarias, entidades socias, etc. se implican y asumen la responsabilidad en el mantenimiento de estructuras, bienes, conocimiento, y servicios generados en el proyecto</a:t>
          </a:r>
          <a:endParaRPr lang="es-ES">
            <a:latin typeface="Amasis MT Pro Medium"/>
          </a:endParaRPr>
        </a:p>
      </dgm:t>
    </dgm:pt>
    <dgm:pt modelId="{EB879FA2-651A-40C9-899D-B5E597DAD899}" type="parTrans" cxnId="{1B3E6DA9-BC03-4C85-A2F9-AD641912929F}">
      <dgm:prSet/>
      <dgm:spPr/>
    </dgm:pt>
    <dgm:pt modelId="{FB547C8B-16EB-4884-9CEF-C1EF4F6FF500}" type="sibTrans" cxnId="{1B3E6DA9-BC03-4C85-A2F9-AD641912929F}">
      <dgm:prSet/>
      <dgm:spPr/>
    </dgm:pt>
    <dgm:pt modelId="{9B4114B5-F63D-4050-BD5C-F2151DD877D6}">
      <dgm:prSet phldr="0"/>
      <dgm:spPr/>
      <dgm:t>
        <a:bodyPr/>
        <a:lstStyle/>
        <a:p>
          <a:pPr rtl="0"/>
          <a:r>
            <a:rPr lang="es-ES">
              <a:latin typeface="Amasis MT Pro Medium"/>
            </a:rPr>
            <a:t> </a:t>
          </a:r>
          <a:r>
            <a:rPr lang="es-ES"/>
            <a:t>Indique si tiene una política en materia de gestión de riesgos ASG (Ambiental, Social y de Gobernanza).</a:t>
          </a:r>
        </a:p>
      </dgm:t>
    </dgm:pt>
    <dgm:pt modelId="{A0E1DF1A-9B1A-4701-92A2-0C7D00399585}" type="parTrans" cxnId="{48BD2AB1-1FF4-4D8D-8686-E0167710DED9}">
      <dgm:prSet/>
      <dgm:spPr/>
    </dgm:pt>
    <dgm:pt modelId="{3FCCD9DD-9DA5-4DD7-BA7B-529EDECA00DA}" type="sibTrans" cxnId="{48BD2AB1-1FF4-4D8D-8686-E0167710DED9}">
      <dgm:prSet/>
      <dgm:spPr/>
    </dgm:pt>
    <dgm:pt modelId="{68BF765E-3AA8-4471-81E5-4189E87AFC49}" type="pres">
      <dgm:prSet presAssocID="{4383F008-3D1A-4D5C-A645-CB5F99E49064}" presName="linear" presStyleCnt="0">
        <dgm:presLayoutVars>
          <dgm:animLvl val="lvl"/>
          <dgm:resizeHandles val="exact"/>
        </dgm:presLayoutVars>
      </dgm:prSet>
      <dgm:spPr/>
    </dgm:pt>
    <dgm:pt modelId="{B3792907-FD36-42FA-8F26-4D3D27A469CC}" type="pres">
      <dgm:prSet presAssocID="{F5310AC6-A735-48B8-A35E-DCD6E03CAA70}" presName="parentText" presStyleLbl="node1" presStyleIdx="0" presStyleCnt="3">
        <dgm:presLayoutVars>
          <dgm:chMax val="0"/>
          <dgm:bulletEnabled val="1"/>
        </dgm:presLayoutVars>
      </dgm:prSet>
      <dgm:spPr/>
    </dgm:pt>
    <dgm:pt modelId="{E6C952DF-FC98-4F16-A945-BA0A136625FA}" type="pres">
      <dgm:prSet presAssocID="{F5310AC6-A735-48B8-A35E-DCD6E03CAA70}" presName="childText" presStyleLbl="revTx" presStyleIdx="0" presStyleCnt="3">
        <dgm:presLayoutVars>
          <dgm:bulletEnabled val="1"/>
        </dgm:presLayoutVars>
      </dgm:prSet>
      <dgm:spPr/>
    </dgm:pt>
    <dgm:pt modelId="{6EAA2FBE-E0AA-4EE2-A186-A6492032A106}" type="pres">
      <dgm:prSet presAssocID="{53EAA656-0273-429A-B09E-CF9E85534466}" presName="parentText" presStyleLbl="node1" presStyleIdx="1" presStyleCnt="3">
        <dgm:presLayoutVars>
          <dgm:chMax val="0"/>
          <dgm:bulletEnabled val="1"/>
        </dgm:presLayoutVars>
      </dgm:prSet>
      <dgm:spPr/>
    </dgm:pt>
    <dgm:pt modelId="{7F0EE759-3F3A-41C2-B40F-B83AF64C571D}" type="pres">
      <dgm:prSet presAssocID="{53EAA656-0273-429A-B09E-CF9E85534466}" presName="childText" presStyleLbl="revTx" presStyleIdx="1" presStyleCnt="3">
        <dgm:presLayoutVars>
          <dgm:bulletEnabled val="1"/>
        </dgm:presLayoutVars>
      </dgm:prSet>
      <dgm:spPr/>
    </dgm:pt>
    <dgm:pt modelId="{791C50E6-FAAE-4896-B52E-8F544FBC9D4B}" type="pres">
      <dgm:prSet presAssocID="{B85FEDB5-E219-45B4-9E58-18695035982F}" presName="parentText" presStyleLbl="node1" presStyleIdx="2" presStyleCnt="3">
        <dgm:presLayoutVars>
          <dgm:chMax val="0"/>
          <dgm:bulletEnabled val="1"/>
        </dgm:presLayoutVars>
      </dgm:prSet>
      <dgm:spPr/>
    </dgm:pt>
    <dgm:pt modelId="{9029D96F-7F71-4173-8DFC-A5A752C4717A}" type="pres">
      <dgm:prSet presAssocID="{B85FEDB5-E219-45B4-9E58-18695035982F}" presName="childText" presStyleLbl="revTx" presStyleIdx="2" presStyleCnt="3">
        <dgm:presLayoutVars>
          <dgm:bulletEnabled val="1"/>
        </dgm:presLayoutVars>
      </dgm:prSet>
      <dgm:spPr/>
    </dgm:pt>
  </dgm:ptLst>
  <dgm:cxnLst>
    <dgm:cxn modelId="{18541B07-A6BE-40E6-AE8B-481BB7E72BC4}" srcId="{4383F008-3D1A-4D5C-A645-CB5F99E49064}" destId="{F5310AC6-A735-48B8-A35E-DCD6E03CAA70}" srcOrd="0" destOrd="0" parTransId="{34989AD4-E13E-4280-90C5-E9007A9E32EA}" sibTransId="{107A6B1C-4A3A-457E-AB73-D6B4351C11C5}"/>
    <dgm:cxn modelId="{9504190E-4CCB-45C7-857B-8FDFFF156590}" srcId="{4383F008-3D1A-4D5C-A645-CB5F99E49064}" destId="{B85FEDB5-E219-45B4-9E58-18695035982F}" srcOrd="2" destOrd="0" parTransId="{37DDFF0E-7CCD-4324-A8C2-7B3F99B0D428}" sibTransId="{9143895D-B143-4592-AC30-AC842A1F2B5A}"/>
    <dgm:cxn modelId="{D2D9801A-3D5A-4A48-9EB8-672598CBA1FE}" srcId="{53EAA656-0273-429A-B09E-CF9E85534466}" destId="{65A49D7A-3199-4901-80E2-599497C65A38}" srcOrd="0" destOrd="0" parTransId="{090EB623-42C0-4AAA-A1FF-EF9E3523BA7F}" sibTransId="{7A2EFB3A-B57B-45BC-AD84-41922723E7F8}"/>
    <dgm:cxn modelId="{6E8B091E-F538-40F8-AF95-382CA29CDAA7}" srcId="{B85FEDB5-E219-45B4-9E58-18695035982F}" destId="{EB643C70-1423-4584-8202-6A4C36F27717}" srcOrd="0" destOrd="0" parTransId="{11371CD2-BFBF-448E-B71B-DC2D2E556E3D}" sibTransId="{58713C43-80E8-408C-9E8B-46CCCBD44D94}"/>
    <dgm:cxn modelId="{A03E2543-81F9-40E6-8E57-E0C07A217D97}" type="presOf" srcId="{EB643C70-1423-4584-8202-6A4C36F27717}" destId="{9029D96F-7F71-4173-8DFC-A5A752C4717A}" srcOrd="0" destOrd="0" presId="urn:microsoft.com/office/officeart/2005/8/layout/vList2"/>
    <dgm:cxn modelId="{26DE1251-5F14-4E1E-98C5-0E2F487336CA}" type="presOf" srcId="{08B383D5-81A2-40BF-B8CE-CB2FA3F1E1BE}" destId="{E6C952DF-FC98-4F16-A945-BA0A136625FA}" srcOrd="0" destOrd="0" presId="urn:microsoft.com/office/officeart/2005/8/layout/vList2"/>
    <dgm:cxn modelId="{CC8C5B78-2300-4F34-954F-7A399BAEA383}" type="presOf" srcId="{53EAA656-0273-429A-B09E-CF9E85534466}" destId="{6EAA2FBE-E0AA-4EE2-A186-A6492032A106}" srcOrd="0" destOrd="0" presId="urn:microsoft.com/office/officeart/2005/8/layout/vList2"/>
    <dgm:cxn modelId="{2F63AB83-E98C-4B4D-83AB-FA77E43099BC}" srcId="{F5310AC6-A735-48B8-A35E-DCD6E03CAA70}" destId="{08B383D5-81A2-40BF-B8CE-CB2FA3F1E1BE}" srcOrd="0" destOrd="0" parTransId="{9C13898B-C611-4B3E-8024-C05DBA7A2E77}" sibTransId="{AFBC7D41-C5CA-4102-B8F1-F7A7225BAFCD}"/>
    <dgm:cxn modelId="{FD865E87-5E4E-4742-AF0B-69391DBD954D}" type="presOf" srcId="{65A49D7A-3199-4901-80E2-599497C65A38}" destId="{7F0EE759-3F3A-41C2-B40F-B83AF64C571D}" srcOrd="0" destOrd="0" presId="urn:microsoft.com/office/officeart/2005/8/layout/vList2"/>
    <dgm:cxn modelId="{9938E78D-87C1-413A-A251-DF86B881853D}" srcId="{4383F008-3D1A-4D5C-A645-CB5F99E49064}" destId="{53EAA656-0273-429A-B09E-CF9E85534466}" srcOrd="1" destOrd="0" parTransId="{136E5F3C-A9B0-46CE-8E85-8C4E9C4B2E1D}" sibTransId="{2E664FA0-A148-43C1-BDE3-30EA645EC0FA}"/>
    <dgm:cxn modelId="{AEA3DE97-9868-4418-88CD-E54D12A6468B}" type="presOf" srcId="{4383F008-3D1A-4D5C-A645-CB5F99E49064}" destId="{68BF765E-3AA8-4471-81E5-4189E87AFC49}" srcOrd="0" destOrd="0" presId="urn:microsoft.com/office/officeart/2005/8/layout/vList2"/>
    <dgm:cxn modelId="{92C0D99B-E713-4405-862C-A67B03178244}" type="presOf" srcId="{28646853-BA38-40A0-89EC-A4595A9967F1}" destId="{9029D96F-7F71-4173-8DFC-A5A752C4717A}" srcOrd="0" destOrd="1" presId="urn:microsoft.com/office/officeart/2005/8/layout/vList2"/>
    <dgm:cxn modelId="{1B3E6DA9-BC03-4C85-A2F9-AD641912929F}" srcId="{B85FEDB5-E219-45B4-9E58-18695035982F}" destId="{28646853-BA38-40A0-89EC-A4595A9967F1}" srcOrd="1" destOrd="0" parTransId="{EB879FA2-651A-40C9-899D-B5E597DAD899}" sibTransId="{FB547C8B-16EB-4884-9CEF-C1EF4F6FF500}"/>
    <dgm:cxn modelId="{48BD2AB1-1FF4-4D8D-8686-E0167710DED9}" srcId="{B85FEDB5-E219-45B4-9E58-18695035982F}" destId="{9B4114B5-F63D-4050-BD5C-F2151DD877D6}" srcOrd="2" destOrd="0" parTransId="{A0E1DF1A-9B1A-4701-92A2-0C7D00399585}" sibTransId="{3FCCD9DD-9DA5-4DD7-BA7B-529EDECA00DA}"/>
    <dgm:cxn modelId="{6A9D88DF-1D39-47E2-8B3C-B24D042B9C99}" type="presOf" srcId="{B85FEDB5-E219-45B4-9E58-18695035982F}" destId="{791C50E6-FAAE-4896-B52E-8F544FBC9D4B}" srcOrd="0" destOrd="0" presId="urn:microsoft.com/office/officeart/2005/8/layout/vList2"/>
    <dgm:cxn modelId="{8E1D44F8-21D9-4C5F-B315-AFD84D13013D}" type="presOf" srcId="{F5310AC6-A735-48B8-A35E-DCD6E03CAA70}" destId="{B3792907-FD36-42FA-8F26-4D3D27A469CC}" srcOrd="0" destOrd="0" presId="urn:microsoft.com/office/officeart/2005/8/layout/vList2"/>
    <dgm:cxn modelId="{E196BDFD-FC74-461B-8C71-F6A9651DA6DB}" type="presOf" srcId="{9B4114B5-F63D-4050-BD5C-F2151DD877D6}" destId="{9029D96F-7F71-4173-8DFC-A5A752C4717A}" srcOrd="0" destOrd="2" presId="urn:microsoft.com/office/officeart/2005/8/layout/vList2"/>
    <dgm:cxn modelId="{C566E82B-C991-4F70-8EEB-111A4454AAD2}" type="presParOf" srcId="{68BF765E-3AA8-4471-81E5-4189E87AFC49}" destId="{B3792907-FD36-42FA-8F26-4D3D27A469CC}" srcOrd="0" destOrd="0" presId="urn:microsoft.com/office/officeart/2005/8/layout/vList2"/>
    <dgm:cxn modelId="{4A45FEA5-A624-4FA4-B36C-8B2495E8D773}" type="presParOf" srcId="{68BF765E-3AA8-4471-81E5-4189E87AFC49}" destId="{E6C952DF-FC98-4F16-A945-BA0A136625FA}" srcOrd="1" destOrd="0" presId="urn:microsoft.com/office/officeart/2005/8/layout/vList2"/>
    <dgm:cxn modelId="{5D7AD82C-EFF2-46F4-BCEF-7306F5EAE2F1}" type="presParOf" srcId="{68BF765E-3AA8-4471-81E5-4189E87AFC49}" destId="{6EAA2FBE-E0AA-4EE2-A186-A6492032A106}" srcOrd="2" destOrd="0" presId="urn:microsoft.com/office/officeart/2005/8/layout/vList2"/>
    <dgm:cxn modelId="{B8ADB9AC-74CE-44BF-A56B-DEB6F4D3D567}" type="presParOf" srcId="{68BF765E-3AA8-4471-81E5-4189E87AFC49}" destId="{7F0EE759-3F3A-41C2-B40F-B83AF64C571D}" srcOrd="3" destOrd="0" presId="urn:microsoft.com/office/officeart/2005/8/layout/vList2"/>
    <dgm:cxn modelId="{19AD7258-413D-4865-BF38-3A030C8FFE08}" type="presParOf" srcId="{68BF765E-3AA8-4471-81E5-4189E87AFC49}" destId="{791C50E6-FAAE-4896-B52E-8F544FBC9D4B}" srcOrd="4" destOrd="0" presId="urn:microsoft.com/office/officeart/2005/8/layout/vList2"/>
    <dgm:cxn modelId="{7EC86AA5-EE63-4397-9C64-DF978FDEFB10}" type="presParOf" srcId="{68BF765E-3AA8-4471-81E5-4189E87AFC49}" destId="{9029D96F-7F71-4173-8DFC-A5A752C4717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83F008-3D1A-4D5C-A645-CB5F99E4906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s-ES"/>
        </a:p>
      </dgm:t>
    </dgm:pt>
    <dgm:pt modelId="{F5310AC6-A735-48B8-A35E-DCD6E03CAA70}">
      <dgm:prSet phldrT="[Texto]" phldr="0"/>
      <dgm:spPr/>
      <dgm:t>
        <a:bodyPr/>
        <a:lstStyle/>
        <a:p>
          <a:pPr rtl="0"/>
          <a:r>
            <a:rPr lang="es-ES" b="0">
              <a:latin typeface="Amasis MT Pro Medium"/>
            </a:rPr>
            <a:t>3.6</a:t>
          </a:r>
          <a:r>
            <a:rPr lang="es-ES">
              <a:latin typeface="Amasis MT Pro Medium"/>
            </a:rPr>
            <a:t> </a:t>
          </a:r>
          <a:r>
            <a:rPr lang="es-ES"/>
            <a:t>Visibilidad y difusión</a:t>
          </a:r>
          <a:r>
            <a:rPr lang="es-ES">
              <a:latin typeface="Amasis MT Pro Medium"/>
            </a:rPr>
            <a:t>.</a:t>
          </a:r>
        </a:p>
      </dgm:t>
    </dgm:pt>
    <dgm:pt modelId="{34989AD4-E13E-4280-90C5-E9007A9E32EA}" type="parTrans" cxnId="{18541B07-A6BE-40E6-AE8B-481BB7E72BC4}">
      <dgm:prSet/>
      <dgm:spPr/>
      <dgm:t>
        <a:bodyPr/>
        <a:lstStyle/>
        <a:p>
          <a:endParaRPr lang="es-ES"/>
        </a:p>
      </dgm:t>
    </dgm:pt>
    <dgm:pt modelId="{107A6B1C-4A3A-457E-AB73-D6B4351C11C5}" type="sibTrans" cxnId="{18541B07-A6BE-40E6-AE8B-481BB7E72BC4}">
      <dgm:prSet/>
      <dgm:spPr/>
      <dgm:t>
        <a:bodyPr/>
        <a:lstStyle/>
        <a:p>
          <a:endParaRPr lang="es-ES"/>
        </a:p>
      </dgm:t>
    </dgm:pt>
    <dgm:pt modelId="{EA1EA946-1837-4115-BAF5-12E4AEF8D75C}">
      <dgm:prSet phldr="0"/>
      <dgm:spPr/>
      <dgm:t>
        <a:bodyPr/>
        <a:lstStyle/>
        <a:p>
          <a:pPr rtl="0"/>
          <a:r>
            <a:rPr lang="es-ES" sz="1400"/>
            <a:t>Describa de qué manera se dará visibilidad y difusión al proyecto</a:t>
          </a:r>
          <a:r>
            <a:rPr lang="es-ES" sz="1400">
              <a:latin typeface="Amasis MT Pro Medium"/>
            </a:rPr>
            <a:t>.</a:t>
          </a:r>
        </a:p>
      </dgm:t>
    </dgm:pt>
    <dgm:pt modelId="{D9531352-7353-4CD0-A955-3E7F59A40EA0}" type="parTrans" cxnId="{FB6C84AA-8DCF-42DD-8604-C0F7447044FA}">
      <dgm:prSet/>
      <dgm:spPr/>
    </dgm:pt>
    <dgm:pt modelId="{26A1AB37-1F1E-4F58-8960-90C19EF1D38F}" type="sibTrans" cxnId="{FB6C84AA-8DCF-42DD-8604-C0F7447044FA}">
      <dgm:prSet/>
      <dgm:spPr/>
    </dgm:pt>
    <dgm:pt modelId="{D8A27396-8646-49E0-97C6-AEBC7CFC8BFD}">
      <dgm:prSet phldr="0"/>
      <dgm:spPr/>
      <dgm:t>
        <a:bodyPr/>
        <a:lstStyle/>
        <a:p>
          <a:pPr rtl="0"/>
          <a:r>
            <a:rPr lang="es-ES" sz="1800">
              <a:latin typeface="Amasis MT Pro Medium"/>
            </a:rPr>
            <a:t>3.7 </a:t>
          </a:r>
          <a:r>
            <a:rPr lang="es-ES" sz="1800"/>
            <a:t>Impacto previsible del proyecto</a:t>
          </a:r>
          <a:r>
            <a:rPr lang="es-ES" sz="1800">
              <a:latin typeface="Amasis MT Pro Medium"/>
            </a:rPr>
            <a:t>.</a:t>
          </a:r>
          <a:endParaRPr lang="es-ES" sz="1800"/>
        </a:p>
      </dgm:t>
    </dgm:pt>
    <dgm:pt modelId="{84FC9D3A-2DA1-4AA2-BFF3-3A332B51DF2E}" type="parTrans" cxnId="{9B9F0FD8-E095-412E-BB10-DD26BBA49B3B}">
      <dgm:prSet/>
      <dgm:spPr/>
    </dgm:pt>
    <dgm:pt modelId="{7B81BDF9-4BC6-408B-AE7A-905BEA9F2344}" type="sibTrans" cxnId="{9B9F0FD8-E095-412E-BB10-DD26BBA49B3B}">
      <dgm:prSet/>
      <dgm:spPr/>
    </dgm:pt>
    <dgm:pt modelId="{45937BE2-3874-48E2-821E-7B74E49AB1CA}">
      <dgm:prSet phldr="0"/>
      <dgm:spPr/>
      <dgm:t>
        <a:bodyPr/>
        <a:lstStyle/>
        <a:p>
          <a:pPr rtl="0"/>
          <a:r>
            <a:rPr lang="es-ES" sz="1400">
              <a:latin typeface="Amasis MT Pro Medium"/>
            </a:rPr>
            <a:t> </a:t>
          </a:r>
          <a:r>
            <a:rPr lang="es-ES" sz="1400"/>
            <a:t>Describa los cambios o efectos que el proyecto causará una vez que termine, la influencia que será capaz de ejercer una vez que hayan sido completadas las</a:t>
          </a:r>
          <a:r>
            <a:rPr lang="es-ES" sz="1400">
              <a:latin typeface="Amasis MT Pro Medium"/>
            </a:rPr>
            <a:t> </a:t>
          </a:r>
          <a:r>
            <a:rPr lang="es-ES" sz="1400"/>
            <a:t>actividades del proyecto. Indique cómo los resultados del proyecto afectarán a diferentes grupos e influirán en diferentes aspectos de su entorno.</a:t>
          </a:r>
        </a:p>
      </dgm:t>
    </dgm:pt>
    <dgm:pt modelId="{F64FD388-EECC-46E1-B154-FAA594CBE1B1}" type="parTrans" cxnId="{EAE83D97-F281-4786-89BE-5EB89CC03F70}">
      <dgm:prSet/>
      <dgm:spPr/>
    </dgm:pt>
    <dgm:pt modelId="{3D7938D2-809A-421D-B88B-E5837F2319EF}" type="sibTrans" cxnId="{EAE83D97-F281-4786-89BE-5EB89CC03F70}">
      <dgm:prSet/>
      <dgm:spPr/>
    </dgm:pt>
    <dgm:pt modelId="{796B2262-ED01-41C0-A402-E2F6A02D6104}">
      <dgm:prSet phldr="0"/>
      <dgm:spPr/>
      <dgm:t>
        <a:bodyPr/>
        <a:lstStyle/>
        <a:p>
          <a:pPr rtl="0"/>
          <a:r>
            <a:rPr lang="es-ES" sz="1800">
              <a:latin typeface="Amasis MT Pro Medium"/>
            </a:rPr>
            <a:t>3.8 Innovación</a:t>
          </a:r>
          <a:r>
            <a:rPr lang="es-ES" sz="1800"/>
            <a:t> y buenas prácticas</a:t>
          </a:r>
          <a:r>
            <a:rPr lang="es-ES" sz="1800">
              <a:latin typeface="Amasis MT Pro Medium"/>
            </a:rPr>
            <a:t>.</a:t>
          </a:r>
        </a:p>
      </dgm:t>
    </dgm:pt>
    <dgm:pt modelId="{CBC5590E-2C73-4C34-A335-2C40D23B4ED9}" type="parTrans" cxnId="{9ADEFA22-F82B-4136-AF67-61FC9845A660}">
      <dgm:prSet/>
      <dgm:spPr/>
    </dgm:pt>
    <dgm:pt modelId="{95DD85BC-3B76-4B5F-998F-C0F51C3CFF0F}" type="sibTrans" cxnId="{9ADEFA22-F82B-4136-AF67-61FC9845A660}">
      <dgm:prSet/>
      <dgm:spPr/>
    </dgm:pt>
    <dgm:pt modelId="{FEA092D1-3C13-4DAD-9E3C-E9D151402525}">
      <dgm:prSet phldr="0"/>
      <dgm:spPr/>
      <dgm:t>
        <a:bodyPr/>
        <a:lstStyle/>
        <a:p>
          <a:pPr rtl="0"/>
          <a:r>
            <a:rPr lang="es-ES" sz="1400">
              <a:latin typeface="Amasis MT Pro Medium"/>
            </a:rPr>
            <a:t> </a:t>
          </a:r>
          <a:r>
            <a:rPr lang="es-ES" sz="1400"/>
            <a:t>Señale si se trata de una acción innovadora, y en su caso, describa la aplicación de la solución innovadora que se pretende llevar cabo o, de la replicabilidad de una acción ya desarrollada. Indique si se trata de una buena práctica que ya ha sido probada previamente o que buena práctica se pretende generar</a:t>
          </a:r>
          <a:r>
            <a:rPr lang="es-ES" sz="1400">
              <a:latin typeface="Amasis MT Pro Medium"/>
            </a:rPr>
            <a:t>.</a:t>
          </a:r>
          <a:endParaRPr lang="es-ES" sz="1400"/>
        </a:p>
      </dgm:t>
    </dgm:pt>
    <dgm:pt modelId="{D2A5173C-6448-4A6B-A6CF-561AF3EED244}" type="parTrans" cxnId="{BCF8B234-44E6-49F1-9C99-676A4BC40768}">
      <dgm:prSet/>
      <dgm:spPr/>
    </dgm:pt>
    <dgm:pt modelId="{2F3BE688-F559-401B-BFE2-3FC075DFC646}" type="sibTrans" cxnId="{BCF8B234-44E6-49F1-9C99-676A4BC40768}">
      <dgm:prSet/>
      <dgm:spPr/>
    </dgm:pt>
    <dgm:pt modelId="{B8D352A3-0049-4AB8-AEA4-56FC427C9F17}">
      <dgm:prSet phldr="0"/>
      <dgm:spPr/>
      <dgm:t>
        <a:bodyPr/>
        <a:lstStyle/>
        <a:p>
          <a:pPr rtl="0"/>
          <a:r>
            <a:rPr lang="es-ES" sz="1800">
              <a:latin typeface="Amasis MT Pro Medium"/>
            </a:rPr>
            <a:t>3.9 Definición</a:t>
          </a:r>
          <a:r>
            <a:rPr lang="es-ES" sz="1800"/>
            <a:t> del proceso de seguimiento y del sistema de evaluación del proyecto.</a:t>
          </a:r>
        </a:p>
      </dgm:t>
    </dgm:pt>
    <dgm:pt modelId="{78F2F4F5-9B46-4B52-BF6A-F7463FB8E6F5}" type="parTrans" cxnId="{D23644D0-0BD8-41A5-9660-5611F62A3945}">
      <dgm:prSet/>
      <dgm:spPr/>
    </dgm:pt>
    <dgm:pt modelId="{C9AEDDFB-D565-4A0C-A6CC-2D401A72BBD1}" type="sibTrans" cxnId="{D23644D0-0BD8-41A5-9660-5611F62A3945}">
      <dgm:prSet/>
      <dgm:spPr/>
    </dgm:pt>
    <dgm:pt modelId="{A696DC6E-0389-4DD1-A2CB-0D38EA6C0250}">
      <dgm:prSet phldr="0"/>
      <dgm:spPr/>
      <dgm:t>
        <a:bodyPr/>
        <a:lstStyle/>
        <a:p>
          <a:pPr rtl="0"/>
          <a:r>
            <a:rPr lang="es-ES" sz="1400"/>
            <a:t>Indique los mecanismos previstos para el seguimiento interno de la ejecución técnica y presupuestaria de la intervención, en particular las herramientas de seguimiento que se utilizarán, su periodicidad, las instancias o unidades responsables de llevarlo a cabo.</a:t>
          </a:r>
        </a:p>
      </dgm:t>
    </dgm:pt>
    <dgm:pt modelId="{03D77AB6-0130-46EB-A7DA-E53EB3120A6E}" type="parTrans" cxnId="{6C7EB0CA-6651-4857-852D-C1B786B04CFE}">
      <dgm:prSet/>
      <dgm:spPr/>
    </dgm:pt>
    <dgm:pt modelId="{FBE1C9D2-978E-49C1-81A6-B29BBFA1F09D}" type="sibTrans" cxnId="{6C7EB0CA-6651-4857-852D-C1B786B04CFE}">
      <dgm:prSet/>
      <dgm:spPr/>
    </dgm:pt>
    <dgm:pt modelId="{68BF765E-3AA8-4471-81E5-4189E87AFC49}" type="pres">
      <dgm:prSet presAssocID="{4383F008-3D1A-4D5C-A645-CB5F99E49064}" presName="linear" presStyleCnt="0">
        <dgm:presLayoutVars>
          <dgm:animLvl val="lvl"/>
          <dgm:resizeHandles val="exact"/>
        </dgm:presLayoutVars>
      </dgm:prSet>
      <dgm:spPr/>
    </dgm:pt>
    <dgm:pt modelId="{B3792907-FD36-42FA-8F26-4D3D27A469CC}" type="pres">
      <dgm:prSet presAssocID="{F5310AC6-A735-48B8-A35E-DCD6E03CAA70}" presName="parentText" presStyleLbl="node1" presStyleIdx="0" presStyleCnt="4">
        <dgm:presLayoutVars>
          <dgm:chMax val="0"/>
          <dgm:bulletEnabled val="1"/>
        </dgm:presLayoutVars>
      </dgm:prSet>
      <dgm:spPr/>
    </dgm:pt>
    <dgm:pt modelId="{724A1C8A-E0C7-4BB7-9A13-EC4F09BBC717}" type="pres">
      <dgm:prSet presAssocID="{F5310AC6-A735-48B8-A35E-DCD6E03CAA70}" presName="childText" presStyleLbl="revTx" presStyleIdx="0" presStyleCnt="4">
        <dgm:presLayoutVars>
          <dgm:bulletEnabled val="1"/>
        </dgm:presLayoutVars>
      </dgm:prSet>
      <dgm:spPr/>
    </dgm:pt>
    <dgm:pt modelId="{AE74C255-8B47-4E75-8F24-E6A009FF8DC7}" type="pres">
      <dgm:prSet presAssocID="{D8A27396-8646-49E0-97C6-AEBC7CFC8BFD}" presName="parentText" presStyleLbl="node1" presStyleIdx="1" presStyleCnt="4">
        <dgm:presLayoutVars>
          <dgm:chMax val="0"/>
          <dgm:bulletEnabled val="1"/>
        </dgm:presLayoutVars>
      </dgm:prSet>
      <dgm:spPr/>
    </dgm:pt>
    <dgm:pt modelId="{60B9B621-2FB9-4161-8204-0D90E30AB880}" type="pres">
      <dgm:prSet presAssocID="{D8A27396-8646-49E0-97C6-AEBC7CFC8BFD}" presName="childText" presStyleLbl="revTx" presStyleIdx="1" presStyleCnt="4">
        <dgm:presLayoutVars>
          <dgm:bulletEnabled val="1"/>
        </dgm:presLayoutVars>
      </dgm:prSet>
      <dgm:spPr/>
    </dgm:pt>
    <dgm:pt modelId="{63E05B94-F086-4AF2-B24B-7E42E963BAFC}" type="pres">
      <dgm:prSet presAssocID="{796B2262-ED01-41C0-A402-E2F6A02D6104}" presName="parentText" presStyleLbl="node1" presStyleIdx="2" presStyleCnt="4">
        <dgm:presLayoutVars>
          <dgm:chMax val="0"/>
          <dgm:bulletEnabled val="1"/>
        </dgm:presLayoutVars>
      </dgm:prSet>
      <dgm:spPr/>
    </dgm:pt>
    <dgm:pt modelId="{74BCEDE7-2C10-4EDA-AE7A-6036A4F9F254}" type="pres">
      <dgm:prSet presAssocID="{796B2262-ED01-41C0-A402-E2F6A02D6104}" presName="childText" presStyleLbl="revTx" presStyleIdx="2" presStyleCnt="4">
        <dgm:presLayoutVars>
          <dgm:bulletEnabled val="1"/>
        </dgm:presLayoutVars>
      </dgm:prSet>
      <dgm:spPr/>
    </dgm:pt>
    <dgm:pt modelId="{98DBA74C-6EC1-456C-955B-6330D949F72A}" type="pres">
      <dgm:prSet presAssocID="{B8D352A3-0049-4AB8-AEA4-56FC427C9F17}" presName="parentText" presStyleLbl="node1" presStyleIdx="3" presStyleCnt="4">
        <dgm:presLayoutVars>
          <dgm:chMax val="0"/>
          <dgm:bulletEnabled val="1"/>
        </dgm:presLayoutVars>
      </dgm:prSet>
      <dgm:spPr/>
    </dgm:pt>
    <dgm:pt modelId="{FBD99018-0BB3-4A7E-A70C-BFF27C6A0DAC}" type="pres">
      <dgm:prSet presAssocID="{B8D352A3-0049-4AB8-AEA4-56FC427C9F17}" presName="childText" presStyleLbl="revTx" presStyleIdx="3" presStyleCnt="4">
        <dgm:presLayoutVars>
          <dgm:bulletEnabled val="1"/>
        </dgm:presLayoutVars>
      </dgm:prSet>
      <dgm:spPr/>
    </dgm:pt>
  </dgm:ptLst>
  <dgm:cxnLst>
    <dgm:cxn modelId="{18541B07-A6BE-40E6-AE8B-481BB7E72BC4}" srcId="{4383F008-3D1A-4D5C-A645-CB5F99E49064}" destId="{F5310AC6-A735-48B8-A35E-DCD6E03CAA70}" srcOrd="0" destOrd="0" parTransId="{34989AD4-E13E-4280-90C5-E9007A9E32EA}" sibTransId="{107A6B1C-4A3A-457E-AB73-D6B4351C11C5}"/>
    <dgm:cxn modelId="{21979B15-2E39-4024-A792-E837B7EDC6FD}" type="presOf" srcId="{FEA092D1-3C13-4DAD-9E3C-E9D151402525}" destId="{74BCEDE7-2C10-4EDA-AE7A-6036A4F9F254}" srcOrd="0" destOrd="0" presId="urn:microsoft.com/office/officeart/2005/8/layout/vList2"/>
    <dgm:cxn modelId="{9ADEFA22-F82B-4136-AF67-61FC9845A660}" srcId="{4383F008-3D1A-4D5C-A645-CB5F99E49064}" destId="{796B2262-ED01-41C0-A402-E2F6A02D6104}" srcOrd="2" destOrd="0" parTransId="{CBC5590E-2C73-4C34-A335-2C40D23B4ED9}" sibTransId="{95DD85BC-3B76-4B5F-998F-C0F51C3CFF0F}"/>
    <dgm:cxn modelId="{300BC723-5EB9-42CA-8CB6-08EA0A3FABC3}" type="presOf" srcId="{D8A27396-8646-49E0-97C6-AEBC7CFC8BFD}" destId="{AE74C255-8B47-4E75-8F24-E6A009FF8DC7}" srcOrd="0" destOrd="0" presId="urn:microsoft.com/office/officeart/2005/8/layout/vList2"/>
    <dgm:cxn modelId="{BCF8B234-44E6-49F1-9C99-676A4BC40768}" srcId="{796B2262-ED01-41C0-A402-E2F6A02D6104}" destId="{FEA092D1-3C13-4DAD-9E3C-E9D151402525}" srcOrd="0" destOrd="0" parTransId="{D2A5173C-6448-4A6B-A6CF-561AF3EED244}" sibTransId="{2F3BE688-F559-401B-BFE2-3FC075DFC646}"/>
    <dgm:cxn modelId="{13A5DC75-FD1B-4E98-BF3F-50C73011E8FA}" type="presOf" srcId="{796B2262-ED01-41C0-A402-E2F6A02D6104}" destId="{63E05B94-F086-4AF2-B24B-7E42E963BAFC}" srcOrd="0" destOrd="0" presId="urn:microsoft.com/office/officeart/2005/8/layout/vList2"/>
    <dgm:cxn modelId="{485DF479-4D2D-4762-B8AD-8715E8EEA30F}" type="presOf" srcId="{45937BE2-3874-48E2-821E-7B74E49AB1CA}" destId="{60B9B621-2FB9-4161-8204-0D90E30AB880}" srcOrd="0" destOrd="0" presId="urn:microsoft.com/office/officeart/2005/8/layout/vList2"/>
    <dgm:cxn modelId="{EAE83D97-F281-4786-89BE-5EB89CC03F70}" srcId="{D8A27396-8646-49E0-97C6-AEBC7CFC8BFD}" destId="{45937BE2-3874-48E2-821E-7B74E49AB1CA}" srcOrd="0" destOrd="0" parTransId="{F64FD388-EECC-46E1-B154-FAA594CBE1B1}" sibTransId="{3D7938D2-809A-421D-B88B-E5837F2319EF}"/>
    <dgm:cxn modelId="{AEA3DE97-9868-4418-88CD-E54D12A6468B}" type="presOf" srcId="{4383F008-3D1A-4D5C-A645-CB5F99E49064}" destId="{68BF765E-3AA8-4471-81E5-4189E87AFC49}" srcOrd="0" destOrd="0" presId="urn:microsoft.com/office/officeart/2005/8/layout/vList2"/>
    <dgm:cxn modelId="{FB6C84AA-8DCF-42DD-8604-C0F7447044FA}" srcId="{F5310AC6-A735-48B8-A35E-DCD6E03CAA70}" destId="{EA1EA946-1837-4115-BAF5-12E4AEF8D75C}" srcOrd="0" destOrd="0" parTransId="{D9531352-7353-4CD0-A955-3E7F59A40EA0}" sibTransId="{26A1AB37-1F1E-4F58-8960-90C19EF1D38F}"/>
    <dgm:cxn modelId="{318B4EB3-C11B-4C06-8E73-5D8DD115ECEA}" type="presOf" srcId="{B8D352A3-0049-4AB8-AEA4-56FC427C9F17}" destId="{98DBA74C-6EC1-456C-955B-6330D949F72A}" srcOrd="0" destOrd="0" presId="urn:microsoft.com/office/officeart/2005/8/layout/vList2"/>
    <dgm:cxn modelId="{AEB94DC8-01FF-4B48-9F36-53BCB7EA1D0E}" type="presOf" srcId="{F5310AC6-A735-48B8-A35E-DCD6E03CAA70}" destId="{B3792907-FD36-42FA-8F26-4D3D27A469CC}" srcOrd="0" destOrd="0" presId="urn:microsoft.com/office/officeart/2005/8/layout/vList2"/>
    <dgm:cxn modelId="{6C7EB0CA-6651-4857-852D-C1B786B04CFE}" srcId="{B8D352A3-0049-4AB8-AEA4-56FC427C9F17}" destId="{A696DC6E-0389-4DD1-A2CB-0D38EA6C0250}" srcOrd="0" destOrd="0" parTransId="{03D77AB6-0130-46EB-A7DA-E53EB3120A6E}" sibTransId="{FBE1C9D2-978E-49C1-81A6-B29BBFA1F09D}"/>
    <dgm:cxn modelId="{D23644D0-0BD8-41A5-9660-5611F62A3945}" srcId="{4383F008-3D1A-4D5C-A645-CB5F99E49064}" destId="{B8D352A3-0049-4AB8-AEA4-56FC427C9F17}" srcOrd="3" destOrd="0" parTransId="{78F2F4F5-9B46-4B52-BF6A-F7463FB8E6F5}" sibTransId="{C9AEDDFB-D565-4A0C-A6CC-2D401A72BBD1}"/>
    <dgm:cxn modelId="{9B9F0FD8-E095-412E-BB10-DD26BBA49B3B}" srcId="{4383F008-3D1A-4D5C-A645-CB5F99E49064}" destId="{D8A27396-8646-49E0-97C6-AEBC7CFC8BFD}" srcOrd="1" destOrd="0" parTransId="{84FC9D3A-2DA1-4AA2-BFF3-3A332B51DF2E}" sibTransId="{7B81BDF9-4BC6-408B-AE7A-905BEA9F2344}"/>
    <dgm:cxn modelId="{041C51E6-90AA-427A-BBA4-403829141248}" type="presOf" srcId="{EA1EA946-1837-4115-BAF5-12E4AEF8D75C}" destId="{724A1C8A-E0C7-4BB7-9A13-EC4F09BBC717}" srcOrd="0" destOrd="0" presId="urn:microsoft.com/office/officeart/2005/8/layout/vList2"/>
    <dgm:cxn modelId="{4F8370FA-91FD-4272-A649-A36795CCB70A}" type="presOf" srcId="{A696DC6E-0389-4DD1-A2CB-0D38EA6C0250}" destId="{FBD99018-0BB3-4A7E-A70C-BFF27C6A0DAC}" srcOrd="0" destOrd="0" presId="urn:microsoft.com/office/officeart/2005/8/layout/vList2"/>
    <dgm:cxn modelId="{95BD9614-C464-4191-B4A1-C2CDCE918A25}" type="presParOf" srcId="{68BF765E-3AA8-4471-81E5-4189E87AFC49}" destId="{B3792907-FD36-42FA-8F26-4D3D27A469CC}" srcOrd="0" destOrd="0" presId="urn:microsoft.com/office/officeart/2005/8/layout/vList2"/>
    <dgm:cxn modelId="{FA67835B-00E2-4A52-B898-41DB259E54C5}" type="presParOf" srcId="{68BF765E-3AA8-4471-81E5-4189E87AFC49}" destId="{724A1C8A-E0C7-4BB7-9A13-EC4F09BBC717}" srcOrd="1" destOrd="0" presId="urn:microsoft.com/office/officeart/2005/8/layout/vList2"/>
    <dgm:cxn modelId="{CC316260-4F0B-4D1F-A631-1DC1F9206A3E}" type="presParOf" srcId="{68BF765E-3AA8-4471-81E5-4189E87AFC49}" destId="{AE74C255-8B47-4E75-8F24-E6A009FF8DC7}" srcOrd="2" destOrd="0" presId="urn:microsoft.com/office/officeart/2005/8/layout/vList2"/>
    <dgm:cxn modelId="{50ABC31B-92EE-467F-9A7C-34AC80AB5A29}" type="presParOf" srcId="{68BF765E-3AA8-4471-81E5-4189E87AFC49}" destId="{60B9B621-2FB9-4161-8204-0D90E30AB880}" srcOrd="3" destOrd="0" presId="urn:microsoft.com/office/officeart/2005/8/layout/vList2"/>
    <dgm:cxn modelId="{E47A7B1E-8AE0-4FE3-BA63-F9CEA1E08F19}" type="presParOf" srcId="{68BF765E-3AA8-4471-81E5-4189E87AFC49}" destId="{63E05B94-F086-4AF2-B24B-7E42E963BAFC}" srcOrd="4" destOrd="0" presId="urn:microsoft.com/office/officeart/2005/8/layout/vList2"/>
    <dgm:cxn modelId="{71253D33-187B-41BA-927C-C6E8622362B2}" type="presParOf" srcId="{68BF765E-3AA8-4471-81E5-4189E87AFC49}" destId="{74BCEDE7-2C10-4EDA-AE7A-6036A4F9F254}" srcOrd="5" destOrd="0" presId="urn:microsoft.com/office/officeart/2005/8/layout/vList2"/>
    <dgm:cxn modelId="{3485118E-E2B8-4D80-BC9D-C3623B79F0D6}" type="presParOf" srcId="{68BF765E-3AA8-4471-81E5-4189E87AFC49}" destId="{98DBA74C-6EC1-456C-955B-6330D949F72A}" srcOrd="6" destOrd="0" presId="urn:microsoft.com/office/officeart/2005/8/layout/vList2"/>
    <dgm:cxn modelId="{BF59DC8C-4581-4EE7-BD4A-B7AEBF8E1770}" type="presParOf" srcId="{68BF765E-3AA8-4471-81E5-4189E87AFC49}" destId="{FBD99018-0BB3-4A7E-A70C-BFF27C6A0DAC}"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383F008-3D1A-4D5C-A645-CB5F99E49064}"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s-ES"/>
        </a:p>
      </dgm:t>
    </dgm:pt>
    <dgm:pt modelId="{F5310AC6-A735-48B8-A35E-DCD6E03CAA70}">
      <dgm:prSet phldrT="[Texto]" phldr="0"/>
      <dgm:spPr/>
      <dgm:t>
        <a:bodyPr/>
        <a:lstStyle/>
        <a:p>
          <a:pPr rtl="0"/>
          <a:r>
            <a:rPr lang="es-ES" sz="1800">
              <a:latin typeface="Amasis MT Pro Medium"/>
            </a:rPr>
            <a:t>4.1 </a:t>
          </a:r>
          <a:r>
            <a:rPr lang="es-ES" sz="1800"/>
            <a:t>Medios materiales y humanos destinados a las actividades previstas</a:t>
          </a:r>
          <a:r>
            <a:rPr lang="es-ES" sz="1800">
              <a:latin typeface="Amasis MT Pro Medium"/>
            </a:rPr>
            <a:t>.</a:t>
          </a:r>
        </a:p>
      </dgm:t>
    </dgm:pt>
    <dgm:pt modelId="{34989AD4-E13E-4280-90C5-E9007A9E32EA}" type="parTrans" cxnId="{18541B07-A6BE-40E6-AE8B-481BB7E72BC4}">
      <dgm:prSet/>
      <dgm:spPr/>
      <dgm:t>
        <a:bodyPr/>
        <a:lstStyle/>
        <a:p>
          <a:endParaRPr lang="es-ES"/>
        </a:p>
      </dgm:t>
    </dgm:pt>
    <dgm:pt modelId="{107A6B1C-4A3A-457E-AB73-D6B4351C11C5}" type="sibTrans" cxnId="{18541B07-A6BE-40E6-AE8B-481BB7E72BC4}">
      <dgm:prSet/>
      <dgm:spPr/>
      <dgm:t>
        <a:bodyPr/>
        <a:lstStyle/>
        <a:p>
          <a:endParaRPr lang="es-ES"/>
        </a:p>
      </dgm:t>
    </dgm:pt>
    <dgm:pt modelId="{351529AF-CA68-4887-A705-9BA04C8500A6}">
      <dgm:prSet phldr="0"/>
      <dgm:spPr/>
      <dgm:t>
        <a:bodyPr/>
        <a:lstStyle/>
        <a:p>
          <a:pPr rtl="0"/>
          <a:r>
            <a:rPr lang="es-ES" sz="1400"/>
            <a:t>Describa detalladamente los medios materiales y los recursos humanos con los que se cuenta para la realización del proyecto.</a:t>
          </a:r>
        </a:p>
      </dgm:t>
    </dgm:pt>
    <dgm:pt modelId="{8F775EB0-9DF1-40B6-BFE3-D8891C5DFA09}" type="parTrans" cxnId="{25EB48F3-0F22-49F8-A0BD-D024225BC56B}">
      <dgm:prSet/>
      <dgm:spPr/>
    </dgm:pt>
    <dgm:pt modelId="{3C19CF77-DF55-4DBF-B929-901CF2DFEF64}" type="sibTrans" cxnId="{25EB48F3-0F22-49F8-A0BD-D024225BC56B}">
      <dgm:prSet/>
      <dgm:spPr/>
    </dgm:pt>
    <dgm:pt modelId="{87E8D3A4-52CA-49B2-ABE1-189D2EFD4881}">
      <dgm:prSet phldr="0"/>
      <dgm:spPr/>
      <dgm:t>
        <a:bodyPr/>
        <a:lstStyle/>
        <a:p>
          <a:pPr rtl="0"/>
          <a:r>
            <a:rPr lang="es-ES" sz="1800">
              <a:latin typeface="Amasis MT Pro Medium"/>
            </a:rPr>
            <a:t>4.2 </a:t>
          </a:r>
          <a:r>
            <a:rPr lang="es-ES" sz="1800"/>
            <a:t>Describir de forma concisa las partidas presupuestarias incluidas en el anexo III (Presupuesto).</a:t>
          </a:r>
        </a:p>
      </dgm:t>
    </dgm:pt>
    <dgm:pt modelId="{DED0DED6-0A25-44E9-969A-2E171F2C4A51}" type="parTrans" cxnId="{5EDF7AF6-B79A-46B9-9FE2-994F0A3DD0CA}">
      <dgm:prSet/>
      <dgm:spPr/>
    </dgm:pt>
    <dgm:pt modelId="{B8ADA7A4-1864-4558-975D-194756AB5C58}" type="sibTrans" cxnId="{5EDF7AF6-B79A-46B9-9FE2-994F0A3DD0CA}">
      <dgm:prSet/>
      <dgm:spPr/>
    </dgm:pt>
    <dgm:pt modelId="{26E35099-9B7D-40E0-85B7-BBC273847200}">
      <dgm:prSet phldr="0"/>
      <dgm:spPr/>
      <dgm:t>
        <a:bodyPr/>
        <a:lstStyle/>
        <a:p>
          <a:pPr rtl="0"/>
          <a:r>
            <a:rPr lang="es-ES" sz="1400"/>
            <a:t>Describa de manera concisa el contenido de cada una de las partidas referentes a recursos humanos, viajes, equipos y suministros, servicios técnicos, funcionamiento en terreno, otros gastos y costes administrativos.</a:t>
          </a:r>
        </a:p>
      </dgm:t>
    </dgm:pt>
    <dgm:pt modelId="{A2927056-843A-49E7-B87A-6D585CFF2381}" type="parTrans" cxnId="{A58A73D4-86AA-447F-80F3-8E5C0F0159F4}">
      <dgm:prSet/>
      <dgm:spPr/>
    </dgm:pt>
    <dgm:pt modelId="{72D8F9E8-C412-4360-B137-A8DE683831FE}" type="sibTrans" cxnId="{A58A73D4-86AA-447F-80F3-8E5C0F0159F4}">
      <dgm:prSet/>
      <dgm:spPr/>
    </dgm:pt>
    <dgm:pt modelId="{EBCD3FBD-DB06-4486-90A8-BD74C6BE580B}">
      <dgm:prSet phldr="0"/>
      <dgm:spPr/>
      <dgm:t>
        <a:bodyPr/>
        <a:lstStyle/>
        <a:p>
          <a:pPr rtl="0"/>
          <a:r>
            <a:rPr lang="es-ES" sz="1800">
              <a:latin typeface="Amasis MT Pro Medium"/>
            </a:rPr>
            <a:t>4.3 </a:t>
          </a:r>
          <a:r>
            <a:rPr lang="es-ES" sz="1800"/>
            <a:t>Detalle la aportación de la entidad solicitante (valorizado, fondos propios, etc.)</a:t>
          </a:r>
        </a:p>
      </dgm:t>
    </dgm:pt>
    <dgm:pt modelId="{C6B451B2-3D85-45CD-8FDC-9F93791511AA}" type="parTrans" cxnId="{A4F9D2F7-96EC-40BA-92C1-DEA1AB8FF5D6}">
      <dgm:prSet/>
      <dgm:spPr/>
    </dgm:pt>
    <dgm:pt modelId="{FDE88FA0-771B-4ADC-806B-982433D3F468}" type="sibTrans" cxnId="{A4F9D2F7-96EC-40BA-92C1-DEA1AB8FF5D6}">
      <dgm:prSet/>
      <dgm:spPr/>
    </dgm:pt>
    <dgm:pt modelId="{7DE1748A-3D35-463B-B234-3F619D70EE0A}">
      <dgm:prSet phldr="0"/>
      <dgm:spPr/>
      <dgm:t>
        <a:bodyPr/>
        <a:lstStyle/>
        <a:p>
          <a:pPr rtl="0"/>
          <a:r>
            <a:rPr lang="es-ES" sz="1400">
              <a:latin typeface="Amasis MT Pro Medium"/>
            </a:rPr>
            <a:t> </a:t>
          </a:r>
          <a:r>
            <a:rPr lang="es-ES" sz="1400"/>
            <a:t>Describa el detalle de la aportación especificando las partidas presupuestarias y naturaleza de la aportación de cada uno de los conceptos que se aportan.</a:t>
          </a:r>
        </a:p>
      </dgm:t>
    </dgm:pt>
    <dgm:pt modelId="{88AD7259-CA56-4E35-9595-EB58B17876DB}" type="parTrans" cxnId="{5D21D05D-2574-4D16-AA59-EF08708F0FB1}">
      <dgm:prSet/>
      <dgm:spPr/>
    </dgm:pt>
    <dgm:pt modelId="{85CAFF85-00AC-4186-A53E-330EF0108317}" type="sibTrans" cxnId="{5D21D05D-2574-4D16-AA59-EF08708F0FB1}">
      <dgm:prSet/>
      <dgm:spPr/>
    </dgm:pt>
    <dgm:pt modelId="{19E33812-8CE6-490E-AA87-84D236024CE4}">
      <dgm:prSet phldr="0"/>
      <dgm:spPr/>
      <dgm:t>
        <a:bodyPr/>
        <a:lstStyle/>
        <a:p>
          <a:pPr rtl="0"/>
          <a:r>
            <a:rPr lang="es-ES" sz="1800">
              <a:latin typeface="Amasis MT Pro Medium"/>
            </a:rPr>
            <a:t>4.4 Detalle</a:t>
          </a:r>
          <a:r>
            <a:rPr lang="es-ES" sz="1800"/>
            <a:t> la cofinanciación de otras instituciones participantes y </a:t>
          </a:r>
          <a:r>
            <a:rPr lang="es-ES" sz="1800">
              <a:latin typeface="Amasis MT Pro Medium"/>
            </a:rPr>
            <a:t>justifíquela.</a:t>
          </a:r>
        </a:p>
      </dgm:t>
    </dgm:pt>
    <dgm:pt modelId="{56B70700-329E-4EB2-8754-67F8C4FA5C61}" type="parTrans" cxnId="{2A103FB2-1802-411C-AC68-85FB4EBE1687}">
      <dgm:prSet/>
      <dgm:spPr/>
    </dgm:pt>
    <dgm:pt modelId="{7BF85E35-7952-47F6-9DBD-A7D53D183777}" type="sibTrans" cxnId="{2A103FB2-1802-411C-AC68-85FB4EBE1687}">
      <dgm:prSet/>
      <dgm:spPr/>
    </dgm:pt>
    <dgm:pt modelId="{FB60579B-F076-4897-A58F-2616928AAA45}">
      <dgm:prSet phldr="0"/>
      <dgm:spPr/>
      <dgm:t>
        <a:bodyPr/>
        <a:lstStyle/>
        <a:p>
          <a:pPr rtl="0"/>
          <a:r>
            <a:rPr lang="es-ES" sz="1400"/>
            <a:t>Detalle la cofinanciación de otras instituciones participantes y justifique a qué va dedicada, adjuntando, a ser posible, carta de compromiso.</a:t>
          </a:r>
        </a:p>
      </dgm:t>
    </dgm:pt>
    <dgm:pt modelId="{16955E98-7F78-4945-95E1-645773E9AD7C}" type="parTrans" cxnId="{623CBBAA-1BD3-4E19-9D80-8AE70792C1C8}">
      <dgm:prSet/>
      <dgm:spPr/>
    </dgm:pt>
    <dgm:pt modelId="{356A7241-52E7-4F52-97B7-060C878CD902}" type="sibTrans" cxnId="{623CBBAA-1BD3-4E19-9D80-8AE70792C1C8}">
      <dgm:prSet/>
      <dgm:spPr/>
    </dgm:pt>
    <dgm:pt modelId="{68BF765E-3AA8-4471-81E5-4189E87AFC49}" type="pres">
      <dgm:prSet presAssocID="{4383F008-3D1A-4D5C-A645-CB5F99E49064}" presName="linear" presStyleCnt="0">
        <dgm:presLayoutVars>
          <dgm:animLvl val="lvl"/>
          <dgm:resizeHandles val="exact"/>
        </dgm:presLayoutVars>
      </dgm:prSet>
      <dgm:spPr/>
    </dgm:pt>
    <dgm:pt modelId="{B3792907-FD36-42FA-8F26-4D3D27A469CC}" type="pres">
      <dgm:prSet presAssocID="{F5310AC6-A735-48B8-A35E-DCD6E03CAA70}" presName="parentText" presStyleLbl="node1" presStyleIdx="0" presStyleCnt="4">
        <dgm:presLayoutVars>
          <dgm:chMax val="0"/>
          <dgm:bulletEnabled val="1"/>
        </dgm:presLayoutVars>
      </dgm:prSet>
      <dgm:spPr/>
    </dgm:pt>
    <dgm:pt modelId="{181E3BAB-35CB-4FDF-B40D-9E1C2B3EA262}" type="pres">
      <dgm:prSet presAssocID="{F5310AC6-A735-48B8-A35E-DCD6E03CAA70}" presName="childText" presStyleLbl="revTx" presStyleIdx="0" presStyleCnt="4">
        <dgm:presLayoutVars>
          <dgm:bulletEnabled val="1"/>
        </dgm:presLayoutVars>
      </dgm:prSet>
      <dgm:spPr/>
    </dgm:pt>
    <dgm:pt modelId="{0FCAA048-BFB6-435A-8851-4CE94DDD9F03}" type="pres">
      <dgm:prSet presAssocID="{87E8D3A4-52CA-49B2-ABE1-189D2EFD4881}" presName="parentText" presStyleLbl="node1" presStyleIdx="1" presStyleCnt="4">
        <dgm:presLayoutVars>
          <dgm:chMax val="0"/>
          <dgm:bulletEnabled val="1"/>
        </dgm:presLayoutVars>
      </dgm:prSet>
      <dgm:spPr/>
    </dgm:pt>
    <dgm:pt modelId="{1F8FD2BC-38F0-452A-8526-DFAF22F6808D}" type="pres">
      <dgm:prSet presAssocID="{87E8D3A4-52CA-49B2-ABE1-189D2EFD4881}" presName="childText" presStyleLbl="revTx" presStyleIdx="1" presStyleCnt="4">
        <dgm:presLayoutVars>
          <dgm:bulletEnabled val="1"/>
        </dgm:presLayoutVars>
      </dgm:prSet>
      <dgm:spPr/>
    </dgm:pt>
    <dgm:pt modelId="{2DBD4958-76B7-4904-8337-0FB08B9F0FEF}" type="pres">
      <dgm:prSet presAssocID="{EBCD3FBD-DB06-4486-90A8-BD74C6BE580B}" presName="parentText" presStyleLbl="node1" presStyleIdx="2" presStyleCnt="4">
        <dgm:presLayoutVars>
          <dgm:chMax val="0"/>
          <dgm:bulletEnabled val="1"/>
        </dgm:presLayoutVars>
      </dgm:prSet>
      <dgm:spPr/>
    </dgm:pt>
    <dgm:pt modelId="{4EBE26CB-B353-49A4-BA55-BC84FC4AB31C}" type="pres">
      <dgm:prSet presAssocID="{EBCD3FBD-DB06-4486-90A8-BD74C6BE580B}" presName="childText" presStyleLbl="revTx" presStyleIdx="2" presStyleCnt="4">
        <dgm:presLayoutVars>
          <dgm:bulletEnabled val="1"/>
        </dgm:presLayoutVars>
      </dgm:prSet>
      <dgm:spPr/>
    </dgm:pt>
    <dgm:pt modelId="{1CF2B366-A96E-48A4-8258-1BB4BC838E6E}" type="pres">
      <dgm:prSet presAssocID="{19E33812-8CE6-490E-AA87-84D236024CE4}" presName="parentText" presStyleLbl="node1" presStyleIdx="3" presStyleCnt="4">
        <dgm:presLayoutVars>
          <dgm:chMax val="0"/>
          <dgm:bulletEnabled val="1"/>
        </dgm:presLayoutVars>
      </dgm:prSet>
      <dgm:spPr/>
    </dgm:pt>
    <dgm:pt modelId="{4DD3BB57-0040-418C-936C-5AD64D919820}" type="pres">
      <dgm:prSet presAssocID="{19E33812-8CE6-490E-AA87-84D236024CE4}" presName="childText" presStyleLbl="revTx" presStyleIdx="3" presStyleCnt="4">
        <dgm:presLayoutVars>
          <dgm:bulletEnabled val="1"/>
        </dgm:presLayoutVars>
      </dgm:prSet>
      <dgm:spPr/>
    </dgm:pt>
  </dgm:ptLst>
  <dgm:cxnLst>
    <dgm:cxn modelId="{2288B206-DD91-4C97-86D9-600BA2416765}" type="presOf" srcId="{87E8D3A4-52CA-49B2-ABE1-189D2EFD4881}" destId="{0FCAA048-BFB6-435A-8851-4CE94DDD9F03}" srcOrd="0" destOrd="0" presId="urn:microsoft.com/office/officeart/2005/8/layout/vList2"/>
    <dgm:cxn modelId="{18541B07-A6BE-40E6-AE8B-481BB7E72BC4}" srcId="{4383F008-3D1A-4D5C-A645-CB5F99E49064}" destId="{F5310AC6-A735-48B8-A35E-DCD6E03CAA70}" srcOrd="0" destOrd="0" parTransId="{34989AD4-E13E-4280-90C5-E9007A9E32EA}" sibTransId="{107A6B1C-4A3A-457E-AB73-D6B4351C11C5}"/>
    <dgm:cxn modelId="{E3D4E307-0CF6-46E1-930E-346BC1A5B19E}" type="presOf" srcId="{7DE1748A-3D35-463B-B234-3F619D70EE0A}" destId="{4EBE26CB-B353-49A4-BA55-BC84FC4AB31C}" srcOrd="0" destOrd="0" presId="urn:microsoft.com/office/officeart/2005/8/layout/vList2"/>
    <dgm:cxn modelId="{5D21D05D-2574-4D16-AA59-EF08708F0FB1}" srcId="{EBCD3FBD-DB06-4486-90A8-BD74C6BE580B}" destId="{7DE1748A-3D35-463B-B234-3F619D70EE0A}" srcOrd="0" destOrd="0" parTransId="{88AD7259-CA56-4E35-9595-EB58B17876DB}" sibTransId="{85CAFF85-00AC-4186-A53E-330EF0108317}"/>
    <dgm:cxn modelId="{43DA2658-FC12-4B97-BD26-BBE5C5688118}" type="presOf" srcId="{19E33812-8CE6-490E-AA87-84D236024CE4}" destId="{1CF2B366-A96E-48A4-8258-1BB4BC838E6E}" srcOrd="0" destOrd="0" presId="urn:microsoft.com/office/officeart/2005/8/layout/vList2"/>
    <dgm:cxn modelId="{149BD27D-DBB0-461C-87E1-EF7261A20E5C}" type="presOf" srcId="{26E35099-9B7D-40E0-85B7-BBC273847200}" destId="{1F8FD2BC-38F0-452A-8526-DFAF22F6808D}" srcOrd="0" destOrd="0" presId="urn:microsoft.com/office/officeart/2005/8/layout/vList2"/>
    <dgm:cxn modelId="{983E0894-B638-4686-8C6C-AD18A597A334}" type="presOf" srcId="{351529AF-CA68-4887-A705-9BA04C8500A6}" destId="{181E3BAB-35CB-4FDF-B40D-9E1C2B3EA262}" srcOrd="0" destOrd="0" presId="urn:microsoft.com/office/officeart/2005/8/layout/vList2"/>
    <dgm:cxn modelId="{AEA3DE97-9868-4418-88CD-E54D12A6468B}" type="presOf" srcId="{4383F008-3D1A-4D5C-A645-CB5F99E49064}" destId="{68BF765E-3AA8-4471-81E5-4189E87AFC49}" srcOrd="0" destOrd="0" presId="urn:microsoft.com/office/officeart/2005/8/layout/vList2"/>
    <dgm:cxn modelId="{9729F097-2DE0-4B14-BC93-17FE6505A0D8}" type="presOf" srcId="{FB60579B-F076-4897-A58F-2616928AAA45}" destId="{4DD3BB57-0040-418C-936C-5AD64D919820}" srcOrd="0" destOrd="0" presId="urn:microsoft.com/office/officeart/2005/8/layout/vList2"/>
    <dgm:cxn modelId="{623CBBAA-1BD3-4E19-9D80-8AE70792C1C8}" srcId="{19E33812-8CE6-490E-AA87-84D236024CE4}" destId="{FB60579B-F076-4897-A58F-2616928AAA45}" srcOrd="0" destOrd="0" parTransId="{16955E98-7F78-4945-95E1-645773E9AD7C}" sibTransId="{356A7241-52E7-4F52-97B7-060C878CD902}"/>
    <dgm:cxn modelId="{2A103FB2-1802-411C-AC68-85FB4EBE1687}" srcId="{4383F008-3D1A-4D5C-A645-CB5F99E49064}" destId="{19E33812-8CE6-490E-AA87-84D236024CE4}" srcOrd="3" destOrd="0" parTransId="{56B70700-329E-4EB2-8754-67F8C4FA5C61}" sibTransId="{7BF85E35-7952-47F6-9DBD-A7D53D183777}"/>
    <dgm:cxn modelId="{A58A73D4-86AA-447F-80F3-8E5C0F0159F4}" srcId="{87E8D3A4-52CA-49B2-ABE1-189D2EFD4881}" destId="{26E35099-9B7D-40E0-85B7-BBC273847200}" srcOrd="0" destOrd="0" parTransId="{A2927056-843A-49E7-B87A-6D585CFF2381}" sibTransId="{72D8F9E8-C412-4360-B137-A8DE683831FE}"/>
    <dgm:cxn modelId="{333D22D8-01C7-482B-8104-F472429EDB33}" type="presOf" srcId="{F5310AC6-A735-48B8-A35E-DCD6E03CAA70}" destId="{B3792907-FD36-42FA-8F26-4D3D27A469CC}" srcOrd="0" destOrd="0" presId="urn:microsoft.com/office/officeart/2005/8/layout/vList2"/>
    <dgm:cxn modelId="{25EB48F3-0F22-49F8-A0BD-D024225BC56B}" srcId="{F5310AC6-A735-48B8-A35E-DCD6E03CAA70}" destId="{351529AF-CA68-4887-A705-9BA04C8500A6}" srcOrd="0" destOrd="0" parTransId="{8F775EB0-9DF1-40B6-BFE3-D8891C5DFA09}" sibTransId="{3C19CF77-DF55-4DBF-B929-901CF2DFEF64}"/>
    <dgm:cxn modelId="{E23178F3-373C-4AE3-9828-93F17325975B}" type="presOf" srcId="{EBCD3FBD-DB06-4486-90A8-BD74C6BE580B}" destId="{2DBD4958-76B7-4904-8337-0FB08B9F0FEF}" srcOrd="0" destOrd="0" presId="urn:microsoft.com/office/officeart/2005/8/layout/vList2"/>
    <dgm:cxn modelId="{5EDF7AF6-B79A-46B9-9FE2-994F0A3DD0CA}" srcId="{4383F008-3D1A-4D5C-A645-CB5F99E49064}" destId="{87E8D3A4-52CA-49B2-ABE1-189D2EFD4881}" srcOrd="1" destOrd="0" parTransId="{DED0DED6-0A25-44E9-969A-2E171F2C4A51}" sibTransId="{B8ADA7A4-1864-4558-975D-194756AB5C58}"/>
    <dgm:cxn modelId="{A4F9D2F7-96EC-40BA-92C1-DEA1AB8FF5D6}" srcId="{4383F008-3D1A-4D5C-A645-CB5F99E49064}" destId="{EBCD3FBD-DB06-4486-90A8-BD74C6BE580B}" srcOrd="2" destOrd="0" parTransId="{C6B451B2-3D85-45CD-8FDC-9F93791511AA}" sibTransId="{FDE88FA0-771B-4ADC-806B-982433D3F468}"/>
    <dgm:cxn modelId="{A3CD51D0-FC71-476C-8D26-2FB24B76F460}" type="presParOf" srcId="{68BF765E-3AA8-4471-81E5-4189E87AFC49}" destId="{B3792907-FD36-42FA-8F26-4D3D27A469CC}" srcOrd="0" destOrd="0" presId="urn:microsoft.com/office/officeart/2005/8/layout/vList2"/>
    <dgm:cxn modelId="{378038D1-972D-4B82-8C9F-08F59C00B42B}" type="presParOf" srcId="{68BF765E-3AA8-4471-81E5-4189E87AFC49}" destId="{181E3BAB-35CB-4FDF-B40D-9E1C2B3EA262}" srcOrd="1" destOrd="0" presId="urn:microsoft.com/office/officeart/2005/8/layout/vList2"/>
    <dgm:cxn modelId="{4AD972FC-39E2-4745-9D2F-1FA580CAB962}" type="presParOf" srcId="{68BF765E-3AA8-4471-81E5-4189E87AFC49}" destId="{0FCAA048-BFB6-435A-8851-4CE94DDD9F03}" srcOrd="2" destOrd="0" presId="urn:microsoft.com/office/officeart/2005/8/layout/vList2"/>
    <dgm:cxn modelId="{506FBC36-5B04-40FB-A35C-C0C8E9B39B38}" type="presParOf" srcId="{68BF765E-3AA8-4471-81E5-4189E87AFC49}" destId="{1F8FD2BC-38F0-452A-8526-DFAF22F6808D}" srcOrd="3" destOrd="0" presId="urn:microsoft.com/office/officeart/2005/8/layout/vList2"/>
    <dgm:cxn modelId="{48B50727-FF31-4AE9-B961-0133FCF9EB1E}" type="presParOf" srcId="{68BF765E-3AA8-4471-81E5-4189E87AFC49}" destId="{2DBD4958-76B7-4904-8337-0FB08B9F0FEF}" srcOrd="4" destOrd="0" presId="urn:microsoft.com/office/officeart/2005/8/layout/vList2"/>
    <dgm:cxn modelId="{3682A3BE-81EE-41DE-BEA5-15E3FCC56A83}" type="presParOf" srcId="{68BF765E-3AA8-4471-81E5-4189E87AFC49}" destId="{4EBE26CB-B353-49A4-BA55-BC84FC4AB31C}" srcOrd="5" destOrd="0" presId="urn:microsoft.com/office/officeart/2005/8/layout/vList2"/>
    <dgm:cxn modelId="{EE1EEDAB-06C0-4845-9595-41C73B2071CC}" type="presParOf" srcId="{68BF765E-3AA8-4471-81E5-4189E87AFC49}" destId="{1CF2B366-A96E-48A4-8258-1BB4BC838E6E}" srcOrd="6" destOrd="0" presId="urn:microsoft.com/office/officeart/2005/8/layout/vList2"/>
    <dgm:cxn modelId="{8AE66CBC-CD94-4D37-8730-A3287F153FBC}" type="presParOf" srcId="{68BF765E-3AA8-4471-81E5-4189E87AFC49}" destId="{4DD3BB57-0040-418C-936C-5AD64D919820}"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28D2268-2CC7-4F5F-93C5-3F311ED9C811}" type="doc">
      <dgm:prSet loTypeId="urn:microsoft.com/office/officeart/2016/7/layout/HexagonTimeline" loCatId="timeline" qsTypeId="urn:microsoft.com/office/officeart/2005/8/quickstyle/simple1" qsCatId="simple" csTypeId="urn:microsoft.com/office/officeart/2005/8/colors/colorful5" csCatId="colorful" phldr="1"/>
      <dgm:spPr/>
      <dgm:t>
        <a:bodyPr/>
        <a:lstStyle/>
        <a:p>
          <a:endParaRPr lang="es-ES"/>
        </a:p>
      </dgm:t>
    </dgm:pt>
    <dgm:pt modelId="{F505D52D-3504-4796-8884-FBCE10F7B1F3}">
      <dgm:prSet phldrT="[Texto]" phldr="0"/>
      <dgm:spPr/>
      <dgm:t>
        <a:bodyPr/>
        <a:lstStyle/>
        <a:p>
          <a:pPr rtl="0"/>
          <a:r>
            <a:rPr lang="es-ES">
              <a:latin typeface="Amasis MT Pro Medium"/>
            </a:rPr>
            <a:t> Socialización</a:t>
          </a:r>
          <a:endParaRPr lang="es-ES"/>
        </a:p>
      </dgm:t>
    </dgm:pt>
    <dgm:pt modelId="{0A363436-888D-496F-A69E-782A21C8E58F}" type="parTrans" cxnId="{69B91732-D029-4917-B756-F142CF234F30}">
      <dgm:prSet/>
      <dgm:spPr/>
      <dgm:t>
        <a:bodyPr/>
        <a:lstStyle/>
        <a:p>
          <a:endParaRPr lang="es-ES"/>
        </a:p>
      </dgm:t>
    </dgm:pt>
    <dgm:pt modelId="{1999E739-B078-4F45-8B25-1C0D6C08E07D}" type="sibTrans" cxnId="{69B91732-D029-4917-B756-F142CF234F30}">
      <dgm:prSet/>
      <dgm:spPr/>
      <dgm:t>
        <a:bodyPr/>
        <a:lstStyle/>
        <a:p>
          <a:endParaRPr lang="es-ES"/>
        </a:p>
      </dgm:t>
    </dgm:pt>
    <dgm:pt modelId="{FCD8D763-5EDD-479E-ABF9-8BE96DEEF3F1}">
      <dgm:prSet phldrT="[Texto]" phldr="0"/>
      <dgm:spPr/>
      <dgm:t>
        <a:bodyPr/>
        <a:lstStyle/>
        <a:p>
          <a:pPr rtl="0"/>
          <a:r>
            <a:rPr lang="es-ES">
              <a:latin typeface="Amasis MT Pro Medium"/>
            </a:rPr>
            <a:t> Semana 2</a:t>
          </a:r>
          <a:endParaRPr lang="es-ES"/>
        </a:p>
      </dgm:t>
    </dgm:pt>
    <dgm:pt modelId="{44B3E741-5194-47EC-91CE-6F018018B4E8}" type="parTrans" cxnId="{45B94AA7-313E-417E-BB5E-3020C12BA895}">
      <dgm:prSet/>
      <dgm:spPr/>
      <dgm:t>
        <a:bodyPr/>
        <a:lstStyle/>
        <a:p>
          <a:endParaRPr lang="es-ES"/>
        </a:p>
      </dgm:t>
    </dgm:pt>
    <dgm:pt modelId="{257F4B98-E8CD-4FFD-8BB6-46B463B662F5}" type="sibTrans" cxnId="{45B94AA7-313E-417E-BB5E-3020C12BA895}">
      <dgm:prSet/>
      <dgm:spPr/>
      <dgm:t>
        <a:bodyPr/>
        <a:lstStyle/>
        <a:p>
          <a:endParaRPr lang="es-ES"/>
        </a:p>
      </dgm:t>
    </dgm:pt>
    <dgm:pt modelId="{D079063E-751E-45DC-A58F-1EC5900E7440}">
      <dgm:prSet phldrT="[Texto]" phldr="0"/>
      <dgm:spPr/>
      <dgm:t>
        <a:bodyPr/>
        <a:lstStyle/>
        <a:p>
          <a:pPr rtl="0"/>
          <a:r>
            <a:rPr lang="es-ES">
              <a:latin typeface="Amasis MT Pro Medium"/>
            </a:rPr>
            <a:t> Prueba de Concepto</a:t>
          </a:r>
          <a:endParaRPr lang="es-ES"/>
        </a:p>
      </dgm:t>
    </dgm:pt>
    <dgm:pt modelId="{4B30A876-7D44-49CA-8F98-A5CB7049E65A}" type="parTrans" cxnId="{CAA2FCC9-1968-4319-9572-FED30A3643FE}">
      <dgm:prSet/>
      <dgm:spPr/>
      <dgm:t>
        <a:bodyPr/>
        <a:lstStyle/>
        <a:p>
          <a:endParaRPr lang="es-ES"/>
        </a:p>
      </dgm:t>
    </dgm:pt>
    <dgm:pt modelId="{F48C95A3-C993-473A-8399-8E098BB19912}" type="sibTrans" cxnId="{CAA2FCC9-1968-4319-9572-FED30A3643FE}">
      <dgm:prSet/>
      <dgm:spPr/>
      <dgm:t>
        <a:bodyPr/>
        <a:lstStyle/>
        <a:p>
          <a:endParaRPr lang="es-ES"/>
        </a:p>
      </dgm:t>
    </dgm:pt>
    <dgm:pt modelId="{670A8FC0-872F-47AD-AA39-EBD84EECB104}">
      <dgm:prSet phldrT="[Texto]" phldr="0"/>
      <dgm:spPr/>
      <dgm:t>
        <a:bodyPr/>
        <a:lstStyle/>
        <a:p>
          <a:pPr rtl="0"/>
          <a:r>
            <a:rPr lang="es-ES">
              <a:latin typeface="Amasis MT Pro Medium"/>
            </a:rPr>
            <a:t>  Semana 5</a:t>
          </a:r>
          <a:endParaRPr lang="es-ES"/>
        </a:p>
      </dgm:t>
    </dgm:pt>
    <dgm:pt modelId="{51E788AC-97DF-497E-9C9F-C2B664F7A7F3}" type="parTrans" cxnId="{B15D97BE-FC4A-4C7D-8169-A724472B239F}">
      <dgm:prSet/>
      <dgm:spPr/>
      <dgm:t>
        <a:bodyPr/>
        <a:lstStyle/>
        <a:p>
          <a:endParaRPr lang="es-ES"/>
        </a:p>
      </dgm:t>
    </dgm:pt>
    <dgm:pt modelId="{F1D7E456-668A-4F63-83CF-C52CE199FD10}" type="sibTrans" cxnId="{B15D97BE-FC4A-4C7D-8169-A724472B239F}">
      <dgm:prSet/>
      <dgm:spPr/>
      <dgm:t>
        <a:bodyPr/>
        <a:lstStyle/>
        <a:p>
          <a:endParaRPr lang="es-ES"/>
        </a:p>
      </dgm:t>
    </dgm:pt>
    <dgm:pt modelId="{285C43C4-F9FC-491C-839C-E901036B9BA4}">
      <dgm:prSet phldrT="[Texto]" phldr="0"/>
      <dgm:spPr/>
      <dgm:t>
        <a:bodyPr/>
        <a:lstStyle/>
        <a:p>
          <a:pPr rtl="0"/>
          <a:r>
            <a:rPr lang="es-ES">
              <a:latin typeface="Amasis MT Pro Medium"/>
            </a:rPr>
            <a:t> Presentación Final</a:t>
          </a:r>
          <a:endParaRPr lang="es-ES"/>
        </a:p>
      </dgm:t>
    </dgm:pt>
    <dgm:pt modelId="{32AE863E-9EF3-4218-BD7F-2736411BE2A4}" type="parTrans" cxnId="{CC0A8D1C-0990-4606-B25F-96F440F0700B}">
      <dgm:prSet/>
      <dgm:spPr/>
      <dgm:t>
        <a:bodyPr/>
        <a:lstStyle/>
        <a:p>
          <a:endParaRPr lang="es-ES"/>
        </a:p>
      </dgm:t>
    </dgm:pt>
    <dgm:pt modelId="{5EF3AEFF-E5EA-4E75-A576-CC177E85055D}" type="sibTrans" cxnId="{CC0A8D1C-0990-4606-B25F-96F440F0700B}">
      <dgm:prSet/>
      <dgm:spPr/>
      <dgm:t>
        <a:bodyPr/>
        <a:lstStyle/>
        <a:p>
          <a:endParaRPr lang="es-ES"/>
        </a:p>
      </dgm:t>
    </dgm:pt>
    <dgm:pt modelId="{01DCBDAB-F5D5-4BD0-8A7E-7A960DBBF329}">
      <dgm:prSet phldrT="[Texto]" phldr="0"/>
      <dgm:spPr/>
      <dgm:t>
        <a:bodyPr/>
        <a:lstStyle/>
        <a:p>
          <a:pPr rtl="0"/>
          <a:r>
            <a:rPr lang="es-ES">
              <a:latin typeface="Amasis MT Pro Medium"/>
            </a:rPr>
            <a:t> Semana 16</a:t>
          </a:r>
          <a:endParaRPr lang="es-ES"/>
        </a:p>
      </dgm:t>
    </dgm:pt>
    <dgm:pt modelId="{9D7F1049-38F2-4CEF-B494-47ADFA277B0E}" type="parTrans" cxnId="{B0A9AB9E-A5E5-49E2-BAF6-17EEB911615B}">
      <dgm:prSet/>
      <dgm:spPr/>
      <dgm:t>
        <a:bodyPr/>
        <a:lstStyle/>
        <a:p>
          <a:endParaRPr lang="es-ES"/>
        </a:p>
      </dgm:t>
    </dgm:pt>
    <dgm:pt modelId="{765B4366-CC2A-474B-92B5-80646978C597}" type="sibTrans" cxnId="{B0A9AB9E-A5E5-49E2-BAF6-17EEB911615B}">
      <dgm:prSet/>
      <dgm:spPr/>
      <dgm:t>
        <a:bodyPr/>
        <a:lstStyle/>
        <a:p>
          <a:endParaRPr lang="es-ES"/>
        </a:p>
      </dgm:t>
    </dgm:pt>
    <dgm:pt modelId="{50E7CC17-5B20-4B94-9E77-6B26FCB1C977}" type="pres">
      <dgm:prSet presAssocID="{F28D2268-2CC7-4F5F-93C5-3F311ED9C811}" presName="Name0" presStyleCnt="0">
        <dgm:presLayoutVars>
          <dgm:chMax/>
          <dgm:chPref/>
          <dgm:animLvl val="lvl"/>
        </dgm:presLayoutVars>
      </dgm:prSet>
      <dgm:spPr/>
    </dgm:pt>
    <dgm:pt modelId="{438A7D7A-CBEE-47CA-ADCC-D7957A65B098}" type="pres">
      <dgm:prSet presAssocID="{F505D52D-3504-4796-8884-FBCE10F7B1F3}" presName="composite" presStyleCnt="0"/>
      <dgm:spPr/>
    </dgm:pt>
    <dgm:pt modelId="{B03C13B4-4A3F-4691-966D-0CA36313434C}" type="pres">
      <dgm:prSet presAssocID="{F505D52D-3504-4796-8884-FBCE10F7B1F3}" presName="Parent1" presStyleLbl="alignNode1" presStyleIdx="0" presStyleCnt="3">
        <dgm:presLayoutVars>
          <dgm:chMax val="1"/>
          <dgm:chPref val="1"/>
          <dgm:bulletEnabled val="1"/>
        </dgm:presLayoutVars>
      </dgm:prSet>
      <dgm:spPr/>
    </dgm:pt>
    <dgm:pt modelId="{CE3B7659-1CE4-4979-A2C8-E3E4DADC1513}" type="pres">
      <dgm:prSet presAssocID="{F505D52D-3504-4796-8884-FBCE10F7B1F3}" presName="Childtext1" presStyleLbl="revTx" presStyleIdx="0" presStyleCnt="3">
        <dgm:presLayoutVars>
          <dgm:chMax val="0"/>
          <dgm:chPref val="0"/>
          <dgm:bulletEnabled/>
        </dgm:presLayoutVars>
      </dgm:prSet>
      <dgm:spPr/>
    </dgm:pt>
    <dgm:pt modelId="{0DEA39D4-11ED-4B43-819F-1213A897713E}" type="pres">
      <dgm:prSet presAssocID="{F505D52D-3504-4796-8884-FBCE10F7B1F3}" presName="ConnectLine" presStyleLbl="sibTrans1D1" presStyleIdx="0" presStyleCnt="3"/>
      <dgm:spPr>
        <a:noFill/>
        <a:ln w="12700" cap="flat" cmpd="sng" algn="ctr">
          <a:solidFill>
            <a:schemeClr val="accent5">
              <a:hueOff val="0"/>
              <a:satOff val="0"/>
              <a:lumOff val="0"/>
              <a:alphaOff val="0"/>
            </a:schemeClr>
          </a:solidFill>
          <a:prstDash val="dash"/>
          <a:miter lim="800000"/>
        </a:ln>
        <a:effectLst/>
      </dgm:spPr>
    </dgm:pt>
    <dgm:pt modelId="{B1558AE7-ACC2-4B37-A624-17811B46F4F1}" type="pres">
      <dgm:prSet presAssocID="{F505D52D-3504-4796-8884-FBCE10F7B1F3}" presName="ConnectLineEnd" presStyleLbl="node1" presStyleIdx="0" presStyleCnt="3"/>
      <dgm:spPr/>
    </dgm:pt>
    <dgm:pt modelId="{30782776-72DC-4264-AFE3-15F7099F348F}" type="pres">
      <dgm:prSet presAssocID="{F505D52D-3504-4796-8884-FBCE10F7B1F3}" presName="EmptyPane" presStyleCnt="0"/>
      <dgm:spPr/>
    </dgm:pt>
    <dgm:pt modelId="{7EAC3409-1C9B-4D88-B23E-45A60E2E0B7B}" type="pres">
      <dgm:prSet presAssocID="{1999E739-B078-4F45-8B25-1C0D6C08E07D}" presName="spaceBetweenRectangles" presStyleLbl="fgAcc1" presStyleIdx="0" presStyleCnt="2"/>
      <dgm:spPr/>
    </dgm:pt>
    <dgm:pt modelId="{1902CFD9-CAD2-4F5D-8AC0-11F9601CB660}" type="pres">
      <dgm:prSet presAssocID="{D079063E-751E-45DC-A58F-1EC5900E7440}" presName="composite" presStyleCnt="0"/>
      <dgm:spPr/>
    </dgm:pt>
    <dgm:pt modelId="{94AE7123-83D7-4C81-9BBE-97E88F13FF47}" type="pres">
      <dgm:prSet presAssocID="{D079063E-751E-45DC-A58F-1EC5900E7440}" presName="Parent1" presStyleLbl="alignNode1" presStyleIdx="1" presStyleCnt="3">
        <dgm:presLayoutVars>
          <dgm:chMax val="1"/>
          <dgm:chPref val="1"/>
          <dgm:bulletEnabled val="1"/>
        </dgm:presLayoutVars>
      </dgm:prSet>
      <dgm:spPr/>
    </dgm:pt>
    <dgm:pt modelId="{98F80E0F-53A6-40FE-BE1F-3FF4765D0F4F}" type="pres">
      <dgm:prSet presAssocID="{D079063E-751E-45DC-A58F-1EC5900E7440}" presName="Childtext1" presStyleLbl="revTx" presStyleIdx="1" presStyleCnt="3">
        <dgm:presLayoutVars>
          <dgm:chMax val="0"/>
          <dgm:chPref val="0"/>
          <dgm:bulletEnabled/>
        </dgm:presLayoutVars>
      </dgm:prSet>
      <dgm:spPr/>
    </dgm:pt>
    <dgm:pt modelId="{87E24521-5F53-4907-B41C-19CB6A9F4AEF}" type="pres">
      <dgm:prSet presAssocID="{D079063E-751E-45DC-A58F-1EC5900E7440}" presName="ConnectLine" presStyleLbl="sibTrans1D1" presStyleIdx="1" presStyleCnt="3"/>
      <dgm:spPr>
        <a:noFill/>
        <a:ln w="12700" cap="flat" cmpd="sng" algn="ctr">
          <a:solidFill>
            <a:schemeClr val="accent5">
              <a:hueOff val="59151"/>
              <a:satOff val="25410"/>
              <a:lumOff val="-13431"/>
              <a:alphaOff val="0"/>
            </a:schemeClr>
          </a:solidFill>
          <a:prstDash val="dash"/>
          <a:miter lim="800000"/>
        </a:ln>
        <a:effectLst/>
      </dgm:spPr>
    </dgm:pt>
    <dgm:pt modelId="{AEA99160-6BF8-485F-AAD7-3D8F196FB5EC}" type="pres">
      <dgm:prSet presAssocID="{D079063E-751E-45DC-A58F-1EC5900E7440}" presName="ConnectLineEnd" presStyleLbl="node1" presStyleIdx="1" presStyleCnt="3"/>
      <dgm:spPr/>
    </dgm:pt>
    <dgm:pt modelId="{A089E3DD-1174-46B3-AFB3-DC95C324D427}" type="pres">
      <dgm:prSet presAssocID="{D079063E-751E-45DC-A58F-1EC5900E7440}" presName="EmptyPane" presStyleCnt="0"/>
      <dgm:spPr/>
    </dgm:pt>
    <dgm:pt modelId="{7D088A9A-C1D1-403A-9065-92C102E7669C}" type="pres">
      <dgm:prSet presAssocID="{F48C95A3-C993-473A-8399-8E098BB19912}" presName="spaceBetweenRectangles" presStyleLbl="fgAcc1" presStyleIdx="1" presStyleCnt="2"/>
      <dgm:spPr/>
    </dgm:pt>
    <dgm:pt modelId="{3D94F90F-E95F-4199-A5DA-2BBBEA0CCA9C}" type="pres">
      <dgm:prSet presAssocID="{285C43C4-F9FC-491C-839C-E901036B9BA4}" presName="composite" presStyleCnt="0"/>
      <dgm:spPr/>
    </dgm:pt>
    <dgm:pt modelId="{CF3331F6-730B-48BA-9692-6E22F9C58860}" type="pres">
      <dgm:prSet presAssocID="{285C43C4-F9FC-491C-839C-E901036B9BA4}" presName="Parent1" presStyleLbl="alignNode1" presStyleIdx="2" presStyleCnt="3">
        <dgm:presLayoutVars>
          <dgm:chMax val="1"/>
          <dgm:chPref val="1"/>
          <dgm:bulletEnabled val="1"/>
        </dgm:presLayoutVars>
      </dgm:prSet>
      <dgm:spPr/>
    </dgm:pt>
    <dgm:pt modelId="{6011BCFF-8230-4C4E-8562-F5A581BBE696}" type="pres">
      <dgm:prSet presAssocID="{285C43C4-F9FC-491C-839C-E901036B9BA4}" presName="Childtext1" presStyleLbl="revTx" presStyleIdx="2" presStyleCnt="3">
        <dgm:presLayoutVars>
          <dgm:chMax val="0"/>
          <dgm:chPref val="0"/>
          <dgm:bulletEnabled/>
        </dgm:presLayoutVars>
      </dgm:prSet>
      <dgm:spPr/>
    </dgm:pt>
    <dgm:pt modelId="{CCE354C2-3AFD-4030-A3B3-57F0A8054DBE}" type="pres">
      <dgm:prSet presAssocID="{285C43C4-F9FC-491C-839C-E901036B9BA4}" presName="ConnectLine" presStyleLbl="sibTrans1D1" presStyleIdx="2" presStyleCnt="3"/>
      <dgm:spPr>
        <a:noFill/>
        <a:ln w="12700" cap="flat" cmpd="sng" algn="ctr">
          <a:solidFill>
            <a:schemeClr val="accent5">
              <a:hueOff val="118303"/>
              <a:satOff val="50819"/>
              <a:lumOff val="-26862"/>
              <a:alphaOff val="0"/>
            </a:schemeClr>
          </a:solidFill>
          <a:prstDash val="dash"/>
          <a:miter lim="800000"/>
        </a:ln>
        <a:effectLst/>
      </dgm:spPr>
    </dgm:pt>
    <dgm:pt modelId="{7DF7A769-3B7B-4D2D-8165-FD2BEC4FA3E7}" type="pres">
      <dgm:prSet presAssocID="{285C43C4-F9FC-491C-839C-E901036B9BA4}" presName="ConnectLineEnd" presStyleLbl="node1" presStyleIdx="2" presStyleCnt="3"/>
      <dgm:spPr/>
    </dgm:pt>
    <dgm:pt modelId="{719F3A59-B433-47C4-8EF6-D2268FBF8B4E}" type="pres">
      <dgm:prSet presAssocID="{285C43C4-F9FC-491C-839C-E901036B9BA4}" presName="EmptyPane" presStyleCnt="0"/>
      <dgm:spPr/>
    </dgm:pt>
  </dgm:ptLst>
  <dgm:cxnLst>
    <dgm:cxn modelId="{6F485C12-8496-4931-9115-3AC2FB211D7F}" type="presOf" srcId="{FCD8D763-5EDD-479E-ABF9-8BE96DEEF3F1}" destId="{CE3B7659-1CE4-4979-A2C8-E3E4DADC1513}" srcOrd="0" destOrd="0" presId="urn:microsoft.com/office/officeart/2016/7/layout/HexagonTimeline"/>
    <dgm:cxn modelId="{C302041A-62ED-4A15-8884-26C2C8FEC7A8}" type="presOf" srcId="{F505D52D-3504-4796-8884-FBCE10F7B1F3}" destId="{B03C13B4-4A3F-4691-966D-0CA36313434C}" srcOrd="0" destOrd="0" presId="urn:microsoft.com/office/officeart/2016/7/layout/HexagonTimeline"/>
    <dgm:cxn modelId="{CC0A8D1C-0990-4606-B25F-96F440F0700B}" srcId="{F28D2268-2CC7-4F5F-93C5-3F311ED9C811}" destId="{285C43C4-F9FC-491C-839C-E901036B9BA4}" srcOrd="2" destOrd="0" parTransId="{32AE863E-9EF3-4218-BD7F-2736411BE2A4}" sibTransId="{5EF3AEFF-E5EA-4E75-A576-CC177E85055D}"/>
    <dgm:cxn modelId="{69B91732-D029-4917-B756-F142CF234F30}" srcId="{F28D2268-2CC7-4F5F-93C5-3F311ED9C811}" destId="{F505D52D-3504-4796-8884-FBCE10F7B1F3}" srcOrd="0" destOrd="0" parTransId="{0A363436-888D-496F-A69E-782A21C8E58F}" sibTransId="{1999E739-B078-4F45-8B25-1C0D6C08E07D}"/>
    <dgm:cxn modelId="{18491576-2EF2-4C89-B8C9-F713709F5FA9}" type="presOf" srcId="{D079063E-751E-45DC-A58F-1EC5900E7440}" destId="{94AE7123-83D7-4C81-9BBE-97E88F13FF47}" srcOrd="0" destOrd="0" presId="urn:microsoft.com/office/officeart/2016/7/layout/HexagonTimeline"/>
    <dgm:cxn modelId="{B0A9AB9E-A5E5-49E2-BAF6-17EEB911615B}" srcId="{285C43C4-F9FC-491C-839C-E901036B9BA4}" destId="{01DCBDAB-F5D5-4BD0-8A7E-7A960DBBF329}" srcOrd="0" destOrd="0" parTransId="{9D7F1049-38F2-4CEF-B494-47ADFA277B0E}" sibTransId="{765B4366-CC2A-474B-92B5-80646978C597}"/>
    <dgm:cxn modelId="{45B94AA7-313E-417E-BB5E-3020C12BA895}" srcId="{F505D52D-3504-4796-8884-FBCE10F7B1F3}" destId="{FCD8D763-5EDD-479E-ABF9-8BE96DEEF3F1}" srcOrd="0" destOrd="0" parTransId="{44B3E741-5194-47EC-91CE-6F018018B4E8}" sibTransId="{257F4B98-E8CD-4FFD-8BB6-46B463B662F5}"/>
    <dgm:cxn modelId="{3211D7BD-FCC8-4851-8794-D2F35A1CB876}" type="presOf" srcId="{285C43C4-F9FC-491C-839C-E901036B9BA4}" destId="{CF3331F6-730B-48BA-9692-6E22F9C58860}" srcOrd="0" destOrd="0" presId="urn:microsoft.com/office/officeart/2016/7/layout/HexagonTimeline"/>
    <dgm:cxn modelId="{B15D97BE-FC4A-4C7D-8169-A724472B239F}" srcId="{D079063E-751E-45DC-A58F-1EC5900E7440}" destId="{670A8FC0-872F-47AD-AA39-EBD84EECB104}" srcOrd="0" destOrd="0" parTransId="{51E788AC-97DF-497E-9C9F-C2B664F7A7F3}" sibTransId="{F1D7E456-668A-4F63-83CF-C52CE199FD10}"/>
    <dgm:cxn modelId="{CAA2FCC9-1968-4319-9572-FED30A3643FE}" srcId="{F28D2268-2CC7-4F5F-93C5-3F311ED9C811}" destId="{D079063E-751E-45DC-A58F-1EC5900E7440}" srcOrd="1" destOrd="0" parTransId="{4B30A876-7D44-49CA-8F98-A5CB7049E65A}" sibTransId="{F48C95A3-C993-473A-8399-8E098BB19912}"/>
    <dgm:cxn modelId="{F227DCCE-0243-4A8D-86B0-245F05767292}" type="presOf" srcId="{F28D2268-2CC7-4F5F-93C5-3F311ED9C811}" destId="{50E7CC17-5B20-4B94-9E77-6B26FCB1C977}" srcOrd="0" destOrd="0" presId="urn:microsoft.com/office/officeart/2016/7/layout/HexagonTimeline"/>
    <dgm:cxn modelId="{0874F0D6-A148-4135-A720-2CB1955C909F}" type="presOf" srcId="{670A8FC0-872F-47AD-AA39-EBD84EECB104}" destId="{98F80E0F-53A6-40FE-BE1F-3FF4765D0F4F}" srcOrd="0" destOrd="0" presId="urn:microsoft.com/office/officeart/2016/7/layout/HexagonTimeline"/>
    <dgm:cxn modelId="{07682DEA-34DB-44D4-A61B-85E3E1ABE474}" type="presOf" srcId="{01DCBDAB-F5D5-4BD0-8A7E-7A960DBBF329}" destId="{6011BCFF-8230-4C4E-8562-F5A581BBE696}" srcOrd="0" destOrd="0" presId="urn:microsoft.com/office/officeart/2016/7/layout/HexagonTimeline"/>
    <dgm:cxn modelId="{4AAADE7F-B4CE-43AE-BBD2-BF2375120665}" type="presParOf" srcId="{50E7CC17-5B20-4B94-9E77-6B26FCB1C977}" destId="{438A7D7A-CBEE-47CA-ADCC-D7957A65B098}" srcOrd="0" destOrd="0" presId="urn:microsoft.com/office/officeart/2016/7/layout/HexagonTimeline"/>
    <dgm:cxn modelId="{AA8C42E2-C55C-4AE3-A33B-C608819F54BE}" type="presParOf" srcId="{438A7D7A-CBEE-47CA-ADCC-D7957A65B098}" destId="{B03C13B4-4A3F-4691-966D-0CA36313434C}" srcOrd="0" destOrd="0" presId="urn:microsoft.com/office/officeart/2016/7/layout/HexagonTimeline"/>
    <dgm:cxn modelId="{5CC5D497-851A-43F3-B256-EBEC08FD3B61}" type="presParOf" srcId="{438A7D7A-CBEE-47CA-ADCC-D7957A65B098}" destId="{CE3B7659-1CE4-4979-A2C8-E3E4DADC1513}" srcOrd="1" destOrd="0" presId="urn:microsoft.com/office/officeart/2016/7/layout/HexagonTimeline"/>
    <dgm:cxn modelId="{98B741DD-F290-4961-B0A4-1376F5E0C870}" type="presParOf" srcId="{438A7D7A-CBEE-47CA-ADCC-D7957A65B098}" destId="{0DEA39D4-11ED-4B43-819F-1213A897713E}" srcOrd="2" destOrd="0" presId="urn:microsoft.com/office/officeart/2016/7/layout/HexagonTimeline"/>
    <dgm:cxn modelId="{81AF099D-A90C-40E0-970C-7B1992916E80}" type="presParOf" srcId="{438A7D7A-CBEE-47CA-ADCC-D7957A65B098}" destId="{B1558AE7-ACC2-4B37-A624-17811B46F4F1}" srcOrd="3" destOrd="0" presId="urn:microsoft.com/office/officeart/2016/7/layout/HexagonTimeline"/>
    <dgm:cxn modelId="{5DF83B2F-BECA-44B7-AFBF-7018E0AE3CDA}" type="presParOf" srcId="{438A7D7A-CBEE-47CA-ADCC-D7957A65B098}" destId="{30782776-72DC-4264-AFE3-15F7099F348F}" srcOrd="4" destOrd="0" presId="urn:microsoft.com/office/officeart/2016/7/layout/HexagonTimeline"/>
    <dgm:cxn modelId="{17B0DCAA-D053-4FEB-83F9-EF1DE17CA496}" type="presParOf" srcId="{50E7CC17-5B20-4B94-9E77-6B26FCB1C977}" destId="{7EAC3409-1C9B-4D88-B23E-45A60E2E0B7B}" srcOrd="1" destOrd="0" presId="urn:microsoft.com/office/officeart/2016/7/layout/HexagonTimeline"/>
    <dgm:cxn modelId="{5B5EC1A1-65F3-4979-8A49-EDE19F33A0D3}" type="presParOf" srcId="{50E7CC17-5B20-4B94-9E77-6B26FCB1C977}" destId="{1902CFD9-CAD2-4F5D-8AC0-11F9601CB660}" srcOrd="2" destOrd="0" presId="urn:microsoft.com/office/officeart/2016/7/layout/HexagonTimeline"/>
    <dgm:cxn modelId="{DB8AA1BA-CBA8-4708-A2F4-06BBFF59A596}" type="presParOf" srcId="{1902CFD9-CAD2-4F5D-8AC0-11F9601CB660}" destId="{94AE7123-83D7-4C81-9BBE-97E88F13FF47}" srcOrd="0" destOrd="0" presId="urn:microsoft.com/office/officeart/2016/7/layout/HexagonTimeline"/>
    <dgm:cxn modelId="{1766A9FA-1EE5-4FE6-838F-C58E8751DE3C}" type="presParOf" srcId="{1902CFD9-CAD2-4F5D-8AC0-11F9601CB660}" destId="{98F80E0F-53A6-40FE-BE1F-3FF4765D0F4F}" srcOrd="1" destOrd="0" presId="urn:microsoft.com/office/officeart/2016/7/layout/HexagonTimeline"/>
    <dgm:cxn modelId="{084D54DC-785F-4471-ACB9-2998D12F1510}" type="presParOf" srcId="{1902CFD9-CAD2-4F5D-8AC0-11F9601CB660}" destId="{87E24521-5F53-4907-B41C-19CB6A9F4AEF}" srcOrd="2" destOrd="0" presId="urn:microsoft.com/office/officeart/2016/7/layout/HexagonTimeline"/>
    <dgm:cxn modelId="{812E679B-F0A1-4F53-BC62-18186645A222}" type="presParOf" srcId="{1902CFD9-CAD2-4F5D-8AC0-11F9601CB660}" destId="{AEA99160-6BF8-485F-AAD7-3D8F196FB5EC}" srcOrd="3" destOrd="0" presId="urn:microsoft.com/office/officeart/2016/7/layout/HexagonTimeline"/>
    <dgm:cxn modelId="{22A9B0AE-DBBA-42E1-8766-C9B1BFFB1E1B}" type="presParOf" srcId="{1902CFD9-CAD2-4F5D-8AC0-11F9601CB660}" destId="{A089E3DD-1174-46B3-AFB3-DC95C324D427}" srcOrd="4" destOrd="0" presId="urn:microsoft.com/office/officeart/2016/7/layout/HexagonTimeline"/>
    <dgm:cxn modelId="{EA72529B-F478-4328-8A6B-40D4D1BC6FB2}" type="presParOf" srcId="{50E7CC17-5B20-4B94-9E77-6B26FCB1C977}" destId="{7D088A9A-C1D1-403A-9065-92C102E7669C}" srcOrd="3" destOrd="0" presId="urn:microsoft.com/office/officeart/2016/7/layout/HexagonTimeline"/>
    <dgm:cxn modelId="{751989FA-3E78-4C94-BFA0-2E0DE63CB2F3}" type="presParOf" srcId="{50E7CC17-5B20-4B94-9E77-6B26FCB1C977}" destId="{3D94F90F-E95F-4199-A5DA-2BBBEA0CCA9C}" srcOrd="4" destOrd="0" presId="urn:microsoft.com/office/officeart/2016/7/layout/HexagonTimeline"/>
    <dgm:cxn modelId="{B96EE636-63FC-4C18-9393-8DD664E159B1}" type="presParOf" srcId="{3D94F90F-E95F-4199-A5DA-2BBBEA0CCA9C}" destId="{CF3331F6-730B-48BA-9692-6E22F9C58860}" srcOrd="0" destOrd="0" presId="urn:microsoft.com/office/officeart/2016/7/layout/HexagonTimeline"/>
    <dgm:cxn modelId="{A4A0CD5B-C694-4BB7-BE9F-4E65962D97DE}" type="presParOf" srcId="{3D94F90F-E95F-4199-A5DA-2BBBEA0CCA9C}" destId="{6011BCFF-8230-4C4E-8562-F5A581BBE696}" srcOrd="1" destOrd="0" presId="urn:microsoft.com/office/officeart/2016/7/layout/HexagonTimeline"/>
    <dgm:cxn modelId="{2ED179C4-FA22-43CB-911B-BB7638A43297}" type="presParOf" srcId="{3D94F90F-E95F-4199-A5DA-2BBBEA0CCA9C}" destId="{CCE354C2-3AFD-4030-A3B3-57F0A8054DBE}" srcOrd="2" destOrd="0" presId="urn:microsoft.com/office/officeart/2016/7/layout/HexagonTimeline"/>
    <dgm:cxn modelId="{2215DB76-ED01-4FF0-8575-1A16D391967D}" type="presParOf" srcId="{3D94F90F-E95F-4199-A5DA-2BBBEA0CCA9C}" destId="{7DF7A769-3B7B-4D2D-8165-FD2BEC4FA3E7}" srcOrd="3" destOrd="0" presId="urn:microsoft.com/office/officeart/2016/7/layout/HexagonTimeline"/>
    <dgm:cxn modelId="{3042D6AB-68EF-43E4-8F89-FCEA7A0EFB6C}" type="presParOf" srcId="{3D94F90F-E95F-4199-A5DA-2BBBEA0CCA9C}" destId="{719F3A59-B433-47C4-8EF6-D2268FBF8B4E}" srcOrd="4" destOrd="0" presId="urn:microsoft.com/office/officeart/2016/7/layout/Hexago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2907-FD36-42FA-8F26-4D3D27A469CC}">
      <dsp:nvSpPr>
        <dsp:cNvPr id="0" name=""/>
        <dsp:cNvSpPr/>
      </dsp:nvSpPr>
      <dsp:spPr>
        <a:xfrm>
          <a:off x="0" y="34410"/>
          <a:ext cx="9133267" cy="5159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s-ES" sz="2100" kern="1200">
              <a:latin typeface="Univers Light"/>
            </a:rPr>
            <a:t>Breve Descripción del Proyecto</a:t>
          </a:r>
        </a:p>
      </dsp:txBody>
      <dsp:txXfrm>
        <a:off x="25188" y="59598"/>
        <a:ext cx="9082891" cy="465594"/>
      </dsp:txXfrm>
    </dsp:sp>
    <dsp:sp modelId="{8146BC03-A02A-4B04-BD63-A45C2C03889D}">
      <dsp:nvSpPr>
        <dsp:cNvPr id="0" name=""/>
        <dsp:cNvSpPr/>
      </dsp:nvSpPr>
      <dsp:spPr>
        <a:xfrm>
          <a:off x="0" y="550380"/>
          <a:ext cx="9133267" cy="510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981"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s-ES" sz="1600" b="0" kern="1200">
              <a:latin typeface="Univers Light"/>
            </a:rPr>
            <a:t>Indique cuál es la situación de partida, describa brevemente el proyecto y defina la situación final de las personas destinatarias</a:t>
          </a:r>
        </a:p>
      </dsp:txBody>
      <dsp:txXfrm>
        <a:off x="0" y="550380"/>
        <a:ext cx="9133267" cy="510772"/>
      </dsp:txXfrm>
    </dsp:sp>
    <dsp:sp modelId="{51A59B58-EF72-44AA-8D28-FD0DF20E191F}">
      <dsp:nvSpPr>
        <dsp:cNvPr id="0" name=""/>
        <dsp:cNvSpPr/>
      </dsp:nvSpPr>
      <dsp:spPr>
        <a:xfrm>
          <a:off x="0" y="1061152"/>
          <a:ext cx="9133267" cy="515970"/>
        </a:xfrm>
        <a:prstGeom prst="roundRect">
          <a:avLst/>
        </a:prstGeom>
        <a:solidFill>
          <a:schemeClr val="accent5">
            <a:hueOff val="59151"/>
            <a:satOff val="25410"/>
            <a:lumOff val="-1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s-ES" sz="2100" kern="1200">
              <a:latin typeface="Univers Light"/>
            </a:rPr>
            <a:t> Política Pública Nacional en la que se enmarca el Proyecto</a:t>
          </a:r>
        </a:p>
      </dsp:txBody>
      <dsp:txXfrm>
        <a:off x="25188" y="1086340"/>
        <a:ext cx="9082891" cy="465594"/>
      </dsp:txXfrm>
    </dsp:sp>
    <dsp:sp modelId="{381CF8D3-B2B0-4C8E-B84A-D6D19EB7B7D4}">
      <dsp:nvSpPr>
        <dsp:cNvPr id="0" name=""/>
        <dsp:cNvSpPr/>
      </dsp:nvSpPr>
      <dsp:spPr>
        <a:xfrm>
          <a:off x="0" y="1577122"/>
          <a:ext cx="9133267" cy="9780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981"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s-ES" sz="1600" kern="1200">
              <a:latin typeface="Univers Light"/>
            </a:rPr>
            <a:t> Indicar con qué políticas públicas está alineado el proyecto: educación, inserción laboral, derechos humanos, fortalecimiento de la Sociedad Civil, etc. y si el proyecto fortalecerá o impulsará Planes o Programas a nivel regional o nacional o políticas para la promoción de los derechos de las personas con discapacidad en general o discapacidad visual en particular.</a:t>
          </a:r>
        </a:p>
      </dsp:txBody>
      <dsp:txXfrm>
        <a:off x="0" y="1577122"/>
        <a:ext cx="9133267" cy="978074"/>
      </dsp:txXfrm>
    </dsp:sp>
    <dsp:sp modelId="{02E3B616-161E-4189-979F-B736D3FC38C5}">
      <dsp:nvSpPr>
        <dsp:cNvPr id="0" name=""/>
        <dsp:cNvSpPr/>
      </dsp:nvSpPr>
      <dsp:spPr>
        <a:xfrm>
          <a:off x="0" y="2555197"/>
          <a:ext cx="9133267" cy="515970"/>
        </a:xfrm>
        <a:prstGeom prst="roundRect">
          <a:avLst/>
        </a:prstGeom>
        <a:solidFill>
          <a:schemeClr val="accent5">
            <a:hueOff val="118303"/>
            <a:satOff val="50819"/>
            <a:lumOff val="-2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s-ES" sz="2100" kern="1200">
              <a:latin typeface="Univers Light"/>
            </a:rPr>
            <a:t> Población Destinataria.</a:t>
          </a:r>
        </a:p>
      </dsp:txBody>
      <dsp:txXfrm>
        <a:off x="25188" y="2580385"/>
        <a:ext cx="9082891" cy="465594"/>
      </dsp:txXfrm>
    </dsp:sp>
    <dsp:sp modelId="{34F639C2-CECE-49F6-9073-AAAFFF63389E}">
      <dsp:nvSpPr>
        <dsp:cNvPr id="0" name=""/>
        <dsp:cNvSpPr/>
      </dsp:nvSpPr>
      <dsp:spPr>
        <a:xfrm>
          <a:off x="0" y="3071167"/>
          <a:ext cx="9133267" cy="1238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89981"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s-ES" sz="1600" kern="1200">
              <a:latin typeface="Univers Light"/>
            </a:rPr>
            <a:t> Incluya una descripción de la población destinataria y de las personas destinatarias finales y con enfoque de género, incluyendo datos desagregados por sexo y edad (cuantificada, siempre que sea posible), incluyendo los criterios de selección. </a:t>
          </a:r>
        </a:p>
        <a:p>
          <a:pPr marL="171450" lvl="1" indent="-171450" algn="l" defTabSz="711200" rtl="0">
            <a:lnSpc>
              <a:spcPct val="90000"/>
            </a:lnSpc>
            <a:spcBef>
              <a:spcPct val="0"/>
            </a:spcBef>
            <a:spcAft>
              <a:spcPct val="20000"/>
            </a:spcAft>
            <a:buChar char="•"/>
          </a:pPr>
          <a:r>
            <a:rPr lang="es-ES" sz="1600" kern="1200">
              <a:latin typeface="Univers Light"/>
            </a:rPr>
            <a:t>Identifique las necesidades y dificultades de la población destinataria y demuestre la pertinencia de la propuesta para responder a dichas necesidades y dificultades</a:t>
          </a:r>
        </a:p>
      </dsp:txBody>
      <dsp:txXfrm>
        <a:off x="0" y="3071167"/>
        <a:ext cx="9133267" cy="12388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2907-FD36-42FA-8F26-4D3D27A469CC}">
      <dsp:nvSpPr>
        <dsp:cNvPr id="0" name=""/>
        <dsp:cNvSpPr/>
      </dsp:nvSpPr>
      <dsp:spPr>
        <a:xfrm>
          <a:off x="0" y="11443"/>
          <a:ext cx="9873801" cy="51597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rtl="0">
            <a:lnSpc>
              <a:spcPct val="90000"/>
            </a:lnSpc>
            <a:spcBef>
              <a:spcPct val="0"/>
            </a:spcBef>
            <a:spcAft>
              <a:spcPct val="35000"/>
            </a:spcAft>
            <a:buNone/>
          </a:pPr>
          <a:r>
            <a:rPr lang="es-ES" sz="2100" kern="1200">
              <a:latin typeface="Univers Light"/>
            </a:rPr>
            <a:t>2.1 Descripción del Proyecto y Cronograma de las Actividades</a:t>
          </a:r>
        </a:p>
      </dsp:txBody>
      <dsp:txXfrm>
        <a:off x="25188" y="36631"/>
        <a:ext cx="9823425" cy="465594"/>
      </dsp:txXfrm>
    </dsp:sp>
    <dsp:sp modelId="{8146BC03-A02A-4B04-BD63-A45C2C03889D}">
      <dsp:nvSpPr>
        <dsp:cNvPr id="0" name=""/>
        <dsp:cNvSpPr/>
      </dsp:nvSpPr>
      <dsp:spPr>
        <a:xfrm>
          <a:off x="0" y="527413"/>
          <a:ext cx="9873801" cy="5107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493" tIns="26670" rIns="149352" bIns="26670" numCol="1" spcCol="1270" anchor="t" anchorCtr="0">
          <a:noAutofit/>
        </a:bodyPr>
        <a:lstStyle/>
        <a:p>
          <a:pPr marL="171450" lvl="1" indent="-171450" algn="l" defTabSz="711200" rtl="0">
            <a:lnSpc>
              <a:spcPct val="90000"/>
            </a:lnSpc>
            <a:spcBef>
              <a:spcPct val="0"/>
            </a:spcBef>
            <a:spcAft>
              <a:spcPct val="20000"/>
            </a:spcAft>
            <a:buChar char="•"/>
          </a:pPr>
          <a:r>
            <a:rPr lang="es-ES" sz="1600" b="0" kern="1200">
              <a:latin typeface="Amasis MT Pro Medium"/>
            </a:rPr>
            <a:t> </a:t>
          </a:r>
          <a:r>
            <a:rPr lang="es-ES" sz="1600" b="0" kern="1200"/>
            <a:t>Facilite un resumen del tipo de actividades propuestas y especifique las</a:t>
          </a:r>
          <a:r>
            <a:rPr lang="es-ES" sz="1600" b="0" kern="1200">
              <a:latin typeface="Amasis MT Pro Medium"/>
            </a:rPr>
            <a:t> </a:t>
          </a:r>
          <a:r>
            <a:rPr lang="es-ES" sz="1600" b="0" kern="1200"/>
            <a:t>repercusiones e impacto previstos, incluyendo una descripción de los vínculos o</a:t>
          </a:r>
          <a:r>
            <a:rPr lang="es-ES" sz="1600" b="0" kern="1200">
              <a:latin typeface="Amasis MT Pro Medium"/>
            </a:rPr>
            <a:t> </a:t>
          </a:r>
          <a:r>
            <a:rPr lang="es-ES" sz="1600" b="0" kern="1200"/>
            <a:t>relaciones entre grupos </a:t>
          </a:r>
          <a:r>
            <a:rPr lang="es-ES" sz="1600" b="0" kern="1200">
              <a:latin typeface="Amasis MT Pro Medium"/>
            </a:rPr>
            <a:t>de actividades.</a:t>
          </a:r>
          <a:endParaRPr lang="es-ES" sz="1600" b="0" kern="1200">
            <a:latin typeface="Univers Light"/>
          </a:endParaRPr>
        </a:p>
      </dsp:txBody>
      <dsp:txXfrm>
        <a:off x="0" y="527413"/>
        <a:ext cx="9873801" cy="5107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2907-FD36-42FA-8F26-4D3D27A469CC}">
      <dsp:nvSpPr>
        <dsp:cNvPr id="0" name=""/>
        <dsp:cNvSpPr/>
      </dsp:nvSpPr>
      <dsp:spPr>
        <a:xfrm>
          <a:off x="0" y="146532"/>
          <a:ext cx="9873800" cy="67874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ES" sz="1700" kern="1200">
              <a:latin typeface="Univers Light"/>
            </a:rPr>
            <a:t>3.1 </a:t>
          </a:r>
          <a:r>
            <a:rPr lang="es-ES" sz="1700" kern="1200"/>
            <a:t>Facilite los antecedentes que llevaron a la preparación de la acción.</a:t>
          </a:r>
        </a:p>
      </dsp:txBody>
      <dsp:txXfrm>
        <a:off x="33134" y="179666"/>
        <a:ext cx="9807532" cy="612478"/>
      </dsp:txXfrm>
    </dsp:sp>
    <dsp:sp modelId="{E6C952DF-FC98-4F16-A945-BA0A136625FA}">
      <dsp:nvSpPr>
        <dsp:cNvPr id="0" name=""/>
        <dsp:cNvSpPr/>
      </dsp:nvSpPr>
      <dsp:spPr>
        <a:xfrm>
          <a:off x="0" y="825278"/>
          <a:ext cx="9873800" cy="413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493"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ES" sz="1300" b="0" kern="1200">
              <a:latin typeface="Amasis MT Pro Medium"/>
            </a:rPr>
            <a:t> </a:t>
          </a:r>
          <a:r>
            <a:rPr lang="es-ES" sz="1300" b="0" kern="1200"/>
            <a:t>El análisis del contexto, así como el diseño orientado al acceso equitativo y</a:t>
          </a:r>
          <a:r>
            <a:rPr lang="es-ES" sz="1300" b="0" kern="1200">
              <a:latin typeface="Amasis MT Pro Medium"/>
            </a:rPr>
            <a:t> </a:t>
          </a:r>
          <a:r>
            <a:rPr lang="es-ES" sz="1300" b="0" kern="1200"/>
            <a:t>control para mujeres y hombres, niñas y niños a los beneficios y recursos del</a:t>
          </a:r>
          <a:r>
            <a:rPr lang="es-ES" sz="1300" b="0" kern="1200">
              <a:latin typeface="Amasis MT Pro Medium"/>
            </a:rPr>
            <a:t> </a:t>
          </a:r>
          <a:r>
            <a:rPr lang="es-ES" sz="1300" b="0" kern="1200"/>
            <a:t>proyecto y a la participación plena y efectiva de las mujeres en todas las fases</a:t>
          </a:r>
          <a:r>
            <a:rPr lang="es-ES" sz="1300" b="0" kern="1200">
              <a:latin typeface="Amasis MT Pro Medium"/>
            </a:rPr>
            <a:t> </a:t>
          </a:r>
          <a:r>
            <a:rPr lang="es-ES" sz="1300" b="0" kern="1200"/>
            <a:t>de la intervención</a:t>
          </a:r>
          <a:r>
            <a:rPr lang="es-ES" sz="1300" b="0" kern="1200">
              <a:latin typeface="Amasis MT Pro Medium"/>
            </a:rPr>
            <a:t>.</a:t>
          </a:r>
          <a:endParaRPr lang="es-ES" sz="1300" b="0" kern="1200"/>
        </a:p>
      </dsp:txBody>
      <dsp:txXfrm>
        <a:off x="0" y="825278"/>
        <a:ext cx="9873800" cy="413482"/>
      </dsp:txXfrm>
    </dsp:sp>
    <dsp:sp modelId="{6EAA2FBE-E0AA-4EE2-A186-A6492032A106}">
      <dsp:nvSpPr>
        <dsp:cNvPr id="0" name=""/>
        <dsp:cNvSpPr/>
      </dsp:nvSpPr>
      <dsp:spPr>
        <a:xfrm>
          <a:off x="0" y="1238761"/>
          <a:ext cx="9873800" cy="678746"/>
        </a:xfrm>
        <a:prstGeom prst="roundRect">
          <a:avLst/>
        </a:prstGeom>
        <a:solidFill>
          <a:schemeClr val="accent5">
            <a:hueOff val="118303"/>
            <a:satOff val="50819"/>
            <a:lumOff val="-2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ES" sz="1700" b="0" kern="1200">
              <a:latin typeface="Univers Light"/>
            </a:rPr>
            <a:t> 3.2 </a:t>
          </a:r>
          <a:r>
            <a:rPr lang="es-ES" sz="1700" b="0" kern="1200"/>
            <a:t>Describa las principales instituciones interesadas (públicas o privadas), de qué manera se implicarán y participarán en el desarrollo del proyecto y sus actividades:</a:t>
          </a:r>
        </a:p>
      </dsp:txBody>
      <dsp:txXfrm>
        <a:off x="33134" y="1271895"/>
        <a:ext cx="9807532" cy="612478"/>
      </dsp:txXfrm>
    </dsp:sp>
    <dsp:sp modelId="{BCE8FE94-0BAE-41ED-8F64-CFDAA486C592}">
      <dsp:nvSpPr>
        <dsp:cNvPr id="0" name=""/>
        <dsp:cNvSpPr/>
      </dsp:nvSpPr>
      <dsp:spPr>
        <a:xfrm>
          <a:off x="0" y="1917507"/>
          <a:ext cx="9873800" cy="11964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493"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ES" sz="1300" b="0" kern="1200">
              <a:latin typeface="Amasis MT Pro Medium"/>
            </a:rPr>
            <a:t> </a:t>
          </a:r>
          <a:r>
            <a:rPr lang="es-ES" sz="1300" b="0" kern="1200"/>
            <a:t>Describa la misión de cada una de las instituciones participantes e incluya claramente su relación con el proyecto. Actividades en las que se verán implicadas y participarán activamente, así como las sinergias desarrolladas. Cuál será su principal aportación tanto en recursos económicos como técnicos. Describa la complementariedad que se establece entre las diferentes organizaciones para lograr la acción.</a:t>
          </a:r>
          <a:endParaRPr lang="es-ES" sz="1300" b="0" kern="1200">
            <a:latin typeface="Amasis MT Pro Medium"/>
          </a:endParaRPr>
        </a:p>
        <a:p>
          <a:pPr marL="114300" lvl="1" indent="-114300" algn="l" defTabSz="577850" rtl="0">
            <a:lnSpc>
              <a:spcPct val="90000"/>
            </a:lnSpc>
            <a:spcBef>
              <a:spcPct val="0"/>
            </a:spcBef>
            <a:spcAft>
              <a:spcPct val="20000"/>
            </a:spcAft>
            <a:buChar char="•"/>
          </a:pPr>
          <a:r>
            <a:rPr lang="es-ES" sz="1300" b="0" kern="1200">
              <a:latin typeface="Amasis MT Pro Medium"/>
            </a:rPr>
            <a:t>Defina</a:t>
          </a:r>
          <a:r>
            <a:rPr lang="es-ES" sz="1300" b="0" kern="1200"/>
            <a:t> la relación contractual con las instituciones implicadas, si existen acuerdos, convenios. Incluya cartas de compromiso y avales firmados para </a:t>
          </a:r>
          <a:r>
            <a:rPr lang="es-ES" sz="1300" kern="1200">
              <a:latin typeface="Amasis MT Pro Medium"/>
            </a:rPr>
            <a:t>la realización</a:t>
          </a:r>
          <a:r>
            <a:rPr lang="es-ES" sz="1300" b="0" kern="1200"/>
            <a:t> del proyecto. </a:t>
          </a:r>
          <a:endParaRPr lang="es-ES" sz="1300" kern="1200"/>
        </a:p>
      </dsp:txBody>
      <dsp:txXfrm>
        <a:off x="0" y="1917507"/>
        <a:ext cx="9873800" cy="11964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2907-FD36-42FA-8F26-4D3D27A469CC}">
      <dsp:nvSpPr>
        <dsp:cNvPr id="0" name=""/>
        <dsp:cNvSpPr/>
      </dsp:nvSpPr>
      <dsp:spPr>
        <a:xfrm>
          <a:off x="0" y="279556"/>
          <a:ext cx="9873800" cy="41769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ES" sz="1700" kern="1200">
              <a:latin typeface="Univers Light"/>
            </a:rPr>
            <a:t>3.3 </a:t>
          </a:r>
          <a:r>
            <a:rPr lang="es-ES" sz="1700" kern="1200"/>
            <a:t>Describa cualquier proceso participativo que garantice la implicación de los destinatarios finales:</a:t>
          </a:r>
        </a:p>
      </dsp:txBody>
      <dsp:txXfrm>
        <a:off x="20390" y="299946"/>
        <a:ext cx="9833020" cy="376910"/>
      </dsp:txXfrm>
    </dsp:sp>
    <dsp:sp modelId="{E6C952DF-FC98-4F16-A945-BA0A136625FA}">
      <dsp:nvSpPr>
        <dsp:cNvPr id="0" name=""/>
        <dsp:cNvSpPr/>
      </dsp:nvSpPr>
      <dsp:spPr>
        <a:xfrm>
          <a:off x="0" y="697246"/>
          <a:ext cx="9873800" cy="5982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493"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ES" sz="1300" b="0" kern="1200">
              <a:latin typeface="Amasis MT Pro Medium"/>
            </a:rPr>
            <a:t> </a:t>
          </a:r>
          <a:r>
            <a:rPr lang="es-ES" sz="1300" b="0" kern="1200"/>
            <a:t>Indique la participación del colectivo meta en todas las fases de la iniciativa, desde el diagnóstico claro de las demandas/</a:t>
          </a:r>
          <a:r>
            <a:rPr lang="es-ES" sz="1300" b="0" kern="1200">
              <a:latin typeface="Amasis MT Pro Medium"/>
            </a:rPr>
            <a:t> </a:t>
          </a:r>
          <a:r>
            <a:rPr lang="es-ES" sz="1300" b="0" kern="1200"/>
            <a:t>necesidades del colectivo meta, mujeres y hombres, niñas y niños, así como en la intervención establecida respecto de los derechos vulnerados.</a:t>
          </a:r>
        </a:p>
      </dsp:txBody>
      <dsp:txXfrm>
        <a:off x="0" y="697246"/>
        <a:ext cx="9873800" cy="598230"/>
      </dsp:txXfrm>
    </dsp:sp>
    <dsp:sp modelId="{6EAA2FBE-E0AA-4EE2-A186-A6492032A106}">
      <dsp:nvSpPr>
        <dsp:cNvPr id="0" name=""/>
        <dsp:cNvSpPr/>
      </dsp:nvSpPr>
      <dsp:spPr>
        <a:xfrm>
          <a:off x="0" y="1295476"/>
          <a:ext cx="9873800" cy="417690"/>
        </a:xfrm>
        <a:prstGeom prst="roundRect">
          <a:avLst/>
        </a:prstGeom>
        <a:solidFill>
          <a:schemeClr val="accent5">
            <a:hueOff val="59151"/>
            <a:satOff val="25410"/>
            <a:lumOff val="-1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ES" sz="1700" b="0" kern="1200">
              <a:latin typeface="Univers Light"/>
            </a:rPr>
            <a:t> 3.4 </a:t>
          </a:r>
          <a:r>
            <a:rPr lang="es-ES" sz="1700" b="0" kern="1200">
              <a:latin typeface="Amasis MT Pro Medium"/>
            </a:rPr>
            <a:t> </a:t>
          </a:r>
          <a:r>
            <a:rPr lang="es-ES" sz="1700" b="0" kern="1200"/>
            <a:t>Defina cómo el proyecto promoverá la igualdad de género</a:t>
          </a:r>
          <a:r>
            <a:rPr lang="es-ES" sz="1700" b="0" kern="1200">
              <a:latin typeface="Amasis MT Pro Medium"/>
            </a:rPr>
            <a:t>.</a:t>
          </a:r>
        </a:p>
      </dsp:txBody>
      <dsp:txXfrm>
        <a:off x="20390" y="1315866"/>
        <a:ext cx="9833020" cy="376910"/>
      </dsp:txXfrm>
    </dsp:sp>
    <dsp:sp modelId="{7F0EE759-3F3A-41C2-B40F-B83AF64C571D}">
      <dsp:nvSpPr>
        <dsp:cNvPr id="0" name=""/>
        <dsp:cNvSpPr/>
      </dsp:nvSpPr>
      <dsp:spPr>
        <a:xfrm>
          <a:off x="0" y="1713166"/>
          <a:ext cx="9873800" cy="7917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493"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ES" sz="1300" kern="1200">
              <a:latin typeface="Amasis MT Pro Medium"/>
            </a:rPr>
            <a:t> </a:t>
          </a:r>
          <a:r>
            <a:rPr lang="es-ES" sz="1300" kern="1200"/>
            <a:t>Describa las brechas que se han encontrado en la situación de partida entre hombres y mujeres A qué barreras y dificultades se enfrentan las niñas y mujeres por el hecho de ser mujeres y que medidas aporta el proyecto para corregir esta situación. Medidas que podrán ser específicas o transversales a cualquier otra acción que se esté llevando a cabo para la población tanto de hombres como de mujeres.</a:t>
          </a:r>
        </a:p>
      </dsp:txBody>
      <dsp:txXfrm>
        <a:off x="0" y="1713166"/>
        <a:ext cx="9873800" cy="791775"/>
      </dsp:txXfrm>
    </dsp:sp>
    <dsp:sp modelId="{791C50E6-FAAE-4896-B52E-8F544FBC9D4B}">
      <dsp:nvSpPr>
        <dsp:cNvPr id="0" name=""/>
        <dsp:cNvSpPr/>
      </dsp:nvSpPr>
      <dsp:spPr>
        <a:xfrm>
          <a:off x="0" y="2504941"/>
          <a:ext cx="9873800" cy="417690"/>
        </a:xfrm>
        <a:prstGeom prst="roundRect">
          <a:avLst/>
        </a:prstGeom>
        <a:solidFill>
          <a:schemeClr val="accent5">
            <a:hueOff val="118303"/>
            <a:satOff val="50819"/>
            <a:lumOff val="-2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s-ES" sz="1700" kern="1200">
              <a:latin typeface="Amasis MT Pro Medium"/>
            </a:rPr>
            <a:t> 3.5 </a:t>
          </a:r>
          <a:r>
            <a:rPr lang="es-ES" sz="1700" kern="1200"/>
            <a:t>Viabilidad, apropiación, transferencia y sostenibilidad del proyecto</a:t>
          </a:r>
          <a:r>
            <a:rPr lang="es-ES" sz="1700" kern="1200">
              <a:latin typeface="Amasis MT Pro Medium"/>
            </a:rPr>
            <a:t>.</a:t>
          </a:r>
        </a:p>
      </dsp:txBody>
      <dsp:txXfrm>
        <a:off x="20390" y="2525331"/>
        <a:ext cx="9833020" cy="376910"/>
      </dsp:txXfrm>
    </dsp:sp>
    <dsp:sp modelId="{9029D96F-7F71-4173-8DFC-A5A752C4717A}">
      <dsp:nvSpPr>
        <dsp:cNvPr id="0" name=""/>
        <dsp:cNvSpPr/>
      </dsp:nvSpPr>
      <dsp:spPr>
        <a:xfrm>
          <a:off x="0" y="2922631"/>
          <a:ext cx="9873800" cy="1442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493" tIns="21590" rIns="120904" bIns="21590" numCol="1" spcCol="1270" anchor="t" anchorCtr="0">
          <a:noAutofit/>
        </a:bodyPr>
        <a:lstStyle/>
        <a:p>
          <a:pPr marL="114300" lvl="1" indent="-114300" algn="l" defTabSz="577850" rtl="0">
            <a:lnSpc>
              <a:spcPct val="90000"/>
            </a:lnSpc>
            <a:spcBef>
              <a:spcPct val="0"/>
            </a:spcBef>
            <a:spcAft>
              <a:spcPct val="20000"/>
            </a:spcAft>
            <a:buChar char="•"/>
          </a:pPr>
          <a:r>
            <a:rPr lang="es-ES" sz="1300" kern="1200">
              <a:latin typeface="Amasis MT Pro Medium"/>
            </a:rPr>
            <a:t> </a:t>
          </a:r>
          <a:r>
            <a:rPr lang="es-ES" sz="1300" kern="1200"/>
            <a:t>Describa como va a promover el proyecto el liderazgo y participación de la población meta y las autoridades públicas, así como la utilización de recursos locales, con especial atención a la creación de sinergias.</a:t>
          </a:r>
        </a:p>
        <a:p>
          <a:pPr marL="114300" lvl="1" indent="-114300" algn="l" defTabSz="577850" rtl="0">
            <a:lnSpc>
              <a:spcPct val="90000"/>
            </a:lnSpc>
            <a:spcBef>
              <a:spcPct val="0"/>
            </a:spcBef>
            <a:spcAft>
              <a:spcPct val="20000"/>
            </a:spcAft>
            <a:buChar char="•"/>
          </a:pPr>
          <a:r>
            <a:rPr lang="es-ES" sz="1300" kern="1200"/>
            <a:t>Indique qué medidas se van a introducir para garantizar que los resultados positivos y el conjunto de beneficios se mantienen una vez concluida la financiación externa. Describa de qué forma las instituciones públicas, comunidades, personas destinatarias, entidades socias, etc. se implican y asumen la responsabilidad en el mantenimiento de estructuras, bienes, conocimiento, y servicios generados en el proyecto</a:t>
          </a:r>
          <a:endParaRPr lang="es-ES" sz="1300" kern="1200">
            <a:latin typeface="Amasis MT Pro Medium"/>
          </a:endParaRPr>
        </a:p>
        <a:p>
          <a:pPr marL="114300" lvl="1" indent="-114300" algn="l" defTabSz="577850" rtl="0">
            <a:lnSpc>
              <a:spcPct val="90000"/>
            </a:lnSpc>
            <a:spcBef>
              <a:spcPct val="0"/>
            </a:spcBef>
            <a:spcAft>
              <a:spcPct val="20000"/>
            </a:spcAft>
            <a:buChar char="•"/>
          </a:pPr>
          <a:r>
            <a:rPr lang="es-ES" sz="1300" kern="1200">
              <a:latin typeface="Amasis MT Pro Medium"/>
            </a:rPr>
            <a:t> </a:t>
          </a:r>
          <a:r>
            <a:rPr lang="es-ES" sz="1300" kern="1200"/>
            <a:t>Indique si tiene una política en materia de gestión de riesgos ASG (Ambiental, Social y de Gobernanza).</a:t>
          </a:r>
        </a:p>
      </dsp:txBody>
      <dsp:txXfrm>
        <a:off x="0" y="2922631"/>
        <a:ext cx="9873800" cy="144279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2907-FD36-42FA-8F26-4D3D27A469CC}">
      <dsp:nvSpPr>
        <dsp:cNvPr id="0" name=""/>
        <dsp:cNvSpPr/>
      </dsp:nvSpPr>
      <dsp:spPr>
        <a:xfrm>
          <a:off x="0" y="199096"/>
          <a:ext cx="9873800" cy="46683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ES" sz="1900" b="0" kern="1200">
              <a:latin typeface="Amasis MT Pro Medium"/>
            </a:rPr>
            <a:t>3.6</a:t>
          </a:r>
          <a:r>
            <a:rPr lang="es-ES" sz="1900" kern="1200">
              <a:latin typeface="Amasis MT Pro Medium"/>
            </a:rPr>
            <a:t> </a:t>
          </a:r>
          <a:r>
            <a:rPr lang="es-ES" sz="1900" kern="1200"/>
            <a:t>Visibilidad y difusión</a:t>
          </a:r>
          <a:r>
            <a:rPr lang="es-ES" sz="1900" kern="1200">
              <a:latin typeface="Amasis MT Pro Medium"/>
            </a:rPr>
            <a:t>.</a:t>
          </a:r>
        </a:p>
      </dsp:txBody>
      <dsp:txXfrm>
        <a:off x="22789" y="221885"/>
        <a:ext cx="9828222" cy="421252"/>
      </dsp:txXfrm>
    </dsp:sp>
    <dsp:sp modelId="{724A1C8A-E0C7-4BB7-9A13-EC4F09BBC717}">
      <dsp:nvSpPr>
        <dsp:cNvPr id="0" name=""/>
        <dsp:cNvSpPr/>
      </dsp:nvSpPr>
      <dsp:spPr>
        <a:xfrm>
          <a:off x="0" y="665926"/>
          <a:ext cx="98738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493"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s-ES" sz="1500" kern="1200"/>
            <a:t>Describa de qué manera se dará visibilidad y difusión al proyecto</a:t>
          </a:r>
          <a:r>
            <a:rPr lang="es-ES" sz="1500" kern="1200">
              <a:latin typeface="Amasis MT Pro Medium"/>
            </a:rPr>
            <a:t>.</a:t>
          </a:r>
        </a:p>
      </dsp:txBody>
      <dsp:txXfrm>
        <a:off x="0" y="665926"/>
        <a:ext cx="9873800" cy="314640"/>
      </dsp:txXfrm>
    </dsp:sp>
    <dsp:sp modelId="{AE74C255-8B47-4E75-8F24-E6A009FF8DC7}">
      <dsp:nvSpPr>
        <dsp:cNvPr id="0" name=""/>
        <dsp:cNvSpPr/>
      </dsp:nvSpPr>
      <dsp:spPr>
        <a:xfrm>
          <a:off x="0" y="980566"/>
          <a:ext cx="9873800" cy="466830"/>
        </a:xfrm>
        <a:prstGeom prst="roundRect">
          <a:avLst/>
        </a:prstGeom>
        <a:solidFill>
          <a:schemeClr val="accent5">
            <a:hueOff val="39434"/>
            <a:satOff val="16940"/>
            <a:lumOff val="-89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ES" sz="1900" kern="1200">
              <a:latin typeface="Amasis MT Pro Medium"/>
            </a:rPr>
            <a:t>3.7 </a:t>
          </a:r>
          <a:r>
            <a:rPr lang="es-ES" sz="1900" kern="1200"/>
            <a:t>Impacto previsible del proyecto</a:t>
          </a:r>
          <a:r>
            <a:rPr lang="es-ES" sz="1900" kern="1200">
              <a:latin typeface="Amasis MT Pro Medium"/>
            </a:rPr>
            <a:t>.</a:t>
          </a:r>
          <a:endParaRPr lang="es-ES" sz="1900" kern="1200"/>
        </a:p>
      </dsp:txBody>
      <dsp:txXfrm>
        <a:off x="22789" y="1003355"/>
        <a:ext cx="9828222" cy="421252"/>
      </dsp:txXfrm>
    </dsp:sp>
    <dsp:sp modelId="{60B9B621-2FB9-4161-8204-0D90E30AB880}">
      <dsp:nvSpPr>
        <dsp:cNvPr id="0" name=""/>
        <dsp:cNvSpPr/>
      </dsp:nvSpPr>
      <dsp:spPr>
        <a:xfrm>
          <a:off x="0" y="1447396"/>
          <a:ext cx="9873800"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493"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s-ES" sz="1500" kern="1200">
              <a:latin typeface="Amasis MT Pro Medium"/>
            </a:rPr>
            <a:t> </a:t>
          </a:r>
          <a:r>
            <a:rPr lang="es-ES" sz="1500" kern="1200"/>
            <a:t>Describa los cambios o efectos que el proyecto causará una vez que termine, la influencia que será capaz de ejercer una vez que hayan sido completadas las</a:t>
          </a:r>
          <a:r>
            <a:rPr lang="es-ES" sz="1500" kern="1200">
              <a:latin typeface="Amasis MT Pro Medium"/>
            </a:rPr>
            <a:t> </a:t>
          </a:r>
          <a:r>
            <a:rPr lang="es-ES" sz="1500" kern="1200"/>
            <a:t>actividades del proyecto. Indique cómo los resultados del proyecto afectarán a diferentes grupos e influirán en diferentes aspectos de su entorno.</a:t>
          </a:r>
        </a:p>
      </dsp:txBody>
      <dsp:txXfrm>
        <a:off x="0" y="1447396"/>
        <a:ext cx="9873800" cy="688274"/>
      </dsp:txXfrm>
    </dsp:sp>
    <dsp:sp modelId="{63E05B94-F086-4AF2-B24B-7E42E963BAFC}">
      <dsp:nvSpPr>
        <dsp:cNvPr id="0" name=""/>
        <dsp:cNvSpPr/>
      </dsp:nvSpPr>
      <dsp:spPr>
        <a:xfrm>
          <a:off x="0" y="2135671"/>
          <a:ext cx="9873800" cy="466830"/>
        </a:xfrm>
        <a:prstGeom prst="roundRect">
          <a:avLst/>
        </a:prstGeom>
        <a:solidFill>
          <a:schemeClr val="accent5">
            <a:hueOff val="78868"/>
            <a:satOff val="33879"/>
            <a:lumOff val="-179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ES" sz="1900" kern="1200">
              <a:latin typeface="Amasis MT Pro Medium"/>
            </a:rPr>
            <a:t>3.8 Innovación</a:t>
          </a:r>
          <a:r>
            <a:rPr lang="es-ES" sz="1900" kern="1200"/>
            <a:t> y buenas prácticas</a:t>
          </a:r>
          <a:r>
            <a:rPr lang="es-ES" sz="1900" kern="1200">
              <a:latin typeface="Amasis MT Pro Medium"/>
            </a:rPr>
            <a:t>.</a:t>
          </a:r>
        </a:p>
      </dsp:txBody>
      <dsp:txXfrm>
        <a:off x="22789" y="2158460"/>
        <a:ext cx="9828222" cy="421252"/>
      </dsp:txXfrm>
    </dsp:sp>
    <dsp:sp modelId="{74BCEDE7-2C10-4EDA-AE7A-6036A4F9F254}">
      <dsp:nvSpPr>
        <dsp:cNvPr id="0" name=""/>
        <dsp:cNvSpPr/>
      </dsp:nvSpPr>
      <dsp:spPr>
        <a:xfrm>
          <a:off x="0" y="2602501"/>
          <a:ext cx="9873800"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493"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s-ES" sz="1500" kern="1200">
              <a:latin typeface="Amasis MT Pro Medium"/>
            </a:rPr>
            <a:t> </a:t>
          </a:r>
          <a:r>
            <a:rPr lang="es-ES" sz="1500" kern="1200"/>
            <a:t>Señale si se trata de una acción innovadora, y en su caso, describa la aplicación de la solución innovadora que se pretende llevar cabo o, de la replicabilidad de una acción ya desarrollada. Indique si se trata de una buena práctica que ya ha sido probada previamente o que buena práctica se pretende generar</a:t>
          </a:r>
          <a:r>
            <a:rPr lang="es-ES" sz="1500" kern="1200">
              <a:latin typeface="Amasis MT Pro Medium"/>
            </a:rPr>
            <a:t>.</a:t>
          </a:r>
          <a:endParaRPr lang="es-ES" sz="1500" kern="1200"/>
        </a:p>
      </dsp:txBody>
      <dsp:txXfrm>
        <a:off x="0" y="2602501"/>
        <a:ext cx="9873800" cy="688274"/>
      </dsp:txXfrm>
    </dsp:sp>
    <dsp:sp modelId="{98DBA74C-6EC1-456C-955B-6330D949F72A}">
      <dsp:nvSpPr>
        <dsp:cNvPr id="0" name=""/>
        <dsp:cNvSpPr/>
      </dsp:nvSpPr>
      <dsp:spPr>
        <a:xfrm>
          <a:off x="0" y="3290776"/>
          <a:ext cx="9873800" cy="466830"/>
        </a:xfrm>
        <a:prstGeom prst="roundRect">
          <a:avLst/>
        </a:prstGeom>
        <a:solidFill>
          <a:schemeClr val="accent5">
            <a:hueOff val="118303"/>
            <a:satOff val="50819"/>
            <a:lumOff val="-2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s-ES" sz="1900" kern="1200">
              <a:latin typeface="Amasis MT Pro Medium"/>
            </a:rPr>
            <a:t>3.9 Definición</a:t>
          </a:r>
          <a:r>
            <a:rPr lang="es-ES" sz="1900" kern="1200"/>
            <a:t> del proceso de seguimiento y del sistema de evaluación del proyecto.</a:t>
          </a:r>
        </a:p>
      </dsp:txBody>
      <dsp:txXfrm>
        <a:off x="22789" y="3313565"/>
        <a:ext cx="9828222" cy="421252"/>
      </dsp:txXfrm>
    </dsp:sp>
    <dsp:sp modelId="{FBD99018-0BB3-4A7E-A70C-BFF27C6A0DAC}">
      <dsp:nvSpPr>
        <dsp:cNvPr id="0" name=""/>
        <dsp:cNvSpPr/>
      </dsp:nvSpPr>
      <dsp:spPr>
        <a:xfrm>
          <a:off x="0" y="3757606"/>
          <a:ext cx="9873800" cy="688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3493" tIns="24130" rIns="135128" bIns="24130" numCol="1" spcCol="1270" anchor="t" anchorCtr="0">
          <a:noAutofit/>
        </a:bodyPr>
        <a:lstStyle/>
        <a:p>
          <a:pPr marL="114300" lvl="1" indent="-114300" algn="l" defTabSz="666750" rtl="0">
            <a:lnSpc>
              <a:spcPct val="90000"/>
            </a:lnSpc>
            <a:spcBef>
              <a:spcPct val="0"/>
            </a:spcBef>
            <a:spcAft>
              <a:spcPct val="20000"/>
            </a:spcAft>
            <a:buChar char="•"/>
          </a:pPr>
          <a:r>
            <a:rPr lang="es-ES" sz="1500" kern="1200"/>
            <a:t>Indique los mecanismos previstos para el seguimiento interno de la ejecución técnica y presupuestaria de la intervención, en particular las herramientas de seguimiento que se utilizarán, su periodicidad, las instancias o unidades responsables de llevarlo a cabo.</a:t>
          </a:r>
        </a:p>
      </dsp:txBody>
      <dsp:txXfrm>
        <a:off x="0" y="3757606"/>
        <a:ext cx="9873800" cy="6882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792907-FD36-42FA-8F26-4D3D27A469CC}">
      <dsp:nvSpPr>
        <dsp:cNvPr id="0" name=""/>
        <dsp:cNvSpPr/>
      </dsp:nvSpPr>
      <dsp:spPr>
        <a:xfrm>
          <a:off x="0" y="84916"/>
          <a:ext cx="10002449" cy="718672"/>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 sz="1800" kern="1200">
              <a:latin typeface="Amasis MT Pro Medium"/>
            </a:rPr>
            <a:t>4.1 </a:t>
          </a:r>
          <a:r>
            <a:rPr lang="es-ES" sz="1800" kern="1200"/>
            <a:t>Medios materiales y humanos destinados a las actividades previstas</a:t>
          </a:r>
          <a:r>
            <a:rPr lang="es-ES" sz="1800" kern="1200">
              <a:latin typeface="Amasis MT Pro Medium"/>
            </a:rPr>
            <a:t>.</a:t>
          </a:r>
        </a:p>
      </dsp:txBody>
      <dsp:txXfrm>
        <a:off x="35083" y="119999"/>
        <a:ext cx="9932283" cy="648506"/>
      </dsp:txXfrm>
    </dsp:sp>
    <dsp:sp modelId="{181E3BAB-35CB-4FDF-B40D-9E1C2B3EA262}">
      <dsp:nvSpPr>
        <dsp:cNvPr id="0" name=""/>
        <dsp:cNvSpPr/>
      </dsp:nvSpPr>
      <dsp:spPr>
        <a:xfrm>
          <a:off x="0" y="803588"/>
          <a:ext cx="10002449"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78"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es-ES" sz="1400" kern="1200"/>
            <a:t>Describa detalladamente los medios materiales y los recursos humanos con los que se cuenta para la realización del proyecto.</a:t>
          </a:r>
        </a:p>
      </dsp:txBody>
      <dsp:txXfrm>
        <a:off x="0" y="803588"/>
        <a:ext cx="10002449" cy="447120"/>
      </dsp:txXfrm>
    </dsp:sp>
    <dsp:sp modelId="{0FCAA048-BFB6-435A-8851-4CE94DDD9F03}">
      <dsp:nvSpPr>
        <dsp:cNvPr id="0" name=""/>
        <dsp:cNvSpPr/>
      </dsp:nvSpPr>
      <dsp:spPr>
        <a:xfrm>
          <a:off x="0" y="1250708"/>
          <a:ext cx="10002449" cy="718672"/>
        </a:xfrm>
        <a:prstGeom prst="roundRect">
          <a:avLst/>
        </a:prstGeom>
        <a:solidFill>
          <a:schemeClr val="accent5">
            <a:hueOff val="39434"/>
            <a:satOff val="16940"/>
            <a:lumOff val="-89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 sz="1800" kern="1200">
              <a:latin typeface="Amasis MT Pro Medium"/>
            </a:rPr>
            <a:t>4.2 </a:t>
          </a:r>
          <a:r>
            <a:rPr lang="es-ES" sz="1800" kern="1200"/>
            <a:t>Describir de forma concisa las partidas presupuestarias incluidas en el anexo III (Presupuesto).</a:t>
          </a:r>
        </a:p>
      </dsp:txBody>
      <dsp:txXfrm>
        <a:off x="35083" y="1285791"/>
        <a:ext cx="9932283" cy="648506"/>
      </dsp:txXfrm>
    </dsp:sp>
    <dsp:sp modelId="{1F8FD2BC-38F0-452A-8526-DFAF22F6808D}">
      <dsp:nvSpPr>
        <dsp:cNvPr id="0" name=""/>
        <dsp:cNvSpPr/>
      </dsp:nvSpPr>
      <dsp:spPr>
        <a:xfrm>
          <a:off x="0" y="1969381"/>
          <a:ext cx="10002449"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78"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es-ES" sz="1400" kern="1200"/>
            <a:t>Describa de manera concisa el contenido de cada una de las partidas referentes a recursos humanos, viajes, equipos y suministros, servicios técnicos, funcionamiento en terreno, otros gastos y costes administrativos.</a:t>
          </a:r>
        </a:p>
      </dsp:txBody>
      <dsp:txXfrm>
        <a:off x="0" y="1969381"/>
        <a:ext cx="10002449" cy="447120"/>
      </dsp:txXfrm>
    </dsp:sp>
    <dsp:sp modelId="{2DBD4958-76B7-4904-8337-0FB08B9F0FEF}">
      <dsp:nvSpPr>
        <dsp:cNvPr id="0" name=""/>
        <dsp:cNvSpPr/>
      </dsp:nvSpPr>
      <dsp:spPr>
        <a:xfrm>
          <a:off x="0" y="2416501"/>
          <a:ext cx="10002449" cy="718672"/>
        </a:xfrm>
        <a:prstGeom prst="roundRect">
          <a:avLst/>
        </a:prstGeom>
        <a:solidFill>
          <a:schemeClr val="accent5">
            <a:hueOff val="78868"/>
            <a:satOff val="33879"/>
            <a:lumOff val="-179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 sz="1800" kern="1200">
              <a:latin typeface="Amasis MT Pro Medium"/>
            </a:rPr>
            <a:t>4.3 </a:t>
          </a:r>
          <a:r>
            <a:rPr lang="es-ES" sz="1800" kern="1200"/>
            <a:t>Detalle la aportación de la entidad solicitante (valorizado, fondos propios, etc.)</a:t>
          </a:r>
        </a:p>
      </dsp:txBody>
      <dsp:txXfrm>
        <a:off x="35083" y="2451584"/>
        <a:ext cx="9932283" cy="648506"/>
      </dsp:txXfrm>
    </dsp:sp>
    <dsp:sp modelId="{4EBE26CB-B353-49A4-BA55-BC84FC4AB31C}">
      <dsp:nvSpPr>
        <dsp:cNvPr id="0" name=""/>
        <dsp:cNvSpPr/>
      </dsp:nvSpPr>
      <dsp:spPr>
        <a:xfrm>
          <a:off x="0" y="3135174"/>
          <a:ext cx="10002449"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78"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es-ES" sz="1400" kern="1200">
              <a:latin typeface="Amasis MT Pro Medium"/>
            </a:rPr>
            <a:t> </a:t>
          </a:r>
          <a:r>
            <a:rPr lang="es-ES" sz="1400" kern="1200"/>
            <a:t>Describa el detalle de la aportación especificando las partidas presupuestarias y naturaleza de la aportación de cada uno de los conceptos que se aportan.</a:t>
          </a:r>
        </a:p>
      </dsp:txBody>
      <dsp:txXfrm>
        <a:off x="0" y="3135174"/>
        <a:ext cx="10002449" cy="447120"/>
      </dsp:txXfrm>
    </dsp:sp>
    <dsp:sp modelId="{1CF2B366-A96E-48A4-8258-1BB4BC838E6E}">
      <dsp:nvSpPr>
        <dsp:cNvPr id="0" name=""/>
        <dsp:cNvSpPr/>
      </dsp:nvSpPr>
      <dsp:spPr>
        <a:xfrm>
          <a:off x="0" y="3582294"/>
          <a:ext cx="10002449" cy="718672"/>
        </a:xfrm>
        <a:prstGeom prst="roundRect">
          <a:avLst/>
        </a:prstGeom>
        <a:solidFill>
          <a:schemeClr val="accent5">
            <a:hueOff val="118303"/>
            <a:satOff val="50819"/>
            <a:lumOff val="-2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rtl="0">
            <a:lnSpc>
              <a:spcPct val="90000"/>
            </a:lnSpc>
            <a:spcBef>
              <a:spcPct val="0"/>
            </a:spcBef>
            <a:spcAft>
              <a:spcPct val="35000"/>
            </a:spcAft>
            <a:buNone/>
          </a:pPr>
          <a:r>
            <a:rPr lang="es-ES" sz="1800" kern="1200">
              <a:latin typeface="Amasis MT Pro Medium"/>
            </a:rPr>
            <a:t>4.4 Detalle</a:t>
          </a:r>
          <a:r>
            <a:rPr lang="es-ES" sz="1800" kern="1200"/>
            <a:t> la cofinanciación de otras instituciones participantes y </a:t>
          </a:r>
          <a:r>
            <a:rPr lang="es-ES" sz="1800" kern="1200">
              <a:latin typeface="Amasis MT Pro Medium"/>
            </a:rPr>
            <a:t>justifíquela.</a:t>
          </a:r>
        </a:p>
      </dsp:txBody>
      <dsp:txXfrm>
        <a:off x="35083" y="3617377"/>
        <a:ext cx="9932283" cy="648506"/>
      </dsp:txXfrm>
    </dsp:sp>
    <dsp:sp modelId="{4DD3BB57-0040-418C-936C-5AD64D919820}">
      <dsp:nvSpPr>
        <dsp:cNvPr id="0" name=""/>
        <dsp:cNvSpPr/>
      </dsp:nvSpPr>
      <dsp:spPr>
        <a:xfrm>
          <a:off x="0" y="4300966"/>
          <a:ext cx="10002449" cy="4471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17578" tIns="22860" rIns="128016" bIns="22860" numCol="1" spcCol="1270" anchor="t" anchorCtr="0">
          <a:noAutofit/>
        </a:bodyPr>
        <a:lstStyle/>
        <a:p>
          <a:pPr marL="114300" lvl="1" indent="-114300" algn="l" defTabSz="622300" rtl="0">
            <a:lnSpc>
              <a:spcPct val="90000"/>
            </a:lnSpc>
            <a:spcBef>
              <a:spcPct val="0"/>
            </a:spcBef>
            <a:spcAft>
              <a:spcPct val="20000"/>
            </a:spcAft>
            <a:buChar char="•"/>
          </a:pPr>
          <a:r>
            <a:rPr lang="es-ES" sz="1400" kern="1200"/>
            <a:t>Detalle la cofinanciación de otras instituciones participantes y justifique a qué va dedicada, adjuntando, a ser posible, carta de compromiso.</a:t>
          </a:r>
        </a:p>
      </dsp:txBody>
      <dsp:txXfrm>
        <a:off x="0" y="4300966"/>
        <a:ext cx="10002449" cy="44712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C13B4-4A3F-4691-966D-0CA36313434C}">
      <dsp:nvSpPr>
        <dsp:cNvPr id="0" name=""/>
        <dsp:cNvSpPr/>
      </dsp:nvSpPr>
      <dsp:spPr>
        <a:xfrm>
          <a:off x="385687" y="2778924"/>
          <a:ext cx="1962978" cy="757888"/>
        </a:xfrm>
        <a:prstGeom prst="homePlate">
          <a:avLst>
            <a:gd name="adj" fmla="val 40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rtl="0">
            <a:lnSpc>
              <a:spcPct val="90000"/>
            </a:lnSpc>
            <a:spcBef>
              <a:spcPct val="0"/>
            </a:spcBef>
            <a:spcAft>
              <a:spcPct val="35000"/>
            </a:spcAft>
            <a:buNone/>
          </a:pPr>
          <a:r>
            <a:rPr lang="es-ES" sz="1200" kern="1200">
              <a:latin typeface="Amasis MT Pro Medium"/>
            </a:rPr>
            <a:t> Socialización</a:t>
          </a:r>
          <a:endParaRPr lang="es-ES" sz="1200" kern="1200"/>
        </a:p>
      </dsp:txBody>
      <dsp:txXfrm>
        <a:off x="385687" y="2778924"/>
        <a:ext cx="1811400" cy="757888"/>
      </dsp:txXfrm>
    </dsp:sp>
    <dsp:sp modelId="{CE3B7659-1CE4-4979-A2C8-E3E4DADC1513}">
      <dsp:nvSpPr>
        <dsp:cNvPr id="0" name=""/>
        <dsp:cNvSpPr/>
      </dsp:nvSpPr>
      <dsp:spPr>
        <a:xfrm>
          <a:off x="3997" y="0"/>
          <a:ext cx="2726358" cy="2021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rtl="0">
            <a:lnSpc>
              <a:spcPct val="90000"/>
            </a:lnSpc>
            <a:spcBef>
              <a:spcPct val="0"/>
            </a:spcBef>
            <a:spcAft>
              <a:spcPct val="35000"/>
            </a:spcAft>
            <a:buNone/>
          </a:pPr>
          <a:r>
            <a:rPr lang="es-ES" sz="1200" kern="1200">
              <a:latin typeface="Amasis MT Pro Medium"/>
            </a:rPr>
            <a:t> Semana 2</a:t>
          </a:r>
          <a:endParaRPr lang="es-ES" sz="1200" kern="1200"/>
        </a:p>
      </dsp:txBody>
      <dsp:txXfrm>
        <a:off x="3997" y="0"/>
        <a:ext cx="2726358" cy="2021036"/>
      </dsp:txXfrm>
    </dsp:sp>
    <dsp:sp modelId="{7EAC3409-1C9B-4D88-B23E-45A60E2E0B7B}">
      <dsp:nvSpPr>
        <dsp:cNvPr id="0" name=""/>
        <dsp:cNvSpPr/>
      </dsp:nvSpPr>
      <dsp:spPr>
        <a:xfrm>
          <a:off x="2348665" y="3157868"/>
          <a:ext cx="763380" cy="0"/>
        </a:xfrm>
        <a:custGeom>
          <a:avLst/>
          <a:gdLst/>
          <a:ahLst/>
          <a:cxnLst/>
          <a:rect l="0" t="0" r="0" b="0"/>
          <a:pathLst>
            <a:path>
              <a:moveTo>
                <a:pt x="0" y="0"/>
              </a:moveTo>
              <a:lnTo>
                <a:pt x="763380" y="0"/>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EA39D4-11ED-4B43-819F-1213A897713E}">
      <dsp:nvSpPr>
        <dsp:cNvPr id="0" name=""/>
        <dsp:cNvSpPr/>
      </dsp:nvSpPr>
      <dsp:spPr>
        <a:xfrm>
          <a:off x="1367176" y="2147350"/>
          <a:ext cx="0" cy="631573"/>
        </a:xfrm>
        <a:prstGeom prst="line">
          <a:avLst/>
        </a:prstGeom>
        <a:noFill/>
        <a:ln w="1270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B1558AE7-ACC2-4B37-A624-17811B46F4F1}">
      <dsp:nvSpPr>
        <dsp:cNvPr id="0" name=""/>
        <dsp:cNvSpPr/>
      </dsp:nvSpPr>
      <dsp:spPr>
        <a:xfrm>
          <a:off x="1304019" y="2021036"/>
          <a:ext cx="126314" cy="12631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AE7123-83D7-4C81-9BBE-97E88F13FF47}">
      <dsp:nvSpPr>
        <dsp:cNvPr id="0" name=""/>
        <dsp:cNvSpPr/>
      </dsp:nvSpPr>
      <dsp:spPr>
        <a:xfrm>
          <a:off x="3112046" y="2778924"/>
          <a:ext cx="1962978" cy="757888"/>
        </a:xfrm>
        <a:prstGeom prst="hexagon">
          <a:avLst>
            <a:gd name="adj" fmla="val 40000"/>
            <a:gd name="vf" fmla="val 115470"/>
          </a:avLst>
        </a:prstGeom>
        <a:solidFill>
          <a:schemeClr val="accent5">
            <a:hueOff val="59151"/>
            <a:satOff val="25410"/>
            <a:lumOff val="-13431"/>
            <a:alphaOff val="0"/>
          </a:schemeClr>
        </a:solidFill>
        <a:ln w="12700" cap="flat" cmpd="sng" algn="ctr">
          <a:solidFill>
            <a:schemeClr val="accent5">
              <a:hueOff val="59151"/>
              <a:satOff val="25410"/>
              <a:lumOff val="-134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rtl="0">
            <a:lnSpc>
              <a:spcPct val="90000"/>
            </a:lnSpc>
            <a:spcBef>
              <a:spcPct val="0"/>
            </a:spcBef>
            <a:spcAft>
              <a:spcPct val="35000"/>
            </a:spcAft>
            <a:buNone/>
          </a:pPr>
          <a:r>
            <a:rPr lang="es-ES" sz="1200" kern="1200">
              <a:latin typeface="Amasis MT Pro Medium"/>
            </a:rPr>
            <a:t> Prueba de Concepto</a:t>
          </a:r>
          <a:endParaRPr lang="es-ES" sz="1200" kern="1200"/>
        </a:p>
      </dsp:txBody>
      <dsp:txXfrm>
        <a:off x="3376679" y="2881096"/>
        <a:ext cx="1433712" cy="553544"/>
      </dsp:txXfrm>
    </dsp:sp>
    <dsp:sp modelId="{98F80E0F-53A6-40FE-BE1F-3FF4765D0F4F}">
      <dsp:nvSpPr>
        <dsp:cNvPr id="0" name=""/>
        <dsp:cNvSpPr/>
      </dsp:nvSpPr>
      <dsp:spPr>
        <a:xfrm>
          <a:off x="2730356" y="4294701"/>
          <a:ext cx="2726358" cy="2021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t" anchorCtr="1">
          <a:noAutofit/>
        </a:bodyPr>
        <a:lstStyle/>
        <a:p>
          <a:pPr marL="0" lvl="0" indent="0" algn="ctr" defTabSz="533400" rtl="0">
            <a:lnSpc>
              <a:spcPct val="90000"/>
            </a:lnSpc>
            <a:spcBef>
              <a:spcPct val="0"/>
            </a:spcBef>
            <a:spcAft>
              <a:spcPct val="35000"/>
            </a:spcAft>
            <a:buNone/>
          </a:pPr>
          <a:r>
            <a:rPr lang="es-ES" sz="1200" kern="1200">
              <a:latin typeface="Amasis MT Pro Medium"/>
            </a:rPr>
            <a:t>  Semana 5</a:t>
          </a:r>
          <a:endParaRPr lang="es-ES" sz="1200" kern="1200"/>
        </a:p>
      </dsp:txBody>
      <dsp:txXfrm>
        <a:off x="2730356" y="4294701"/>
        <a:ext cx="2726358" cy="2021036"/>
      </dsp:txXfrm>
    </dsp:sp>
    <dsp:sp modelId="{7D088A9A-C1D1-403A-9065-92C102E7669C}">
      <dsp:nvSpPr>
        <dsp:cNvPr id="0" name=""/>
        <dsp:cNvSpPr/>
      </dsp:nvSpPr>
      <dsp:spPr>
        <a:xfrm>
          <a:off x="5075024" y="3157868"/>
          <a:ext cx="763380" cy="0"/>
        </a:xfrm>
        <a:custGeom>
          <a:avLst/>
          <a:gdLst/>
          <a:ahLst/>
          <a:cxnLst/>
          <a:rect l="0" t="0" r="0" b="0"/>
          <a:pathLst>
            <a:path>
              <a:moveTo>
                <a:pt x="0" y="0"/>
              </a:moveTo>
              <a:lnTo>
                <a:pt x="763380" y="0"/>
              </a:lnTo>
            </a:path>
          </a:pathLst>
        </a:custGeom>
        <a:noFill/>
        <a:ln w="12700" cap="flat" cmpd="sng" algn="ctr">
          <a:solidFill>
            <a:schemeClr val="accent5">
              <a:hueOff val="118303"/>
              <a:satOff val="50819"/>
              <a:lumOff val="-26862"/>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E24521-5F53-4907-B41C-19CB6A9F4AEF}">
      <dsp:nvSpPr>
        <dsp:cNvPr id="0" name=""/>
        <dsp:cNvSpPr/>
      </dsp:nvSpPr>
      <dsp:spPr>
        <a:xfrm>
          <a:off x="4093535" y="3536813"/>
          <a:ext cx="0" cy="631573"/>
        </a:xfrm>
        <a:prstGeom prst="line">
          <a:avLst/>
        </a:prstGeom>
        <a:noFill/>
        <a:ln w="12700" cap="flat" cmpd="sng" algn="ctr">
          <a:solidFill>
            <a:schemeClr val="accent5">
              <a:hueOff val="59151"/>
              <a:satOff val="25410"/>
              <a:lumOff val="-13431"/>
              <a:alphaOff val="0"/>
            </a:schemeClr>
          </a:solidFill>
          <a:prstDash val="dash"/>
          <a:miter lim="800000"/>
        </a:ln>
        <a:effectLst/>
      </dsp:spPr>
      <dsp:style>
        <a:lnRef idx="1">
          <a:scrgbClr r="0" g="0" b="0"/>
        </a:lnRef>
        <a:fillRef idx="0">
          <a:scrgbClr r="0" g="0" b="0"/>
        </a:fillRef>
        <a:effectRef idx="0">
          <a:scrgbClr r="0" g="0" b="0"/>
        </a:effectRef>
        <a:fontRef idx="minor"/>
      </dsp:style>
    </dsp:sp>
    <dsp:sp modelId="{AEA99160-6BF8-485F-AAD7-3D8F196FB5EC}">
      <dsp:nvSpPr>
        <dsp:cNvPr id="0" name=""/>
        <dsp:cNvSpPr/>
      </dsp:nvSpPr>
      <dsp:spPr>
        <a:xfrm>
          <a:off x="4030378" y="4168387"/>
          <a:ext cx="126314" cy="126314"/>
        </a:xfrm>
        <a:prstGeom prst="rect">
          <a:avLst/>
        </a:prstGeom>
        <a:solidFill>
          <a:schemeClr val="accent5">
            <a:hueOff val="59151"/>
            <a:satOff val="25410"/>
            <a:lumOff val="-1343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3331F6-730B-48BA-9692-6E22F9C58860}">
      <dsp:nvSpPr>
        <dsp:cNvPr id="0" name=""/>
        <dsp:cNvSpPr/>
      </dsp:nvSpPr>
      <dsp:spPr>
        <a:xfrm rot="10800000">
          <a:off x="5838405" y="2778924"/>
          <a:ext cx="1962978" cy="757888"/>
        </a:xfrm>
        <a:prstGeom prst="homePlate">
          <a:avLst>
            <a:gd name="adj" fmla="val 40000"/>
          </a:avLst>
        </a:prstGeom>
        <a:solidFill>
          <a:schemeClr val="accent5">
            <a:hueOff val="118303"/>
            <a:satOff val="50819"/>
            <a:lumOff val="-26862"/>
            <a:alphaOff val="0"/>
          </a:schemeClr>
        </a:solidFill>
        <a:ln w="12700" cap="flat" cmpd="sng" algn="ctr">
          <a:solidFill>
            <a:schemeClr val="accent5">
              <a:hueOff val="118303"/>
              <a:satOff val="50819"/>
              <a:lumOff val="-268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533400" rtl="0">
            <a:lnSpc>
              <a:spcPct val="90000"/>
            </a:lnSpc>
            <a:spcBef>
              <a:spcPct val="0"/>
            </a:spcBef>
            <a:spcAft>
              <a:spcPct val="35000"/>
            </a:spcAft>
            <a:buNone/>
          </a:pPr>
          <a:r>
            <a:rPr lang="es-ES" sz="1200" kern="1200">
              <a:latin typeface="Amasis MT Pro Medium"/>
            </a:rPr>
            <a:t> Presentación Final</a:t>
          </a:r>
          <a:endParaRPr lang="es-ES" sz="1200" kern="1200"/>
        </a:p>
      </dsp:txBody>
      <dsp:txXfrm rot="10800000">
        <a:off x="5989983" y="2778924"/>
        <a:ext cx="1811400" cy="757888"/>
      </dsp:txXfrm>
    </dsp:sp>
    <dsp:sp modelId="{6011BCFF-8230-4C4E-8562-F5A581BBE696}">
      <dsp:nvSpPr>
        <dsp:cNvPr id="0" name=""/>
        <dsp:cNvSpPr/>
      </dsp:nvSpPr>
      <dsp:spPr>
        <a:xfrm>
          <a:off x="5456714" y="0"/>
          <a:ext cx="2726358" cy="20210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106680" numCol="1" spcCol="1270" anchor="b" anchorCtr="1">
          <a:noAutofit/>
        </a:bodyPr>
        <a:lstStyle/>
        <a:p>
          <a:pPr marL="0" lvl="0" indent="0" algn="ctr" defTabSz="533400" rtl="0">
            <a:lnSpc>
              <a:spcPct val="90000"/>
            </a:lnSpc>
            <a:spcBef>
              <a:spcPct val="0"/>
            </a:spcBef>
            <a:spcAft>
              <a:spcPct val="35000"/>
            </a:spcAft>
            <a:buNone/>
          </a:pPr>
          <a:r>
            <a:rPr lang="es-ES" sz="1200" kern="1200">
              <a:latin typeface="Amasis MT Pro Medium"/>
            </a:rPr>
            <a:t> Semana 16</a:t>
          </a:r>
          <a:endParaRPr lang="es-ES" sz="1200" kern="1200"/>
        </a:p>
      </dsp:txBody>
      <dsp:txXfrm>
        <a:off x="5456714" y="0"/>
        <a:ext cx="2726358" cy="2021036"/>
      </dsp:txXfrm>
    </dsp:sp>
    <dsp:sp modelId="{CCE354C2-3AFD-4030-A3B3-57F0A8054DBE}">
      <dsp:nvSpPr>
        <dsp:cNvPr id="0" name=""/>
        <dsp:cNvSpPr/>
      </dsp:nvSpPr>
      <dsp:spPr>
        <a:xfrm>
          <a:off x="6819894" y="2147350"/>
          <a:ext cx="0" cy="631573"/>
        </a:xfrm>
        <a:prstGeom prst="line">
          <a:avLst/>
        </a:prstGeom>
        <a:noFill/>
        <a:ln w="12700" cap="flat" cmpd="sng" algn="ctr">
          <a:solidFill>
            <a:schemeClr val="accent5">
              <a:hueOff val="118303"/>
              <a:satOff val="50819"/>
              <a:lumOff val="-26862"/>
              <a:alphaOff val="0"/>
            </a:schemeClr>
          </a:solidFill>
          <a:prstDash val="dash"/>
          <a:miter lim="800000"/>
        </a:ln>
        <a:effectLst/>
      </dsp:spPr>
      <dsp:style>
        <a:lnRef idx="1">
          <a:scrgbClr r="0" g="0" b="0"/>
        </a:lnRef>
        <a:fillRef idx="0">
          <a:scrgbClr r="0" g="0" b="0"/>
        </a:fillRef>
        <a:effectRef idx="0">
          <a:scrgbClr r="0" g="0" b="0"/>
        </a:effectRef>
        <a:fontRef idx="minor"/>
      </dsp:style>
    </dsp:sp>
    <dsp:sp modelId="{7DF7A769-3B7B-4D2D-8165-FD2BEC4FA3E7}">
      <dsp:nvSpPr>
        <dsp:cNvPr id="0" name=""/>
        <dsp:cNvSpPr/>
      </dsp:nvSpPr>
      <dsp:spPr>
        <a:xfrm>
          <a:off x="6756736" y="2021036"/>
          <a:ext cx="126314" cy="126314"/>
        </a:xfrm>
        <a:prstGeom prst="rect">
          <a:avLst/>
        </a:prstGeom>
        <a:solidFill>
          <a:schemeClr val="accent5">
            <a:hueOff val="118303"/>
            <a:satOff val="50819"/>
            <a:lumOff val="-268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6/7/layout/HexagonTimeline">
  <dgm:title val="Hexagon Timeline"/>
  <dgm:desc val="Use to show a list of events in chronological order. An invisible box contains the description while the date is shown in hexagons, except for the first and last node where the date is shown in a home shape. It can display large amount of text with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1" val="20"/>
      <dgm:constr type="primFontSz" for="des" forName="Childtext1" val="20"/>
      <dgm:constr type="primFontSz" for="des" forName="Childtext1" refType="primFontSz" refFor="des" refForName="Parent1" op="lte"/>
      <dgm:constr type="w" for="ch" forName="composite" refType="w"/>
      <dgm:constr type="h" for="ch" forName="composite" refType="h"/>
      <dgm:constr type="w" for="ch" forName="spaceBetweenRectangles" refType="w" fact="0"/>
      <dgm:constr type="h" for="ch" forName="spaceBetweenRectangles" refType="h" fact="0"/>
      <dgm:constr type="primFontSz" for="des" forName="Parent1" op="equ"/>
      <dgm:constr type="primFontSz" for="des" forName="Childtext1" op="equ"/>
    </dgm:constrLst>
    <dgm:forEach name="nodesForEach" axis="ch" ptType="node">
      <dgm:layoutNode name="composite">
        <dgm:alg type="composite"/>
        <dgm:shape xmlns:r="http://schemas.openxmlformats.org/officeDocument/2006/relationships" r:blip="">
          <dgm:adjLst/>
        </dgm:shape>
        <dgm:choose name="casesForSnakingLogic">
          <dgm:if name="Name7" axis="self" ptType="node" func="posOdd" op="equ" val="1">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t" for="ch" forName="Childtext1" refType="h" fact="0"/>
              <dgm:constr type="w" for="ch" forName="ConnectLine"/>
              <dgm:constr type="h" for="ch" forName="ConnectLine" refType="h" fact="0.1"/>
              <dgm:constr type="b" for="ch" forName="ConnectLine" refType="t" refFor="ch" refForName="Parent1"/>
              <dgm:constr type="ctrX" for="ch" forName="ConnectLine" refType="w" fact="0.5"/>
              <dgm:constr type="w" for="ch" forName="ConnectLineEnd" refType="h" fact="0.02"/>
              <dgm:constr type="h" for="ch" forName="ConnectLineEnd" refType="h" fact="0.02"/>
              <dgm:constr type="b" for="ch" forName="ConnectLineEnd" refType="t" refFor="ch" refForName="ConnectLine"/>
              <dgm:constr type="ctrX" for="ch" forName="ConnectLineEnd" refType="ctrX" refFor="ch" refForName="ConnectLine"/>
              <dgm:constr type="w" for="ch" forName="EmptyPane" refType="w"/>
              <dgm:constr type="b" for="ch" forName="EmptyPane" refType="h"/>
              <dgm:constr type="h" for="ch" forName="EmptyPane" refType="h" fact="0.44"/>
            </dgm:constrLst>
          </dgm:if>
          <dgm:else name="Name8">
            <dgm:constrLst>
              <dgm:constr type="w" for="ch" forName="Parent1" refType="w" fact="0.72"/>
              <dgm:constr type="ctrY" for="ch" forName="Parent1" refType="h" fact="0.5"/>
              <dgm:constr type="h" for="ch" forName="Parent1" refType="h" fact="0.12"/>
              <dgm:constr type="l" for="ch" forName="Parent1" refType="w" fact="0.14"/>
              <dgm:constr type="w" for="ch" forName="Childtext1" refType="w"/>
              <dgm:constr type="h" for="ch" forName="Childtext1" refType="h" fact="0.32"/>
              <dgm:constr type="b" for="ch" forName="Childtext1" refType="h"/>
              <dgm:constr type="w" for="ch" forName="ConnectLine"/>
              <dgm:constr type="h" for="ch" forName="ConnectLine" refType="h" fact="0.1"/>
              <dgm:constr type="t" for="ch" forName="ConnectLine" refType="b" refFor="ch" refForName="Parent1"/>
              <dgm:constr type="ctrX" for="ch" forName="ConnectLine" refType="w" fact="0.5"/>
              <dgm:constr type="w" for="ch" forName="ConnectLineEnd" refType="h" fact="0.02"/>
              <dgm:constr type="h" for="ch" forName="ConnectLineEnd" refType="h" fact="0.02"/>
              <dgm:constr type="t" for="ch" forName="ConnectLineEnd" refType="b" refFor="ch" refForName="ConnectLine"/>
              <dgm:constr type="ctrX" for="ch" forName="ConnectLineEnd" refType="ctrX" refFor="ch" refForName="ConnectLine"/>
              <dgm:constr type="w" for="ch" forName="EmptyPane" refType="w"/>
              <dgm:constr type="h" for="ch" forName="EmptyPane" refType="h" fact="0.44"/>
            </dgm:constrLst>
          </dgm:else>
        </dgm:choose>
        <dgm:layoutNode name="Parent1" styleLbl="alignNode1">
          <dgm:varLst>
            <dgm:chMax val="1"/>
            <dgm:chPref val="1"/>
            <dgm:bulletEnabled val="1"/>
          </dgm:varLst>
          <dgm:alg type="tx"/>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ect" r:blip="">
                    <dgm:adjLst/>
                  </dgm:shape>
                </dgm:if>
                <dgm:else name="ifMoreThanOneNode">
                  <dgm:choose name="Name18">
                    <dgm:if name="Name19" func="var" arg="dir" op="equ" val="norm">
                      <dgm:shape xmlns:r="http://schemas.openxmlformats.org/officeDocument/2006/relationships" type="homePlate" r:blip="">
                        <dgm:adjLst>
                          <dgm:adj idx="1" val="0.4"/>
                        </dgm:adjLst>
                      </dgm:shape>
                    </dgm:if>
                    <dgm:else name="Name20">
                      <dgm:shape xmlns:r="http://schemas.openxmlformats.org/officeDocument/2006/relationships" rot="180" type="homePlate" r:blip="">
                        <dgm:adjLst>
                          <dgm:adj idx="1" val="0.4"/>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180" type="homePlate" r:blip="">
                        <dgm:adjLst>
                          <dgm:adj idx="1" val="0.4"/>
                        </dgm:adjLst>
                      </dgm:shape>
                    </dgm:if>
                    <dgm:else name="Name26">
                      <dgm:shape xmlns:r="http://schemas.openxmlformats.org/officeDocument/2006/relationships" type="homePlate" r:blip="">
                        <dgm:adjLst>
                          <dgm:adj idx="1" val="0.4"/>
                        </dgm:adjLst>
                      </dgm:shape>
                    </dgm:else>
                  </dgm:choose>
                </dgm:if>
                <dgm:else name="Name27">
                  <dgm:shape xmlns:r="http://schemas.openxmlformats.org/officeDocument/2006/relationships" type="hexagon" r:blip="">
                    <dgm:adjLst>
                      <dgm:adj idx="1" val="0.4"/>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moveWith="Parent1">
          <dgm:varLst>
            <dgm:chMax val="0"/>
            <dgm:chPref val="0"/>
            <dgm:bulletEnabled/>
          </dgm:varLst>
          <dgm:choose name="casesForTxtDirLogic1">
            <dgm:if name="Name77" axis="self" ptType="node" func="posOdd" op="equ" val="1">
              <dgm:alg type="tx">
                <dgm:param type="txAnchorVert" val="b"/>
                <dgm:param type="txAnchorHorz" val="ctr"/>
                <dgm:param type="parTxRTLAlign" val="ctr"/>
                <dgm:param type="parTxLTRAlign" val="ctr"/>
              </dgm:alg>
            </dgm:if>
            <dgm:else name="Name88">
              <dgm:alg type="tx">
                <dgm:param type="txAnchorVert" val="t"/>
                <dgm:param type="txAnchorHorz" val="ctr"/>
                <dgm:param type="parTxRTLAlign" val="ctr"/>
                <dgm:param type="parTxLTRAlign" val="ctr"/>
              </dgm:alg>
            </dgm:else>
          </dgm:choose>
          <dgm:shape xmlns:r="http://schemas.openxmlformats.org/officeDocument/2006/relationships" type="rect" r:blip="">
            <dgm:adjLst/>
          </dgm:shape>
          <dgm:constrLst>
            <dgm:constr type="lMarg"/>
            <dgm:constr type="rMarg"/>
            <dgm:constr type="tMarg" refType="primFontSz" fact="0.7"/>
            <dgm:constr type="bMarg" refType="primFontSz" fact="0.7"/>
          </dgm:constrLst>
          <dgm:presOf axis="ch" ptType="node"/>
          <dgm:ruleLst>
            <dgm:rule type="primFontSz" val="11" fact="NaN" max="NaN"/>
          </dgm:ruleLst>
        </dgm:layoutNode>
        <dgm:layoutNode name="ConnectLine" styleLbl="sibTrans1D1" moveWith="Parent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ConnectLineEnd" styleLbl="node1" moveWith="Parent1">
          <dgm:alg type="sp"/>
          <dgm:shape xmlns:r="http://schemas.openxmlformats.org/officeDocument/2006/relationships" type="rect" r:blip="">
            <dgm:adjLst/>
          </dgm:shape>
          <dgm:presOf/>
          <dgm:constrLst/>
        </dgm:layoutNode>
        <dgm:layoutNode name="EmptyPane" moveWith="Parent1">
          <dgm:alg type="sp"/>
          <dgm:shape xmlns:r="http://schemas.openxmlformats.org/officeDocument/2006/relationships" r:blip="">
            <dgm:adjLst/>
          </dgm:shape>
          <dgm:presOf/>
          <dgm:constrLst/>
        </dgm:layoutNode>
      </dgm:layoutNode>
      <dgm:forEach name="Name28" axis="followSib" ptType="sibTrans" cnt="1">
        <dgm:layoutNode name="spaceBetweenRectangles" styleLbl="fgAcc1">
          <dgm:alg type="conn">
            <dgm:param type="dim" val="1D"/>
            <dgm:param type="srcNode" val="Parent1"/>
            <dgm:param type="dstNode" val="Parent1"/>
            <dgm:param type="begPts" val="midR"/>
            <dgm:param type="endPts" val="midL"/>
            <dgm:param type="endSty" val="noArr"/>
          </dgm:alg>
          <dgm:shape xmlns:r="http://schemas.openxmlformats.org/officeDocument/2006/relationships" type="conn" r:blip="" zOrderOff="-2">
            <dgm:adjLst/>
          </dgm:shape>
          <dgm:presOf/>
          <dgm:constrLst>
            <dgm:constr type="connDi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8/1/2025</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1137490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8/1/2025</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357117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8/1/2025</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284182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8/1/2025</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161348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8/1/2025</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4120853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8/1/2025</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4087011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8/1/2025</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1048628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8/1/2025</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116474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8/1/2025</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311768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8/1/2025</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366136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8/1/2025</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‹Nº›</a:t>
            </a:fld>
            <a:endParaRPr lang="en-US"/>
          </a:p>
        </p:txBody>
      </p:sp>
    </p:spTree>
    <p:extLst>
      <p:ext uri="{BB962C8B-B14F-4D97-AF65-F5344CB8AC3E}">
        <p14:creationId xmlns:p14="http://schemas.microsoft.com/office/powerpoint/2010/main" val="3490168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8/1/2025</a:t>
            </a:fld>
            <a:endParaRPr lang="en-US"/>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‹Nº›</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251648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54" r:id="rId6"/>
    <p:sldLayoutId id="2147483750" r:id="rId7"/>
    <p:sldLayoutId id="2147483751" r:id="rId8"/>
    <p:sldLayoutId id="2147483752" r:id="rId9"/>
    <p:sldLayoutId id="2147483753" r:id="rId10"/>
    <p:sldLayoutId id="2147483755"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3472B768-D6CA-45E8-B749-DE0F9D483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3" descr="Concepto de idea de bombilla">
            <a:extLst>
              <a:ext uri="{FF2B5EF4-FFF2-40B4-BE49-F238E27FC236}">
                <a16:creationId xmlns:a16="http://schemas.microsoft.com/office/drawing/2014/main" id="{B673719E-CCAA-B44B-5BCE-69671F1B4C14}"/>
              </a:ext>
            </a:extLst>
          </p:cNvPr>
          <p:cNvPicPr>
            <a:picLocks noChangeAspect="1"/>
          </p:cNvPicPr>
          <p:nvPr/>
        </p:nvPicPr>
        <p:blipFill>
          <a:blip r:embed="rId2"/>
          <a:srcRect r="-2" b="15603"/>
          <a:stretch>
            <a:fillRect/>
          </a:stretch>
        </p:blipFill>
        <p:spPr>
          <a:xfrm>
            <a:off x="20" y="10"/>
            <a:ext cx="12191981" cy="6857990"/>
          </a:xfrm>
          <a:prstGeom prst="rect">
            <a:avLst/>
          </a:prstGeom>
        </p:spPr>
      </p:pic>
      <p:sp>
        <p:nvSpPr>
          <p:cNvPr id="19" name="Rectangle 10">
            <a:extLst>
              <a:ext uri="{FF2B5EF4-FFF2-40B4-BE49-F238E27FC236}">
                <a16:creationId xmlns:a16="http://schemas.microsoft.com/office/drawing/2014/main" id="{13F26D5C-77E9-4A8D-95F0-1635BAD12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2"/>
            <a:ext cx="12191999" cy="4360983"/>
          </a:xfrm>
          <a:prstGeom prst="rect">
            <a:avLst/>
          </a:prstGeom>
          <a:gradFill flip="none" rotWithShape="1">
            <a:gsLst>
              <a:gs pos="3000">
                <a:srgbClr val="000000">
                  <a:alpha val="0"/>
                </a:srgbClr>
              </a:gs>
              <a:gs pos="61000">
                <a:srgbClr val="000000">
                  <a:alpha val="48000"/>
                </a:srgbClr>
              </a:gs>
              <a:gs pos="100000">
                <a:srgbClr val="000000">
                  <a:alpha val="58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4672724" y="3761194"/>
            <a:ext cx="6877871" cy="714429"/>
          </a:xfrm>
        </p:spPr>
        <p:txBody>
          <a:bodyPr>
            <a:normAutofit fontScale="90000"/>
          </a:bodyPr>
          <a:lstStyle/>
          <a:p>
            <a:r>
              <a:rPr lang="es-ES" sz="4000" b="1">
                <a:solidFill>
                  <a:srgbClr val="002060"/>
                </a:solidFill>
                <a:ea typeface="+mj-lt"/>
                <a:cs typeface="+mj-lt"/>
              </a:rPr>
              <a:t>Reto Visión Inclusiva: Diseño y Tecnología con Impacto.</a:t>
            </a:r>
            <a:endParaRPr lang="es-ES" sz="4000">
              <a:solidFill>
                <a:srgbClr val="002060"/>
              </a:solidFill>
            </a:endParaRPr>
          </a:p>
          <a:p>
            <a:endParaRPr lang="es-ES" sz="4800">
              <a:solidFill>
                <a:srgbClr val="002060"/>
              </a:solidFill>
            </a:endParaRPr>
          </a:p>
        </p:txBody>
      </p:sp>
      <p:cxnSp>
        <p:nvCxnSpPr>
          <p:cNvPr id="20" name="Straight Connector 12">
            <a:extLst>
              <a:ext uri="{FF2B5EF4-FFF2-40B4-BE49-F238E27FC236}">
                <a16:creationId xmlns:a16="http://schemas.microsoft.com/office/drawing/2014/main" id="{0632DC5A-0728-490F-8655-6B437782704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78719"/>
            <a:ext cx="10905066" cy="0"/>
          </a:xfrm>
          <a:prstGeom prst="line">
            <a:avLst/>
          </a:prstGeom>
          <a:ln w="381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1" name="Straight Connector 14">
            <a:extLst>
              <a:ext uri="{FF2B5EF4-FFF2-40B4-BE49-F238E27FC236}">
                <a16:creationId xmlns:a16="http://schemas.microsoft.com/office/drawing/2014/main" id="{28BB1F6D-CF9C-422D-9324-C46415BB9D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3467" y="6309695"/>
            <a:ext cx="10905066" cy="0"/>
          </a:xfrm>
          <a:prstGeom prst="line">
            <a:avLst/>
          </a:prstGeom>
          <a:ln w="63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Imagen 4" descr="Universidad Autónoma de Occidente - Wikipedia, la enciclopedia libre">
            <a:extLst>
              <a:ext uri="{FF2B5EF4-FFF2-40B4-BE49-F238E27FC236}">
                <a16:creationId xmlns:a16="http://schemas.microsoft.com/office/drawing/2014/main" id="{E72BC737-537C-7C77-9421-81C8CD82547D}"/>
              </a:ext>
            </a:extLst>
          </p:cNvPr>
          <p:cNvPicPr>
            <a:picLocks noChangeAspect="1"/>
          </p:cNvPicPr>
          <p:nvPr/>
        </p:nvPicPr>
        <p:blipFill>
          <a:blip r:embed="rId3"/>
          <a:stretch>
            <a:fillRect/>
          </a:stretch>
        </p:blipFill>
        <p:spPr>
          <a:xfrm>
            <a:off x="9020077" y="5427359"/>
            <a:ext cx="2523508" cy="832140"/>
          </a:xfrm>
          <a:prstGeom prst="rect">
            <a:avLst/>
          </a:prstGeom>
        </p:spPr>
      </p:pic>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9FDC5-F3E0-4F92-F96D-C5318E882246}"/>
            </a:ext>
          </a:extLst>
        </p:cNvPr>
        <p:cNvGrpSpPr/>
        <p:nvPr/>
      </p:nvGrpSpPr>
      <p:grpSpPr>
        <a:xfrm>
          <a:off x="0" y="0"/>
          <a:ext cx="0" cy="0"/>
          <a:chOff x="0" y="0"/>
          <a:chExt cx="0" cy="0"/>
        </a:xfrm>
      </p:grpSpPr>
      <p:pic>
        <p:nvPicPr>
          <p:cNvPr id="5" name="Imagen 4" descr="Universidad Autónoma de Occidente - Wikipedia, la enciclopedia libre">
            <a:extLst>
              <a:ext uri="{FF2B5EF4-FFF2-40B4-BE49-F238E27FC236}">
                <a16:creationId xmlns:a16="http://schemas.microsoft.com/office/drawing/2014/main" id="{CBB31375-6C58-FB22-CCD0-3F050D4B0845}"/>
              </a:ext>
            </a:extLst>
          </p:cNvPr>
          <p:cNvPicPr>
            <a:picLocks noChangeAspect="1"/>
          </p:cNvPicPr>
          <p:nvPr/>
        </p:nvPicPr>
        <p:blipFill>
          <a:blip r:embed="rId2"/>
          <a:stretch>
            <a:fillRect/>
          </a:stretch>
        </p:blipFill>
        <p:spPr>
          <a:xfrm>
            <a:off x="10043660" y="93359"/>
            <a:ext cx="1522673" cy="502320"/>
          </a:xfrm>
          <a:prstGeom prst="rect">
            <a:avLst/>
          </a:prstGeom>
        </p:spPr>
      </p:pic>
      <p:sp>
        <p:nvSpPr>
          <p:cNvPr id="9" name="CuadroTexto 8">
            <a:extLst>
              <a:ext uri="{FF2B5EF4-FFF2-40B4-BE49-F238E27FC236}">
                <a16:creationId xmlns:a16="http://schemas.microsoft.com/office/drawing/2014/main" id="{6F9EBFB0-F4CD-890F-C11D-0E9263134FF6}"/>
              </a:ext>
            </a:extLst>
          </p:cNvPr>
          <p:cNvSpPr txBox="1"/>
          <p:nvPr/>
        </p:nvSpPr>
        <p:spPr>
          <a:xfrm>
            <a:off x="713780" y="227071"/>
            <a:ext cx="91216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BD1209"/>
                </a:solidFill>
                <a:latin typeface="Amasis MT Pro Medium"/>
              </a:rPr>
              <a:t>4. Objetivo y requisitos del Reto Visión Inclusiva: Diseño y Tecnología con Impacto</a:t>
            </a:r>
          </a:p>
        </p:txBody>
      </p:sp>
      <p:sp>
        <p:nvSpPr>
          <p:cNvPr id="10" name="CuadroTexto 9">
            <a:extLst>
              <a:ext uri="{FF2B5EF4-FFF2-40B4-BE49-F238E27FC236}">
                <a16:creationId xmlns:a16="http://schemas.microsoft.com/office/drawing/2014/main" id="{FCB7FF25-9328-B3E0-C5F5-04CBFCD88840}"/>
              </a:ext>
            </a:extLst>
          </p:cNvPr>
          <p:cNvSpPr txBox="1"/>
          <p:nvPr/>
        </p:nvSpPr>
        <p:spPr>
          <a:xfrm>
            <a:off x="582976" y="1712738"/>
            <a:ext cx="469813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b="1">
                <a:solidFill>
                  <a:srgbClr val="002060"/>
                </a:solidFill>
              </a:rPr>
              <a:t>Objetivo del Reto Visión Inclusiva</a:t>
            </a:r>
            <a:r>
              <a:rPr lang="es-ES"/>
              <a:t>:</a:t>
            </a:r>
          </a:p>
          <a:p>
            <a:pPr algn="just"/>
            <a:endParaRPr lang="es-ES"/>
          </a:p>
          <a:p>
            <a:pPr algn="just"/>
            <a:r>
              <a:rPr lang="es-ES"/>
              <a:t>Desarrollar propuestas de proyectos de investigación e innovación tecnológica orientadas a mejorar la calidad de vida, la autonomía y la inclusión social de personas con discapacidad visual en el Valle del Cauca. Las propuestas deberán estar alineadas con los principios de accesibilidad, sostenibilidad, equidad de género e impacto social, y cumplir con los requisitos establecidos por la convocatoria internacional de la Fundación ONCE para América Latina (FOAL).</a:t>
            </a:r>
          </a:p>
        </p:txBody>
      </p:sp>
      <p:sp>
        <p:nvSpPr>
          <p:cNvPr id="2" name="CuadroTexto 1">
            <a:extLst>
              <a:ext uri="{FF2B5EF4-FFF2-40B4-BE49-F238E27FC236}">
                <a16:creationId xmlns:a16="http://schemas.microsoft.com/office/drawing/2014/main" id="{E97497AD-191D-421E-1C08-59D94D95CCB1}"/>
              </a:ext>
            </a:extLst>
          </p:cNvPr>
          <p:cNvSpPr txBox="1"/>
          <p:nvPr/>
        </p:nvSpPr>
        <p:spPr>
          <a:xfrm>
            <a:off x="7295010" y="107073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b="1">
                <a:solidFill>
                  <a:srgbClr val="002060"/>
                </a:solidFill>
              </a:rPr>
              <a:t>Requisitos Mínimos</a:t>
            </a:r>
          </a:p>
        </p:txBody>
      </p:sp>
      <p:cxnSp>
        <p:nvCxnSpPr>
          <p:cNvPr id="4" name="Conector recto de flecha 3">
            <a:extLst>
              <a:ext uri="{FF2B5EF4-FFF2-40B4-BE49-F238E27FC236}">
                <a16:creationId xmlns:a16="http://schemas.microsoft.com/office/drawing/2014/main" id="{FBADF0D9-578E-2A30-E938-BF4DD880C4E8}"/>
              </a:ext>
            </a:extLst>
          </p:cNvPr>
          <p:cNvCxnSpPr/>
          <p:nvPr/>
        </p:nvCxnSpPr>
        <p:spPr>
          <a:xfrm>
            <a:off x="5725565" y="918131"/>
            <a:ext cx="102014" cy="5355762"/>
          </a:xfrm>
          <a:prstGeom prst="straightConnector1">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EAFD012F-6556-4846-162C-F720AD55814C}"/>
              </a:ext>
            </a:extLst>
          </p:cNvPr>
          <p:cNvSpPr txBox="1"/>
          <p:nvPr/>
        </p:nvSpPr>
        <p:spPr>
          <a:xfrm>
            <a:off x="5859730" y="1557314"/>
            <a:ext cx="594087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s-ES" b="1">
                <a:solidFill>
                  <a:srgbClr val="0070C0"/>
                </a:solidFill>
              </a:rPr>
              <a:t>Enfoque territorial:</a:t>
            </a:r>
            <a:r>
              <a:rPr lang="es-ES"/>
              <a:t> Las propuestas debe estar orientada a atender </a:t>
            </a:r>
            <a:r>
              <a:rPr lang="es-ES" b="1"/>
              <a:t>necesidades reales de personas con discapacidad visual</a:t>
            </a:r>
            <a:r>
              <a:rPr lang="es-ES"/>
              <a:t> en el </a:t>
            </a:r>
            <a:r>
              <a:rPr lang="es-ES" b="1"/>
              <a:t>Valle del Cauca</a:t>
            </a:r>
            <a:r>
              <a:rPr lang="es-ES"/>
              <a:t>, con base en un diagnóstico preliminar o revisión de contexto.</a:t>
            </a:r>
          </a:p>
          <a:p>
            <a:pPr marL="342900" indent="-342900">
              <a:buAutoNum type="arabicPeriod"/>
            </a:pPr>
            <a:endParaRPr lang="es-ES">
              <a:solidFill>
                <a:srgbClr val="000000"/>
              </a:solidFill>
            </a:endParaRPr>
          </a:p>
          <a:p>
            <a:pPr marL="342900" indent="-342900">
              <a:buAutoNum type="arabicPeriod"/>
            </a:pPr>
            <a:r>
              <a:rPr lang="es-ES" b="1">
                <a:solidFill>
                  <a:srgbClr val="0070C0"/>
                </a:solidFill>
              </a:rPr>
              <a:t>Pertinencia Social</a:t>
            </a:r>
            <a:r>
              <a:rPr lang="es-ES"/>
              <a:t>: El proyecto debe abordar un problema relacionado con la inclusión educativa, social o laboral de personas con discapacidad visual, y estar alineado con principios de derechos humanos, equidad y desarrollo sostenible.</a:t>
            </a:r>
            <a:endParaRPr lang="en-US"/>
          </a:p>
          <a:p>
            <a:pPr marL="342900" indent="-342900">
              <a:buAutoNum type="arabicPeriod"/>
            </a:pPr>
            <a:endParaRPr lang="es-ES">
              <a:solidFill>
                <a:srgbClr val="000000"/>
              </a:solidFill>
            </a:endParaRPr>
          </a:p>
          <a:p>
            <a:pPr marL="342900" indent="-342900">
              <a:buAutoNum type="arabicPeriod"/>
            </a:pPr>
            <a:r>
              <a:rPr lang="es-ES" b="1">
                <a:solidFill>
                  <a:srgbClr val="0070C0"/>
                </a:solidFill>
              </a:rPr>
              <a:t>Innovación y tecnología</a:t>
            </a:r>
            <a:r>
              <a:rPr lang="es-ES"/>
              <a:t>: La propuesta debe incluir una solución innovadora desde el enfoque del diseño biomédico, que pueda ser </a:t>
            </a:r>
            <a:r>
              <a:rPr lang="es-ES">
                <a:highlight>
                  <a:srgbClr val="FFFF00"/>
                </a:highlight>
              </a:rPr>
              <a:t>tecnológica, metodológica o de producto/servicio.</a:t>
            </a:r>
            <a:endParaRPr lang="en-US">
              <a:highlight>
                <a:srgbClr val="FFFF00"/>
              </a:highlight>
            </a:endParaRPr>
          </a:p>
        </p:txBody>
      </p:sp>
    </p:spTree>
    <p:extLst>
      <p:ext uri="{BB962C8B-B14F-4D97-AF65-F5344CB8AC3E}">
        <p14:creationId xmlns:p14="http://schemas.microsoft.com/office/powerpoint/2010/main" val="1319766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EF780-A302-56E3-F5F3-F8EBA4F6F7ED}"/>
            </a:ext>
          </a:extLst>
        </p:cNvPr>
        <p:cNvGrpSpPr/>
        <p:nvPr/>
      </p:nvGrpSpPr>
      <p:grpSpPr>
        <a:xfrm>
          <a:off x="0" y="0"/>
          <a:ext cx="0" cy="0"/>
          <a:chOff x="0" y="0"/>
          <a:chExt cx="0" cy="0"/>
        </a:xfrm>
      </p:grpSpPr>
      <p:pic>
        <p:nvPicPr>
          <p:cNvPr id="5" name="Imagen 4" descr="Universidad Autónoma de Occidente - Wikipedia, la enciclopedia libre">
            <a:extLst>
              <a:ext uri="{FF2B5EF4-FFF2-40B4-BE49-F238E27FC236}">
                <a16:creationId xmlns:a16="http://schemas.microsoft.com/office/drawing/2014/main" id="{4F2A2395-D34A-29CB-E62B-F58618AAA46A}"/>
              </a:ext>
            </a:extLst>
          </p:cNvPr>
          <p:cNvPicPr>
            <a:picLocks noChangeAspect="1"/>
          </p:cNvPicPr>
          <p:nvPr/>
        </p:nvPicPr>
        <p:blipFill>
          <a:blip r:embed="rId2"/>
          <a:stretch>
            <a:fillRect/>
          </a:stretch>
        </p:blipFill>
        <p:spPr>
          <a:xfrm>
            <a:off x="10043660" y="93359"/>
            <a:ext cx="1522673" cy="502320"/>
          </a:xfrm>
          <a:prstGeom prst="rect">
            <a:avLst/>
          </a:prstGeom>
        </p:spPr>
      </p:pic>
      <p:sp>
        <p:nvSpPr>
          <p:cNvPr id="9" name="CuadroTexto 8">
            <a:extLst>
              <a:ext uri="{FF2B5EF4-FFF2-40B4-BE49-F238E27FC236}">
                <a16:creationId xmlns:a16="http://schemas.microsoft.com/office/drawing/2014/main" id="{28F32B69-B9A3-09D8-E994-ED48A12B82AF}"/>
              </a:ext>
            </a:extLst>
          </p:cNvPr>
          <p:cNvSpPr txBox="1"/>
          <p:nvPr/>
        </p:nvSpPr>
        <p:spPr>
          <a:xfrm>
            <a:off x="713780" y="227071"/>
            <a:ext cx="91216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BD1209"/>
                </a:solidFill>
                <a:latin typeface="Amasis MT Pro Medium"/>
              </a:rPr>
              <a:t>4. Objetivo y requisitos del Reto Visión Inclusiva: Diseño y Tecnología con Impacto</a:t>
            </a:r>
          </a:p>
        </p:txBody>
      </p:sp>
      <p:sp>
        <p:nvSpPr>
          <p:cNvPr id="2" name="CuadroTexto 1">
            <a:extLst>
              <a:ext uri="{FF2B5EF4-FFF2-40B4-BE49-F238E27FC236}">
                <a16:creationId xmlns:a16="http://schemas.microsoft.com/office/drawing/2014/main" id="{7E771C10-FA8C-57CD-C1F1-FDBE3CEE623D}"/>
              </a:ext>
            </a:extLst>
          </p:cNvPr>
          <p:cNvSpPr txBox="1"/>
          <p:nvPr/>
        </p:nvSpPr>
        <p:spPr>
          <a:xfrm>
            <a:off x="716410" y="113423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sz="2000" b="1">
                <a:solidFill>
                  <a:srgbClr val="002060"/>
                </a:solidFill>
              </a:rPr>
              <a:t>Requisitos Mínimos</a:t>
            </a:r>
          </a:p>
        </p:txBody>
      </p:sp>
      <p:sp>
        <p:nvSpPr>
          <p:cNvPr id="6" name="CuadroTexto 5">
            <a:extLst>
              <a:ext uri="{FF2B5EF4-FFF2-40B4-BE49-F238E27FC236}">
                <a16:creationId xmlns:a16="http://schemas.microsoft.com/office/drawing/2014/main" id="{379625AD-F222-F6C1-D93F-8B188ADBCD46}"/>
              </a:ext>
            </a:extLst>
          </p:cNvPr>
          <p:cNvSpPr txBox="1"/>
          <p:nvPr/>
        </p:nvSpPr>
        <p:spPr>
          <a:xfrm>
            <a:off x="620980" y="1796346"/>
            <a:ext cx="1052557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solidFill>
                  <a:srgbClr val="0070C0"/>
                </a:solidFill>
              </a:rPr>
              <a:t>4. Viabilidad técnica y financiera</a:t>
            </a:r>
            <a:r>
              <a:rPr lang="es-ES"/>
              <a:t>: La propuesta debe ser factible de implementar en un plazo máximo de </a:t>
            </a:r>
            <a:r>
              <a:rPr lang="es-ES" b="1">
                <a:solidFill>
                  <a:srgbClr val="0070C0"/>
                </a:solidFill>
              </a:rPr>
              <a:t>12 meses</a:t>
            </a:r>
            <a:r>
              <a:rPr lang="es-ES"/>
              <a:t>, con un presupuesto estimado que no supere los </a:t>
            </a:r>
            <a:r>
              <a:rPr lang="es-ES" b="1">
                <a:solidFill>
                  <a:srgbClr val="0070C0"/>
                </a:solidFill>
              </a:rPr>
              <a:t>35.000 €,</a:t>
            </a:r>
            <a:r>
              <a:rPr lang="es-ES"/>
              <a:t> y que contemple una posible cofinanciación del 30% (en especie o en efectivo). </a:t>
            </a:r>
          </a:p>
          <a:p>
            <a:endParaRPr lang="es-ES"/>
          </a:p>
          <a:p>
            <a:r>
              <a:rPr lang="es-ES" b="1">
                <a:solidFill>
                  <a:srgbClr val="0070C0"/>
                </a:solidFill>
              </a:rPr>
              <a:t>5. Enfoque de género y participación</a:t>
            </a:r>
            <a:r>
              <a:rPr lang="es-ES"/>
              <a:t>: El diseño del proyecto debe considerar la equidad de género y la participación de la población beneficiaria en el proceso de formulación del proyecto.</a:t>
            </a:r>
          </a:p>
          <a:p>
            <a:endParaRPr lang="es-ES"/>
          </a:p>
          <a:p>
            <a:r>
              <a:rPr lang="es-ES" b="1">
                <a:solidFill>
                  <a:srgbClr val="0070C0"/>
                </a:solidFill>
              </a:rPr>
              <a:t>6. Sostenibilidad e impacto:</a:t>
            </a:r>
            <a:r>
              <a:rPr lang="es-ES"/>
              <a:t> Las propuestas debe incluir una reflexión sobre el impacto potencial del proyecto y cómo podría mantenerse en el tiempo si llegara a ejecutarse.</a:t>
            </a:r>
          </a:p>
          <a:p>
            <a:endParaRPr lang="es-ES">
              <a:solidFill>
                <a:srgbClr val="000000"/>
              </a:solidFill>
            </a:endParaRPr>
          </a:p>
          <a:p>
            <a:r>
              <a:rPr lang="es-ES" b="1">
                <a:solidFill>
                  <a:srgbClr val="0070C0"/>
                </a:solidFill>
              </a:rPr>
              <a:t>7. Alineación con políticas públicas</a:t>
            </a:r>
            <a:r>
              <a:rPr lang="es-ES"/>
              <a:t>: El proyecto debe estar alineado con políticas públicas locales o nacionales relacionadas con discapacidad, salud, educación, inclusión o desarrollo social.</a:t>
            </a:r>
          </a:p>
          <a:p>
            <a:endParaRPr lang="es-ES" b="1">
              <a:solidFill>
                <a:srgbClr val="0070C0"/>
              </a:solidFill>
            </a:endParaRPr>
          </a:p>
        </p:txBody>
      </p:sp>
    </p:spTree>
    <p:extLst>
      <p:ext uri="{BB962C8B-B14F-4D97-AF65-F5344CB8AC3E}">
        <p14:creationId xmlns:p14="http://schemas.microsoft.com/office/powerpoint/2010/main" val="3600678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F659C-5AD2-70FC-85C0-4DA69211EBF0}"/>
            </a:ext>
          </a:extLst>
        </p:cNvPr>
        <p:cNvGrpSpPr/>
        <p:nvPr/>
      </p:nvGrpSpPr>
      <p:grpSpPr>
        <a:xfrm>
          <a:off x="0" y="0"/>
          <a:ext cx="0" cy="0"/>
          <a:chOff x="0" y="0"/>
          <a:chExt cx="0" cy="0"/>
        </a:xfrm>
      </p:grpSpPr>
      <p:pic>
        <p:nvPicPr>
          <p:cNvPr id="5" name="Imagen 4" descr="Universidad Autónoma de Occidente - Wikipedia, la enciclopedia libre">
            <a:extLst>
              <a:ext uri="{FF2B5EF4-FFF2-40B4-BE49-F238E27FC236}">
                <a16:creationId xmlns:a16="http://schemas.microsoft.com/office/drawing/2014/main" id="{59ECBC6C-83F0-03B3-F612-EB2CD847007F}"/>
              </a:ext>
            </a:extLst>
          </p:cNvPr>
          <p:cNvPicPr>
            <a:picLocks noChangeAspect="1"/>
          </p:cNvPicPr>
          <p:nvPr/>
        </p:nvPicPr>
        <p:blipFill>
          <a:blip r:embed="rId2"/>
          <a:stretch>
            <a:fillRect/>
          </a:stretch>
        </p:blipFill>
        <p:spPr>
          <a:xfrm>
            <a:off x="10043660" y="93359"/>
            <a:ext cx="1522673" cy="502320"/>
          </a:xfrm>
          <a:prstGeom prst="rect">
            <a:avLst/>
          </a:prstGeom>
        </p:spPr>
      </p:pic>
      <p:sp>
        <p:nvSpPr>
          <p:cNvPr id="10" name="CuadroTexto 9">
            <a:extLst>
              <a:ext uri="{FF2B5EF4-FFF2-40B4-BE49-F238E27FC236}">
                <a16:creationId xmlns:a16="http://schemas.microsoft.com/office/drawing/2014/main" id="{6AC0CCA3-E024-2575-323B-3B57BB43F89D}"/>
              </a:ext>
            </a:extLst>
          </p:cNvPr>
          <p:cNvSpPr txBox="1"/>
          <p:nvPr/>
        </p:nvSpPr>
        <p:spPr>
          <a:xfrm>
            <a:off x="624865" y="796506"/>
            <a:ext cx="107689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solidFill>
                  <a:srgbClr val="002060"/>
                </a:solidFill>
              </a:rPr>
              <a:t>Estructura del Proyecto</a:t>
            </a:r>
            <a:endParaRPr lang="es-ES">
              <a:solidFill>
                <a:srgbClr val="002060"/>
              </a:solidFill>
              <a:latin typeface="Univers Light"/>
              <a:cs typeface="Arial"/>
            </a:endParaRPr>
          </a:p>
          <a:p>
            <a:endParaRPr lang="es-ES"/>
          </a:p>
        </p:txBody>
      </p:sp>
      <p:sp>
        <p:nvSpPr>
          <p:cNvPr id="2" name="CuadroTexto 1">
            <a:extLst>
              <a:ext uri="{FF2B5EF4-FFF2-40B4-BE49-F238E27FC236}">
                <a16:creationId xmlns:a16="http://schemas.microsoft.com/office/drawing/2014/main" id="{9C406EB3-A769-6C7D-BEFC-45635673A6E0}"/>
              </a:ext>
            </a:extLst>
          </p:cNvPr>
          <p:cNvSpPr txBox="1"/>
          <p:nvPr/>
        </p:nvSpPr>
        <p:spPr>
          <a:xfrm>
            <a:off x="626444" y="1260873"/>
            <a:ext cx="71073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s-ES" b="1"/>
              <a:t>Datos Generales del Proyecto</a:t>
            </a:r>
          </a:p>
        </p:txBody>
      </p:sp>
      <p:graphicFrame>
        <p:nvGraphicFramePr>
          <p:cNvPr id="227" name="Diagrama 226">
            <a:extLst>
              <a:ext uri="{FF2B5EF4-FFF2-40B4-BE49-F238E27FC236}">
                <a16:creationId xmlns:a16="http://schemas.microsoft.com/office/drawing/2014/main" id="{C06533EB-1DED-A807-A8C4-ADD104F2C431}"/>
              </a:ext>
            </a:extLst>
          </p:cNvPr>
          <p:cNvGraphicFramePr/>
          <p:nvPr>
            <p:extLst>
              <p:ext uri="{D42A27DB-BD31-4B8C-83A1-F6EECF244321}">
                <p14:modId xmlns:p14="http://schemas.microsoft.com/office/powerpoint/2010/main" val="936493016"/>
              </p:ext>
            </p:extLst>
          </p:nvPr>
        </p:nvGraphicFramePr>
        <p:xfrm>
          <a:off x="1674253" y="1804115"/>
          <a:ext cx="9133267" cy="43444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CuadroTexto 22">
            <a:extLst>
              <a:ext uri="{FF2B5EF4-FFF2-40B4-BE49-F238E27FC236}">
                <a16:creationId xmlns:a16="http://schemas.microsoft.com/office/drawing/2014/main" id="{1031FC03-72CE-7763-71FD-540208FA71BC}"/>
              </a:ext>
            </a:extLst>
          </p:cNvPr>
          <p:cNvSpPr txBox="1"/>
          <p:nvPr/>
        </p:nvSpPr>
        <p:spPr>
          <a:xfrm>
            <a:off x="713780" y="227071"/>
            <a:ext cx="91216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BD1209"/>
                </a:solidFill>
                <a:latin typeface="Amasis MT Pro Medium"/>
              </a:rPr>
              <a:t>4. Objetivo y requisitos del Reto Visión Inclusiva: Diseño y Tecnología con Impacto</a:t>
            </a:r>
          </a:p>
        </p:txBody>
      </p:sp>
    </p:spTree>
    <p:extLst>
      <p:ext uri="{BB962C8B-B14F-4D97-AF65-F5344CB8AC3E}">
        <p14:creationId xmlns:p14="http://schemas.microsoft.com/office/powerpoint/2010/main" val="3578615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33851-6C83-125C-203A-7B680DD97C1E}"/>
            </a:ext>
          </a:extLst>
        </p:cNvPr>
        <p:cNvGrpSpPr/>
        <p:nvPr/>
      </p:nvGrpSpPr>
      <p:grpSpPr>
        <a:xfrm>
          <a:off x="0" y="0"/>
          <a:ext cx="0" cy="0"/>
          <a:chOff x="0" y="0"/>
          <a:chExt cx="0" cy="0"/>
        </a:xfrm>
      </p:grpSpPr>
      <p:pic>
        <p:nvPicPr>
          <p:cNvPr id="5" name="Imagen 4" descr="Universidad Autónoma de Occidente - Wikipedia, la enciclopedia libre">
            <a:extLst>
              <a:ext uri="{FF2B5EF4-FFF2-40B4-BE49-F238E27FC236}">
                <a16:creationId xmlns:a16="http://schemas.microsoft.com/office/drawing/2014/main" id="{F1A270B2-EF05-7FEB-5F3D-42501E4DAE29}"/>
              </a:ext>
            </a:extLst>
          </p:cNvPr>
          <p:cNvPicPr>
            <a:picLocks noChangeAspect="1"/>
          </p:cNvPicPr>
          <p:nvPr/>
        </p:nvPicPr>
        <p:blipFill>
          <a:blip r:embed="rId2"/>
          <a:stretch>
            <a:fillRect/>
          </a:stretch>
        </p:blipFill>
        <p:spPr>
          <a:xfrm>
            <a:off x="10043660" y="93359"/>
            <a:ext cx="1522673" cy="502320"/>
          </a:xfrm>
          <a:prstGeom prst="rect">
            <a:avLst/>
          </a:prstGeom>
        </p:spPr>
      </p:pic>
      <p:sp>
        <p:nvSpPr>
          <p:cNvPr id="10" name="CuadroTexto 9">
            <a:extLst>
              <a:ext uri="{FF2B5EF4-FFF2-40B4-BE49-F238E27FC236}">
                <a16:creationId xmlns:a16="http://schemas.microsoft.com/office/drawing/2014/main" id="{32ED1E41-32FD-2FF8-501B-3605CA221549}"/>
              </a:ext>
            </a:extLst>
          </p:cNvPr>
          <p:cNvSpPr txBox="1"/>
          <p:nvPr/>
        </p:nvSpPr>
        <p:spPr>
          <a:xfrm>
            <a:off x="624865" y="796506"/>
            <a:ext cx="107689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solidFill>
                  <a:srgbClr val="002060"/>
                </a:solidFill>
              </a:rPr>
              <a:t>Estructura del Proyecto</a:t>
            </a:r>
            <a:endParaRPr lang="es-ES">
              <a:solidFill>
                <a:srgbClr val="002060"/>
              </a:solidFill>
              <a:latin typeface="Univers Light"/>
              <a:cs typeface="Arial"/>
            </a:endParaRPr>
          </a:p>
          <a:p>
            <a:endParaRPr lang="es-ES"/>
          </a:p>
        </p:txBody>
      </p:sp>
      <p:sp>
        <p:nvSpPr>
          <p:cNvPr id="2" name="CuadroTexto 1">
            <a:extLst>
              <a:ext uri="{FF2B5EF4-FFF2-40B4-BE49-F238E27FC236}">
                <a16:creationId xmlns:a16="http://schemas.microsoft.com/office/drawing/2014/main" id="{0D0DCC19-9D88-7798-2042-8961C532CD82}"/>
              </a:ext>
            </a:extLst>
          </p:cNvPr>
          <p:cNvSpPr txBox="1"/>
          <p:nvPr/>
        </p:nvSpPr>
        <p:spPr>
          <a:xfrm>
            <a:off x="626444" y="1260873"/>
            <a:ext cx="71073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t>2. Contenido del Proyecto.</a:t>
            </a:r>
            <a:endParaRPr lang="es-ES"/>
          </a:p>
        </p:txBody>
      </p:sp>
      <p:graphicFrame>
        <p:nvGraphicFramePr>
          <p:cNvPr id="227" name="Diagrama 226">
            <a:extLst>
              <a:ext uri="{FF2B5EF4-FFF2-40B4-BE49-F238E27FC236}">
                <a16:creationId xmlns:a16="http://schemas.microsoft.com/office/drawing/2014/main" id="{DDF679AE-B7D9-0CE2-333D-DDF137D4FD71}"/>
              </a:ext>
            </a:extLst>
          </p:cNvPr>
          <p:cNvGraphicFramePr/>
          <p:nvPr>
            <p:extLst>
              <p:ext uri="{D42A27DB-BD31-4B8C-83A1-F6EECF244321}">
                <p14:modId xmlns:p14="http://schemas.microsoft.com/office/powerpoint/2010/main" val="925454734"/>
              </p:ext>
            </p:extLst>
          </p:nvPr>
        </p:nvGraphicFramePr>
        <p:xfrm>
          <a:off x="1234225" y="1632397"/>
          <a:ext cx="9873801" cy="10496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18" name="CuadroTexto 1017">
            <a:extLst>
              <a:ext uri="{FF2B5EF4-FFF2-40B4-BE49-F238E27FC236}">
                <a16:creationId xmlns:a16="http://schemas.microsoft.com/office/drawing/2014/main" id="{E0E1968D-B2D1-1DF3-9C56-02B88EC19D7D}"/>
              </a:ext>
            </a:extLst>
          </p:cNvPr>
          <p:cNvSpPr txBox="1"/>
          <p:nvPr/>
        </p:nvSpPr>
        <p:spPr>
          <a:xfrm>
            <a:off x="626444" y="2774140"/>
            <a:ext cx="71073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t>3. Formulación del Proyecto.</a:t>
            </a:r>
            <a:endParaRPr lang="es-ES"/>
          </a:p>
        </p:txBody>
      </p:sp>
      <p:graphicFrame>
        <p:nvGraphicFramePr>
          <p:cNvPr id="1022" name="Diagrama 1021">
            <a:extLst>
              <a:ext uri="{FF2B5EF4-FFF2-40B4-BE49-F238E27FC236}">
                <a16:creationId xmlns:a16="http://schemas.microsoft.com/office/drawing/2014/main" id="{79C46BBF-5154-988C-B386-EA2F37246E09}"/>
              </a:ext>
            </a:extLst>
          </p:cNvPr>
          <p:cNvGraphicFramePr/>
          <p:nvPr>
            <p:extLst>
              <p:ext uri="{D42A27DB-BD31-4B8C-83A1-F6EECF244321}">
                <p14:modId xmlns:p14="http://schemas.microsoft.com/office/powerpoint/2010/main" val="395407782"/>
              </p:ext>
            </p:extLst>
          </p:nvPr>
        </p:nvGraphicFramePr>
        <p:xfrm>
          <a:off x="1234226" y="3156397"/>
          <a:ext cx="9873800" cy="32605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5" name="CuadroTexto 24">
            <a:extLst>
              <a:ext uri="{FF2B5EF4-FFF2-40B4-BE49-F238E27FC236}">
                <a16:creationId xmlns:a16="http://schemas.microsoft.com/office/drawing/2014/main" id="{F1B3A5E3-BEFD-F16A-C461-67F4BDB0675A}"/>
              </a:ext>
            </a:extLst>
          </p:cNvPr>
          <p:cNvSpPr txBox="1"/>
          <p:nvPr/>
        </p:nvSpPr>
        <p:spPr>
          <a:xfrm>
            <a:off x="713780" y="227071"/>
            <a:ext cx="91216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BD1209"/>
                </a:solidFill>
                <a:latin typeface="Amasis MT Pro Medium"/>
              </a:rPr>
              <a:t>4. Objetivo y requisitos del Reto Visión Inclusiva: Diseño y Tecnología con Impacto</a:t>
            </a:r>
          </a:p>
        </p:txBody>
      </p:sp>
    </p:spTree>
    <p:extLst>
      <p:ext uri="{BB962C8B-B14F-4D97-AF65-F5344CB8AC3E}">
        <p14:creationId xmlns:p14="http://schemas.microsoft.com/office/powerpoint/2010/main" val="2941622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00907-2F2F-40DD-97D3-87B70B631438}"/>
            </a:ext>
          </a:extLst>
        </p:cNvPr>
        <p:cNvGrpSpPr/>
        <p:nvPr/>
      </p:nvGrpSpPr>
      <p:grpSpPr>
        <a:xfrm>
          <a:off x="0" y="0"/>
          <a:ext cx="0" cy="0"/>
          <a:chOff x="0" y="0"/>
          <a:chExt cx="0" cy="0"/>
        </a:xfrm>
      </p:grpSpPr>
      <p:pic>
        <p:nvPicPr>
          <p:cNvPr id="5" name="Imagen 4" descr="Universidad Autónoma de Occidente - Wikipedia, la enciclopedia libre">
            <a:extLst>
              <a:ext uri="{FF2B5EF4-FFF2-40B4-BE49-F238E27FC236}">
                <a16:creationId xmlns:a16="http://schemas.microsoft.com/office/drawing/2014/main" id="{3E4AFD07-F7C0-FABC-C81B-327A5E6945D2}"/>
              </a:ext>
            </a:extLst>
          </p:cNvPr>
          <p:cNvPicPr>
            <a:picLocks noChangeAspect="1"/>
          </p:cNvPicPr>
          <p:nvPr/>
        </p:nvPicPr>
        <p:blipFill>
          <a:blip r:embed="rId2"/>
          <a:stretch>
            <a:fillRect/>
          </a:stretch>
        </p:blipFill>
        <p:spPr>
          <a:xfrm>
            <a:off x="10043660" y="93359"/>
            <a:ext cx="1522673" cy="502320"/>
          </a:xfrm>
          <a:prstGeom prst="rect">
            <a:avLst/>
          </a:prstGeom>
        </p:spPr>
      </p:pic>
      <p:sp>
        <p:nvSpPr>
          <p:cNvPr id="10" name="CuadroTexto 9">
            <a:extLst>
              <a:ext uri="{FF2B5EF4-FFF2-40B4-BE49-F238E27FC236}">
                <a16:creationId xmlns:a16="http://schemas.microsoft.com/office/drawing/2014/main" id="{9184AE06-1E72-26F8-51DC-C17D151C9C78}"/>
              </a:ext>
            </a:extLst>
          </p:cNvPr>
          <p:cNvSpPr txBox="1"/>
          <p:nvPr/>
        </p:nvSpPr>
        <p:spPr>
          <a:xfrm>
            <a:off x="624865" y="796506"/>
            <a:ext cx="107689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solidFill>
                  <a:srgbClr val="002060"/>
                </a:solidFill>
              </a:rPr>
              <a:t>Estructura del Proyecto</a:t>
            </a:r>
            <a:endParaRPr lang="es-ES">
              <a:solidFill>
                <a:srgbClr val="002060"/>
              </a:solidFill>
              <a:latin typeface="Univers Light"/>
              <a:cs typeface="Arial"/>
            </a:endParaRPr>
          </a:p>
          <a:p>
            <a:endParaRPr lang="es-ES"/>
          </a:p>
        </p:txBody>
      </p:sp>
      <p:sp>
        <p:nvSpPr>
          <p:cNvPr id="1018" name="CuadroTexto 1017">
            <a:extLst>
              <a:ext uri="{FF2B5EF4-FFF2-40B4-BE49-F238E27FC236}">
                <a16:creationId xmlns:a16="http://schemas.microsoft.com/office/drawing/2014/main" id="{5B7E7BF6-CB35-DB23-4B72-AA28461F2B0A}"/>
              </a:ext>
            </a:extLst>
          </p:cNvPr>
          <p:cNvSpPr txBox="1"/>
          <p:nvPr/>
        </p:nvSpPr>
        <p:spPr>
          <a:xfrm>
            <a:off x="626444" y="1250140"/>
            <a:ext cx="71073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t>3. Formulación del Proyecto.</a:t>
            </a:r>
            <a:endParaRPr lang="es-ES"/>
          </a:p>
        </p:txBody>
      </p:sp>
      <p:graphicFrame>
        <p:nvGraphicFramePr>
          <p:cNvPr id="1022" name="Diagrama 1021">
            <a:extLst>
              <a:ext uri="{FF2B5EF4-FFF2-40B4-BE49-F238E27FC236}">
                <a16:creationId xmlns:a16="http://schemas.microsoft.com/office/drawing/2014/main" id="{D726125C-E50E-E6B4-0F3A-2F54E7D6BAC0}"/>
              </a:ext>
            </a:extLst>
          </p:cNvPr>
          <p:cNvGraphicFramePr/>
          <p:nvPr>
            <p:extLst>
              <p:ext uri="{D42A27DB-BD31-4B8C-83A1-F6EECF244321}">
                <p14:modId xmlns:p14="http://schemas.microsoft.com/office/powerpoint/2010/main" val="1243170908"/>
              </p:ext>
            </p:extLst>
          </p:nvPr>
        </p:nvGraphicFramePr>
        <p:xfrm>
          <a:off x="1159099" y="1621665"/>
          <a:ext cx="9873800" cy="46449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CuadroTexto 21">
            <a:extLst>
              <a:ext uri="{FF2B5EF4-FFF2-40B4-BE49-F238E27FC236}">
                <a16:creationId xmlns:a16="http://schemas.microsoft.com/office/drawing/2014/main" id="{8D50796D-1C2D-F80B-BB0D-CC4AC4C199DF}"/>
              </a:ext>
            </a:extLst>
          </p:cNvPr>
          <p:cNvSpPr txBox="1"/>
          <p:nvPr/>
        </p:nvSpPr>
        <p:spPr>
          <a:xfrm>
            <a:off x="713780" y="227071"/>
            <a:ext cx="91216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BD1209"/>
                </a:solidFill>
                <a:latin typeface="Amasis MT Pro Medium"/>
              </a:rPr>
              <a:t>4. Objetivo y requisitos del Reto Visión Inclusiva: Diseño y Tecnología con Impacto</a:t>
            </a:r>
          </a:p>
        </p:txBody>
      </p:sp>
    </p:spTree>
    <p:extLst>
      <p:ext uri="{BB962C8B-B14F-4D97-AF65-F5344CB8AC3E}">
        <p14:creationId xmlns:p14="http://schemas.microsoft.com/office/powerpoint/2010/main" val="233817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21AF5-6210-E8E2-4C68-5DEF572F80B9}"/>
            </a:ext>
          </a:extLst>
        </p:cNvPr>
        <p:cNvGrpSpPr/>
        <p:nvPr/>
      </p:nvGrpSpPr>
      <p:grpSpPr>
        <a:xfrm>
          <a:off x="0" y="0"/>
          <a:ext cx="0" cy="0"/>
          <a:chOff x="0" y="0"/>
          <a:chExt cx="0" cy="0"/>
        </a:xfrm>
      </p:grpSpPr>
      <p:pic>
        <p:nvPicPr>
          <p:cNvPr id="5" name="Imagen 4" descr="Universidad Autónoma de Occidente - Wikipedia, la enciclopedia libre">
            <a:extLst>
              <a:ext uri="{FF2B5EF4-FFF2-40B4-BE49-F238E27FC236}">
                <a16:creationId xmlns:a16="http://schemas.microsoft.com/office/drawing/2014/main" id="{B1B73A0C-9B45-46B4-232C-D8A81D803C17}"/>
              </a:ext>
            </a:extLst>
          </p:cNvPr>
          <p:cNvPicPr>
            <a:picLocks noChangeAspect="1"/>
          </p:cNvPicPr>
          <p:nvPr/>
        </p:nvPicPr>
        <p:blipFill>
          <a:blip r:embed="rId2"/>
          <a:stretch>
            <a:fillRect/>
          </a:stretch>
        </p:blipFill>
        <p:spPr>
          <a:xfrm>
            <a:off x="10043660" y="93359"/>
            <a:ext cx="1522673" cy="502320"/>
          </a:xfrm>
          <a:prstGeom prst="rect">
            <a:avLst/>
          </a:prstGeom>
        </p:spPr>
      </p:pic>
      <p:sp>
        <p:nvSpPr>
          <p:cNvPr id="10" name="CuadroTexto 9">
            <a:extLst>
              <a:ext uri="{FF2B5EF4-FFF2-40B4-BE49-F238E27FC236}">
                <a16:creationId xmlns:a16="http://schemas.microsoft.com/office/drawing/2014/main" id="{DEA3A2B6-AAED-FF8F-C1F7-2445717951AB}"/>
              </a:ext>
            </a:extLst>
          </p:cNvPr>
          <p:cNvSpPr txBox="1"/>
          <p:nvPr/>
        </p:nvSpPr>
        <p:spPr>
          <a:xfrm>
            <a:off x="624865" y="796506"/>
            <a:ext cx="107689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solidFill>
                  <a:srgbClr val="002060"/>
                </a:solidFill>
              </a:rPr>
              <a:t>Estructura del Proyecto</a:t>
            </a:r>
            <a:endParaRPr lang="es-ES">
              <a:solidFill>
                <a:srgbClr val="002060"/>
              </a:solidFill>
              <a:latin typeface="Univers Light"/>
              <a:cs typeface="Arial"/>
            </a:endParaRPr>
          </a:p>
          <a:p>
            <a:endParaRPr lang="es-ES"/>
          </a:p>
        </p:txBody>
      </p:sp>
      <p:sp>
        <p:nvSpPr>
          <p:cNvPr id="1018" name="CuadroTexto 1017">
            <a:extLst>
              <a:ext uri="{FF2B5EF4-FFF2-40B4-BE49-F238E27FC236}">
                <a16:creationId xmlns:a16="http://schemas.microsoft.com/office/drawing/2014/main" id="{886630DF-2F96-D477-7619-2ABEA287F8D1}"/>
              </a:ext>
            </a:extLst>
          </p:cNvPr>
          <p:cNvSpPr txBox="1"/>
          <p:nvPr/>
        </p:nvSpPr>
        <p:spPr>
          <a:xfrm>
            <a:off x="626444" y="1250140"/>
            <a:ext cx="71073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t>3. Formulación del Proyecto.</a:t>
            </a:r>
            <a:endParaRPr lang="es-ES"/>
          </a:p>
        </p:txBody>
      </p:sp>
      <p:graphicFrame>
        <p:nvGraphicFramePr>
          <p:cNvPr id="1022" name="Diagrama 1021">
            <a:extLst>
              <a:ext uri="{FF2B5EF4-FFF2-40B4-BE49-F238E27FC236}">
                <a16:creationId xmlns:a16="http://schemas.microsoft.com/office/drawing/2014/main" id="{16C7F5EA-C679-DC01-2B66-2C9EBD37A733}"/>
              </a:ext>
            </a:extLst>
          </p:cNvPr>
          <p:cNvGraphicFramePr/>
          <p:nvPr/>
        </p:nvGraphicFramePr>
        <p:xfrm>
          <a:off x="1159099" y="1621665"/>
          <a:ext cx="9873800" cy="46449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CuadroTexto 25">
            <a:extLst>
              <a:ext uri="{FF2B5EF4-FFF2-40B4-BE49-F238E27FC236}">
                <a16:creationId xmlns:a16="http://schemas.microsoft.com/office/drawing/2014/main" id="{9BBF43AC-2604-0062-D9E3-39B938928CBC}"/>
              </a:ext>
            </a:extLst>
          </p:cNvPr>
          <p:cNvSpPr txBox="1"/>
          <p:nvPr/>
        </p:nvSpPr>
        <p:spPr>
          <a:xfrm>
            <a:off x="713780" y="227071"/>
            <a:ext cx="91216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BD1209"/>
                </a:solidFill>
                <a:latin typeface="Amasis MT Pro Medium"/>
              </a:rPr>
              <a:t>4. Objetivo y requisitos del Reto Visión Inclusiva: Diseño y Tecnología con Impacto</a:t>
            </a:r>
          </a:p>
        </p:txBody>
      </p:sp>
    </p:spTree>
    <p:extLst>
      <p:ext uri="{BB962C8B-B14F-4D97-AF65-F5344CB8AC3E}">
        <p14:creationId xmlns:p14="http://schemas.microsoft.com/office/powerpoint/2010/main" val="1097904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9EEB8-2829-0D58-4F5C-7A54F79545BB}"/>
            </a:ext>
          </a:extLst>
        </p:cNvPr>
        <p:cNvGrpSpPr/>
        <p:nvPr/>
      </p:nvGrpSpPr>
      <p:grpSpPr>
        <a:xfrm>
          <a:off x="0" y="0"/>
          <a:ext cx="0" cy="0"/>
          <a:chOff x="0" y="0"/>
          <a:chExt cx="0" cy="0"/>
        </a:xfrm>
      </p:grpSpPr>
      <p:pic>
        <p:nvPicPr>
          <p:cNvPr id="5" name="Imagen 4" descr="Universidad Autónoma de Occidente - Wikipedia, la enciclopedia libre">
            <a:extLst>
              <a:ext uri="{FF2B5EF4-FFF2-40B4-BE49-F238E27FC236}">
                <a16:creationId xmlns:a16="http://schemas.microsoft.com/office/drawing/2014/main" id="{E24FE20C-541F-F056-A382-E317983DA79B}"/>
              </a:ext>
            </a:extLst>
          </p:cNvPr>
          <p:cNvPicPr>
            <a:picLocks noChangeAspect="1"/>
          </p:cNvPicPr>
          <p:nvPr/>
        </p:nvPicPr>
        <p:blipFill>
          <a:blip r:embed="rId2"/>
          <a:stretch>
            <a:fillRect/>
          </a:stretch>
        </p:blipFill>
        <p:spPr>
          <a:xfrm>
            <a:off x="10043660" y="93359"/>
            <a:ext cx="1522673" cy="502320"/>
          </a:xfrm>
          <a:prstGeom prst="rect">
            <a:avLst/>
          </a:prstGeom>
        </p:spPr>
      </p:pic>
      <p:sp>
        <p:nvSpPr>
          <p:cNvPr id="10" name="CuadroTexto 9">
            <a:extLst>
              <a:ext uri="{FF2B5EF4-FFF2-40B4-BE49-F238E27FC236}">
                <a16:creationId xmlns:a16="http://schemas.microsoft.com/office/drawing/2014/main" id="{015BB3F7-A8E1-15B9-F861-55ED58C5BA6A}"/>
              </a:ext>
            </a:extLst>
          </p:cNvPr>
          <p:cNvSpPr txBox="1"/>
          <p:nvPr/>
        </p:nvSpPr>
        <p:spPr>
          <a:xfrm>
            <a:off x="624865" y="796506"/>
            <a:ext cx="1076894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solidFill>
                  <a:srgbClr val="002060"/>
                </a:solidFill>
              </a:rPr>
              <a:t>Estructura del Proyecto</a:t>
            </a:r>
            <a:endParaRPr lang="es-ES">
              <a:solidFill>
                <a:srgbClr val="002060"/>
              </a:solidFill>
              <a:latin typeface="Univers Light"/>
              <a:cs typeface="Arial"/>
            </a:endParaRPr>
          </a:p>
          <a:p>
            <a:endParaRPr lang="es-ES"/>
          </a:p>
        </p:txBody>
      </p:sp>
      <p:sp>
        <p:nvSpPr>
          <p:cNvPr id="1018" name="CuadroTexto 1017">
            <a:extLst>
              <a:ext uri="{FF2B5EF4-FFF2-40B4-BE49-F238E27FC236}">
                <a16:creationId xmlns:a16="http://schemas.microsoft.com/office/drawing/2014/main" id="{E092CB57-D898-7813-8026-7DC87407F3C5}"/>
              </a:ext>
            </a:extLst>
          </p:cNvPr>
          <p:cNvSpPr txBox="1"/>
          <p:nvPr/>
        </p:nvSpPr>
        <p:spPr>
          <a:xfrm>
            <a:off x="626444" y="1121491"/>
            <a:ext cx="71073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b="1"/>
              <a:t>4. Recursos técnicos y financieros para el desarrollo del proyecto</a:t>
            </a:r>
          </a:p>
        </p:txBody>
      </p:sp>
      <p:graphicFrame>
        <p:nvGraphicFramePr>
          <p:cNvPr id="1022" name="Diagrama 1021">
            <a:extLst>
              <a:ext uri="{FF2B5EF4-FFF2-40B4-BE49-F238E27FC236}">
                <a16:creationId xmlns:a16="http://schemas.microsoft.com/office/drawing/2014/main" id="{8E1BF006-A2E5-90A6-655B-45782082451E}"/>
              </a:ext>
            </a:extLst>
          </p:cNvPr>
          <p:cNvGraphicFramePr/>
          <p:nvPr>
            <p:extLst>
              <p:ext uri="{D42A27DB-BD31-4B8C-83A1-F6EECF244321}">
                <p14:modId xmlns:p14="http://schemas.microsoft.com/office/powerpoint/2010/main" val="1312974503"/>
              </p:ext>
            </p:extLst>
          </p:nvPr>
        </p:nvGraphicFramePr>
        <p:xfrm>
          <a:off x="1159099" y="1433640"/>
          <a:ext cx="10002449" cy="4833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CuadroTexto 25">
            <a:extLst>
              <a:ext uri="{FF2B5EF4-FFF2-40B4-BE49-F238E27FC236}">
                <a16:creationId xmlns:a16="http://schemas.microsoft.com/office/drawing/2014/main" id="{FC871812-B609-F5C8-FAB6-8BFD132B4340}"/>
              </a:ext>
            </a:extLst>
          </p:cNvPr>
          <p:cNvSpPr txBox="1"/>
          <p:nvPr/>
        </p:nvSpPr>
        <p:spPr>
          <a:xfrm>
            <a:off x="713780" y="227071"/>
            <a:ext cx="91216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solidFill>
                  <a:srgbClr val="BD1209"/>
                </a:solidFill>
                <a:latin typeface="Amasis MT Pro Medium"/>
              </a:rPr>
              <a:t>4. Objetivo y requisitos del Reto Visión Inclusiva: Diseño y Tecnología con Impacto</a:t>
            </a:r>
          </a:p>
        </p:txBody>
      </p:sp>
    </p:spTree>
    <p:extLst>
      <p:ext uri="{BB962C8B-B14F-4D97-AF65-F5344CB8AC3E}">
        <p14:creationId xmlns:p14="http://schemas.microsoft.com/office/powerpoint/2010/main" val="1562278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C278B76D-1EF7-9C29-49A0-5650C0A732C6}"/>
              </a:ext>
            </a:extLst>
          </p:cNvPr>
          <p:cNvSpPr txBox="1"/>
          <p:nvPr/>
        </p:nvSpPr>
        <p:spPr>
          <a:xfrm>
            <a:off x="577932" y="162297"/>
            <a:ext cx="924494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000">
                <a:solidFill>
                  <a:srgbClr val="BD1209"/>
                </a:solidFill>
                <a:latin typeface="Amasis MT Pro Medium"/>
              </a:rPr>
              <a:t>5. Etapas de revisión del proyecto de curso durante el semestre </a:t>
            </a:r>
          </a:p>
        </p:txBody>
      </p:sp>
      <p:pic>
        <p:nvPicPr>
          <p:cNvPr id="4" name="Imagen 3" descr="Universidad Autónoma de Occidente - Wikipedia, la enciclopedia libre">
            <a:extLst>
              <a:ext uri="{FF2B5EF4-FFF2-40B4-BE49-F238E27FC236}">
                <a16:creationId xmlns:a16="http://schemas.microsoft.com/office/drawing/2014/main" id="{6FB0952D-51F5-8FD4-B86E-F3A449DCA8DA}"/>
              </a:ext>
            </a:extLst>
          </p:cNvPr>
          <p:cNvPicPr>
            <a:picLocks noChangeAspect="1"/>
          </p:cNvPicPr>
          <p:nvPr/>
        </p:nvPicPr>
        <p:blipFill>
          <a:blip r:embed="rId2"/>
          <a:stretch>
            <a:fillRect/>
          </a:stretch>
        </p:blipFill>
        <p:spPr>
          <a:xfrm>
            <a:off x="10043660" y="93359"/>
            <a:ext cx="1522673" cy="502320"/>
          </a:xfrm>
          <a:prstGeom prst="rect">
            <a:avLst/>
          </a:prstGeom>
        </p:spPr>
      </p:pic>
      <p:graphicFrame>
        <p:nvGraphicFramePr>
          <p:cNvPr id="3" name="Diagrama 2">
            <a:extLst>
              <a:ext uri="{FF2B5EF4-FFF2-40B4-BE49-F238E27FC236}">
                <a16:creationId xmlns:a16="http://schemas.microsoft.com/office/drawing/2014/main" id="{6D86BDA3-8555-C61B-F2D2-00D2538BE9FB}"/>
              </a:ext>
            </a:extLst>
          </p:cNvPr>
          <p:cNvGraphicFramePr/>
          <p:nvPr>
            <p:extLst>
              <p:ext uri="{D42A27DB-BD31-4B8C-83A1-F6EECF244321}">
                <p14:modId xmlns:p14="http://schemas.microsoft.com/office/powerpoint/2010/main" val="1642156112"/>
              </p:ext>
            </p:extLst>
          </p:nvPr>
        </p:nvGraphicFramePr>
        <p:xfrm>
          <a:off x="1636233" y="796852"/>
          <a:ext cx="8187071" cy="63157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6588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60BE0-9B05-450F-50C6-06081405394C}"/>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D4C8461-7A5A-2FAF-6FBD-248494CEE903}"/>
              </a:ext>
            </a:extLst>
          </p:cNvPr>
          <p:cNvSpPr txBox="1"/>
          <p:nvPr/>
        </p:nvSpPr>
        <p:spPr>
          <a:xfrm>
            <a:off x="565232" y="162297"/>
            <a:ext cx="9244940" cy="11623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s-ES">
                <a:solidFill>
                  <a:srgbClr val="BD1209"/>
                </a:solidFill>
                <a:latin typeface="Amasis MT Pro Medium"/>
              </a:rPr>
              <a:t>9. Criterios de evaluación de las propuestas de proyectos de investigación para la VIIE.</a:t>
            </a:r>
            <a:endParaRPr lang="en-US">
              <a:solidFill>
                <a:srgbClr val="BD1209"/>
              </a:solidFill>
              <a:latin typeface="Amasis MT Pro Medium"/>
            </a:endParaRPr>
          </a:p>
          <a:p>
            <a:pPr marL="342900" indent="-342900">
              <a:lnSpc>
                <a:spcPct val="120000"/>
              </a:lnSpc>
              <a:spcBef>
                <a:spcPts val="1000"/>
              </a:spcBef>
              <a:buAutoNum type="arabicPeriod"/>
            </a:pPr>
            <a:endParaRPr lang="es-ES">
              <a:solidFill>
                <a:srgbClr val="BD1209"/>
              </a:solidFill>
              <a:latin typeface="Amasis MT Pro Medium"/>
            </a:endParaRPr>
          </a:p>
          <a:p>
            <a:endParaRPr lang="es-ES">
              <a:solidFill>
                <a:srgbClr val="BD1209"/>
              </a:solidFill>
              <a:latin typeface="Amasis MT Pro Medium"/>
            </a:endParaRPr>
          </a:p>
        </p:txBody>
      </p:sp>
      <p:pic>
        <p:nvPicPr>
          <p:cNvPr id="4" name="Imagen 3" descr="Universidad Autónoma de Occidente - Wikipedia, la enciclopedia libre">
            <a:extLst>
              <a:ext uri="{FF2B5EF4-FFF2-40B4-BE49-F238E27FC236}">
                <a16:creationId xmlns:a16="http://schemas.microsoft.com/office/drawing/2014/main" id="{B0C9DE6D-ED7A-F476-02B8-D7ED55A988BB}"/>
              </a:ext>
            </a:extLst>
          </p:cNvPr>
          <p:cNvPicPr>
            <a:picLocks noChangeAspect="1"/>
          </p:cNvPicPr>
          <p:nvPr/>
        </p:nvPicPr>
        <p:blipFill>
          <a:blip r:embed="rId2"/>
          <a:stretch>
            <a:fillRect/>
          </a:stretch>
        </p:blipFill>
        <p:spPr>
          <a:xfrm>
            <a:off x="10043660" y="93359"/>
            <a:ext cx="1522673" cy="502320"/>
          </a:xfrm>
          <a:prstGeom prst="rect">
            <a:avLst/>
          </a:prstGeom>
        </p:spPr>
      </p:pic>
      <p:graphicFrame>
        <p:nvGraphicFramePr>
          <p:cNvPr id="3" name="Tabla 2">
            <a:extLst>
              <a:ext uri="{FF2B5EF4-FFF2-40B4-BE49-F238E27FC236}">
                <a16:creationId xmlns:a16="http://schemas.microsoft.com/office/drawing/2014/main" id="{BA712AF8-38A6-4785-F8C4-937B5CA3EB4D}"/>
              </a:ext>
            </a:extLst>
          </p:cNvPr>
          <p:cNvGraphicFramePr>
            <a:graphicFrameLocks noGrp="1"/>
          </p:cNvGraphicFramePr>
          <p:nvPr>
            <p:extLst>
              <p:ext uri="{D42A27DB-BD31-4B8C-83A1-F6EECF244321}">
                <p14:modId xmlns:p14="http://schemas.microsoft.com/office/powerpoint/2010/main" val="3515191993"/>
              </p:ext>
            </p:extLst>
          </p:nvPr>
        </p:nvGraphicFramePr>
        <p:xfrm>
          <a:off x="850900" y="1155700"/>
          <a:ext cx="10493638" cy="4942840"/>
        </p:xfrm>
        <a:graphic>
          <a:graphicData uri="http://schemas.openxmlformats.org/drawingml/2006/table">
            <a:tbl>
              <a:tblPr firstRow="1" bandRow="1">
                <a:tableStyleId>{93296810-A885-4BE3-A3E7-6D5BEEA58F35}</a:tableStyleId>
              </a:tblPr>
              <a:tblGrid>
                <a:gridCol w="3044767">
                  <a:extLst>
                    <a:ext uri="{9D8B030D-6E8A-4147-A177-3AD203B41FA5}">
                      <a16:colId xmlns:a16="http://schemas.microsoft.com/office/drawing/2014/main" val="2189419286"/>
                    </a:ext>
                  </a:extLst>
                </a:gridCol>
                <a:gridCol w="6158420">
                  <a:extLst>
                    <a:ext uri="{9D8B030D-6E8A-4147-A177-3AD203B41FA5}">
                      <a16:colId xmlns:a16="http://schemas.microsoft.com/office/drawing/2014/main" val="719362832"/>
                    </a:ext>
                  </a:extLst>
                </a:gridCol>
                <a:gridCol w="1290451">
                  <a:extLst>
                    <a:ext uri="{9D8B030D-6E8A-4147-A177-3AD203B41FA5}">
                      <a16:colId xmlns:a16="http://schemas.microsoft.com/office/drawing/2014/main" val="1936520461"/>
                    </a:ext>
                  </a:extLst>
                </a:gridCol>
              </a:tblGrid>
              <a:tr h="370840">
                <a:tc>
                  <a:txBody>
                    <a:bodyPr/>
                    <a:lstStyle/>
                    <a:p>
                      <a:pPr algn="ctr"/>
                      <a:r>
                        <a:rPr lang="es-ES"/>
                        <a:t>CRITERIO</a:t>
                      </a:r>
                    </a:p>
                  </a:txBody>
                  <a:tcPr/>
                </a:tc>
                <a:tc>
                  <a:txBody>
                    <a:bodyPr/>
                    <a:lstStyle/>
                    <a:p>
                      <a:pPr algn="ctr"/>
                      <a:r>
                        <a:rPr lang="es-ES"/>
                        <a:t>DESCRIPCIÓN</a:t>
                      </a:r>
                    </a:p>
                  </a:txBody>
                  <a:tcPr/>
                </a:tc>
                <a:tc>
                  <a:txBody>
                    <a:bodyPr/>
                    <a:lstStyle/>
                    <a:p>
                      <a:pPr algn="ctr"/>
                      <a:r>
                        <a:rPr lang="es-ES"/>
                        <a:t>PUNTAJE</a:t>
                      </a:r>
                    </a:p>
                  </a:txBody>
                  <a:tcPr/>
                </a:tc>
                <a:extLst>
                  <a:ext uri="{0D108BD9-81ED-4DB2-BD59-A6C34878D82A}">
                    <a16:rowId xmlns:a16="http://schemas.microsoft.com/office/drawing/2014/main" val="4114247563"/>
                  </a:ext>
                </a:extLst>
              </a:tr>
              <a:tr h="370840">
                <a:tc>
                  <a:txBody>
                    <a:bodyPr/>
                    <a:lstStyle/>
                    <a:p>
                      <a:pPr marL="0" indent="0">
                        <a:buNone/>
                      </a:pPr>
                      <a:r>
                        <a:rPr lang="es-ES"/>
                        <a:t>1.Relevancia del problema a resolver y su posible impacto.</a:t>
                      </a:r>
                    </a:p>
                  </a:txBody>
                  <a:tcPr anchor="ctr"/>
                </a:tc>
                <a:tc>
                  <a:txBody>
                    <a:bodyPr/>
                    <a:lstStyle/>
                    <a:p>
                      <a:pPr lvl="0">
                        <a:buNone/>
                      </a:pPr>
                      <a:r>
                        <a:rPr lang="es-ES" sz="1800" b="0" i="0" u="none" strike="noStrike" noProof="0">
                          <a:latin typeface="Univers Light"/>
                        </a:rPr>
                        <a:t>El problema está claramente identificado, es significativo para la población con discapacidad visual y el proyecto tiene potencial de generar efectos positivos relevantes.</a:t>
                      </a:r>
                      <a:endParaRPr lang="es-ES"/>
                    </a:p>
                  </a:txBody>
                  <a:tcPr anchor="ctr"/>
                </a:tc>
                <a:tc>
                  <a:txBody>
                    <a:bodyPr/>
                    <a:lstStyle/>
                    <a:p>
                      <a:r>
                        <a:rPr lang="es-ES"/>
                        <a:t>30 puntos</a:t>
                      </a:r>
                    </a:p>
                  </a:txBody>
                  <a:tcPr anchor="ctr"/>
                </a:tc>
                <a:extLst>
                  <a:ext uri="{0D108BD9-81ED-4DB2-BD59-A6C34878D82A}">
                    <a16:rowId xmlns:a16="http://schemas.microsoft.com/office/drawing/2014/main" val="2016368767"/>
                  </a:ext>
                </a:extLst>
              </a:tr>
              <a:tr h="370840">
                <a:tc>
                  <a:txBody>
                    <a:bodyPr/>
                    <a:lstStyle/>
                    <a:p>
                      <a:pPr lvl="0">
                        <a:buNone/>
                      </a:pPr>
                      <a:r>
                        <a:rPr lang="es-ES" sz="1800" b="0" i="0" u="none" strike="noStrike" noProof="0">
                          <a:latin typeface="Univers Light"/>
                        </a:rPr>
                        <a:t>2. Viabilidad técnica y claridad de la propuesta</a:t>
                      </a:r>
                      <a:endParaRPr lang="es-ES"/>
                    </a:p>
                  </a:txBody>
                  <a:tcPr anchor="ctr"/>
                </a:tc>
                <a:tc>
                  <a:txBody>
                    <a:bodyPr/>
                    <a:lstStyle/>
                    <a:p>
                      <a:pPr lvl="0">
                        <a:buNone/>
                      </a:pPr>
                      <a:r>
                        <a:rPr lang="es-ES" sz="1800" b="0" i="0" u="none" strike="noStrike" noProof="0">
                          <a:latin typeface="Univers Light"/>
                        </a:rPr>
                        <a:t>El proyecto es factible, bien formulado, con objetivos claros, actividades realistas, cronograma definido y uso coherente de los recursos.</a:t>
                      </a:r>
                      <a:endParaRPr lang="es-ES"/>
                    </a:p>
                  </a:txBody>
                  <a:tcPr anchor="ctr"/>
                </a:tc>
                <a:tc>
                  <a:txBody>
                    <a:bodyPr/>
                    <a:lstStyle/>
                    <a:p>
                      <a:r>
                        <a:rPr lang="es-ES"/>
                        <a:t>25 puntos</a:t>
                      </a:r>
                    </a:p>
                  </a:txBody>
                  <a:tcPr anchor="ctr"/>
                </a:tc>
                <a:extLst>
                  <a:ext uri="{0D108BD9-81ED-4DB2-BD59-A6C34878D82A}">
                    <a16:rowId xmlns:a16="http://schemas.microsoft.com/office/drawing/2014/main" val="3766011581"/>
                  </a:ext>
                </a:extLst>
              </a:tr>
              <a:tr h="370840">
                <a:tc>
                  <a:txBody>
                    <a:bodyPr/>
                    <a:lstStyle/>
                    <a:p>
                      <a:r>
                        <a:rPr lang="es-ES"/>
                        <a:t>3. </a:t>
                      </a:r>
                      <a:r>
                        <a:rPr lang="es-ES" sz="1800" b="0" i="0" u="none" strike="noStrike" noProof="0">
                          <a:latin typeface="Univers Light"/>
                        </a:rPr>
                        <a:t>Sostenibilidad y apropiación</a:t>
                      </a:r>
                      <a:endParaRPr lang="es-ES"/>
                    </a:p>
                  </a:txBody>
                  <a:tcPr anchor="ctr"/>
                </a:tc>
                <a:tc>
                  <a:txBody>
                    <a:bodyPr/>
                    <a:lstStyle/>
                    <a:p>
                      <a:pPr lvl="0">
                        <a:buNone/>
                      </a:pPr>
                      <a:r>
                        <a:rPr lang="es-ES" sz="1800" b="0" i="0" u="none" strike="noStrike" noProof="0">
                          <a:latin typeface="Univers Light"/>
                        </a:rPr>
                        <a:t>Se plantean estrategias para que los resultados se mantengan en el tiempo. Se contempla la participación o apropiación por parte de actores locales o institucionales.</a:t>
                      </a:r>
                      <a:endParaRPr lang="es-ES"/>
                    </a:p>
                  </a:txBody>
                  <a:tcPr anchor="ctr"/>
                </a:tc>
                <a:tc>
                  <a:txBody>
                    <a:bodyPr/>
                    <a:lstStyle/>
                    <a:p>
                      <a:r>
                        <a:rPr lang="es-ES"/>
                        <a:t>15 puntos</a:t>
                      </a:r>
                    </a:p>
                  </a:txBody>
                  <a:tcPr anchor="ctr"/>
                </a:tc>
                <a:extLst>
                  <a:ext uri="{0D108BD9-81ED-4DB2-BD59-A6C34878D82A}">
                    <a16:rowId xmlns:a16="http://schemas.microsoft.com/office/drawing/2014/main" val="2450539353"/>
                  </a:ext>
                </a:extLst>
              </a:tr>
              <a:tr h="370839">
                <a:tc>
                  <a:txBody>
                    <a:bodyPr/>
                    <a:lstStyle/>
                    <a:p>
                      <a:pPr lvl="0">
                        <a:buNone/>
                      </a:pPr>
                      <a:r>
                        <a:rPr lang="es-ES" sz="1800" b="0" i="0" u="none" strike="noStrike" noProof="0">
                          <a:latin typeface="Univers Light"/>
                        </a:rPr>
                        <a:t>4. </a:t>
                      </a:r>
                      <a:r>
                        <a:rPr lang="es-ES" sz="1800" b="0" i="0" u="none" strike="noStrike" noProof="0"/>
                        <a:t>Alineación con los objetivos de FOAL</a:t>
                      </a:r>
                      <a:endParaRPr lang="es-ES" sz="1800" b="0" i="0" u="none" strike="noStrike" noProof="0">
                        <a:latin typeface="Univers Light"/>
                      </a:endParaRPr>
                    </a:p>
                  </a:txBody>
                  <a:tcPr anchor="ctr"/>
                </a:tc>
                <a:tc>
                  <a:txBody>
                    <a:bodyPr/>
                    <a:lstStyle/>
                    <a:p>
                      <a:pPr lvl="0">
                        <a:buNone/>
                      </a:pPr>
                      <a:r>
                        <a:rPr lang="es-ES" sz="1800" b="0" i="0" u="none" strike="noStrike" noProof="0"/>
                        <a:t>La propuesta se ajusta a los principios y condiciones de FOAL: enfoque en discapacidad visual, derechos humanos, equidad, políticas públicas, etc.</a:t>
                      </a:r>
                      <a:endParaRPr lang="es-ES"/>
                    </a:p>
                  </a:txBody>
                  <a:tcPr anchor="ctr"/>
                </a:tc>
                <a:tc>
                  <a:txBody>
                    <a:bodyPr/>
                    <a:lstStyle/>
                    <a:p>
                      <a:pPr lvl="0">
                        <a:buNone/>
                      </a:pPr>
                      <a:r>
                        <a:rPr lang="es-ES"/>
                        <a:t>15 puntos</a:t>
                      </a:r>
                    </a:p>
                  </a:txBody>
                  <a:tcPr anchor="ctr"/>
                </a:tc>
                <a:extLst>
                  <a:ext uri="{0D108BD9-81ED-4DB2-BD59-A6C34878D82A}">
                    <a16:rowId xmlns:a16="http://schemas.microsoft.com/office/drawing/2014/main" val="1585465713"/>
                  </a:ext>
                </a:extLst>
              </a:tr>
              <a:tr h="370838">
                <a:tc>
                  <a:txBody>
                    <a:bodyPr/>
                    <a:lstStyle/>
                    <a:p>
                      <a:pPr lvl="0">
                        <a:buNone/>
                      </a:pPr>
                      <a:r>
                        <a:rPr lang="es-ES" sz="1800" b="0" i="0" u="none" strike="noStrike" noProof="0">
                          <a:latin typeface="Univers Light"/>
                        </a:rPr>
                        <a:t>5. </a:t>
                      </a:r>
                      <a:r>
                        <a:rPr lang="es-ES" sz="1800" b="0" i="0" u="none" strike="noStrike" noProof="0"/>
                        <a:t>Nivel de innovación o creatividad</a:t>
                      </a:r>
                      <a:endParaRPr lang="es-ES" sz="1800" b="0" i="0" u="none" strike="noStrike" noProof="0">
                        <a:latin typeface="Univers Light"/>
                      </a:endParaRPr>
                    </a:p>
                  </a:txBody>
                  <a:tcPr anchor="ctr"/>
                </a:tc>
                <a:tc>
                  <a:txBody>
                    <a:bodyPr/>
                    <a:lstStyle/>
                    <a:p>
                      <a:pPr lvl="0">
                        <a:buNone/>
                      </a:pPr>
                      <a:r>
                        <a:rPr lang="es-ES" sz="1800" b="0" i="0" u="none" strike="noStrike" noProof="0"/>
                        <a:t>Se propone una solución novedosa o una adaptación creativa con valor agregado que mejora o transforma significativamente una práctica existente.</a:t>
                      </a:r>
                      <a:endParaRPr lang="es-ES"/>
                    </a:p>
                  </a:txBody>
                  <a:tcPr anchor="ctr"/>
                </a:tc>
                <a:tc>
                  <a:txBody>
                    <a:bodyPr/>
                    <a:lstStyle/>
                    <a:p>
                      <a:pPr lvl="0">
                        <a:buNone/>
                      </a:pPr>
                      <a:r>
                        <a:rPr lang="es-ES"/>
                        <a:t>15 puntos</a:t>
                      </a:r>
                    </a:p>
                  </a:txBody>
                  <a:tcPr anchor="ctr"/>
                </a:tc>
                <a:extLst>
                  <a:ext uri="{0D108BD9-81ED-4DB2-BD59-A6C34878D82A}">
                    <a16:rowId xmlns:a16="http://schemas.microsoft.com/office/drawing/2014/main" val="1647507465"/>
                  </a:ext>
                </a:extLst>
              </a:tr>
            </a:tbl>
          </a:graphicData>
        </a:graphic>
      </p:graphicFrame>
    </p:spTree>
    <p:extLst>
      <p:ext uri="{BB962C8B-B14F-4D97-AF65-F5344CB8AC3E}">
        <p14:creationId xmlns:p14="http://schemas.microsoft.com/office/powerpoint/2010/main" val="262648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DBE81A-4244-F976-BA55-5A03C0DAE0CA}"/>
              </a:ext>
            </a:extLst>
          </p:cNvPr>
          <p:cNvSpPr>
            <a:spLocks noGrp="1"/>
          </p:cNvSpPr>
          <p:nvPr>
            <p:ph type="title"/>
          </p:nvPr>
        </p:nvSpPr>
        <p:spPr>
          <a:xfrm>
            <a:off x="548639" y="950976"/>
            <a:ext cx="2811582" cy="642421"/>
          </a:xfrm>
        </p:spPr>
        <p:txBody>
          <a:bodyPr/>
          <a:lstStyle/>
          <a:p>
            <a:r>
              <a:rPr lang="es-ES"/>
              <a:t>Contenido</a:t>
            </a:r>
          </a:p>
        </p:txBody>
      </p:sp>
      <p:sp>
        <p:nvSpPr>
          <p:cNvPr id="3" name="Marcador de contenido 2">
            <a:extLst>
              <a:ext uri="{FF2B5EF4-FFF2-40B4-BE49-F238E27FC236}">
                <a16:creationId xmlns:a16="http://schemas.microsoft.com/office/drawing/2014/main" id="{CD0E5D93-A314-C8F2-637D-342B1FC464E8}"/>
              </a:ext>
            </a:extLst>
          </p:cNvPr>
          <p:cNvSpPr>
            <a:spLocks noGrp="1"/>
          </p:cNvSpPr>
          <p:nvPr>
            <p:ph idx="1"/>
          </p:nvPr>
        </p:nvSpPr>
        <p:spPr>
          <a:xfrm>
            <a:off x="538745" y="1591625"/>
            <a:ext cx="10995660" cy="4029074"/>
          </a:xfrm>
        </p:spPr>
        <p:txBody>
          <a:bodyPr vert="horz" lIns="91440" tIns="45720" rIns="91440" bIns="45720" rtlCol="0" anchor="t">
            <a:normAutofit/>
          </a:bodyPr>
          <a:lstStyle/>
          <a:p>
            <a:pPr marL="457200" indent="-457200">
              <a:buAutoNum type="arabicPeriod"/>
            </a:pPr>
            <a:r>
              <a:rPr lang="es-ES"/>
              <a:t>Vicerrectoría de Investigaciones, Innovación y Emprendimiento.</a:t>
            </a:r>
          </a:p>
          <a:p>
            <a:pPr marL="457200" indent="-457200">
              <a:buAutoNum type="arabicPeriod"/>
            </a:pPr>
            <a:r>
              <a:rPr lang="es-ES"/>
              <a:t>Fundación ONCE para la solidaridad con las personas ciegas de América Latina (FOAL)</a:t>
            </a:r>
          </a:p>
          <a:p>
            <a:pPr marL="457200" indent="-457200">
              <a:buAutoNum type="arabicPeriod"/>
            </a:pPr>
            <a:r>
              <a:rPr lang="es-ES"/>
              <a:t>Cifras de personas en condición de discapacidad en Colombia.</a:t>
            </a:r>
          </a:p>
          <a:p>
            <a:pPr marL="457200" indent="-457200">
              <a:buAutoNum type="arabicPeriod"/>
            </a:pPr>
            <a:r>
              <a:rPr lang="es-ES"/>
              <a:t>Objetivo  y requisitos del Reto Visión Inclusiva: Diseño y Tecnología con Impacto.</a:t>
            </a:r>
            <a:endParaRPr lang="en-US"/>
          </a:p>
          <a:p>
            <a:pPr marL="457200" indent="-457200">
              <a:buAutoNum type="arabicPeriod"/>
            </a:pPr>
            <a:r>
              <a:rPr lang="es-ES"/>
              <a:t>Etapas de revisión del proyecto de curso durante el semestre.</a:t>
            </a:r>
          </a:p>
          <a:p>
            <a:pPr marL="457200" indent="-457200">
              <a:buAutoNum type="arabicPeriod"/>
            </a:pPr>
            <a:r>
              <a:rPr lang="es-ES"/>
              <a:t>Criterios de evaluación de las propuestas de proyectos de investigación para la VIIE</a:t>
            </a:r>
          </a:p>
          <a:p>
            <a:pPr>
              <a:buAutoNum type="arabicPeriod"/>
            </a:pPr>
            <a:endParaRPr lang="es-ES"/>
          </a:p>
          <a:p>
            <a:pPr>
              <a:buAutoNum type="arabicPeriod"/>
            </a:pPr>
            <a:endParaRPr lang="es-ES"/>
          </a:p>
          <a:p>
            <a:pPr>
              <a:buAutoNum type="arabicPeriod"/>
            </a:pPr>
            <a:endParaRPr lang="es-ES"/>
          </a:p>
          <a:p>
            <a:pPr>
              <a:buAutoNum type="arabicPeriod"/>
            </a:pPr>
            <a:endParaRPr lang="es-ES"/>
          </a:p>
        </p:txBody>
      </p:sp>
      <p:pic>
        <p:nvPicPr>
          <p:cNvPr id="7" name="Imagen 6" descr="Universidad Autónoma de Occidente - Wikipedia, la enciclopedia libre">
            <a:extLst>
              <a:ext uri="{FF2B5EF4-FFF2-40B4-BE49-F238E27FC236}">
                <a16:creationId xmlns:a16="http://schemas.microsoft.com/office/drawing/2014/main" id="{5B2F080A-6E59-DEB2-8406-83F48B4BBCE0}"/>
              </a:ext>
            </a:extLst>
          </p:cNvPr>
          <p:cNvPicPr>
            <a:picLocks noChangeAspect="1"/>
          </p:cNvPicPr>
          <p:nvPr/>
        </p:nvPicPr>
        <p:blipFill>
          <a:blip r:embed="rId2"/>
          <a:stretch>
            <a:fillRect/>
          </a:stretch>
        </p:blipFill>
        <p:spPr>
          <a:xfrm>
            <a:off x="9020077" y="5427359"/>
            <a:ext cx="2523508" cy="832140"/>
          </a:xfrm>
          <a:prstGeom prst="rect">
            <a:avLst/>
          </a:prstGeom>
        </p:spPr>
      </p:pic>
    </p:spTree>
    <p:extLst>
      <p:ext uri="{BB962C8B-B14F-4D97-AF65-F5344CB8AC3E}">
        <p14:creationId xmlns:p14="http://schemas.microsoft.com/office/powerpoint/2010/main" val="806389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descr="Universidad Autónoma de Occidente - Wikipedia, la enciclopedia libre">
            <a:extLst>
              <a:ext uri="{FF2B5EF4-FFF2-40B4-BE49-F238E27FC236}">
                <a16:creationId xmlns:a16="http://schemas.microsoft.com/office/drawing/2014/main" id="{640B53D9-25A7-FC28-B929-7D53EDF1BE37}"/>
              </a:ext>
            </a:extLst>
          </p:cNvPr>
          <p:cNvPicPr>
            <a:picLocks noChangeAspect="1"/>
          </p:cNvPicPr>
          <p:nvPr/>
        </p:nvPicPr>
        <p:blipFill>
          <a:blip r:embed="rId2"/>
          <a:stretch>
            <a:fillRect/>
          </a:stretch>
        </p:blipFill>
        <p:spPr>
          <a:xfrm>
            <a:off x="10043660" y="93359"/>
            <a:ext cx="1522673" cy="502320"/>
          </a:xfrm>
          <a:prstGeom prst="rect">
            <a:avLst/>
          </a:prstGeom>
        </p:spPr>
      </p:pic>
      <p:sp>
        <p:nvSpPr>
          <p:cNvPr id="14" name="CuadroTexto 13">
            <a:extLst>
              <a:ext uri="{FF2B5EF4-FFF2-40B4-BE49-F238E27FC236}">
                <a16:creationId xmlns:a16="http://schemas.microsoft.com/office/drawing/2014/main" id="{D2812CBF-95BC-A4C1-79DF-1CD34EA25CB7}"/>
              </a:ext>
            </a:extLst>
          </p:cNvPr>
          <p:cNvSpPr txBox="1"/>
          <p:nvPr/>
        </p:nvSpPr>
        <p:spPr>
          <a:xfrm>
            <a:off x="449284" y="132608"/>
            <a:ext cx="99277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a:solidFill>
                  <a:srgbClr val="BD1209"/>
                </a:solidFill>
                <a:latin typeface="Amasis MT Pro Medium"/>
              </a:rPr>
              <a:t>1. Vicerrectoría de Investigaciones, Innovación y Emprendimiento.</a:t>
            </a:r>
            <a:endParaRPr lang="es-ES" sz="2400">
              <a:solidFill>
                <a:srgbClr val="000000"/>
              </a:solidFill>
              <a:latin typeface="Univers Light"/>
            </a:endParaRPr>
          </a:p>
        </p:txBody>
      </p:sp>
      <p:sp>
        <p:nvSpPr>
          <p:cNvPr id="2" name="CuadroTexto 1">
            <a:extLst>
              <a:ext uri="{FF2B5EF4-FFF2-40B4-BE49-F238E27FC236}">
                <a16:creationId xmlns:a16="http://schemas.microsoft.com/office/drawing/2014/main" id="{EDE4A2BC-8EC3-D44F-5932-63D5B83E0D46}"/>
              </a:ext>
            </a:extLst>
          </p:cNvPr>
          <p:cNvSpPr txBox="1"/>
          <p:nvPr/>
        </p:nvSpPr>
        <p:spPr>
          <a:xfrm>
            <a:off x="7161743" y="1496926"/>
            <a:ext cx="4859168"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s-ES" sz="1600"/>
              <a:t>La Vicerrectoría de Investigaciones, Innovación y Emprendimiento está orientada a potenciar y afrontar los desafíos y oportunidades que la UAO se ha planteado en el marco de su Plan de Desarrollo 2030. </a:t>
            </a:r>
            <a:endParaRPr lang="es-ES"/>
          </a:p>
          <a:p>
            <a:pPr algn="just"/>
            <a:endParaRPr lang="es-ES" sz="1600"/>
          </a:p>
          <a:p>
            <a:pPr algn="just"/>
            <a:r>
              <a:rPr lang="es-ES" sz="1600"/>
              <a:t>La VIIE está organizada desde una perspectiva que permite </a:t>
            </a:r>
            <a:r>
              <a:rPr lang="es-ES" sz="1600">
                <a:solidFill>
                  <a:srgbClr val="002060"/>
                </a:solidFill>
              </a:rPr>
              <a:t>asegurar la gestión de los procesos </a:t>
            </a:r>
            <a:r>
              <a:rPr lang="es-ES" sz="1600" b="1">
                <a:solidFill>
                  <a:srgbClr val="002060"/>
                </a:solidFill>
              </a:rPr>
              <a:t>misionales a nivel estratégico, táctico y operativo para la formación y cultura de investigación, ciencia, tecnología, innovación, transferencia, </a:t>
            </a:r>
            <a:r>
              <a:rPr lang="es-ES" sz="1600" b="1" err="1">
                <a:solidFill>
                  <a:srgbClr val="002060"/>
                </a:solidFill>
              </a:rPr>
              <a:t>visibilización</a:t>
            </a:r>
            <a:r>
              <a:rPr lang="es-ES" sz="1600" b="1">
                <a:solidFill>
                  <a:srgbClr val="002060"/>
                </a:solidFill>
              </a:rPr>
              <a:t>, divulgación y emprendimiento.</a:t>
            </a:r>
            <a:endParaRPr lang="es-ES"/>
          </a:p>
          <a:p>
            <a:pPr algn="just"/>
            <a:endParaRPr lang="es-ES" sz="1600"/>
          </a:p>
          <a:p>
            <a:pPr algn="just"/>
            <a:r>
              <a:rPr lang="es-ES" sz="1600"/>
              <a:t>Esta articulación institucional aporta al posicionamiento de la Universidad desde una </a:t>
            </a:r>
            <a:r>
              <a:rPr lang="es-ES" sz="1600" b="1">
                <a:solidFill>
                  <a:srgbClr val="002060"/>
                </a:solidFill>
              </a:rPr>
              <a:t>perspectiva de desarrollo social, ambiental y económico.</a:t>
            </a:r>
            <a:r>
              <a:rPr lang="es-ES" sz="1600"/>
              <a:t> </a:t>
            </a:r>
          </a:p>
        </p:txBody>
      </p:sp>
      <p:pic>
        <p:nvPicPr>
          <p:cNvPr id="3" name="Imagen 2" descr="Diagrama&#10;&#10;El contenido generado por IA puede ser incorrecto.">
            <a:extLst>
              <a:ext uri="{FF2B5EF4-FFF2-40B4-BE49-F238E27FC236}">
                <a16:creationId xmlns:a16="http://schemas.microsoft.com/office/drawing/2014/main" id="{CFB055C2-1DE8-3FF1-4DC6-7FF836257006}"/>
              </a:ext>
            </a:extLst>
          </p:cNvPr>
          <p:cNvPicPr>
            <a:picLocks noChangeAspect="1"/>
          </p:cNvPicPr>
          <p:nvPr/>
        </p:nvPicPr>
        <p:blipFill>
          <a:blip r:embed="rId3"/>
          <a:stretch>
            <a:fillRect/>
          </a:stretch>
        </p:blipFill>
        <p:spPr>
          <a:xfrm>
            <a:off x="336315" y="1095316"/>
            <a:ext cx="6679149" cy="4672122"/>
          </a:xfrm>
          <a:prstGeom prst="rect">
            <a:avLst/>
          </a:prstGeom>
        </p:spPr>
      </p:pic>
      <p:sp>
        <p:nvSpPr>
          <p:cNvPr id="4" name="CuadroTexto 3">
            <a:extLst>
              <a:ext uri="{FF2B5EF4-FFF2-40B4-BE49-F238E27FC236}">
                <a16:creationId xmlns:a16="http://schemas.microsoft.com/office/drawing/2014/main" id="{6E7A56E5-9DCC-AE38-D4FA-2E756A877502}"/>
              </a:ext>
            </a:extLst>
          </p:cNvPr>
          <p:cNvSpPr txBox="1"/>
          <p:nvPr/>
        </p:nvSpPr>
        <p:spPr>
          <a:xfrm>
            <a:off x="2469888" y="6374350"/>
            <a:ext cx="938708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1400"/>
              <a:t>Fuente: </a:t>
            </a:r>
            <a:r>
              <a:rPr lang="es-ES" sz="1400">
                <a:ea typeface="+mn-lt"/>
                <a:cs typeface="+mn-lt"/>
              </a:rPr>
              <a:t>https://www.uao.edu.co/quienes-somos-vicerrectoria-de-investigaciones-innovacion-y-emprendimiento/</a:t>
            </a:r>
            <a:endParaRPr lang="es-ES"/>
          </a:p>
        </p:txBody>
      </p:sp>
    </p:spTree>
    <p:extLst>
      <p:ext uri="{BB962C8B-B14F-4D97-AF65-F5344CB8AC3E}">
        <p14:creationId xmlns:p14="http://schemas.microsoft.com/office/powerpoint/2010/main" val="3042270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F1158-A139-D571-DD3C-038A83E7CCE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C583335-ACA7-9ECE-D8FE-D7C1179FB26D}"/>
              </a:ext>
            </a:extLst>
          </p:cNvPr>
          <p:cNvSpPr>
            <a:spLocks noGrp="1"/>
          </p:cNvSpPr>
          <p:nvPr>
            <p:ph type="title"/>
          </p:nvPr>
        </p:nvSpPr>
        <p:spPr>
          <a:xfrm>
            <a:off x="677290" y="3664033"/>
            <a:ext cx="4302213" cy="2599706"/>
          </a:xfrm>
        </p:spPr>
        <p:txBody>
          <a:bodyPr vert="horz" lIns="91440" tIns="45720" rIns="91440" bIns="45720" rtlCol="0" anchor="t">
            <a:noAutofit/>
          </a:bodyPr>
          <a:lstStyle/>
          <a:p>
            <a:r>
              <a:rPr lang="es-ES" sz="2700">
                <a:solidFill>
                  <a:srgbClr val="002060"/>
                </a:solidFill>
              </a:rPr>
              <a:t>Entidad creada en 1998 por la Organización Nacional de Ciegos Españoles (Once). Generan impacto en 19 países de habla hispana + Brasil.</a:t>
            </a:r>
          </a:p>
        </p:txBody>
      </p:sp>
      <p:pic>
        <p:nvPicPr>
          <p:cNvPr id="6" name="Marcador de contenido 5" descr="Inicio | FOAL">
            <a:extLst>
              <a:ext uri="{FF2B5EF4-FFF2-40B4-BE49-F238E27FC236}">
                <a16:creationId xmlns:a16="http://schemas.microsoft.com/office/drawing/2014/main" id="{5E7ADC7E-148D-8CC4-7A63-1938E8F28910}"/>
              </a:ext>
            </a:extLst>
          </p:cNvPr>
          <p:cNvPicPr>
            <a:picLocks noGrp="1" noChangeAspect="1"/>
          </p:cNvPicPr>
          <p:nvPr>
            <p:ph idx="1"/>
          </p:nvPr>
        </p:nvPicPr>
        <p:blipFill>
          <a:blip r:embed="rId2"/>
          <a:stretch>
            <a:fillRect/>
          </a:stretch>
        </p:blipFill>
        <p:spPr>
          <a:xfrm>
            <a:off x="672915" y="743554"/>
            <a:ext cx="4301217" cy="2893031"/>
          </a:xfrm>
          <a:prstGeom prst="rect">
            <a:avLst/>
          </a:prstGeom>
        </p:spPr>
      </p:pic>
      <p:sp>
        <p:nvSpPr>
          <p:cNvPr id="4" name="Marcador de texto 3">
            <a:extLst>
              <a:ext uri="{FF2B5EF4-FFF2-40B4-BE49-F238E27FC236}">
                <a16:creationId xmlns:a16="http://schemas.microsoft.com/office/drawing/2014/main" id="{395EF0F0-566C-5CD4-2F04-F3CFB77E772E}"/>
              </a:ext>
            </a:extLst>
          </p:cNvPr>
          <p:cNvSpPr>
            <a:spLocks noGrp="1"/>
          </p:cNvSpPr>
          <p:nvPr>
            <p:ph type="body" sz="half" idx="2"/>
          </p:nvPr>
        </p:nvSpPr>
        <p:spPr>
          <a:xfrm>
            <a:off x="5517968" y="834009"/>
            <a:ext cx="6372271" cy="4201198"/>
          </a:xfrm>
        </p:spPr>
        <p:txBody>
          <a:bodyPr vert="horz" lIns="91440" tIns="45720" rIns="91440" bIns="45720" rtlCol="0" anchor="t">
            <a:noAutofit/>
          </a:bodyPr>
          <a:lstStyle/>
          <a:p>
            <a:r>
              <a:rPr lang="es-ES"/>
              <a:t>El objetivo de la Fundación es</a:t>
            </a:r>
            <a:r>
              <a:rPr lang="es-ES" b="1">
                <a:solidFill>
                  <a:srgbClr val="00B050"/>
                </a:solidFill>
              </a:rPr>
              <a:t> </a:t>
            </a:r>
            <a:r>
              <a:rPr lang="es-ES" b="1">
                <a:solidFill>
                  <a:srgbClr val="002060"/>
                </a:solidFill>
              </a:rPr>
              <a:t>promover la plena integración educativa, social y laboral de las personas con discapacidad visual</a:t>
            </a:r>
            <a:r>
              <a:rPr lang="es-ES"/>
              <a:t> de América Latina.</a:t>
            </a:r>
          </a:p>
          <a:p>
            <a:r>
              <a:rPr lang="es-ES">
                <a:solidFill>
                  <a:srgbClr val="1F2228"/>
                </a:solidFill>
                <a:ea typeface="+mn-lt"/>
                <a:cs typeface="+mn-lt"/>
              </a:rPr>
              <a:t>FOAL contribuye al goce pleno y en condiciones de igualdad de los Derechos Humanos y libertades fundamentales, mediante los </a:t>
            </a:r>
            <a:r>
              <a:rPr lang="es-ES" b="1">
                <a:solidFill>
                  <a:srgbClr val="002060"/>
                </a:solidFill>
                <a:ea typeface="+mn-lt"/>
                <a:cs typeface="+mn-lt"/>
              </a:rPr>
              <a:t>instrumentos de cooperación internacional para el desarrollo, y sobre la base de la Convención de los Derechos de las Personas con Discapacidad y la Agenda 2030 para el Desarrollo Sostenible</a:t>
            </a:r>
            <a:r>
              <a:rPr lang="es-ES">
                <a:solidFill>
                  <a:srgbClr val="1F2228"/>
                </a:solidFill>
                <a:ea typeface="+mn-lt"/>
                <a:cs typeface="+mn-lt"/>
              </a:rPr>
              <a:t>. Facilitan la consecución de la autonomía personal, la inclusión social y derechos de ciudadanía, la igualdad de oportunidades y no discriminación, y la minimización del impacto de la ceguera o deficiencia visual grave en la vida de dichas personas.</a:t>
            </a:r>
            <a:endParaRPr lang="es-ES">
              <a:solidFill>
                <a:srgbClr val="000000"/>
              </a:solidFill>
              <a:ea typeface="+mn-lt"/>
              <a:cs typeface="+mn-lt"/>
            </a:endParaRPr>
          </a:p>
          <a:p>
            <a:r>
              <a:rPr lang="es-ES" b="1">
                <a:solidFill>
                  <a:srgbClr val="002060"/>
                </a:solidFill>
                <a:ea typeface="+mn-lt"/>
                <a:cs typeface="+mn-lt"/>
              </a:rPr>
              <a:t>Impulsan acciones de mejora de la rehabilitación de las personas con discapacidad visual, actividades recreativas y deportivas, investigación y aplicación de nuevas tecnologías dirigidas al campo de la discapacidad visua</a:t>
            </a:r>
            <a:r>
              <a:rPr lang="es-ES">
                <a:solidFill>
                  <a:srgbClr val="1F2228"/>
                </a:solidFill>
                <a:ea typeface="+mn-lt"/>
                <a:cs typeface="+mn-lt"/>
              </a:rPr>
              <a:t>l y, en general, actividades de acción social destinadas al cumplimiento del fin principal perseguido.</a:t>
            </a:r>
            <a:endParaRPr lang="es-ES">
              <a:ea typeface="+mn-lt"/>
              <a:cs typeface="+mn-lt"/>
            </a:endParaRPr>
          </a:p>
        </p:txBody>
      </p:sp>
      <p:pic>
        <p:nvPicPr>
          <p:cNvPr id="10" name="Imagen 9" descr="Universidad Autónoma de Occidente - Wikipedia, la enciclopedia libre">
            <a:extLst>
              <a:ext uri="{FF2B5EF4-FFF2-40B4-BE49-F238E27FC236}">
                <a16:creationId xmlns:a16="http://schemas.microsoft.com/office/drawing/2014/main" id="{8466985E-7623-D2C8-B84E-A965F878C352}"/>
              </a:ext>
            </a:extLst>
          </p:cNvPr>
          <p:cNvPicPr>
            <a:picLocks noChangeAspect="1"/>
          </p:cNvPicPr>
          <p:nvPr/>
        </p:nvPicPr>
        <p:blipFill>
          <a:blip r:embed="rId3"/>
          <a:stretch>
            <a:fillRect/>
          </a:stretch>
        </p:blipFill>
        <p:spPr>
          <a:xfrm>
            <a:off x="10043660" y="93359"/>
            <a:ext cx="1522673" cy="502320"/>
          </a:xfrm>
          <a:prstGeom prst="rect">
            <a:avLst/>
          </a:prstGeom>
        </p:spPr>
      </p:pic>
      <p:sp>
        <p:nvSpPr>
          <p:cNvPr id="11" name="CuadroTexto 10">
            <a:extLst>
              <a:ext uri="{FF2B5EF4-FFF2-40B4-BE49-F238E27FC236}">
                <a16:creationId xmlns:a16="http://schemas.microsoft.com/office/drawing/2014/main" id="{C13BD214-A37A-1F50-7D77-DC0D5BC83A8F}"/>
              </a:ext>
            </a:extLst>
          </p:cNvPr>
          <p:cNvSpPr txBox="1"/>
          <p:nvPr/>
        </p:nvSpPr>
        <p:spPr>
          <a:xfrm>
            <a:off x="4082278" y="6401595"/>
            <a:ext cx="748579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s-ES" sz="1400"/>
              <a:t>Fuente: </a:t>
            </a:r>
            <a:r>
              <a:rPr lang="es-ES" sz="1400">
                <a:ea typeface="+mn-lt"/>
                <a:cs typeface="+mn-lt"/>
              </a:rPr>
              <a:t>https://www.foal.es/es/quienes-somos/sobre-foal</a:t>
            </a:r>
            <a:endParaRPr lang="es-ES" sz="1400"/>
          </a:p>
        </p:txBody>
      </p:sp>
      <p:sp>
        <p:nvSpPr>
          <p:cNvPr id="5" name="CuadroTexto 4">
            <a:extLst>
              <a:ext uri="{FF2B5EF4-FFF2-40B4-BE49-F238E27FC236}">
                <a16:creationId xmlns:a16="http://schemas.microsoft.com/office/drawing/2014/main" id="{3F551D46-34BA-920B-60E6-B1F319654636}"/>
              </a:ext>
            </a:extLst>
          </p:cNvPr>
          <p:cNvSpPr txBox="1"/>
          <p:nvPr/>
        </p:nvSpPr>
        <p:spPr>
          <a:xfrm>
            <a:off x="449284" y="132608"/>
            <a:ext cx="9927771" cy="7017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s-ES">
                <a:solidFill>
                  <a:srgbClr val="BD1209"/>
                </a:solidFill>
                <a:latin typeface="Amasis MT Pro Medium"/>
              </a:rPr>
              <a:t>2. Fundación ONCE para la solidaridad con las personas ciegas de América Latina (FOAL)</a:t>
            </a:r>
            <a:endParaRPr lang="en-US">
              <a:solidFill>
                <a:srgbClr val="BD1209"/>
              </a:solidFill>
              <a:latin typeface="Amasis MT Pro Medium"/>
            </a:endParaRPr>
          </a:p>
          <a:p>
            <a:endParaRPr lang="es-ES">
              <a:solidFill>
                <a:srgbClr val="BD1209"/>
              </a:solidFill>
              <a:latin typeface="Amasis MT Pro Medium"/>
            </a:endParaRPr>
          </a:p>
        </p:txBody>
      </p:sp>
    </p:spTree>
    <p:extLst>
      <p:ext uri="{BB962C8B-B14F-4D97-AF65-F5344CB8AC3E}">
        <p14:creationId xmlns:p14="http://schemas.microsoft.com/office/powerpoint/2010/main" val="379369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A64600-0B1F-F713-01FB-77AF40DD528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064EF0D-9171-F1AC-55E6-F4EEC67AE48A}"/>
              </a:ext>
            </a:extLst>
          </p:cNvPr>
          <p:cNvSpPr>
            <a:spLocks noGrp="1"/>
          </p:cNvSpPr>
          <p:nvPr>
            <p:ph type="title"/>
          </p:nvPr>
        </p:nvSpPr>
        <p:spPr>
          <a:xfrm>
            <a:off x="163929" y="1715078"/>
            <a:ext cx="2763204" cy="709551"/>
          </a:xfrm>
        </p:spPr>
        <p:txBody>
          <a:bodyPr vert="horz" lIns="91440" tIns="45720" rIns="91440" bIns="45720" rtlCol="0" anchor="t">
            <a:noAutofit/>
          </a:bodyPr>
          <a:lstStyle/>
          <a:p>
            <a:pPr algn="ctr"/>
            <a:r>
              <a:rPr lang="es-ES" sz="2400">
                <a:solidFill>
                  <a:srgbClr val="002060"/>
                </a:solidFill>
              </a:rPr>
              <a:t>Principales Ámbitos de Actuación.</a:t>
            </a:r>
            <a:endParaRPr lang="es-ES" sz="2400" b="1">
              <a:solidFill>
                <a:srgbClr val="002060"/>
              </a:solidFill>
            </a:endParaRPr>
          </a:p>
        </p:txBody>
      </p:sp>
      <p:pic>
        <p:nvPicPr>
          <p:cNvPr id="6" name="Marcador de contenido 5" descr="Inicio | FOAL">
            <a:extLst>
              <a:ext uri="{FF2B5EF4-FFF2-40B4-BE49-F238E27FC236}">
                <a16:creationId xmlns:a16="http://schemas.microsoft.com/office/drawing/2014/main" id="{87D6916B-5D71-9026-E134-CBA8F8D15D02}"/>
              </a:ext>
            </a:extLst>
          </p:cNvPr>
          <p:cNvPicPr>
            <a:picLocks noGrp="1" noChangeAspect="1"/>
          </p:cNvPicPr>
          <p:nvPr>
            <p:ph idx="1"/>
          </p:nvPr>
        </p:nvPicPr>
        <p:blipFill>
          <a:blip r:embed="rId2"/>
          <a:stretch>
            <a:fillRect/>
          </a:stretch>
        </p:blipFill>
        <p:spPr>
          <a:xfrm>
            <a:off x="537997" y="3118619"/>
            <a:ext cx="2015217" cy="1359135"/>
          </a:xfrm>
          <a:prstGeom prst="rect">
            <a:avLst/>
          </a:prstGeom>
        </p:spPr>
      </p:pic>
      <p:sp>
        <p:nvSpPr>
          <p:cNvPr id="4" name="Marcador de texto 3">
            <a:extLst>
              <a:ext uri="{FF2B5EF4-FFF2-40B4-BE49-F238E27FC236}">
                <a16:creationId xmlns:a16="http://schemas.microsoft.com/office/drawing/2014/main" id="{326E3BB5-8E1B-0B0F-BBD8-4CF83F236195}"/>
              </a:ext>
            </a:extLst>
          </p:cNvPr>
          <p:cNvSpPr>
            <a:spLocks noGrp="1"/>
          </p:cNvSpPr>
          <p:nvPr>
            <p:ph type="body" sz="half" idx="2"/>
          </p:nvPr>
        </p:nvSpPr>
        <p:spPr>
          <a:xfrm>
            <a:off x="3053165" y="1016775"/>
            <a:ext cx="9139181" cy="4201198"/>
          </a:xfrm>
        </p:spPr>
        <p:txBody>
          <a:bodyPr vert="horz" lIns="91440" tIns="45720" rIns="91440" bIns="45720" rtlCol="0" anchor="t">
            <a:noAutofit/>
          </a:bodyPr>
          <a:lstStyle/>
          <a:p>
            <a:r>
              <a:rPr lang="es-ES" sz="1900" b="1">
                <a:solidFill>
                  <a:srgbClr val="002060"/>
                </a:solidFill>
              </a:rPr>
              <a:t>Educación</a:t>
            </a:r>
            <a:r>
              <a:rPr lang="es-ES" sz="2200"/>
              <a:t>: </a:t>
            </a:r>
            <a:r>
              <a:rPr lang="es-ES" sz="1700"/>
              <a:t>A través de convenios </a:t>
            </a:r>
            <a:r>
              <a:rPr lang="es-ES" sz="1700" b="1">
                <a:ea typeface="+mn-lt"/>
                <a:cs typeface="+mn-lt"/>
              </a:rPr>
              <a:t>impulsan acciones de colaboración</a:t>
            </a:r>
            <a:r>
              <a:rPr lang="es-ES" sz="1700">
                <a:ea typeface="+mn-lt"/>
                <a:cs typeface="+mn-lt"/>
              </a:rPr>
              <a:t> como son la puesta en marcha de centros nacionales de recursos, acciones de capacitación a docentes y profesionales de la educación, servicios de asesoramiento a docentes y padres, transcripción de materiales didácticos, dotación de materiales de apoyo a los estudiantes para potenciar su proceso educativo incluyente.</a:t>
            </a:r>
          </a:p>
          <a:p>
            <a:r>
              <a:rPr lang="es-ES" sz="1900" b="1">
                <a:solidFill>
                  <a:srgbClr val="002060"/>
                </a:solidFill>
              </a:rPr>
              <a:t>Inclusión Laboral:</a:t>
            </a:r>
            <a:r>
              <a:rPr lang="es-ES" sz="1700"/>
              <a:t> </a:t>
            </a:r>
            <a:r>
              <a:rPr lang="es-ES" sz="1700">
                <a:ea typeface="+mn-lt"/>
                <a:cs typeface="+mn-lt"/>
              </a:rPr>
              <a:t>A través de convenios incorporan al tejido productivo a las personas con discapacidad visual, a través de la formación e intermediación laboral para el acceso al mercado de trabajo. A través de este programa se potencia la concienciación de las administraciones públicas, como el Ministerio de Trabajo, para que progresivamente se vaya incorporando a las personas con discapacidad en su quehacer general con la provisión de 9 los ajustes razonables que sean necesarios.</a:t>
            </a:r>
          </a:p>
          <a:p>
            <a:r>
              <a:rPr lang="es-ES" sz="1900" b="1">
                <a:solidFill>
                  <a:srgbClr val="002060"/>
                </a:solidFill>
              </a:rPr>
              <a:t>Fortalecimiento Institucional</a:t>
            </a:r>
            <a:r>
              <a:rPr lang="es-ES" sz="1700"/>
              <a:t>: </a:t>
            </a:r>
            <a:r>
              <a:rPr lang="es-ES" sz="1700">
                <a:ea typeface="+mn-lt"/>
                <a:cs typeface="+mn-lt"/>
              </a:rPr>
              <a:t>Realizan acciones de apoyo al fortalecimiento del movimiento asociativo mediante la realización de seminarios, encuentros y cursos de capacitación, de carácter nacional y regional, impulsando la participación e incidencia política para que las organizaciones locales puedan acceder a los espacios de toma de decisiones</a:t>
            </a:r>
            <a:endParaRPr lang="es-ES" sz="1700"/>
          </a:p>
          <a:p>
            <a:endParaRPr lang="es-ES"/>
          </a:p>
        </p:txBody>
      </p:sp>
      <p:pic>
        <p:nvPicPr>
          <p:cNvPr id="10" name="Imagen 9" descr="Universidad Autónoma de Occidente - Wikipedia, la enciclopedia libre">
            <a:extLst>
              <a:ext uri="{FF2B5EF4-FFF2-40B4-BE49-F238E27FC236}">
                <a16:creationId xmlns:a16="http://schemas.microsoft.com/office/drawing/2014/main" id="{6AD92189-41E3-314E-0A3C-9F154A426D3F}"/>
              </a:ext>
            </a:extLst>
          </p:cNvPr>
          <p:cNvPicPr>
            <a:picLocks noChangeAspect="1"/>
          </p:cNvPicPr>
          <p:nvPr/>
        </p:nvPicPr>
        <p:blipFill>
          <a:blip r:embed="rId3"/>
          <a:stretch>
            <a:fillRect/>
          </a:stretch>
        </p:blipFill>
        <p:spPr>
          <a:xfrm>
            <a:off x="10043660" y="93359"/>
            <a:ext cx="1522673" cy="502320"/>
          </a:xfrm>
          <a:prstGeom prst="rect">
            <a:avLst/>
          </a:prstGeom>
        </p:spPr>
      </p:pic>
      <p:sp>
        <p:nvSpPr>
          <p:cNvPr id="5" name="CuadroTexto 4">
            <a:extLst>
              <a:ext uri="{FF2B5EF4-FFF2-40B4-BE49-F238E27FC236}">
                <a16:creationId xmlns:a16="http://schemas.microsoft.com/office/drawing/2014/main" id="{12685F4E-CAC9-9CBA-880E-287B51A33D9D}"/>
              </a:ext>
            </a:extLst>
          </p:cNvPr>
          <p:cNvSpPr txBox="1"/>
          <p:nvPr/>
        </p:nvSpPr>
        <p:spPr>
          <a:xfrm>
            <a:off x="449284" y="132608"/>
            <a:ext cx="9927771" cy="7017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20000"/>
              </a:lnSpc>
              <a:spcBef>
                <a:spcPts val="1000"/>
              </a:spcBef>
            </a:pPr>
            <a:r>
              <a:rPr lang="es-ES">
                <a:solidFill>
                  <a:srgbClr val="BD1209"/>
                </a:solidFill>
                <a:latin typeface="Amasis MT Pro Medium"/>
              </a:rPr>
              <a:t>2. Fundación ONCE para la solidaridad con las personas ciegas de América Latina (FOAL)</a:t>
            </a:r>
            <a:endParaRPr lang="en-US">
              <a:solidFill>
                <a:srgbClr val="BD1209"/>
              </a:solidFill>
              <a:latin typeface="Amasis MT Pro Medium"/>
            </a:endParaRPr>
          </a:p>
          <a:p>
            <a:endParaRPr lang="es-ES">
              <a:solidFill>
                <a:srgbClr val="BD1209"/>
              </a:solidFill>
              <a:latin typeface="Amasis MT Pro Medium"/>
            </a:endParaRPr>
          </a:p>
        </p:txBody>
      </p:sp>
      <p:sp>
        <p:nvSpPr>
          <p:cNvPr id="8" name="CuadroTexto 7">
            <a:extLst>
              <a:ext uri="{FF2B5EF4-FFF2-40B4-BE49-F238E27FC236}">
                <a16:creationId xmlns:a16="http://schemas.microsoft.com/office/drawing/2014/main" id="{098A0A42-20E9-0660-1CFD-19A7A1C4C18F}"/>
              </a:ext>
            </a:extLst>
          </p:cNvPr>
          <p:cNvSpPr txBox="1"/>
          <p:nvPr/>
        </p:nvSpPr>
        <p:spPr>
          <a:xfrm>
            <a:off x="4082278" y="6401595"/>
            <a:ext cx="7485797"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s-ES" sz="1400"/>
              <a:t>Fuente: </a:t>
            </a:r>
            <a:r>
              <a:rPr lang="es-ES" sz="1400">
                <a:ea typeface="+mn-lt"/>
                <a:cs typeface="+mn-lt"/>
              </a:rPr>
              <a:t>https://www.foal.es/es/quienes-somos/sobre-foal</a:t>
            </a:r>
            <a:endParaRPr lang="es-ES" sz="1400"/>
          </a:p>
        </p:txBody>
      </p:sp>
    </p:spTree>
    <p:extLst>
      <p:ext uri="{BB962C8B-B14F-4D97-AF65-F5344CB8AC3E}">
        <p14:creationId xmlns:p14="http://schemas.microsoft.com/office/powerpoint/2010/main" val="66146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66F1A-16B1-8B73-3DD5-CA8FB9EB489B}"/>
            </a:ext>
          </a:extLst>
        </p:cNvPr>
        <p:cNvGrpSpPr/>
        <p:nvPr/>
      </p:nvGrpSpPr>
      <p:grpSpPr>
        <a:xfrm>
          <a:off x="0" y="0"/>
          <a:ext cx="0" cy="0"/>
          <a:chOff x="0" y="0"/>
          <a:chExt cx="0" cy="0"/>
        </a:xfrm>
      </p:grpSpPr>
      <p:pic>
        <p:nvPicPr>
          <p:cNvPr id="5" name="Imagen 4" descr="Universidad Autónoma de Occidente - Wikipedia, la enciclopedia libre">
            <a:extLst>
              <a:ext uri="{FF2B5EF4-FFF2-40B4-BE49-F238E27FC236}">
                <a16:creationId xmlns:a16="http://schemas.microsoft.com/office/drawing/2014/main" id="{8BD8A8C4-2E39-7A83-440E-F48F3AF0874C}"/>
              </a:ext>
            </a:extLst>
          </p:cNvPr>
          <p:cNvPicPr>
            <a:picLocks noChangeAspect="1"/>
          </p:cNvPicPr>
          <p:nvPr/>
        </p:nvPicPr>
        <p:blipFill>
          <a:blip r:embed="rId2"/>
          <a:stretch>
            <a:fillRect/>
          </a:stretch>
        </p:blipFill>
        <p:spPr>
          <a:xfrm>
            <a:off x="10043660" y="93359"/>
            <a:ext cx="1522673" cy="502320"/>
          </a:xfrm>
          <a:prstGeom prst="rect">
            <a:avLst/>
          </a:prstGeom>
        </p:spPr>
      </p:pic>
      <p:sp>
        <p:nvSpPr>
          <p:cNvPr id="6" name="CuadroTexto 5">
            <a:extLst>
              <a:ext uri="{FF2B5EF4-FFF2-40B4-BE49-F238E27FC236}">
                <a16:creationId xmlns:a16="http://schemas.microsoft.com/office/drawing/2014/main" id="{BF4B88D9-B8D8-B3C3-8D91-1D2C3230DE17}"/>
              </a:ext>
            </a:extLst>
          </p:cNvPr>
          <p:cNvSpPr txBox="1"/>
          <p:nvPr/>
        </p:nvSpPr>
        <p:spPr>
          <a:xfrm>
            <a:off x="449284" y="132608"/>
            <a:ext cx="99277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a:solidFill>
                  <a:srgbClr val="BD1209"/>
                </a:solidFill>
                <a:latin typeface="Amasis MT Pro Medium"/>
              </a:rPr>
              <a:t>3. Cifras de personas en condiciones de discapacidad en Colombia.</a:t>
            </a:r>
            <a:endParaRPr lang="es-ES" sz="2400">
              <a:solidFill>
                <a:srgbClr val="000000"/>
              </a:solidFill>
              <a:latin typeface="Univers Light"/>
            </a:endParaRPr>
          </a:p>
        </p:txBody>
      </p:sp>
      <p:sp>
        <p:nvSpPr>
          <p:cNvPr id="7" name="CuadroTexto 6">
            <a:extLst>
              <a:ext uri="{FF2B5EF4-FFF2-40B4-BE49-F238E27FC236}">
                <a16:creationId xmlns:a16="http://schemas.microsoft.com/office/drawing/2014/main" id="{74A47160-3BD5-4F18-CF25-53935F8FE067}"/>
              </a:ext>
            </a:extLst>
          </p:cNvPr>
          <p:cNvSpPr txBox="1"/>
          <p:nvPr/>
        </p:nvSpPr>
        <p:spPr>
          <a:xfrm>
            <a:off x="627414" y="6416634"/>
            <a:ext cx="113033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s-ES" sz="1200">
                <a:ea typeface="+mn-lt"/>
                <a:cs typeface="+mn-lt"/>
              </a:rPr>
              <a:t>Fuente: https://www.dane.gov.co/files/investigaciones/notas-estadisticas/abr_2022_nota_estadistica_Estado%20actual_de_la_medicion_de_discapacidad_en%20Colombia_presentacion.pdf</a:t>
            </a:r>
          </a:p>
        </p:txBody>
      </p:sp>
      <p:sp>
        <p:nvSpPr>
          <p:cNvPr id="8" name="CuadroTexto 7">
            <a:extLst>
              <a:ext uri="{FF2B5EF4-FFF2-40B4-BE49-F238E27FC236}">
                <a16:creationId xmlns:a16="http://schemas.microsoft.com/office/drawing/2014/main" id="{3D87C0C0-C5C0-2390-D028-3EC379792B4B}"/>
              </a:ext>
            </a:extLst>
          </p:cNvPr>
          <p:cNvSpPr txBox="1"/>
          <p:nvPr/>
        </p:nvSpPr>
        <p:spPr>
          <a:xfrm>
            <a:off x="635426" y="757339"/>
            <a:ext cx="109173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b="1">
                <a:solidFill>
                  <a:srgbClr val="002060"/>
                </a:solidFill>
              </a:rPr>
              <a:t>Medición de la población con discapacidad en Colombia Resumen de los resultados y metodologías sobre población con discapacidad en diversas operaciones estadísticas del DANE </a:t>
            </a:r>
          </a:p>
        </p:txBody>
      </p:sp>
      <p:pic>
        <p:nvPicPr>
          <p:cNvPr id="10" name="Imagen 9" descr="Interfaz de usuario gráfica&#10;&#10;El contenido generado por IA puede ser incorrecto.">
            <a:extLst>
              <a:ext uri="{FF2B5EF4-FFF2-40B4-BE49-F238E27FC236}">
                <a16:creationId xmlns:a16="http://schemas.microsoft.com/office/drawing/2014/main" id="{69BD7F34-2ACD-E1C7-2518-4F136AE71870}"/>
              </a:ext>
            </a:extLst>
          </p:cNvPr>
          <p:cNvPicPr>
            <a:picLocks noChangeAspect="1"/>
          </p:cNvPicPr>
          <p:nvPr/>
        </p:nvPicPr>
        <p:blipFill>
          <a:blip r:embed="rId3">
            <a:extLst>
              <a:ext uri="{BEBA8EAE-BF5A-486C-A8C5-ECC9F3942E4B}">
                <a14:imgProps xmlns:a14="http://schemas.microsoft.com/office/drawing/2010/main">
                  <a14:imgLayer r:embed="rId4">
                    <a14:imgEffect>
                      <a14:saturation sat="118000"/>
                    </a14:imgEffect>
                    <a14:imgEffect>
                      <a14:brightnessContrast bright="-3000" contrast="5000"/>
                    </a14:imgEffect>
                  </a14:imgLayer>
                </a14:imgProps>
              </a:ext>
            </a:extLst>
          </a:blip>
          <a:srcRect l="22971" t="43146" r="32305" b="7648"/>
          <a:stretch>
            <a:fillRect/>
          </a:stretch>
        </p:blipFill>
        <p:spPr>
          <a:xfrm>
            <a:off x="1266702" y="1543793"/>
            <a:ext cx="7491371" cy="4641276"/>
          </a:xfrm>
          <a:prstGeom prst="rect">
            <a:avLst/>
          </a:prstGeom>
        </p:spPr>
      </p:pic>
      <p:sp>
        <p:nvSpPr>
          <p:cNvPr id="12" name="Rectángulo: esquinas redondeadas 11">
            <a:extLst>
              <a:ext uri="{FF2B5EF4-FFF2-40B4-BE49-F238E27FC236}">
                <a16:creationId xmlns:a16="http://schemas.microsoft.com/office/drawing/2014/main" id="{4ED1478C-3A67-5082-ECA5-7DEEDDE82508}"/>
              </a:ext>
            </a:extLst>
          </p:cNvPr>
          <p:cNvSpPr/>
          <p:nvPr/>
        </p:nvSpPr>
        <p:spPr>
          <a:xfrm>
            <a:off x="1267609" y="4521430"/>
            <a:ext cx="7487936" cy="99176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D66C31C4-98C7-3955-DC21-5375C9678192}"/>
              </a:ext>
            </a:extLst>
          </p:cNvPr>
          <p:cNvSpPr txBox="1"/>
          <p:nvPr/>
        </p:nvSpPr>
        <p:spPr>
          <a:xfrm>
            <a:off x="9193776" y="2135719"/>
            <a:ext cx="2743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b="1">
                <a:solidFill>
                  <a:srgbClr val="002060"/>
                </a:solidFill>
              </a:rPr>
              <a:t>Escala de Severidad.</a:t>
            </a:r>
          </a:p>
          <a:p>
            <a:pPr algn="ctr"/>
            <a:endParaRPr lang="es-ES" b="1">
              <a:solidFill>
                <a:srgbClr val="002060"/>
              </a:solidFill>
            </a:endParaRPr>
          </a:p>
          <a:p>
            <a:pPr marL="285750" indent="-285750">
              <a:buFont typeface="Arial"/>
              <a:buChar char="•"/>
            </a:pPr>
            <a:r>
              <a:rPr lang="es-ES" b="1"/>
              <a:t>Nivel 1: No puede hacerlo.</a:t>
            </a:r>
          </a:p>
          <a:p>
            <a:pPr marL="285750" indent="-285750">
              <a:buFont typeface="Arial"/>
              <a:buChar char="•"/>
            </a:pPr>
            <a:r>
              <a:rPr lang="es-ES" b="1"/>
              <a:t>Nivel 2: Si, con mucha dificultad.</a:t>
            </a:r>
          </a:p>
          <a:p>
            <a:pPr marL="285750" indent="-285750">
              <a:buFont typeface="Arial"/>
              <a:buChar char="•"/>
            </a:pPr>
            <a:r>
              <a:rPr lang="es-ES" b="1"/>
              <a:t>Nivel 3: Sí, con alguna dificultad.</a:t>
            </a:r>
          </a:p>
          <a:p>
            <a:pPr marL="285750" indent="-285750">
              <a:buFont typeface="Arial"/>
              <a:buChar char="•"/>
            </a:pPr>
            <a:r>
              <a:rPr lang="es-ES" b="1"/>
              <a:t>Nivel 4: Sin dificultad</a:t>
            </a:r>
          </a:p>
        </p:txBody>
      </p:sp>
    </p:spTree>
    <p:extLst>
      <p:ext uri="{BB962C8B-B14F-4D97-AF65-F5344CB8AC3E}">
        <p14:creationId xmlns:p14="http://schemas.microsoft.com/office/powerpoint/2010/main" val="2509044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B7CB1-FAAD-7D91-F4D2-9406B6FA1E76}"/>
            </a:ext>
          </a:extLst>
        </p:cNvPr>
        <p:cNvGrpSpPr/>
        <p:nvPr/>
      </p:nvGrpSpPr>
      <p:grpSpPr>
        <a:xfrm>
          <a:off x="0" y="0"/>
          <a:ext cx="0" cy="0"/>
          <a:chOff x="0" y="0"/>
          <a:chExt cx="0" cy="0"/>
        </a:xfrm>
      </p:grpSpPr>
      <p:pic>
        <p:nvPicPr>
          <p:cNvPr id="5" name="Imagen 4" descr="Universidad Autónoma de Occidente - Wikipedia, la enciclopedia libre">
            <a:extLst>
              <a:ext uri="{FF2B5EF4-FFF2-40B4-BE49-F238E27FC236}">
                <a16:creationId xmlns:a16="http://schemas.microsoft.com/office/drawing/2014/main" id="{4B5C8EB5-032A-9DA8-6A6E-C4683AF6DC61}"/>
              </a:ext>
            </a:extLst>
          </p:cNvPr>
          <p:cNvPicPr>
            <a:picLocks noChangeAspect="1"/>
          </p:cNvPicPr>
          <p:nvPr/>
        </p:nvPicPr>
        <p:blipFill>
          <a:blip r:embed="rId2"/>
          <a:stretch>
            <a:fillRect/>
          </a:stretch>
        </p:blipFill>
        <p:spPr>
          <a:xfrm>
            <a:off x="10043660" y="93359"/>
            <a:ext cx="1522673" cy="502320"/>
          </a:xfrm>
          <a:prstGeom prst="rect">
            <a:avLst/>
          </a:prstGeom>
        </p:spPr>
      </p:pic>
      <p:sp>
        <p:nvSpPr>
          <p:cNvPr id="7" name="CuadroTexto 6">
            <a:extLst>
              <a:ext uri="{FF2B5EF4-FFF2-40B4-BE49-F238E27FC236}">
                <a16:creationId xmlns:a16="http://schemas.microsoft.com/office/drawing/2014/main" id="{58D5D4F9-C03A-5055-B919-94630ED639B3}"/>
              </a:ext>
            </a:extLst>
          </p:cNvPr>
          <p:cNvSpPr txBox="1"/>
          <p:nvPr/>
        </p:nvSpPr>
        <p:spPr>
          <a:xfrm>
            <a:off x="627414" y="6416634"/>
            <a:ext cx="113033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s-ES" sz="1200">
                <a:ea typeface="+mn-lt"/>
                <a:cs typeface="+mn-lt"/>
              </a:rPr>
              <a:t>Fuente: https://www.dane.gov.co/files/investigaciones/notas-estadisticas/abr_2022_nota_estadistica_Estado%20actual_de_la_medicion_de_discapacidad_en%20Colombia_presentacion.pdf</a:t>
            </a:r>
          </a:p>
        </p:txBody>
      </p:sp>
      <p:sp>
        <p:nvSpPr>
          <p:cNvPr id="8" name="CuadroTexto 7">
            <a:extLst>
              <a:ext uri="{FF2B5EF4-FFF2-40B4-BE49-F238E27FC236}">
                <a16:creationId xmlns:a16="http://schemas.microsoft.com/office/drawing/2014/main" id="{053535CF-9AEB-61A3-01A6-3649E55EF630}"/>
              </a:ext>
            </a:extLst>
          </p:cNvPr>
          <p:cNvSpPr txBox="1"/>
          <p:nvPr/>
        </p:nvSpPr>
        <p:spPr>
          <a:xfrm>
            <a:off x="635426" y="697962"/>
            <a:ext cx="1091738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b="1">
                <a:solidFill>
                  <a:srgbClr val="002060"/>
                </a:solidFill>
              </a:rPr>
              <a:t>Medición de la población con discapacidad en Colombia Resumen de los resultados y metodologías sobre población con discapacidad en diversas operaciones estadísticas del DANE </a:t>
            </a:r>
          </a:p>
        </p:txBody>
      </p:sp>
      <p:sp>
        <p:nvSpPr>
          <p:cNvPr id="2" name="CuadroTexto 1">
            <a:extLst>
              <a:ext uri="{FF2B5EF4-FFF2-40B4-BE49-F238E27FC236}">
                <a16:creationId xmlns:a16="http://schemas.microsoft.com/office/drawing/2014/main" id="{953257B9-A912-D728-BE5E-975E56616595}"/>
              </a:ext>
            </a:extLst>
          </p:cNvPr>
          <p:cNvSpPr txBox="1"/>
          <p:nvPr/>
        </p:nvSpPr>
        <p:spPr>
          <a:xfrm>
            <a:off x="368147" y="1624947"/>
            <a:ext cx="3802084" cy="923330"/>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mn-lt"/>
                <a:cs typeface="+mn-lt"/>
              </a:rPr>
              <a:t>Características demográficas de las personas con discapacidad en Colombia</a:t>
            </a:r>
            <a:endParaRPr lang="es-ES"/>
          </a:p>
        </p:txBody>
      </p:sp>
      <p:sp>
        <p:nvSpPr>
          <p:cNvPr id="3" name="CuadroTexto 2">
            <a:extLst>
              <a:ext uri="{FF2B5EF4-FFF2-40B4-BE49-F238E27FC236}">
                <a16:creationId xmlns:a16="http://schemas.microsoft.com/office/drawing/2014/main" id="{70CC5276-2307-9B2B-FBCB-A82DDEEE2E19}"/>
              </a:ext>
            </a:extLst>
          </p:cNvPr>
          <p:cNvSpPr txBox="1"/>
          <p:nvPr/>
        </p:nvSpPr>
        <p:spPr>
          <a:xfrm>
            <a:off x="4682848" y="1486403"/>
            <a:ext cx="7156863" cy="1200329"/>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mn-lt"/>
                <a:cs typeface="+mn-lt"/>
              </a:rPr>
              <a:t>La población en situación de discapacidad en Colombia se estima en </a:t>
            </a:r>
            <a:r>
              <a:rPr lang="es-ES" b="1">
                <a:ea typeface="+mn-lt"/>
                <a:cs typeface="+mn-lt"/>
              </a:rPr>
              <a:t>2,65 millones</a:t>
            </a:r>
            <a:r>
              <a:rPr lang="es-ES">
                <a:ea typeface="+mn-lt"/>
                <a:cs typeface="+mn-lt"/>
              </a:rPr>
              <a:t> de personas, que representan el </a:t>
            </a:r>
            <a:r>
              <a:rPr lang="es-ES" b="1">
                <a:ea typeface="+mn-lt"/>
                <a:cs typeface="+mn-lt"/>
              </a:rPr>
              <a:t>5,6%</a:t>
            </a:r>
            <a:r>
              <a:rPr lang="es-ES">
                <a:ea typeface="+mn-lt"/>
                <a:cs typeface="+mn-lt"/>
              </a:rPr>
              <a:t> de las personas de 5 años y más. </a:t>
            </a:r>
            <a:r>
              <a:rPr lang="es-ES" b="1">
                <a:ea typeface="+mn-lt"/>
                <a:cs typeface="+mn-lt"/>
              </a:rPr>
              <a:t>De ellas el 54,6% son mujeres y el 45,4% son hombres. </a:t>
            </a:r>
            <a:endParaRPr lang="es-ES"/>
          </a:p>
        </p:txBody>
      </p:sp>
      <p:sp>
        <p:nvSpPr>
          <p:cNvPr id="4" name="Flecha: a la derecha 3">
            <a:extLst>
              <a:ext uri="{FF2B5EF4-FFF2-40B4-BE49-F238E27FC236}">
                <a16:creationId xmlns:a16="http://schemas.microsoft.com/office/drawing/2014/main" id="{967B32CF-3356-50FA-FACD-2FDB666E5319}"/>
              </a:ext>
            </a:extLst>
          </p:cNvPr>
          <p:cNvSpPr/>
          <p:nvPr/>
        </p:nvSpPr>
        <p:spPr>
          <a:xfrm>
            <a:off x="4259133" y="1932386"/>
            <a:ext cx="307027" cy="2952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CuadroTexto 8">
            <a:extLst>
              <a:ext uri="{FF2B5EF4-FFF2-40B4-BE49-F238E27FC236}">
                <a16:creationId xmlns:a16="http://schemas.microsoft.com/office/drawing/2014/main" id="{577634D1-E969-1081-AAAB-875635D1DB3C}"/>
              </a:ext>
            </a:extLst>
          </p:cNvPr>
          <p:cNvSpPr txBox="1"/>
          <p:nvPr/>
        </p:nvSpPr>
        <p:spPr>
          <a:xfrm>
            <a:off x="368146" y="3069777"/>
            <a:ext cx="3802084" cy="646331"/>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mn-lt"/>
                <a:cs typeface="+mn-lt"/>
              </a:rPr>
              <a:t>Población con discapacidad según grupos de edad</a:t>
            </a:r>
            <a:endParaRPr lang="es-ES"/>
          </a:p>
        </p:txBody>
      </p:sp>
      <p:sp>
        <p:nvSpPr>
          <p:cNvPr id="11" name="CuadroTexto 10">
            <a:extLst>
              <a:ext uri="{FF2B5EF4-FFF2-40B4-BE49-F238E27FC236}">
                <a16:creationId xmlns:a16="http://schemas.microsoft.com/office/drawing/2014/main" id="{72B54107-FE96-5C8F-DB18-E696041663E5}"/>
              </a:ext>
            </a:extLst>
          </p:cNvPr>
          <p:cNvSpPr txBox="1"/>
          <p:nvPr/>
        </p:nvSpPr>
        <p:spPr>
          <a:xfrm>
            <a:off x="4682848" y="2792688"/>
            <a:ext cx="7156863" cy="923330"/>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mn-lt"/>
                <a:cs typeface="+mn-lt"/>
              </a:rPr>
              <a:t>La mayoría de las personas con discapacidad </a:t>
            </a:r>
            <a:r>
              <a:rPr lang="es-ES" b="1">
                <a:ea typeface="+mn-lt"/>
                <a:cs typeface="+mn-lt"/>
              </a:rPr>
              <a:t>(67,5%) se encuentran agrupadas entre los grupos de edad mayores a 45 años</a:t>
            </a:r>
            <a:r>
              <a:rPr lang="es-ES">
                <a:ea typeface="+mn-lt"/>
                <a:cs typeface="+mn-lt"/>
              </a:rPr>
              <a:t> (45 a 59 años, 60 a 74 años y 75 años y más). </a:t>
            </a:r>
          </a:p>
        </p:txBody>
      </p:sp>
      <p:sp>
        <p:nvSpPr>
          <p:cNvPr id="14" name="Flecha: a la derecha 13">
            <a:extLst>
              <a:ext uri="{FF2B5EF4-FFF2-40B4-BE49-F238E27FC236}">
                <a16:creationId xmlns:a16="http://schemas.microsoft.com/office/drawing/2014/main" id="{F0CD4DFE-BAE1-368F-422D-889A5904EF3A}"/>
              </a:ext>
            </a:extLst>
          </p:cNvPr>
          <p:cNvSpPr/>
          <p:nvPr/>
        </p:nvSpPr>
        <p:spPr>
          <a:xfrm>
            <a:off x="4259132" y="3238671"/>
            <a:ext cx="307027" cy="2952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5" name="CuadroTexto 14">
            <a:extLst>
              <a:ext uri="{FF2B5EF4-FFF2-40B4-BE49-F238E27FC236}">
                <a16:creationId xmlns:a16="http://schemas.microsoft.com/office/drawing/2014/main" id="{99444BCA-9605-7E93-6DF6-84ABD94D3D39}"/>
              </a:ext>
            </a:extLst>
          </p:cNvPr>
          <p:cNvSpPr txBox="1"/>
          <p:nvPr/>
        </p:nvSpPr>
        <p:spPr>
          <a:xfrm>
            <a:off x="368146" y="4930245"/>
            <a:ext cx="3802084" cy="369332"/>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mn-lt"/>
                <a:cs typeface="+mn-lt"/>
              </a:rPr>
              <a:t>Tipos de discapacidad</a:t>
            </a:r>
            <a:endParaRPr lang="es-ES"/>
          </a:p>
        </p:txBody>
      </p:sp>
      <p:sp>
        <p:nvSpPr>
          <p:cNvPr id="16" name="Flecha: a la derecha 15">
            <a:extLst>
              <a:ext uri="{FF2B5EF4-FFF2-40B4-BE49-F238E27FC236}">
                <a16:creationId xmlns:a16="http://schemas.microsoft.com/office/drawing/2014/main" id="{E83B33D5-42E8-C046-8B04-E32D7B914FC9}"/>
              </a:ext>
            </a:extLst>
          </p:cNvPr>
          <p:cNvSpPr/>
          <p:nvPr/>
        </p:nvSpPr>
        <p:spPr>
          <a:xfrm>
            <a:off x="4259132" y="5008275"/>
            <a:ext cx="307027" cy="2952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7" name="CuadroTexto 16">
            <a:extLst>
              <a:ext uri="{FF2B5EF4-FFF2-40B4-BE49-F238E27FC236}">
                <a16:creationId xmlns:a16="http://schemas.microsoft.com/office/drawing/2014/main" id="{77E7EFCE-DEB6-2888-D4B2-C3AED455BEE8}"/>
              </a:ext>
            </a:extLst>
          </p:cNvPr>
          <p:cNvSpPr txBox="1"/>
          <p:nvPr/>
        </p:nvSpPr>
        <p:spPr>
          <a:xfrm>
            <a:off x="4682848" y="3960428"/>
            <a:ext cx="7156863" cy="2308324"/>
          </a:xfrm>
          <a:prstGeom prst="rect">
            <a:avLst/>
          </a:prstGeom>
          <a:ln>
            <a:solidFill>
              <a:srgbClr val="00206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a:ea typeface="+mn-lt"/>
                <a:cs typeface="+mn-lt"/>
              </a:rPr>
              <a:t>Las actividades que generan </a:t>
            </a:r>
            <a:r>
              <a:rPr lang="es-ES" b="1">
                <a:ea typeface="+mn-lt"/>
                <a:cs typeface="+mn-lt"/>
              </a:rPr>
              <a:t>mayor dificultad a las personas con discapacidad son ver de cerca, de lejos o alrededor (56,6%)</a:t>
            </a:r>
            <a:r>
              <a:rPr lang="es-ES">
                <a:ea typeface="+mn-lt"/>
                <a:cs typeface="+mn-lt"/>
              </a:rPr>
              <a:t> y mover el cuerpo, caminar o subir y bajar escaleras (31,0%). La tercera actividad que genera dificultad en esta población varía según sexo: el 17,1% de los hombres tienen dificultad para entender, aprender, recordar o tomar decisiones por sí mismos; mientras que, el 13,7% de las mujeres presenta dificultades para agarrar o mover objetos con las manos.</a:t>
            </a:r>
            <a:endParaRPr lang="es-ES"/>
          </a:p>
        </p:txBody>
      </p:sp>
      <p:sp>
        <p:nvSpPr>
          <p:cNvPr id="19" name="CuadroTexto 18">
            <a:extLst>
              <a:ext uri="{FF2B5EF4-FFF2-40B4-BE49-F238E27FC236}">
                <a16:creationId xmlns:a16="http://schemas.microsoft.com/office/drawing/2014/main" id="{394B07CE-6B92-4B20-1F9D-4EE8DB7093C0}"/>
              </a:ext>
            </a:extLst>
          </p:cNvPr>
          <p:cNvSpPr txBox="1"/>
          <p:nvPr/>
        </p:nvSpPr>
        <p:spPr>
          <a:xfrm>
            <a:off x="449284" y="132608"/>
            <a:ext cx="99277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a:solidFill>
                  <a:srgbClr val="BD1209"/>
                </a:solidFill>
                <a:latin typeface="Amasis MT Pro Medium"/>
              </a:rPr>
              <a:t>3. Cifras de personas en condiciones de discapacidad en Colombia.</a:t>
            </a:r>
            <a:endParaRPr lang="es-ES" sz="2400">
              <a:solidFill>
                <a:srgbClr val="000000"/>
              </a:solidFill>
              <a:latin typeface="Univers Light"/>
            </a:endParaRPr>
          </a:p>
        </p:txBody>
      </p:sp>
    </p:spTree>
    <p:extLst>
      <p:ext uri="{BB962C8B-B14F-4D97-AF65-F5344CB8AC3E}">
        <p14:creationId xmlns:p14="http://schemas.microsoft.com/office/powerpoint/2010/main" val="285597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EF98F-492D-B482-9987-457990B7826A}"/>
            </a:ext>
          </a:extLst>
        </p:cNvPr>
        <p:cNvGrpSpPr/>
        <p:nvPr/>
      </p:nvGrpSpPr>
      <p:grpSpPr>
        <a:xfrm>
          <a:off x="0" y="0"/>
          <a:ext cx="0" cy="0"/>
          <a:chOff x="0" y="0"/>
          <a:chExt cx="0" cy="0"/>
        </a:xfrm>
      </p:grpSpPr>
      <p:pic>
        <p:nvPicPr>
          <p:cNvPr id="5" name="Imagen 4" descr="Universidad Autónoma de Occidente - Wikipedia, la enciclopedia libre">
            <a:extLst>
              <a:ext uri="{FF2B5EF4-FFF2-40B4-BE49-F238E27FC236}">
                <a16:creationId xmlns:a16="http://schemas.microsoft.com/office/drawing/2014/main" id="{9E0315A9-B33C-4552-5E25-0BAF01A0F984}"/>
              </a:ext>
            </a:extLst>
          </p:cNvPr>
          <p:cNvPicPr>
            <a:picLocks noChangeAspect="1"/>
          </p:cNvPicPr>
          <p:nvPr/>
        </p:nvPicPr>
        <p:blipFill>
          <a:blip r:embed="rId2"/>
          <a:stretch>
            <a:fillRect/>
          </a:stretch>
        </p:blipFill>
        <p:spPr>
          <a:xfrm>
            <a:off x="10043660" y="93359"/>
            <a:ext cx="1522673" cy="502320"/>
          </a:xfrm>
          <a:prstGeom prst="rect">
            <a:avLst/>
          </a:prstGeom>
        </p:spPr>
      </p:pic>
      <p:sp>
        <p:nvSpPr>
          <p:cNvPr id="7" name="CuadroTexto 6">
            <a:extLst>
              <a:ext uri="{FF2B5EF4-FFF2-40B4-BE49-F238E27FC236}">
                <a16:creationId xmlns:a16="http://schemas.microsoft.com/office/drawing/2014/main" id="{765FE4D4-8C08-EC8A-A083-3F95928D58E1}"/>
              </a:ext>
            </a:extLst>
          </p:cNvPr>
          <p:cNvSpPr txBox="1"/>
          <p:nvPr/>
        </p:nvSpPr>
        <p:spPr>
          <a:xfrm>
            <a:off x="627414" y="6416634"/>
            <a:ext cx="113033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s-ES" sz="1200">
                <a:ea typeface="+mn-lt"/>
                <a:cs typeface="+mn-lt"/>
              </a:rPr>
              <a:t>Fuente: https://www.dane.gov.co/files/investigaciones/notas-estadisticas/abr_2022_nota_estadistica_Estado%20actual_de_la_medicion_de_discapacidad_en%20Colombia_presentacion.pdf</a:t>
            </a:r>
          </a:p>
        </p:txBody>
      </p:sp>
      <p:sp>
        <p:nvSpPr>
          <p:cNvPr id="8" name="CuadroTexto 7">
            <a:extLst>
              <a:ext uri="{FF2B5EF4-FFF2-40B4-BE49-F238E27FC236}">
                <a16:creationId xmlns:a16="http://schemas.microsoft.com/office/drawing/2014/main" id="{C77A6747-0CF2-9F46-AE96-FF4478F49396}"/>
              </a:ext>
            </a:extLst>
          </p:cNvPr>
          <p:cNvSpPr txBox="1"/>
          <p:nvPr/>
        </p:nvSpPr>
        <p:spPr>
          <a:xfrm>
            <a:off x="635426" y="697962"/>
            <a:ext cx="1091738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b="1">
                <a:solidFill>
                  <a:srgbClr val="002060"/>
                </a:solidFill>
              </a:rPr>
              <a:t>Tipos y Causas de Discapacidad. </a:t>
            </a:r>
            <a:r>
              <a:rPr lang="es-ES">
                <a:solidFill>
                  <a:srgbClr val="002060"/>
                </a:solidFill>
                <a:ea typeface="+mn-lt"/>
                <a:cs typeface="+mn-lt"/>
              </a:rPr>
              <a:t>(cifras en miles y porcentajes). Total nacional. 2020</a:t>
            </a:r>
            <a:endParaRPr lang="es-ES" b="1">
              <a:solidFill>
                <a:srgbClr val="002060"/>
              </a:solidFill>
            </a:endParaRPr>
          </a:p>
        </p:txBody>
      </p:sp>
      <p:pic>
        <p:nvPicPr>
          <p:cNvPr id="12" name="Imagen 11" descr="Interfaz de usuario gráfica&#10;&#10;El contenido generado por IA puede ser incorrecto.">
            <a:extLst>
              <a:ext uri="{FF2B5EF4-FFF2-40B4-BE49-F238E27FC236}">
                <a16:creationId xmlns:a16="http://schemas.microsoft.com/office/drawing/2014/main" id="{1217C9ED-3364-5C98-2982-94841F3ED165}"/>
              </a:ext>
            </a:extLst>
          </p:cNvPr>
          <p:cNvPicPr>
            <a:picLocks noChangeAspect="1"/>
          </p:cNvPicPr>
          <p:nvPr/>
        </p:nvPicPr>
        <p:blipFill>
          <a:blip r:embed="rId3"/>
          <a:srcRect l="18831" t="33766" r="25893" b="11831"/>
          <a:stretch>
            <a:fillRect/>
          </a:stretch>
        </p:blipFill>
        <p:spPr>
          <a:xfrm>
            <a:off x="1860468" y="1217221"/>
            <a:ext cx="8827339" cy="4918483"/>
          </a:xfrm>
          <a:prstGeom prst="rect">
            <a:avLst/>
          </a:prstGeom>
        </p:spPr>
      </p:pic>
      <p:sp>
        <p:nvSpPr>
          <p:cNvPr id="18" name="Rectángulo: esquinas redondeadas 17">
            <a:extLst>
              <a:ext uri="{FF2B5EF4-FFF2-40B4-BE49-F238E27FC236}">
                <a16:creationId xmlns:a16="http://schemas.microsoft.com/office/drawing/2014/main" id="{0BFEE814-06AA-EDE2-072E-77D7A1F4C7CD}"/>
              </a:ext>
            </a:extLst>
          </p:cNvPr>
          <p:cNvSpPr/>
          <p:nvPr/>
        </p:nvSpPr>
        <p:spPr>
          <a:xfrm>
            <a:off x="1732726" y="2324495"/>
            <a:ext cx="9081208" cy="35841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0" name="CuadroTexto 19">
            <a:extLst>
              <a:ext uri="{FF2B5EF4-FFF2-40B4-BE49-F238E27FC236}">
                <a16:creationId xmlns:a16="http://schemas.microsoft.com/office/drawing/2014/main" id="{DB1AAF00-E7D0-3135-DAB8-58EF5A2DAAB9}"/>
              </a:ext>
            </a:extLst>
          </p:cNvPr>
          <p:cNvSpPr txBox="1"/>
          <p:nvPr/>
        </p:nvSpPr>
        <p:spPr>
          <a:xfrm>
            <a:off x="449284" y="132608"/>
            <a:ext cx="99277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a:solidFill>
                  <a:srgbClr val="BD1209"/>
                </a:solidFill>
                <a:latin typeface="Amasis MT Pro Medium"/>
              </a:rPr>
              <a:t>3. Cifras de personas en condiciones de discapacidad en Colombia.</a:t>
            </a:r>
            <a:endParaRPr lang="es-ES" sz="2400">
              <a:solidFill>
                <a:srgbClr val="000000"/>
              </a:solidFill>
              <a:latin typeface="Univers Light"/>
            </a:endParaRPr>
          </a:p>
        </p:txBody>
      </p:sp>
    </p:spTree>
    <p:extLst>
      <p:ext uri="{BB962C8B-B14F-4D97-AF65-F5344CB8AC3E}">
        <p14:creationId xmlns:p14="http://schemas.microsoft.com/office/powerpoint/2010/main" val="2518951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B3AFC-81AC-2088-7BAC-18E97E1030FD}"/>
            </a:ext>
          </a:extLst>
        </p:cNvPr>
        <p:cNvGrpSpPr/>
        <p:nvPr/>
      </p:nvGrpSpPr>
      <p:grpSpPr>
        <a:xfrm>
          <a:off x="0" y="0"/>
          <a:ext cx="0" cy="0"/>
          <a:chOff x="0" y="0"/>
          <a:chExt cx="0" cy="0"/>
        </a:xfrm>
      </p:grpSpPr>
      <p:pic>
        <p:nvPicPr>
          <p:cNvPr id="5" name="Imagen 4" descr="Universidad Autónoma de Occidente - Wikipedia, la enciclopedia libre">
            <a:extLst>
              <a:ext uri="{FF2B5EF4-FFF2-40B4-BE49-F238E27FC236}">
                <a16:creationId xmlns:a16="http://schemas.microsoft.com/office/drawing/2014/main" id="{684C55F6-F929-5880-6EA1-05D0284E7056}"/>
              </a:ext>
            </a:extLst>
          </p:cNvPr>
          <p:cNvPicPr>
            <a:picLocks noChangeAspect="1"/>
          </p:cNvPicPr>
          <p:nvPr/>
        </p:nvPicPr>
        <p:blipFill>
          <a:blip r:embed="rId2"/>
          <a:stretch>
            <a:fillRect/>
          </a:stretch>
        </p:blipFill>
        <p:spPr>
          <a:xfrm>
            <a:off x="10043660" y="93359"/>
            <a:ext cx="1522673" cy="502320"/>
          </a:xfrm>
          <a:prstGeom prst="rect">
            <a:avLst/>
          </a:prstGeom>
        </p:spPr>
      </p:pic>
      <p:sp>
        <p:nvSpPr>
          <p:cNvPr id="7" name="CuadroTexto 6">
            <a:extLst>
              <a:ext uri="{FF2B5EF4-FFF2-40B4-BE49-F238E27FC236}">
                <a16:creationId xmlns:a16="http://schemas.microsoft.com/office/drawing/2014/main" id="{3665F2CE-BB66-4766-DCF0-B0BFE1C42D35}"/>
              </a:ext>
            </a:extLst>
          </p:cNvPr>
          <p:cNvSpPr txBox="1"/>
          <p:nvPr/>
        </p:nvSpPr>
        <p:spPr>
          <a:xfrm>
            <a:off x="627414" y="6416634"/>
            <a:ext cx="1130332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s-ES" sz="1200">
                <a:ea typeface="+mn-lt"/>
                <a:cs typeface="+mn-lt"/>
              </a:rPr>
              <a:t>Fuente: https://www.dane.gov.co/files/investigaciones/notas-estadisticas/abr_2022_nota_estadistica_Estado%20actual_de_la_medicion_de_discapacidad_en%20Colombia_presentacion.pdf</a:t>
            </a:r>
          </a:p>
        </p:txBody>
      </p:sp>
      <p:sp>
        <p:nvSpPr>
          <p:cNvPr id="8" name="CuadroTexto 7">
            <a:extLst>
              <a:ext uri="{FF2B5EF4-FFF2-40B4-BE49-F238E27FC236}">
                <a16:creationId xmlns:a16="http://schemas.microsoft.com/office/drawing/2014/main" id="{231A6380-0E05-DF7F-B206-E6BC2A5B4EE5}"/>
              </a:ext>
            </a:extLst>
          </p:cNvPr>
          <p:cNvSpPr txBox="1"/>
          <p:nvPr/>
        </p:nvSpPr>
        <p:spPr>
          <a:xfrm>
            <a:off x="536466" y="757339"/>
            <a:ext cx="1111530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ES" b="1">
                <a:solidFill>
                  <a:srgbClr val="002060"/>
                </a:solidFill>
              </a:rPr>
              <a:t>Tipos </a:t>
            </a:r>
            <a:r>
              <a:rPr lang="es-ES" b="1">
                <a:solidFill>
                  <a:srgbClr val="002060"/>
                </a:solidFill>
                <a:ea typeface="+mn-lt"/>
                <a:cs typeface="+mn-lt"/>
              </a:rPr>
              <a:t>de discapacidad y mecanismos de apoyo utilizado </a:t>
            </a:r>
            <a:r>
              <a:rPr lang="es-ES">
                <a:solidFill>
                  <a:srgbClr val="002060"/>
                </a:solidFill>
                <a:ea typeface="+mn-lt"/>
                <a:cs typeface="+mn-lt"/>
              </a:rPr>
              <a:t>(cifras en miles y porcentajes). Total nacional. 2020</a:t>
            </a:r>
            <a:endParaRPr lang="es-ES" b="1">
              <a:solidFill>
                <a:srgbClr val="002060"/>
              </a:solidFill>
            </a:endParaRPr>
          </a:p>
        </p:txBody>
      </p:sp>
      <p:pic>
        <p:nvPicPr>
          <p:cNvPr id="2" name="Imagen 1" descr="Interfaz de usuario gráfica, Aplicación, Tabla&#10;&#10;El contenido generado por IA puede ser incorrecto.">
            <a:extLst>
              <a:ext uri="{FF2B5EF4-FFF2-40B4-BE49-F238E27FC236}">
                <a16:creationId xmlns:a16="http://schemas.microsoft.com/office/drawing/2014/main" id="{C13F29F4-FEE7-7A38-34F5-04F84B6737FC}"/>
              </a:ext>
            </a:extLst>
          </p:cNvPr>
          <p:cNvPicPr>
            <a:picLocks noChangeAspect="1"/>
          </p:cNvPicPr>
          <p:nvPr/>
        </p:nvPicPr>
        <p:blipFill>
          <a:blip r:embed="rId3"/>
          <a:srcRect l="19156" t="25022" r="26786" b="19334"/>
          <a:stretch>
            <a:fillRect/>
          </a:stretch>
        </p:blipFill>
        <p:spPr>
          <a:xfrm>
            <a:off x="1306285" y="1217221"/>
            <a:ext cx="8767955" cy="5062961"/>
          </a:xfrm>
          <a:prstGeom prst="rect">
            <a:avLst/>
          </a:prstGeom>
        </p:spPr>
      </p:pic>
      <p:sp>
        <p:nvSpPr>
          <p:cNvPr id="18" name="Rectángulo: esquinas redondeadas 17">
            <a:extLst>
              <a:ext uri="{FF2B5EF4-FFF2-40B4-BE49-F238E27FC236}">
                <a16:creationId xmlns:a16="http://schemas.microsoft.com/office/drawing/2014/main" id="{1E668BC0-4320-EAC7-F464-2C1536B01C5D}"/>
              </a:ext>
            </a:extLst>
          </p:cNvPr>
          <p:cNvSpPr/>
          <p:nvPr/>
        </p:nvSpPr>
        <p:spPr>
          <a:xfrm>
            <a:off x="1148856" y="3096392"/>
            <a:ext cx="9081208" cy="358419"/>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4" name="CuadroTexto 3">
            <a:extLst>
              <a:ext uri="{FF2B5EF4-FFF2-40B4-BE49-F238E27FC236}">
                <a16:creationId xmlns:a16="http://schemas.microsoft.com/office/drawing/2014/main" id="{4831FA75-AB50-2671-48F8-E729653FF9F1}"/>
              </a:ext>
            </a:extLst>
          </p:cNvPr>
          <p:cNvSpPr txBox="1"/>
          <p:nvPr/>
        </p:nvSpPr>
        <p:spPr>
          <a:xfrm>
            <a:off x="449284" y="132608"/>
            <a:ext cx="992777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400">
                <a:solidFill>
                  <a:srgbClr val="BD1209"/>
                </a:solidFill>
                <a:latin typeface="Amasis MT Pro Medium"/>
              </a:rPr>
              <a:t>3. Cifras de personas en condiciones de discapacidad en Colombia.</a:t>
            </a:r>
            <a:endParaRPr lang="es-ES" sz="2400">
              <a:solidFill>
                <a:srgbClr val="000000"/>
              </a:solidFill>
              <a:latin typeface="Univers Light"/>
            </a:endParaRPr>
          </a:p>
        </p:txBody>
      </p:sp>
    </p:spTree>
    <p:extLst>
      <p:ext uri="{BB962C8B-B14F-4D97-AF65-F5344CB8AC3E}">
        <p14:creationId xmlns:p14="http://schemas.microsoft.com/office/powerpoint/2010/main" val="2219827952"/>
      </p:ext>
    </p:extLst>
  </p:cSld>
  <p:clrMapOvr>
    <a:masterClrMapping/>
  </p:clrMapOvr>
</p:sld>
</file>

<file path=ppt/theme/theme1.xml><?xml version="1.0" encoding="utf-8"?>
<a:theme xmlns:a="http://schemas.openxmlformats.org/drawingml/2006/main" name="TribuneVTI">
  <a:themeElements>
    <a:clrScheme name="amasis">
      <a:dk1>
        <a:sysClr val="windowText" lastClr="000000"/>
      </a:dk1>
      <a:lt1>
        <a:sysClr val="window" lastClr="FFFFFF"/>
      </a:lt1>
      <a:dk2>
        <a:srgbClr val="470401"/>
      </a:dk2>
      <a:lt2>
        <a:srgbClr val="EBE2E2"/>
      </a:lt2>
      <a:accent1>
        <a:srgbClr val="BD1209"/>
      </a:accent1>
      <a:accent2>
        <a:srgbClr val="F40600"/>
      </a:accent2>
      <a:accent3>
        <a:srgbClr val="F26216"/>
      </a:accent3>
      <a:accent4>
        <a:srgbClr val="F0800D"/>
      </a:accent4>
      <a:accent5>
        <a:srgbClr val="3EA8B6"/>
      </a:accent5>
      <a:accent6>
        <a:srgbClr val="005B6B"/>
      </a:accent6>
      <a:hlink>
        <a:srgbClr val="F40600"/>
      </a:hlink>
      <a:folHlink>
        <a:srgbClr val="1C7E8E"/>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Panorámica</PresentationFormat>
  <Slides>18</Slides>
  <Notes>0</Notes>
  <HiddenSlides>0</HiddenSlide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TribuneVTI</vt:lpstr>
      <vt:lpstr>Reto Visión Inclusiva: Diseño y Tecnología con Impacto. </vt:lpstr>
      <vt:lpstr>Contenido</vt:lpstr>
      <vt:lpstr>Presentación de PowerPoint</vt:lpstr>
      <vt:lpstr>Entidad creada en 1998 por la Organización Nacional de Ciegos Españoles (Once). Generan impacto en 19 países de habla hispana + Brasil.</vt:lpstr>
      <vt:lpstr>Principales Ámbitos de Actuación.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cp:revision>
  <dcterms:created xsi:type="dcterms:W3CDTF">2025-07-15T16:10:46Z</dcterms:created>
  <dcterms:modified xsi:type="dcterms:W3CDTF">2025-08-01T20:16:54Z</dcterms:modified>
</cp:coreProperties>
</file>