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39" r:id="rId3"/>
    <p:sldId id="340" r:id="rId4"/>
    <p:sldId id="351" r:id="rId5"/>
    <p:sldId id="352" r:id="rId6"/>
    <p:sldId id="264" r:id="rId7"/>
    <p:sldId id="343" r:id="rId8"/>
    <p:sldId id="332" r:id="rId9"/>
    <p:sldId id="355" r:id="rId10"/>
    <p:sldId id="356" r:id="rId11"/>
    <p:sldId id="359" r:id="rId12"/>
    <p:sldId id="360" r:id="rId13"/>
    <p:sldId id="362" r:id="rId14"/>
    <p:sldId id="361" r:id="rId15"/>
    <p:sldId id="357" r:id="rId16"/>
    <p:sldId id="358" r:id="rId17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2BEC2524-F4DD-431F-AEED-D7F22779859A}">
          <p14:sldIdLst>
            <p14:sldId id="256"/>
            <p14:sldId id="339"/>
            <p14:sldId id="340"/>
            <p14:sldId id="351"/>
            <p14:sldId id="352"/>
            <p14:sldId id="264"/>
            <p14:sldId id="343"/>
            <p14:sldId id="332"/>
            <p14:sldId id="355"/>
            <p14:sldId id="356"/>
            <p14:sldId id="359"/>
            <p14:sldId id="360"/>
            <p14:sldId id="362"/>
            <p14:sldId id="361"/>
            <p14:sldId id="357"/>
            <p14:sldId id="3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353" autoAdjust="0"/>
    <p:restoredTop sz="94660"/>
  </p:normalViewPr>
  <p:slideViewPr>
    <p:cSldViewPr>
      <p:cViewPr varScale="1">
        <p:scale>
          <a:sx n="114" d="100"/>
          <a:sy n="114" d="100"/>
        </p:scale>
        <p:origin x="1140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84EA30-4B0A-4377-8619-67C01CA75FE7}" type="datetimeFigureOut">
              <a:rPr lang="es-CO" smtClean="0"/>
              <a:t>23/10/2020</a:t>
            </a:fld>
            <a:endParaRPr lang="es-C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16BF45-7DE2-40FB-971A-D722BD8ADE5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0323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E7A0C-FAB0-470A-8495-D8ABC72FB433}" type="datetime1">
              <a:rPr lang="es-CO" smtClean="0"/>
              <a:t>23/10/2020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742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97381-90D4-466C-BB78-CB2869C0A3F2}" type="datetime1">
              <a:rPr lang="es-CO" smtClean="0"/>
              <a:t>23/10/2020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76359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BB1115-A5BD-43D7-800C-A821D0D3AE02}" type="datetime1">
              <a:rPr lang="es-CO" smtClean="0"/>
              <a:t>23/10/2020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065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A2148-51BF-44A5-BB6C-DCAFD2756560}" type="datetime1">
              <a:rPr lang="es-CO" smtClean="0"/>
              <a:t>23/10/2020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370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122C3-4A4F-429C-842A-399772B458CC}" type="datetime1">
              <a:rPr lang="es-CO" smtClean="0"/>
              <a:t>23/10/2020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083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30C77-8662-44B4-B2FB-0554F6FE07E5}" type="datetime1">
              <a:rPr lang="es-CO" smtClean="0"/>
              <a:t>23/10/2020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304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0A0FD6-C679-48A6-A2C4-430E95971139}" type="datetime1">
              <a:rPr lang="es-CO" smtClean="0"/>
              <a:t>23/10/2020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3852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F3F5E-8C62-44A6-9E9B-3FD428464C44}" type="datetime1">
              <a:rPr lang="es-CO" smtClean="0"/>
              <a:t>23/10/2020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20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13FF4-C4D1-4F56-A310-29D8E0AB9610}" type="datetime1">
              <a:rPr lang="es-CO" smtClean="0"/>
              <a:t>23/10/2020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79324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085A3-097A-44A5-9F89-69DA4226BD7B}" type="datetime1">
              <a:rPr lang="es-CO" smtClean="0"/>
              <a:t>23/10/2020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20260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56DED-55A3-4F1C-B25C-F413012ED1CC}" type="datetime1">
              <a:rPr lang="es-CO" smtClean="0"/>
              <a:t>23/10/2020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7427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O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O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703ADB-35CF-4B4D-97D3-B4427139790E}" type="datetime1">
              <a:rPr lang="es-CO" smtClean="0"/>
              <a:t>23/10/2020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D32-983F-4246-852E-40890C65296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626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76672"/>
            <a:ext cx="9144000" cy="1470025"/>
          </a:xfrm>
        </p:spPr>
        <p:txBody>
          <a:bodyPr/>
          <a:lstStyle/>
          <a:p>
            <a:r>
              <a:rPr lang="es-CO" dirty="0">
                <a:solidFill>
                  <a:schemeClr val="bg2">
                    <a:lumMod val="10000"/>
                  </a:schemeClr>
                </a:solidFill>
              </a:rPr>
              <a:t>Diseño de Dispositivos Biomédicos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524" y="3429000"/>
            <a:ext cx="8568952" cy="1584175"/>
          </a:xfrm>
        </p:spPr>
        <p:txBody>
          <a:bodyPr>
            <a:normAutofit/>
          </a:bodyPr>
          <a:lstStyle/>
          <a:p>
            <a:r>
              <a:rPr lang="es-CO" dirty="0">
                <a:solidFill>
                  <a:schemeClr val="bg2">
                    <a:lumMod val="25000"/>
                  </a:schemeClr>
                </a:solidFill>
                <a:latin typeface="Arial"/>
                <a:cs typeface="Arial"/>
              </a:rPr>
              <a:t>Análisis de riesgo</a:t>
            </a:r>
            <a:endParaRPr lang="es-ES" dirty="0">
              <a:solidFill>
                <a:schemeClr val="bg2">
                  <a:lumMod val="2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90242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Gestión de riesgo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𝑑𝑎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ñ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e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𝑒𝑣𝑒𝑛𝑡𝑜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𝑒𝑣𝑒𝑛𝑡𝑜</m:t>
                      </m:r>
                      <m:r>
                        <a:rPr lang="es-CO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O"/>
              </a:p>
              <a:p>
                <a:pPr marL="0" indent="0">
                  <a:buNone/>
                </a:pPr>
                <a:endParaRPr lang="es-CO" b="1"/>
              </a:p>
              <a:p>
                <a:pPr marL="0" indent="0">
                  <a:buNone/>
                </a:pPr>
                <a:r>
                  <a:rPr lang="es-CO"/>
                  <a:t>P(daño) es el </a:t>
                </a:r>
                <a:r>
                  <a:rPr lang="es-CO">
                    <a:solidFill>
                      <a:srgbClr val="FF0000"/>
                    </a:solidFill>
                  </a:rPr>
                  <a:t>nivel de probabilidad </a:t>
                </a:r>
                <a:r>
                  <a:rPr lang="es-CO"/>
                  <a:t>(PL)</a:t>
                </a:r>
              </a:p>
              <a:p>
                <a:pPr marL="0" indent="0">
                  <a:buNone/>
                </a:pPr>
                <a:r>
                  <a:rPr lang="es-CO"/>
                  <a:t>El </a:t>
                </a:r>
                <a:r>
                  <a:rPr lang="es-CO">
                    <a:solidFill>
                      <a:srgbClr val="FF0000"/>
                    </a:solidFill>
                  </a:rPr>
                  <a:t>nivel de severidad </a:t>
                </a:r>
                <a:r>
                  <a:rPr lang="es-CO"/>
                  <a:t>(SL) es una medida cuantitativa o cualitativa del daño causado</a:t>
                </a:r>
              </a:p>
              <a:p>
                <a:pPr marL="0" indent="0">
                  <a:buNone/>
                </a:pPr>
                <a:r>
                  <a:rPr lang="es-CO"/>
                  <a:t>El </a:t>
                </a:r>
                <a:r>
                  <a:rPr lang="es-CO">
                    <a:solidFill>
                      <a:srgbClr val="FF0000"/>
                    </a:solidFill>
                  </a:rPr>
                  <a:t>nivel de efectividad </a:t>
                </a:r>
                <a:r>
                  <a:rPr lang="es-CO"/>
                  <a:t>(EL) cuantifica la reducción de un riesgo al adoptar medidas de seguridad</a:t>
                </a:r>
              </a:p>
              <a:p>
                <a:pPr marL="0" indent="0">
                  <a:buNone/>
                </a:pPr>
                <a:endParaRPr lang="es-CO"/>
              </a:p>
              <a:p>
                <a:pPr marL="0" indent="0" algn="ctr">
                  <a:buNone/>
                </a:pPr>
                <a:r>
                  <a:rPr lang="es-CO"/>
                  <a:t>Nivel de riesgo=SL x PL</a:t>
                </a:r>
              </a:p>
              <a:p>
                <a:pPr marL="0" indent="0" algn="ctr">
                  <a:buNone/>
                </a:pPr>
                <a:r>
                  <a:rPr lang="es-CO"/>
                  <a:t>Nivel de riesgo residual=SL x PL x EL</a:t>
                </a:r>
              </a:p>
              <a:p>
                <a:pPr marL="0" indent="0" algn="ctr">
                  <a:buNone/>
                </a:pPr>
                <a:endParaRPr lang="es-CO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704" r="-2741" b="-3369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10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654439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/>
              <a:t>Nivel de probabilidad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0296679"/>
              </p:ext>
            </p:extLst>
          </p:nvPr>
        </p:nvGraphicFramePr>
        <p:xfrm>
          <a:off x="457200" y="1600200"/>
          <a:ext cx="8229600" cy="2722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Probabilidad cualitativa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Rango cuantitativo de probabilidad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Índice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Valor Probabilístico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Casi imposible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Probabilidad&lt;=10^-6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10^-6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Improbable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10^-6&lt;Probabilidad&lt;=10^-5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10^-5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Remota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10^-5&lt;Probabilidad&lt;=10^-4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10^-4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Ocasional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10^-4&lt;Probabilidad&lt;=10^-3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10^-3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Probable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10^-3&lt;Probabilidad&lt;=10^-2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10^-2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Frecuente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10^-2&lt;Probabilidad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10^-1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11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61446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/>
              <a:t>Nivel de severidad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5958886"/>
              </p:ext>
            </p:extLst>
          </p:nvPr>
        </p:nvGraphicFramePr>
        <p:xfrm>
          <a:off x="457200" y="1600200"/>
          <a:ext cx="8229600" cy="2730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84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Nivel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Resultado posible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Valor genérico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Valor económico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Catastrófico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Muerte del paciente o el operador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10^10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Crítico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Discapacidad permanente o lesión que ponga en peligro la vida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Serio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Lesión mayor o impedimento que requiera intervencón médica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Menor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Lesión menor o impedimento que no requiera intervencón médica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Insignificante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inconveniencia o incomodidad temporal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12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9413353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CO" dirty="0"/>
              <a:t>Nivel de Probabilidad y de Severidad (descripción cualitativa y cuantitativa)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13</a:t>
            </a:fld>
            <a:endParaRPr lang="es-CO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4352" y="1600200"/>
            <a:ext cx="4715296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173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CO" dirty="0"/>
              <a:t>Nivel </a:t>
            </a:r>
            <a:r>
              <a:rPr lang="es-CO"/>
              <a:t>de efectividad</a:t>
            </a:r>
            <a:endParaRPr lang="es-CO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44434714"/>
              </p:ext>
            </p:extLst>
          </p:nvPr>
        </p:nvGraphicFramePr>
        <p:xfrm>
          <a:off x="1146448" y="1988840"/>
          <a:ext cx="6851104" cy="2477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8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04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Efectividad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Valor genérico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Valor probabilístico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Inútil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Poco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10^-1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Moderado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Bueno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Seguro (cumple con estándares)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0" i="0" u="none" strike="noStrike" kern="12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10^4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14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72652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Gestión de riesgo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0344101"/>
              </p:ext>
            </p:extLst>
          </p:nvPr>
        </p:nvGraphicFramePr>
        <p:xfrm>
          <a:off x="457200" y="1600200"/>
          <a:ext cx="8229600" cy="5041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MDD 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MDD 10.1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MDD 12.7.4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CO" sz="1600" b="1" i="0" u="none" strike="noStrike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</a:rPr>
                        <a:t>MDD 12.09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Requisito de seguridad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Flamabilidad interna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Errores de medición debido a la exactitud y estabilidad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Minimizar los riesgos debidos a la energía eléctrica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Controles e indicadores comprensibles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Escenario de peligro (secuencia de eventos, situación peligrosa)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Temperatura interna excesiva debido a falla de componentes: transformadores, cables, cubiertas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Debido a la calibración de la cama, deriva del amplificador operacional, problemas de diseño o fabricación, el dispositivo muestra un tiempo o amplitud de la señal inexactos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corrientes de fuga inaceptables debido a fallas o problemas de diseño / fabricación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Selección incorrecta de comandos y filtros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probabilidad (PL)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 (casi imposible)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(remoto)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 (improbable)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 (remoto)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Descripción del daño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Fuego en el dispositivo desencadenado por componentes internos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Diagnóstico incorrecto debido a visualización de señal ECG incorrecta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Muerte debido a descarga eléctrica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Diagnóstico incorrecto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severidad (SL)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 (grave)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(catastrófico)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 (catastrófico)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 (crítico)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riesgo (=SLxPL)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Medida de control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UL94V0 placa electrónica, cables a prueba de fuego, material de la carcasa resistente a la temperatura interna máxima, la cual está limitada por la energía disipada reducida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dispositivo cumple con AAMI EC 11 que especifica el requerimiento mínimo de rendimiento de la señal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Diseñado según la Clase II CF (IEC / EN60601), protegido contra la descarga del desfibrilador, corrientes de fuga muy por debajo de los límites de seguridad de CF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sistema visual reproduce el panel de un ECG convencional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15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5439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Gestión de riesgo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2630303"/>
              </p:ext>
            </p:extLst>
          </p:nvPr>
        </p:nvGraphicFramePr>
        <p:xfrm>
          <a:off x="457200" y="1600200"/>
          <a:ext cx="8229600" cy="4387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ID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MDD 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MDD 10.1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MDD 12.7.4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s-CO" sz="1600" b="1" i="0" u="none" strike="noStrike" kern="120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ea typeface="+mn-ea"/>
                          <a:cs typeface="+mn-cs"/>
                        </a:rPr>
                        <a:t>MDD 12.09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efectividad (EL)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Medida de Control adicional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Ninguna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Los dispositivos son probados individualmente, todas las pruebas relacionadas con la precisión de la señal se realizan y controlan automáticamente a través de una función automática incorporada en el dispositivo.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Cables, conexiones del sistema y fuente de alimentación cumplen con los estándares de seguridad y pruebas de seguridad realizadas para cada dispositivo fabricado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 manual de usuario incluye instrucciones asociadas, advertencias y explicaciones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efectividad adicional (AEL)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Nivel de riesgo residual (SLxPLxELxAEL)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4.5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Documentos de respaldo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Informe de seguridad eléctrica, hoja de datos de la carcasa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Cumplimiento de las pruebas de EC 11, descripción técnica del producto, prueba final del dispositivo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Esquema eléctrico, hojas de datos de componentes, informe de seguridad eléctrica, procedimiento de prueba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Manual de usuario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Área de riesgo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aceptable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ALARP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aceptable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s-CO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aceptable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345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Identificación de Riesgos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11560" y="1600200"/>
          <a:ext cx="2304256" cy="45505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32656">
                <a:tc>
                  <a:txBody>
                    <a:bodyPr/>
                    <a:lstStyle/>
                    <a:p>
                      <a:r>
                        <a:rPr lang="en-US" dirty="0" err="1"/>
                        <a:t>Energía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eléctrica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7881">
                <a:tc>
                  <a:txBody>
                    <a:bodyPr/>
                    <a:lstStyle/>
                    <a:p>
                      <a:r>
                        <a:rPr lang="en-US" dirty="0" err="1"/>
                        <a:t>Corriente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fuga</a:t>
                      </a:r>
                      <a:endParaRPr lang="en-US" dirty="0"/>
                    </a:p>
                    <a:p>
                      <a:r>
                        <a:rPr lang="en-US" dirty="0" err="1"/>
                        <a:t>Corriente</a:t>
                      </a:r>
                      <a:r>
                        <a:rPr lang="en-US" baseline="0" dirty="0"/>
                        <a:t> de </a:t>
                      </a:r>
                      <a:r>
                        <a:rPr lang="en-US" dirty="0" err="1"/>
                        <a:t>fuga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carcasa</a:t>
                      </a:r>
                      <a:endParaRPr lang="en-US" baseline="0" dirty="0"/>
                    </a:p>
                    <a:p>
                      <a:r>
                        <a:rPr lang="en-US" dirty="0" err="1"/>
                        <a:t>Corriente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fuga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en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 err="1"/>
                        <a:t>toma</a:t>
                      </a:r>
                      <a:r>
                        <a:rPr lang="en-US" dirty="0"/>
                        <a:t> de </a:t>
                      </a:r>
                      <a:r>
                        <a:rPr lang="en-US" dirty="0" err="1"/>
                        <a:t>tierra</a:t>
                      </a:r>
                      <a:endParaRPr lang="en-US" dirty="0"/>
                    </a:p>
                    <a:p>
                      <a:r>
                        <a:rPr lang="en-US" dirty="0" err="1"/>
                        <a:t>fuga</a:t>
                      </a:r>
                      <a:r>
                        <a:rPr lang="en-US" dirty="0"/>
                        <a:t> del </a:t>
                      </a:r>
                      <a:r>
                        <a:rPr lang="en-US" dirty="0" err="1"/>
                        <a:t>paciente</a:t>
                      </a:r>
                      <a:endParaRPr lang="en-US" dirty="0"/>
                    </a:p>
                    <a:p>
                      <a:r>
                        <a:rPr lang="en-US" dirty="0" err="1"/>
                        <a:t>corriente</a:t>
                      </a:r>
                      <a:endParaRPr lang="en-US" dirty="0"/>
                    </a:p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Es</a:t>
                      </a:r>
                      <a:r>
                        <a:rPr lang="en-US" dirty="0"/>
                        <a:t> DC o AC?</a:t>
                      </a:r>
                    </a:p>
                    <a:p>
                      <a:r>
                        <a:rPr lang="en-US" dirty="0"/>
                        <a:t>¿</a:t>
                      </a:r>
                      <a:r>
                        <a:rPr lang="en-US" dirty="0" err="1"/>
                        <a:t>Es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monofásico</a:t>
                      </a:r>
                      <a:r>
                        <a:rPr lang="en-US" dirty="0"/>
                        <a:t> o </a:t>
                      </a:r>
                      <a:r>
                        <a:rPr lang="en-US" dirty="0" err="1"/>
                        <a:t>trifásico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3131840" y="1600200"/>
          <a:ext cx="2458616" cy="298092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586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118">
                <a:tc>
                  <a:txBody>
                    <a:bodyPr/>
                    <a:lstStyle/>
                    <a:p>
                      <a:r>
                        <a:rPr lang="es-ES" dirty="0"/>
                        <a:t>Campos eléctricos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810">
                <a:tc>
                  <a:txBody>
                    <a:bodyPr/>
                    <a:lstStyle/>
                    <a:p>
                      <a:r>
                        <a:rPr lang="es-ES" dirty="0"/>
                        <a:t>¿Producirá un campo magnético?</a:t>
                      </a:r>
                    </a:p>
                    <a:p>
                      <a:r>
                        <a:rPr lang="es-ES" dirty="0"/>
                        <a:t>¿Puede ser afectado por campos magnéticos?</a:t>
                      </a:r>
                    </a:p>
                    <a:p>
                      <a:r>
                        <a:rPr lang="es-ES" dirty="0"/>
                        <a:t>¿Contaminación de datos por interferencia?</a:t>
                      </a:r>
                    </a:p>
                    <a:p>
                      <a:r>
                        <a:rPr lang="es-ES" dirty="0"/>
                        <a:t>Compatibilidad EMC?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5773676" y="1603420"/>
          <a:ext cx="3046795" cy="29809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046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49118">
                <a:tc>
                  <a:txBody>
                    <a:bodyPr/>
                    <a:lstStyle/>
                    <a:p>
                      <a:r>
                        <a:rPr lang="es-ES" dirty="0"/>
                        <a:t>Luz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1810">
                <a:tc>
                  <a:txBody>
                    <a:bodyPr/>
                    <a:lstStyle/>
                    <a:p>
                      <a:r>
                        <a:rPr lang="es-ES" dirty="0"/>
                        <a:t>¿Emite luz?</a:t>
                      </a:r>
                    </a:p>
                    <a:p>
                      <a:r>
                        <a:rPr lang="es-ES" dirty="0"/>
                        <a:t>¿Puede causar daño a los ojos?</a:t>
                      </a:r>
                    </a:p>
                    <a:p>
                      <a:r>
                        <a:rPr lang="es-ES" dirty="0"/>
                        <a:t>Causará</a:t>
                      </a:r>
                      <a:r>
                        <a:rPr lang="es-ES" baseline="0" dirty="0"/>
                        <a:t> c</a:t>
                      </a:r>
                      <a:r>
                        <a:rPr lang="es-ES" dirty="0"/>
                        <a:t>eguera temporal (flash)?</a:t>
                      </a:r>
                    </a:p>
                    <a:p>
                      <a:r>
                        <a:rPr lang="es-ES" dirty="0"/>
                        <a:t>¿Tiene que ser utilizado en un ambiente oscuro o ligero?</a:t>
                      </a:r>
                    </a:p>
                    <a:p>
                      <a:r>
                        <a:rPr lang="es-ES" dirty="0"/>
                        <a:t>¿Es un láser?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3635896" y="4770130"/>
          <a:ext cx="4546848" cy="1828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45468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0822">
                <a:tc>
                  <a:txBody>
                    <a:bodyPr/>
                    <a:lstStyle/>
                    <a:p>
                      <a:r>
                        <a:rPr lang="es-ES" dirty="0"/>
                        <a:t>Radiación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929">
                <a:tc>
                  <a:txBody>
                    <a:bodyPr/>
                    <a:lstStyle/>
                    <a:p>
                      <a:r>
                        <a:rPr lang="es-ES" dirty="0"/>
                        <a:t>Hay radiación ionizante?</a:t>
                      </a:r>
                    </a:p>
                    <a:p>
                      <a:r>
                        <a:rPr lang="es-ES" dirty="0"/>
                        <a:t>¿Qué</a:t>
                      </a:r>
                      <a:r>
                        <a:rPr lang="es-ES" baseline="0" dirty="0"/>
                        <a:t> tanta?</a:t>
                      </a:r>
                      <a:endParaRPr lang="es-ES" dirty="0"/>
                    </a:p>
                    <a:p>
                      <a:r>
                        <a:rPr lang="es-ES" dirty="0"/>
                        <a:t>¿Es direccional? </a:t>
                      </a:r>
                    </a:p>
                    <a:p>
                      <a:r>
                        <a:rPr lang="es-ES" dirty="0"/>
                        <a:t>Radiación no ionizante? ¿Quemaduras por UV?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7167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Identificación de Riesgos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07503" y="1628800"/>
          <a:ext cx="2427435" cy="402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27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288">
                <a:tc>
                  <a:txBody>
                    <a:bodyPr/>
                    <a:lstStyle/>
                    <a:p>
                      <a:r>
                        <a:rPr lang="es-ES" dirty="0"/>
                        <a:t>Energía térmica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5304">
                <a:tc>
                  <a:txBody>
                    <a:bodyPr/>
                    <a:lstStyle/>
                    <a:p>
                      <a:r>
                        <a:rPr lang="es-ES" dirty="0"/>
                        <a:t>¿Transición </a:t>
                      </a:r>
                      <a:r>
                        <a:rPr lang="es-ES" dirty="0" err="1"/>
                        <a:t>Ductil</a:t>
                      </a:r>
                      <a:r>
                        <a:rPr lang="es-ES" dirty="0"/>
                        <a:t>-frágil?</a:t>
                      </a:r>
                    </a:p>
                    <a:p>
                      <a:r>
                        <a:rPr lang="es-ES" dirty="0"/>
                        <a:t>¿Quema, escalda?</a:t>
                      </a:r>
                    </a:p>
                    <a:p>
                      <a:r>
                        <a:rPr lang="es-ES" dirty="0"/>
                        <a:t>¿Calor radiado, conductivo o </a:t>
                      </a:r>
                      <a:r>
                        <a:rPr lang="es-ES" dirty="0" err="1"/>
                        <a:t>convectivo</a:t>
                      </a:r>
                      <a:r>
                        <a:rPr lang="es-ES" dirty="0"/>
                        <a:t>? ¿Congelación?</a:t>
                      </a:r>
                    </a:p>
                    <a:p>
                      <a:r>
                        <a:rPr lang="es-ES" dirty="0"/>
                        <a:t>¿Funcionará como un disipador de calor?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¿Calentará o enfriará excesivamente</a:t>
                      </a:r>
                      <a:r>
                        <a:rPr lang="es-ES" baseline="0" dirty="0"/>
                        <a:t> el </a:t>
                      </a:r>
                      <a:r>
                        <a:rPr lang="es-ES" dirty="0"/>
                        <a:t>ambiente?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2699792" y="1634862"/>
          <a:ext cx="2509936" cy="320040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25099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Energía mecánica</a:t>
                      </a:r>
                      <a:r>
                        <a:rPr lang="es-ES" baseline="0" dirty="0"/>
                        <a:t> y g</a:t>
                      </a:r>
                      <a:r>
                        <a:rPr lang="es-ES" dirty="0"/>
                        <a:t>ravedad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¿Puede caerse?</a:t>
                      </a:r>
                    </a:p>
                    <a:p>
                      <a:r>
                        <a:rPr lang="es-ES" dirty="0"/>
                        <a:t>¿Puede balancearse?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s-ES" dirty="0"/>
                        <a:t>¿Puede fallar su suspensión?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¿Ha considerado una carga excesiva en Torsión, cizallamiento y fuerza de tracción?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5374581" y="1417638"/>
          <a:ext cx="3600400" cy="186677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03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Vibración y partes móviles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¿Puede afectar al usuario?</a:t>
                      </a:r>
                    </a:p>
                    <a:p>
                      <a:r>
                        <a:rPr lang="es-ES" dirty="0"/>
                        <a:t>¿Pueden desprenderse </a:t>
                      </a:r>
                      <a:r>
                        <a:rPr lang="es-ES" baseline="0" dirty="0"/>
                        <a:t> en </a:t>
                      </a:r>
                      <a:r>
                        <a:rPr lang="es-ES" dirty="0"/>
                        <a:t>pedazos?</a:t>
                      </a:r>
                    </a:p>
                    <a:p>
                      <a:r>
                        <a:rPr lang="es-ES" dirty="0"/>
                        <a:t>¿Producirá ruido excesivo?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¿Se puede quedar atrapada la ropa o</a:t>
                      </a:r>
                      <a:r>
                        <a:rPr lang="es-ES" baseline="0" dirty="0"/>
                        <a:t> los dedos</a:t>
                      </a:r>
                      <a:r>
                        <a:rPr lang="es-ES" dirty="0"/>
                        <a:t>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Content Placeholder 3"/>
          <p:cNvGraphicFramePr>
            <a:graphicFrameLocks noGrp="1"/>
          </p:cNvGraphicFramePr>
          <p:nvPr>
            <p:ph idx="1"/>
          </p:nvPr>
        </p:nvGraphicFramePr>
        <p:xfrm>
          <a:off x="5365905" y="3539609"/>
          <a:ext cx="3600400" cy="1280160"/>
        </p:xfrm>
        <a:graphic>
          <a:graphicData uri="http://schemas.openxmlformats.org/drawingml/2006/table">
            <a:tbl>
              <a:tblPr firstRow="1" bandRow="1">
                <a:tableStyleId>{1E171933-4619-4E11-9A3F-F7608DF75F80}</a:tableStyleId>
              </a:tblPr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Energía almacenada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¿Puede devolverse?</a:t>
                      </a:r>
                    </a:p>
                    <a:p>
                      <a:r>
                        <a:rPr lang="es-ES" dirty="0"/>
                        <a:t>¿Hay clips o</a:t>
                      </a:r>
                      <a:r>
                        <a:rPr lang="es-ES" baseline="0" dirty="0"/>
                        <a:t> ganchos </a:t>
                      </a:r>
                      <a:r>
                        <a:rPr lang="es-ES" dirty="0"/>
                        <a:t>que puedan pellizcar?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Content Placeholder 3"/>
          <p:cNvGraphicFramePr>
            <a:graphicFrameLocks noGrp="1"/>
          </p:cNvGraphicFramePr>
          <p:nvPr>
            <p:ph idx="1"/>
          </p:nvPr>
        </p:nvGraphicFramePr>
        <p:xfrm>
          <a:off x="5941969" y="5095834"/>
          <a:ext cx="2448272" cy="12801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Energía acústica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Energía ultrasónica?</a:t>
                      </a:r>
                    </a:p>
                    <a:p>
                      <a:r>
                        <a:rPr lang="es-ES" dirty="0"/>
                        <a:t>Energía </a:t>
                      </a:r>
                      <a:r>
                        <a:rPr lang="es-ES" dirty="0" err="1"/>
                        <a:t>infrasónica</a:t>
                      </a:r>
                      <a:r>
                        <a:rPr lang="es-ES" dirty="0"/>
                        <a:t>? </a:t>
                      </a:r>
                    </a:p>
                    <a:p>
                      <a:r>
                        <a:rPr lang="es-ES" dirty="0"/>
                        <a:t>Ruido?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Content Placeholder 3"/>
          <p:cNvGraphicFramePr>
            <a:graphicFrameLocks noGrp="1"/>
          </p:cNvGraphicFramePr>
          <p:nvPr>
            <p:ph idx="1"/>
          </p:nvPr>
        </p:nvGraphicFramePr>
        <p:xfrm>
          <a:off x="2699791" y="5049186"/>
          <a:ext cx="2509937" cy="15544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5099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Inyección de fluidos a alta presión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¿Se "inyectará"? </a:t>
                      </a:r>
                    </a:p>
                    <a:p>
                      <a:r>
                        <a:rPr lang="es-ES" dirty="0"/>
                        <a:t>¿Puede cortar?</a:t>
                      </a:r>
                    </a:p>
                    <a:p>
                      <a:r>
                        <a:rPr lang="es-ES" dirty="0"/>
                        <a:t>¿Puede </a:t>
                      </a:r>
                      <a:r>
                        <a:rPr lang="es-ES" dirty="0" err="1"/>
                        <a:t>sobreinflar</a:t>
                      </a:r>
                      <a:r>
                        <a:rPr lang="es-E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62810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Identificación de Riesgos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539552" y="2396336"/>
          <a:ext cx="2304256" cy="3479800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Biológico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¿Bacterias?</a:t>
                      </a:r>
                    </a:p>
                    <a:p>
                      <a:r>
                        <a:rPr lang="es-ES" dirty="0"/>
                        <a:t>¿Virus?</a:t>
                      </a:r>
                    </a:p>
                    <a:p>
                      <a:r>
                        <a:rPr lang="es-ES" dirty="0"/>
                        <a:t>Otros agentes (por ejemplo, priones)</a:t>
                      </a:r>
                    </a:p>
                    <a:p>
                      <a:r>
                        <a:rPr lang="es-ES" dirty="0"/>
                        <a:t>¿Infección cruzada o repetida?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/>
                        <a:t>¿Alguno de los anteriores debido a la reutilización?</a:t>
                      </a:r>
                      <a:endParaRPr lang="en-US" dirty="0"/>
                    </a:p>
                    <a:p>
                      <a:r>
                        <a:rPr lang="es-ES" dirty="0"/>
                        <a:t>¿Productos basados ​​en animales?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3275856" y="1600200"/>
          <a:ext cx="5616624" cy="3286349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56166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8371">
                <a:tc>
                  <a:txBody>
                    <a:bodyPr/>
                    <a:lstStyle/>
                    <a:p>
                      <a:r>
                        <a:rPr lang="es-ES" dirty="0"/>
                        <a:t>Químico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0589">
                <a:tc>
                  <a:txBody>
                    <a:bodyPr/>
                    <a:lstStyle/>
                    <a:p>
                      <a:r>
                        <a:rPr lang="es-ES" dirty="0"/>
                        <a:t>¿Algún ácido o álcalis?</a:t>
                      </a:r>
                    </a:p>
                    <a:p>
                      <a:r>
                        <a:rPr lang="es-ES" dirty="0"/>
                        <a:t>¿Algún residuo de procesamiento?</a:t>
                      </a:r>
                    </a:p>
                    <a:p>
                      <a:r>
                        <a:rPr lang="es-ES" dirty="0"/>
                        <a:t>¿Algún aditivo o auxiliar contaminante?</a:t>
                      </a:r>
                    </a:p>
                    <a:p>
                      <a:r>
                        <a:rPr lang="es-ES" dirty="0"/>
                        <a:t>¿Algún agente de limpieza, desinfección o prueba?</a:t>
                      </a:r>
                    </a:p>
                    <a:p>
                      <a:r>
                        <a:rPr lang="es-ES" dirty="0"/>
                        <a:t>¿Puede alguno de los anteriores causar degradación? ¿Utilizará / transmitirá cualquier producto químico potencialmente mortal (por ejemplo, gases médicos,</a:t>
                      </a:r>
                    </a:p>
                    <a:p>
                      <a:r>
                        <a:rPr lang="es-ES" dirty="0"/>
                        <a:t>productos anestésicos)?</a:t>
                      </a:r>
                    </a:p>
                    <a:p>
                      <a:r>
                        <a:rPr lang="es-ES" dirty="0"/>
                        <a:t>¿Qué efectos puede tener cualquiera de los anteriores en el propio dispositivo?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 noGrp="1"/>
          </p:cNvGraphicFramePr>
          <p:nvPr>
            <p:ph idx="1"/>
          </p:nvPr>
        </p:nvGraphicFramePr>
        <p:xfrm>
          <a:off x="3275856" y="5373216"/>
          <a:ext cx="5040560" cy="1005840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2174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dirty="0" err="1"/>
                        <a:t>Biocompatibilidad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dirty="0"/>
                        <a:t>Toxicidad de constituyentes químicos</a:t>
                      </a:r>
                    </a:p>
                    <a:p>
                      <a:r>
                        <a:rPr lang="es-ES" dirty="0" err="1"/>
                        <a:t>alergenicidad</a:t>
                      </a:r>
                      <a:r>
                        <a:rPr lang="es-ES" dirty="0"/>
                        <a:t> / irritación, </a:t>
                      </a:r>
                      <a:r>
                        <a:rPr lang="es-ES" dirty="0" err="1"/>
                        <a:t>pirogenicidad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67442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Identificación de Riesgos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7504" y="1196752"/>
          <a:ext cx="3053504" cy="314452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305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Función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Efectos debidos a:</a:t>
                      </a:r>
                    </a:p>
                    <a:p>
                      <a:r>
                        <a:rPr lang="es-ES" sz="1600" dirty="0"/>
                        <a:t>¿Uso incorrecto o inapropiado?</a:t>
                      </a:r>
                    </a:p>
                    <a:p>
                      <a:r>
                        <a:rPr lang="es-ES" sz="1600" dirty="0"/>
                        <a:t>¿Medición incorrecta?</a:t>
                      </a:r>
                    </a:p>
                    <a:p>
                      <a:r>
                        <a:rPr lang="es-ES" sz="1600" dirty="0"/>
                        <a:t>¿Transferencia errónea de datos?</a:t>
                      </a:r>
                    </a:p>
                    <a:p>
                      <a:r>
                        <a:rPr lang="es-ES" sz="1600" dirty="0"/>
                        <a:t>¿Pérdida o deterioro de la función?</a:t>
                      </a:r>
                    </a:p>
                    <a:p>
                      <a:r>
                        <a:rPr lang="es-ES" sz="1600" dirty="0"/>
                        <a:t>¿Mal uso?</a:t>
                      </a:r>
                    </a:p>
                    <a:p>
                      <a:r>
                        <a:rPr lang="es-ES" sz="1600" dirty="0"/>
                        <a:t>¿Ignorar un mensaje de error o advertencia?</a:t>
                      </a:r>
                    </a:p>
                    <a:p>
                      <a:r>
                        <a:rPr lang="es-ES" sz="1600" dirty="0"/>
                        <a:t>¿Falta de comprobación</a:t>
                      </a:r>
                      <a:r>
                        <a:rPr lang="es-ES" sz="1600" baseline="0" dirty="0"/>
                        <a:t> de</a:t>
                      </a:r>
                      <a:r>
                        <a:rPr lang="es-ES" sz="1600" dirty="0"/>
                        <a:t> funcionalidad antes de comenzar?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347864" y="1196752"/>
          <a:ext cx="2448272" cy="241300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Error de usuario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Efectos de:</a:t>
                      </a:r>
                    </a:p>
                    <a:p>
                      <a:r>
                        <a:rPr lang="es-ES" sz="1600" dirty="0"/>
                        <a:t>¿Falta de atención?</a:t>
                      </a:r>
                    </a:p>
                    <a:p>
                      <a:r>
                        <a:rPr lang="es-ES" sz="1600" dirty="0"/>
                        <a:t>¿Olvido?</a:t>
                      </a:r>
                    </a:p>
                    <a:p>
                      <a:r>
                        <a:rPr lang="es-ES" sz="1600" dirty="0"/>
                        <a:t>¿Falta de entrenamiento?</a:t>
                      </a:r>
                    </a:p>
                    <a:p>
                      <a:r>
                        <a:rPr lang="es-ES" sz="1600" dirty="0"/>
                        <a:t>¿Ignorar las reglas?</a:t>
                      </a:r>
                    </a:p>
                    <a:p>
                      <a:r>
                        <a:rPr lang="es-ES" sz="1600" dirty="0"/>
                        <a:t>¿Falta de conocimiento?</a:t>
                      </a:r>
                    </a:p>
                    <a:p>
                      <a:r>
                        <a:rPr lang="es-ES" sz="1600" dirty="0"/>
                        <a:t>¿Hay alguna ensamble que podría salir mal?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156176" y="1196752"/>
          <a:ext cx="2789488" cy="241300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789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Etiquetado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¿Son adecuadas las instrucciones de uso?</a:t>
                      </a:r>
                    </a:p>
                    <a:p>
                      <a:r>
                        <a:rPr lang="es-ES" sz="1600" dirty="0"/>
                        <a:t>¿Son claras las indicaciones?</a:t>
                      </a:r>
                    </a:p>
                    <a:p>
                      <a:r>
                        <a:rPr lang="es-ES" sz="1600" dirty="0"/>
                        <a:t>¿Contraindicaciones claras?</a:t>
                      </a:r>
                    </a:p>
                    <a:p>
                      <a:r>
                        <a:rPr lang="es-ES" sz="1600" dirty="0"/>
                        <a:t>¿Son claros los criterios de rendimiento?</a:t>
                      </a:r>
                    </a:p>
                    <a:p>
                      <a:r>
                        <a:rPr lang="es-ES" sz="1600" dirty="0"/>
                        <a:t>¿Lo anterior está escrito para todo</a:t>
                      </a:r>
                      <a:r>
                        <a:rPr lang="es-ES" sz="1600" baseline="0" dirty="0"/>
                        <a:t> tipo de </a:t>
                      </a:r>
                      <a:r>
                        <a:rPr lang="es-ES" sz="1600" dirty="0"/>
                        <a:t>usuarios finales?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419872" y="3789040"/>
          <a:ext cx="5601532" cy="1778602"/>
        </p:xfrm>
        <a:graphic>
          <a:graphicData uri="http://schemas.openxmlformats.org/drawingml/2006/table">
            <a:tbl>
              <a:tblPr firstRow="1" bandRow="1">
                <a:tableStyleId>{0505E3EF-67EA-436B-97B2-0124C06EBD24}</a:tableStyleId>
              </a:tblPr>
              <a:tblGrid>
                <a:gridCol w="560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96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600" dirty="0"/>
                        <a:t>Instrucciones de operación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/>
                        <a:t>¿Escrito </a:t>
                      </a:r>
                      <a:r>
                        <a:rPr lang="es-ES" sz="1600" dirty="0"/>
                        <a:t>con el usuario final en mente?</a:t>
                      </a:r>
                    </a:p>
                    <a:p>
                      <a:r>
                        <a:rPr lang="es-ES" sz="1600" dirty="0"/>
                        <a:t>¿Especificación inadecuada de los controles previos al uso?</a:t>
                      </a:r>
                    </a:p>
                    <a:p>
                      <a:r>
                        <a:rPr lang="es-ES" sz="1600" dirty="0"/>
                        <a:t>¿Instrucciones de operación complicadas?</a:t>
                      </a:r>
                    </a:p>
                    <a:p>
                      <a:r>
                        <a:rPr lang="es-ES" sz="1600" dirty="0"/>
                        <a:t>Efectos en el dispositivo si alguno de los anteriores se produce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419872" y="5682952"/>
          <a:ext cx="5601532" cy="9144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5601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81133">
                <a:tc>
                  <a:txBody>
                    <a:bodyPr/>
                    <a:lstStyle/>
                    <a:p>
                      <a:r>
                        <a:rPr lang="es-ES" sz="1600" dirty="0"/>
                        <a:t>Advertencias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¿Algún efecto secundario?</a:t>
                      </a:r>
                    </a:p>
                    <a:p>
                      <a:r>
                        <a:rPr lang="es-ES" sz="1600" dirty="0"/>
                        <a:t>¿Es probable que haya algún riesgo con la reutilización?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07504" y="4725144"/>
          <a:ext cx="3053504" cy="18897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053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Especificación de servicio y mantenimiento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ES" sz="1600" dirty="0"/>
                        <a:t>¿Alguna instrucción de servicio especial antes de re-usarlo?</a:t>
                      </a:r>
                    </a:p>
                    <a:p>
                      <a:r>
                        <a:rPr lang="es-ES" sz="1600" dirty="0"/>
                        <a:t>¿Hay que desechar algo antes de volver a usarlo?</a:t>
                      </a:r>
                    </a:p>
                    <a:p>
                      <a:r>
                        <a:rPr lang="es-ES" sz="1600" dirty="0"/>
                        <a:t>¿Controles previos al uso?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07002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</a:t>
            </a:r>
            <a:r>
              <a:rPr lang="es-CO"/>
              <a:t>de riesgo (definiciones)</a:t>
            </a:r>
            <a:endParaRPr lang="es-CO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3238" y="2174990"/>
            <a:ext cx="6003929" cy="3782671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51519" y="1352962"/>
            <a:ext cx="874023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>
                <a:solidFill>
                  <a:srgbClr val="FF0000"/>
                </a:solidFill>
              </a:rPr>
              <a:t>Riesgo</a:t>
            </a:r>
            <a:r>
              <a:rPr lang="es-CO" sz="2000"/>
              <a:t>: Una </a:t>
            </a:r>
            <a:r>
              <a:rPr lang="es-CO" sz="2000">
                <a:solidFill>
                  <a:srgbClr val="FF0000"/>
                </a:solidFill>
              </a:rPr>
              <a:t>combinación</a:t>
            </a:r>
            <a:r>
              <a:rPr lang="es-CO" sz="2000"/>
              <a:t> de la </a:t>
            </a:r>
            <a:r>
              <a:rPr lang="es-CO" sz="2000">
                <a:solidFill>
                  <a:srgbClr val="FF0000"/>
                </a:solidFill>
              </a:rPr>
              <a:t>probabilidad</a:t>
            </a:r>
            <a:r>
              <a:rPr lang="es-CO" sz="2000"/>
              <a:t> de </a:t>
            </a:r>
            <a:r>
              <a:rPr lang="es-CO" sz="2000">
                <a:solidFill>
                  <a:srgbClr val="FF0000"/>
                </a:solidFill>
              </a:rPr>
              <a:t>ocurrencia</a:t>
            </a:r>
            <a:r>
              <a:rPr lang="es-CO" sz="2000"/>
              <a:t> de un daño y la </a:t>
            </a:r>
            <a:r>
              <a:rPr lang="es-CO" sz="2000">
                <a:solidFill>
                  <a:srgbClr val="FF0000"/>
                </a:solidFill>
              </a:rPr>
              <a:t>severidad</a:t>
            </a:r>
            <a:r>
              <a:rPr lang="es-CO" sz="2000"/>
              <a:t> de ese daño (IEC / EN 60601-1)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19" y="2615421"/>
            <a:ext cx="2592289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sz="2000">
                <a:solidFill>
                  <a:srgbClr val="FF0000"/>
                </a:solidFill>
              </a:rPr>
              <a:t>Daño</a:t>
            </a:r>
            <a:r>
              <a:rPr lang="es-CO" sz="2000"/>
              <a:t>: Lesión física o perjuicio a la </a:t>
            </a:r>
            <a:r>
              <a:rPr lang="es-CO" sz="2000">
                <a:solidFill>
                  <a:srgbClr val="FF0000"/>
                </a:solidFill>
              </a:rPr>
              <a:t>salud</a:t>
            </a:r>
            <a:r>
              <a:rPr lang="es-CO" sz="2000"/>
              <a:t> de personas o animales, o daño a la </a:t>
            </a:r>
            <a:r>
              <a:rPr lang="es-CO" sz="2000">
                <a:solidFill>
                  <a:srgbClr val="FF0000"/>
                </a:solidFill>
              </a:rPr>
              <a:t>propiedad</a:t>
            </a:r>
            <a:r>
              <a:rPr lang="es-CO" sz="2000"/>
              <a:t> o al </a:t>
            </a:r>
            <a:r>
              <a:rPr lang="es-CO" sz="2000">
                <a:solidFill>
                  <a:srgbClr val="FF0000"/>
                </a:solidFill>
              </a:rPr>
              <a:t>medio ambiente </a:t>
            </a:r>
            <a:r>
              <a:rPr lang="es-CO" sz="2000"/>
              <a:t>(ISO / EN 14971). </a:t>
            </a:r>
          </a:p>
          <a:p>
            <a:endParaRPr lang="es-CO" sz="2000"/>
          </a:p>
          <a:p>
            <a:endParaRPr lang="es-CO" sz="2000"/>
          </a:p>
          <a:p>
            <a:r>
              <a:rPr lang="es-CO" sz="2000">
                <a:solidFill>
                  <a:srgbClr val="FF0000"/>
                </a:solidFill>
              </a:rPr>
              <a:t>Peligro</a:t>
            </a:r>
            <a:r>
              <a:rPr lang="es-CO" sz="2000"/>
              <a:t>: Fuente </a:t>
            </a:r>
            <a:r>
              <a:rPr lang="es-CO" sz="2000">
                <a:solidFill>
                  <a:srgbClr val="FF0000"/>
                </a:solidFill>
              </a:rPr>
              <a:t>potencial</a:t>
            </a:r>
            <a:r>
              <a:rPr lang="es-CO" sz="2000"/>
              <a:t> de daño. (IEC / EN 60601-1)</a:t>
            </a:r>
          </a:p>
        </p:txBody>
      </p:sp>
    </p:spTree>
    <p:extLst>
      <p:ext uri="{BB962C8B-B14F-4D97-AF65-F5344CB8AC3E}">
        <p14:creationId xmlns:p14="http://schemas.microsoft.com/office/powerpoint/2010/main" val="41359077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Análisis de riesgo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00200"/>
            <a:ext cx="8568952" cy="283691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CO" dirty="0"/>
              <a:t>Debemos basarnos en la norma </a:t>
            </a:r>
            <a:r>
              <a:rPr lang="es-CO" b="1" i="1" dirty="0">
                <a:solidFill>
                  <a:srgbClr val="FF0000"/>
                </a:solidFill>
              </a:rPr>
              <a:t>I</a:t>
            </a:r>
            <a:r>
              <a:rPr lang="es-419" b="1" i="1" dirty="0">
                <a:solidFill>
                  <a:srgbClr val="FF0000"/>
                </a:solidFill>
              </a:rPr>
              <a:t>SO 14971:2009: Medical </a:t>
            </a:r>
            <a:r>
              <a:rPr lang="es-419" b="1" i="1" dirty="0" err="1">
                <a:solidFill>
                  <a:srgbClr val="FF0000"/>
                </a:solidFill>
              </a:rPr>
              <a:t>devices</a:t>
            </a:r>
            <a:r>
              <a:rPr lang="es-419" b="1" i="1" dirty="0">
                <a:solidFill>
                  <a:srgbClr val="FF0000"/>
                </a:solidFill>
              </a:rPr>
              <a:t>, l</a:t>
            </a:r>
            <a:r>
              <a:rPr lang="es-CO" dirty="0"/>
              <a:t>a cual especifica un </a:t>
            </a:r>
            <a:r>
              <a:rPr lang="es-CO" dirty="0">
                <a:solidFill>
                  <a:srgbClr val="FF0000"/>
                </a:solidFill>
              </a:rPr>
              <a:t>proceso que debe seguir el fabricante </a:t>
            </a:r>
            <a:r>
              <a:rPr lang="es-CO" dirty="0"/>
              <a:t>para </a:t>
            </a:r>
            <a:r>
              <a:rPr lang="es-CO" dirty="0">
                <a:solidFill>
                  <a:srgbClr val="FF0000"/>
                </a:solidFill>
              </a:rPr>
              <a:t>identificar los peligros </a:t>
            </a:r>
            <a:r>
              <a:rPr lang="es-CO" dirty="0"/>
              <a:t>vinculados con los dispositivos médicos, para </a:t>
            </a:r>
            <a:r>
              <a:rPr lang="es-CO" dirty="0">
                <a:solidFill>
                  <a:srgbClr val="FF0000"/>
                </a:solidFill>
              </a:rPr>
              <a:t>estimar y evaluar los riesgos asociados</a:t>
            </a:r>
            <a:r>
              <a:rPr lang="es-CO" dirty="0"/>
              <a:t>, para controlar estos riesgos y para monitorear la eficacia de los controles</a:t>
            </a:r>
          </a:p>
          <a:p>
            <a:pPr marL="0" indent="0">
              <a:buNone/>
            </a:pPr>
            <a:endParaRPr lang="es-419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419" b="1" i="1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endParaRPr lang="es-CO" dirty="0"/>
          </a:p>
          <a:p>
            <a:pPr marL="0" indent="0">
              <a:buNone/>
            </a:pPr>
            <a:br>
              <a:rPr lang="es-419" dirty="0"/>
            </a:br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7</a:t>
            </a:fld>
            <a:endParaRPr lang="es-CO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2564904"/>
            <a:ext cx="7197196" cy="379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0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168" y="1628800"/>
            <a:ext cx="3466728" cy="1143000"/>
          </a:xfrm>
        </p:spPr>
        <p:txBody>
          <a:bodyPr>
            <a:normAutofit fontScale="90000"/>
          </a:bodyPr>
          <a:lstStyle/>
          <a:p>
            <a:r>
              <a:rPr lang="es-CO"/>
              <a:t>Análisis de riesgo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896" y="188640"/>
            <a:ext cx="5040560" cy="64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667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Gestión de riesgo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CO"/>
              <a:t>Los riesgos deben evaluarse de acuerdo con el </a:t>
            </a:r>
            <a:r>
              <a:rPr lang="es-CO">
                <a:solidFill>
                  <a:srgbClr val="FF0000"/>
                </a:solidFill>
              </a:rPr>
              <a:t>uso previsto </a:t>
            </a:r>
            <a:r>
              <a:rPr lang="es-CO"/>
              <a:t>declarado por el fabricante.  </a:t>
            </a:r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r>
              <a:rPr lang="es-CO"/>
              <a:t>El </a:t>
            </a:r>
            <a:r>
              <a:rPr lang="es-CO">
                <a:solidFill>
                  <a:srgbClr val="FF0000"/>
                </a:solidFill>
              </a:rPr>
              <a:t>mismo</a:t>
            </a:r>
            <a:r>
              <a:rPr lang="es-CO"/>
              <a:t> dispositivo puede tener un </a:t>
            </a:r>
            <a:r>
              <a:rPr lang="es-CO">
                <a:solidFill>
                  <a:srgbClr val="FF0000"/>
                </a:solidFill>
              </a:rPr>
              <a:t>análisis</a:t>
            </a:r>
            <a:r>
              <a:rPr lang="es-CO"/>
              <a:t> de riesgo </a:t>
            </a:r>
            <a:r>
              <a:rPr lang="es-CO">
                <a:solidFill>
                  <a:srgbClr val="FF0000"/>
                </a:solidFill>
              </a:rPr>
              <a:t>diferente</a:t>
            </a:r>
            <a:r>
              <a:rPr lang="es-CO"/>
              <a:t>, dependiendo del uso previsto. </a:t>
            </a:r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r>
              <a:rPr lang="es-CO"/>
              <a:t>Por ejemplo, un dispositivo supervisado constantemente por un </a:t>
            </a:r>
            <a:r>
              <a:rPr lang="es-CO">
                <a:solidFill>
                  <a:srgbClr val="FF0000"/>
                </a:solidFill>
              </a:rPr>
              <a:t>operador capacitado </a:t>
            </a:r>
            <a:r>
              <a:rPr lang="es-CO"/>
              <a:t>tiene diferentes riesgos del mismo dispositivo si se deja </a:t>
            </a:r>
            <a:r>
              <a:rPr lang="es-CO">
                <a:solidFill>
                  <a:srgbClr val="FF0000"/>
                </a:solidFill>
              </a:rPr>
              <a:t>desatendido </a:t>
            </a:r>
            <a:r>
              <a:rPr lang="es-CO"/>
              <a:t>durante largos períodos. </a:t>
            </a:r>
          </a:p>
          <a:p>
            <a:pPr marL="0" indent="0">
              <a:buNone/>
            </a:pPr>
            <a:endParaRPr lang="es-CO"/>
          </a:p>
          <a:p>
            <a:pPr marL="0" indent="0">
              <a:buNone/>
            </a:pPr>
            <a:r>
              <a:rPr lang="es-CO"/>
              <a:t>Un dispositivo utilizado exclusivamente en </a:t>
            </a:r>
            <a:r>
              <a:rPr lang="es-CO">
                <a:solidFill>
                  <a:srgbClr val="FF0000"/>
                </a:solidFill>
              </a:rPr>
              <a:t>anestesia</a:t>
            </a:r>
            <a:r>
              <a:rPr lang="es-CO"/>
              <a:t> debe considerarse diferente del mismo dispositivo que si se utiliza para ayudar a los pacientes en el </a:t>
            </a:r>
            <a:r>
              <a:rPr lang="es-CO">
                <a:solidFill>
                  <a:srgbClr val="FF0000"/>
                </a:solidFill>
              </a:rPr>
              <a:t>hogar</a:t>
            </a:r>
            <a:r>
              <a:rPr lang="es-CO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5CD32-983F-4246-852E-40890C65296F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7953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6441</TotalTime>
  <Words>1579</Words>
  <Application>Microsoft Office PowerPoint</Application>
  <PresentationFormat>Presentación en pantalla (4:3)</PresentationFormat>
  <Paragraphs>306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Calibri</vt:lpstr>
      <vt:lpstr>Cambria Math</vt:lpstr>
      <vt:lpstr>Office Theme</vt:lpstr>
      <vt:lpstr>Diseño de Dispositivos Biomédicos</vt:lpstr>
      <vt:lpstr>Identificación de Riesgos</vt:lpstr>
      <vt:lpstr>Identificación de Riesgos</vt:lpstr>
      <vt:lpstr>Identificación de Riesgos</vt:lpstr>
      <vt:lpstr>Identificación de Riesgos</vt:lpstr>
      <vt:lpstr>Análisis de riesgo (definiciones)</vt:lpstr>
      <vt:lpstr>Análisis de riesgo</vt:lpstr>
      <vt:lpstr>Análisis de riesgo</vt:lpstr>
      <vt:lpstr>Gestión de riesgo</vt:lpstr>
      <vt:lpstr>Gestión de riesgo</vt:lpstr>
      <vt:lpstr>Nivel de probabilidad</vt:lpstr>
      <vt:lpstr>Nivel de severidad</vt:lpstr>
      <vt:lpstr>Nivel de Probabilidad y de Severidad (descripción cualitativa y cuantitativa)</vt:lpstr>
      <vt:lpstr>Nivel de efectividad</vt:lpstr>
      <vt:lpstr>Gestión de riesgo</vt:lpstr>
      <vt:lpstr>Gestión de riesgo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Oscar Campo</cp:lastModifiedBy>
  <cp:revision>413</cp:revision>
  <dcterms:created xsi:type="dcterms:W3CDTF">2016-01-22T16:34:08Z</dcterms:created>
  <dcterms:modified xsi:type="dcterms:W3CDTF">2020-10-23T18:53:44Z</dcterms:modified>
</cp:coreProperties>
</file>