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89" r:id="rId2"/>
  </p:sldMasterIdLst>
  <p:notesMasterIdLst>
    <p:notesMasterId r:id="rId45"/>
  </p:notesMasterIdLst>
  <p:sldIdLst>
    <p:sldId id="256" r:id="rId3"/>
    <p:sldId id="257" r:id="rId4"/>
    <p:sldId id="283" r:id="rId5"/>
    <p:sldId id="331" r:id="rId6"/>
    <p:sldId id="284" r:id="rId7"/>
    <p:sldId id="258" r:id="rId8"/>
    <p:sldId id="273" r:id="rId9"/>
    <p:sldId id="274" r:id="rId10"/>
    <p:sldId id="335" r:id="rId11"/>
    <p:sldId id="285" r:id="rId12"/>
    <p:sldId id="275" r:id="rId13"/>
    <p:sldId id="286" r:id="rId14"/>
    <p:sldId id="300" r:id="rId15"/>
    <p:sldId id="301" r:id="rId16"/>
    <p:sldId id="313" r:id="rId17"/>
    <p:sldId id="312" r:id="rId18"/>
    <p:sldId id="302" r:id="rId19"/>
    <p:sldId id="303" r:id="rId20"/>
    <p:sldId id="308" r:id="rId21"/>
    <p:sldId id="309" r:id="rId22"/>
    <p:sldId id="310" r:id="rId23"/>
    <p:sldId id="327" r:id="rId24"/>
    <p:sldId id="322" r:id="rId25"/>
    <p:sldId id="318" r:id="rId26"/>
    <p:sldId id="319" r:id="rId27"/>
    <p:sldId id="332" r:id="rId28"/>
    <p:sldId id="320" r:id="rId29"/>
    <p:sldId id="323" r:id="rId30"/>
    <p:sldId id="317" r:id="rId31"/>
    <p:sldId id="315" r:id="rId32"/>
    <p:sldId id="316" r:id="rId33"/>
    <p:sldId id="328" r:id="rId34"/>
    <p:sldId id="324" r:id="rId35"/>
    <p:sldId id="329" r:id="rId36"/>
    <p:sldId id="330" r:id="rId37"/>
    <p:sldId id="325" r:id="rId38"/>
    <p:sldId id="326" r:id="rId39"/>
    <p:sldId id="288" r:id="rId40"/>
    <p:sldId id="311" r:id="rId41"/>
    <p:sldId id="333" r:id="rId42"/>
    <p:sldId id="291" r:id="rId43"/>
    <p:sldId id="33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182C-D02E-46CA-935F-1F95FDFB8527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502E7-A979-4CA3-A8E1-A8A3FC6C5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1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7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5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0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34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4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502E7-A979-4CA3-A8E1-A8A3FC6C54D4}" type="slidenum">
              <a:rPr lang="zh-TW" altLang="en-US" smtClean="0">
                <a:solidFill>
                  <a:prstClr val="black"/>
                </a:solidFill>
              </a:rPr>
              <a:pPr/>
              <a:t>30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3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51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6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20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7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26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1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8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3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33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04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99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65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855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3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810001" y="725247"/>
            <a:ext cx="10572000" cy="3453053"/>
          </a:xfrm>
        </p:spPr>
        <p:txBody>
          <a:bodyPr/>
          <a:lstStyle/>
          <a:p>
            <a:pPr algn="ctr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公車路線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/>
          </a:p>
        </p:txBody>
      </p:sp>
      <p:sp>
        <p:nvSpPr>
          <p:cNvPr id="4" name="副標題 5"/>
          <p:cNvSpPr txBox="1">
            <a:spLocks/>
          </p:cNvSpPr>
          <p:nvPr/>
        </p:nvSpPr>
        <p:spPr>
          <a:xfrm>
            <a:off x="10001249" y="5189406"/>
            <a:ext cx="1757941" cy="14971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統博一 鍾興潔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黃三騰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林子祥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應數四 蔡伊婷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076174" y="2408766"/>
            <a:ext cx="10720691" cy="37283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路線整併、區間直達車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各路線重要站點</a:t>
            </a:r>
            <a:r>
              <a:rPr lang="en-US" altLang="zh-TW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7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使用率</a:t>
            </a:r>
            <a:r>
              <a:rPr lang="zh-TW" altLang="en-US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zh-TW" sz="3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不同客群</a:t>
            </a:r>
            <a:r>
              <a:rPr lang="en-US" altLang="zh-TW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老人     不能廢除</a:t>
            </a:r>
            <a:endParaRPr lang="en-US" altLang="zh-TW" sz="3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700" dirty="0">
                <a:latin typeface="標楷體" panose="03000509000000000000" pitchFamily="65" charset="-120"/>
                <a:ea typeface="標楷體" panose="03000509000000000000" pitchFamily="65" charset="-120"/>
              </a:rPr>
              <a:t>不同客群</a:t>
            </a:r>
            <a:r>
              <a:rPr lang="en-US" altLang="zh-TW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    學生專車</a:t>
            </a:r>
            <a:endParaRPr lang="en-US" altLang="zh-TW" sz="3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39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>
            <a:off x="5503331" y="4162877"/>
            <a:ext cx="5249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503331" y="4789937"/>
            <a:ext cx="5249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4868" y="472588"/>
            <a:ext cx="10571998" cy="97045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站點與使用次數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2264367"/>
                <a:ext cx="10346266" cy="3535047"/>
              </a:xfrm>
            </p:spPr>
            <p:txBody>
              <a:bodyPr anchor="ctr">
                <a:normAutofit fontScale="925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𝑆𝐶𝑆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𝑆𝐷𝐻</m:t>
                            </m:r>
                          </m:e>
                        </m:mr>
                        <m:mr>
                          <m:e>
                            <m: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 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8380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zh-TW" altLang="en-US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64367"/>
                <a:ext cx="10346266" cy="353504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9481605" y="2699739"/>
            <a:ext cx="114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128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67821" y="3186030"/>
            <a:ext cx="136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1693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481605" y="3672321"/>
            <a:ext cx="114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965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481604" y="4141318"/>
            <a:ext cx="114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578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081976" y="543008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72 </a:t>
            </a:r>
            <a:r>
              <a:rPr lang="zh-TW" altLang="en-US" dirty="0" smtClean="0"/>
              <a:t>站</a:t>
            </a:r>
            <a:r>
              <a:rPr lang="en-US" altLang="zh-TW" dirty="0" smtClean="0"/>
              <a:t>X 8380</a:t>
            </a:r>
            <a:r>
              <a:rPr lang="zh-TW" altLang="en-US" dirty="0" smtClean="0"/>
              <a:t>筆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31496" y="21608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總使用次數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70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站點與使用次數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3600" dirty="0" smtClean="0"/>
                  <a:t>每一站的使用次數 </a:t>
                </a:r>
                <a:r>
                  <a:rPr lang="en-US" altLang="zh-TW" sz="3600" dirty="0" smtClean="0"/>
                  <a:t>=</a:t>
                </a:r>
                <a:r>
                  <a:rPr lang="zh-TW" altLang="en-US" sz="3600" dirty="0" smtClean="0"/>
                  <a:t> </a:t>
                </a:r>
                <a:r>
                  <a:rPr lang="en-US" altLang="zh-TW" sz="3600" dirty="0" smtClean="0"/>
                  <a:t>8380</a:t>
                </a:r>
                <a:r>
                  <a:rPr lang="zh-TW" altLang="en-US" sz="3600" dirty="0" smtClean="0"/>
                  <a:t>筆刷卡的貢獻</a:t>
                </a:r>
                <a:endParaRPr lang="en-US" altLang="zh-TW" sz="3600" dirty="0" smtClean="0"/>
              </a:p>
              <a:p>
                <a:r>
                  <a:rPr lang="en-US" altLang="zh-TW" sz="3600" u="sng" dirty="0" smtClean="0"/>
                  <a:t>Want:</a:t>
                </a:r>
                <a:r>
                  <a:rPr lang="en-US" altLang="zh-TW" sz="3600" dirty="0" smtClean="0"/>
                  <a:t> </a:t>
                </a:r>
                <a:r>
                  <a:rPr lang="zh-TW" altLang="en-US" sz="3600" dirty="0" smtClean="0"/>
                  <a:t>把</a:t>
                </a:r>
                <a:r>
                  <a:rPr lang="en-US" altLang="zh-TW" sz="3600" dirty="0" smtClean="0"/>
                  <a:t>72</a:t>
                </a:r>
                <a:r>
                  <a:rPr lang="zh-TW" altLang="en-US" sz="3600" dirty="0" smtClean="0"/>
                  <a:t>個點畫出來 </a:t>
                </a:r>
                <a:endParaRPr lang="en-US" altLang="zh-TW" sz="3600" dirty="0" smtClean="0"/>
              </a:p>
              <a:p>
                <a:pPr marL="0" indent="0">
                  <a:buNone/>
                </a:pPr>
                <a:r>
                  <a:rPr lang="en-US" altLang="zh-TW" sz="3600" smtClean="0"/>
                  <a:t>               </a:t>
                </a:r>
                <a14:m>
                  <m:oMath xmlns:m="http://schemas.openxmlformats.org/officeDocument/2006/math">
                    <m:r>
                      <a:rPr lang="zh-TW" altLang="en-US" sz="3600" i="1" smtClean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sz="3600" dirty="0" smtClean="0"/>
                  <a:t> </a:t>
                </a:r>
                <a:r>
                  <a:rPr lang="en-US" altLang="zh-TW" sz="3600" dirty="0" smtClean="0"/>
                  <a:t>PCA</a:t>
                </a:r>
                <a:r>
                  <a:rPr lang="zh-TW" altLang="en-US" sz="3600" dirty="0" smtClean="0"/>
                  <a:t>降維 </a:t>
                </a:r>
                <a:r>
                  <a:rPr lang="en-US" altLang="zh-TW" sz="3600" dirty="0" smtClean="0"/>
                  <a:t>(n=72 ,p=8380)</a:t>
                </a:r>
                <a:r>
                  <a:rPr lang="zh-TW" altLang="en-US" sz="3600" dirty="0" smtClean="0"/>
                  <a:t> </a:t>
                </a:r>
                <a:endParaRPr lang="en-US" altLang="zh-TW" sz="3600" dirty="0" smtClean="0"/>
              </a:p>
              <a:p>
                <a:pPr marL="0" indent="0">
                  <a:buNone/>
                </a:pPr>
                <a:r>
                  <a:rPr lang="en-US" altLang="zh-TW" sz="3600" dirty="0" smtClean="0"/>
                  <a:t>     </a:t>
                </a:r>
                <a:r>
                  <a:rPr lang="zh-TW" altLang="en-US" sz="3600" dirty="0" smtClean="0"/>
                  <a:t>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TW" sz="3600" dirty="0" smtClean="0"/>
                  <a:t> </a:t>
                </a:r>
                <a:r>
                  <a:rPr lang="zh-TW" altLang="en-US" sz="3600" dirty="0" smtClean="0"/>
                  <a:t>保持原始資料變異的資訊</a:t>
                </a:r>
                <a:endParaRPr lang="en-US" altLang="zh-TW" sz="3600" dirty="0" smtClean="0"/>
              </a:p>
              <a:p>
                <a:endParaRPr lang="en-US" altLang="zh-TW" dirty="0" smtClean="0"/>
              </a:p>
              <a:p>
                <a:endParaRPr lang="zh-TW" altLang="en-US" u="sng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站點與使用次數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533"/>
            <a:ext cx="6502052" cy="4961467"/>
          </a:xfrm>
        </p:spPr>
      </p:pic>
      <p:sp>
        <p:nvSpPr>
          <p:cNvPr id="5" name="橢圓 4"/>
          <p:cNvSpPr/>
          <p:nvPr/>
        </p:nvSpPr>
        <p:spPr>
          <a:xfrm>
            <a:off x="1388533" y="3869267"/>
            <a:ext cx="169334" cy="18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03225" y="3730935"/>
            <a:ext cx="150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解釋</a:t>
            </a:r>
            <a:r>
              <a:rPr lang="en-US" altLang="zh-TW" dirty="0" smtClean="0">
                <a:solidFill>
                  <a:srgbClr val="FF0000"/>
                </a:solidFill>
              </a:rPr>
              <a:t>66.3%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502052" y="1896532"/>
            <a:ext cx="5689948" cy="49614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/>
              <a:t>Hierarchical Clustering</a:t>
            </a:r>
          </a:p>
          <a:p>
            <a:r>
              <a:rPr lang="zh-TW" altLang="en-US" sz="3600" dirty="0" smtClean="0"/>
              <a:t>每一站視為一個</a:t>
            </a:r>
            <a:r>
              <a:rPr lang="en-US" altLang="zh-TW" sz="3600" dirty="0" smtClean="0"/>
              <a:t>cluster</a:t>
            </a:r>
          </a:p>
          <a:p>
            <a:r>
              <a:rPr lang="zh-TW" altLang="en-US" sz="3600" dirty="0" smtClean="0"/>
              <a:t>將距離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歐</a:t>
            </a:r>
            <a:r>
              <a:rPr lang="zh-TW" altLang="en-US" sz="3600" dirty="0"/>
              <a:t>氏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最近站點合併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5800" y="3084604"/>
            <a:ext cx="111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BUT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6" cy="6858001"/>
          </a:xfrm>
        </p:spPr>
      </p:pic>
      <p:cxnSp>
        <p:nvCxnSpPr>
          <p:cNvPr id="17" name="直線接點 16"/>
          <p:cNvCxnSpPr/>
          <p:nvPr/>
        </p:nvCxnSpPr>
        <p:spPr>
          <a:xfrm flipH="1" flipV="1">
            <a:off x="810001" y="1057807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809997" y="191373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810001" y="2172246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810001" y="2555383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810001" y="2870495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09998" y="3340624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flipH="1">
            <a:off x="546947" y="852267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 flipH="1">
            <a:off x="532842" y="1745999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 flipH="1">
            <a:off x="532842" y="1983340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flipH="1">
            <a:off x="546943" y="2348141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546946" y="2701404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flipH="1">
            <a:off x="532842" y="3139291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與搭車模式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-321733" y="2552487"/>
                <a:ext cx="10755221" cy="3636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TW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TW" sz="36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591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  <m:r>
                                              <a:rPr lang="en-US" altLang="zh-TW" sz="360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b="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altLang="zh-TW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3600" i="1">
                                                <a:latin typeface="Cambria Math" panose="02040503050406030204" pitchFamily="18" charset="0"/>
                                              </a:rPr>
                                              <m:t>    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zh-TW" altLang="en-US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TW" altLang="en-US" sz="3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21733" y="2552487"/>
                <a:ext cx="10755221" cy="363651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520362" y="58196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r>
              <a:rPr lang="zh-TW" altLang="en-US" dirty="0" smtClean="0"/>
              <a:t>站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591</a:t>
            </a:r>
            <a:r>
              <a:rPr lang="zh-TW" altLang="en-US" dirty="0" smtClean="0"/>
              <a:t>種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96782" y="1810064"/>
            <a:ext cx="211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搭車模式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14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站點與搭車模式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3600" dirty="0"/>
                  <a:t>每一站的使用次數 </a:t>
                </a:r>
                <a:r>
                  <a:rPr lang="en-US" altLang="zh-TW" sz="3600" dirty="0"/>
                  <a:t>=</a:t>
                </a:r>
                <a:r>
                  <a:rPr lang="zh-TW" altLang="en-US" sz="3600" dirty="0"/>
                  <a:t> </a:t>
                </a:r>
                <a:r>
                  <a:rPr lang="en-US" altLang="zh-TW" sz="3600" dirty="0" smtClean="0"/>
                  <a:t>591</a:t>
                </a:r>
                <a:r>
                  <a:rPr lang="zh-TW" altLang="en-US" sz="3600" dirty="0" smtClean="0"/>
                  <a:t>種搭車模式的</a:t>
                </a:r>
                <a:r>
                  <a:rPr lang="zh-TW" altLang="en-US" sz="3600" dirty="0"/>
                  <a:t>貢獻</a:t>
                </a:r>
                <a:endParaRPr lang="en-US" altLang="zh-TW" sz="3600" dirty="0"/>
              </a:p>
              <a:p>
                <a:r>
                  <a:rPr lang="en-US" altLang="zh-TW" sz="3600" u="sng" dirty="0"/>
                  <a:t>Want:</a:t>
                </a:r>
                <a:r>
                  <a:rPr lang="en-US" altLang="zh-TW" sz="3600" dirty="0"/>
                  <a:t> </a:t>
                </a:r>
                <a:r>
                  <a:rPr lang="zh-TW" altLang="en-US" sz="3600" dirty="0"/>
                  <a:t>把</a:t>
                </a:r>
                <a:r>
                  <a:rPr lang="en-US" altLang="zh-TW" sz="3600" dirty="0"/>
                  <a:t>72</a:t>
                </a:r>
                <a:r>
                  <a:rPr lang="zh-TW" altLang="en-US" sz="3600" dirty="0"/>
                  <a:t>個點畫出來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sz="3600" dirty="0"/>
                  <a:t> </a:t>
                </a:r>
                <a:r>
                  <a:rPr lang="en-US" altLang="zh-TW" sz="3600" dirty="0"/>
                  <a:t>PCA</a:t>
                </a:r>
                <a:r>
                  <a:rPr lang="zh-TW" altLang="en-US" sz="3600" dirty="0"/>
                  <a:t>降維 </a:t>
                </a:r>
                <a:r>
                  <a:rPr lang="en-US" altLang="zh-TW" sz="3600" dirty="0"/>
                  <a:t>(n=72 ,</a:t>
                </a:r>
                <a:r>
                  <a:rPr lang="en-US" altLang="zh-TW" sz="3600" dirty="0" smtClean="0"/>
                  <a:t>p=591)</a:t>
                </a:r>
                <a:r>
                  <a:rPr lang="zh-TW" altLang="en-US" sz="3600" dirty="0" smtClean="0"/>
                  <a:t>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/>
                  <a:t> </a:t>
                </a:r>
                <a:r>
                  <a:rPr lang="zh-TW" altLang="en-US" sz="3600" dirty="0"/>
                  <a:t>  </a:t>
                </a:r>
                <a:r>
                  <a:rPr lang="zh-TW" altLang="en-US" sz="3600" dirty="0" smtClean="0"/>
                  <a:t>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TW" sz="3600" dirty="0"/>
                  <a:t> </a:t>
                </a:r>
                <a:r>
                  <a:rPr lang="zh-TW" altLang="en-US" sz="3600" dirty="0"/>
                  <a:t>保持原始資料變異的資訊</a:t>
                </a:r>
                <a:endParaRPr lang="en-US" altLang="zh-TW" sz="3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067"/>
            <a:ext cx="6180667" cy="4969933"/>
          </a:xfrm>
        </p:spPr>
      </p:pic>
      <p:sp>
        <p:nvSpPr>
          <p:cNvPr id="5" name="橢圓 4"/>
          <p:cNvSpPr/>
          <p:nvPr/>
        </p:nvSpPr>
        <p:spPr>
          <a:xfrm>
            <a:off x="4301067" y="2192868"/>
            <a:ext cx="1193800" cy="1354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2230673">
            <a:off x="1447800" y="2032000"/>
            <a:ext cx="9906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0171978">
            <a:off x="2845588" y="3339200"/>
            <a:ext cx="1236134" cy="723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20926276">
            <a:off x="5106194" y="5359015"/>
            <a:ext cx="448734" cy="745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888067"/>
            <a:ext cx="6375401" cy="496993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6374061" y="4164223"/>
            <a:ext cx="619406" cy="500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118635" y="4230012"/>
            <a:ext cx="26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解釋</a:t>
            </a:r>
            <a:r>
              <a:rPr lang="en-US" altLang="zh-TW" dirty="0" smtClean="0">
                <a:solidFill>
                  <a:srgbClr val="FF0000"/>
                </a:solidFill>
              </a:rPr>
              <a:t>66.2%</a:t>
            </a:r>
          </a:p>
        </p:txBody>
      </p:sp>
    </p:spTree>
    <p:extLst>
      <p:ext uri="{BB962C8B-B14F-4D97-AF65-F5344CB8AC3E}">
        <p14:creationId xmlns:p14="http://schemas.microsoft.com/office/powerpoint/2010/main" val="26146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311187"/>
            <a:ext cx="10554574" cy="3924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2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9134" y="427963"/>
            <a:ext cx="10571998" cy="970450"/>
          </a:xfrm>
        </p:spPr>
        <p:txBody>
          <a:bodyPr/>
          <a:lstStyle/>
          <a:p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Plot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7639"/>
            <a:ext cx="5196254" cy="54579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6" y="1417638"/>
            <a:ext cx="7281334" cy="5457947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9093721" y="5507892"/>
            <a:ext cx="143933" cy="3556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94187" y="49949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GS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CL2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8588294" y="4049053"/>
            <a:ext cx="211667" cy="44026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7741352" y="3878744"/>
            <a:ext cx="183452" cy="31020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86187" y="3725888"/>
            <a:ext cx="100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HD</a:t>
            </a:r>
            <a:r>
              <a:rPr lang="zh-TW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TW" dirty="0" smtClean="0">
                <a:solidFill>
                  <a:srgbClr val="002060"/>
                </a:solidFill>
              </a:rPr>
              <a:t>JP</a:t>
            </a:r>
          </a:p>
          <a:p>
            <a:endParaRPr lang="en-US" altLang="zh-TW" dirty="0" smtClean="0">
              <a:solidFill>
                <a:srgbClr val="00206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7064415" y="2709333"/>
            <a:ext cx="189032" cy="100125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7036529" y="1470203"/>
            <a:ext cx="216918" cy="4645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78988" y="227885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WL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LY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 rot="15860374">
            <a:off x="10653089" y="4293156"/>
            <a:ext cx="186238" cy="172019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417638"/>
            <a:ext cx="12192000" cy="5440362"/>
          </a:xfrm>
        </p:spPr>
      </p:pic>
      <p:cxnSp>
        <p:nvCxnSpPr>
          <p:cNvPr id="17" name="直線接點 16"/>
          <p:cNvCxnSpPr/>
          <p:nvPr/>
        </p:nvCxnSpPr>
        <p:spPr>
          <a:xfrm flipH="1" flipV="1">
            <a:off x="810000" y="2904067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809997" y="319987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810001" y="3412068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810001" y="3682471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810001" y="4003676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09998" y="4373563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flipH="1">
            <a:off x="546946" y="2698527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 flipH="1">
            <a:off x="517040" y="2989826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 flipH="1">
            <a:off x="532842" y="3236413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flipH="1">
            <a:off x="546943" y="3516551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546946" y="3819010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flipH="1">
            <a:off x="532842" y="4172230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712" y="557255"/>
            <a:ext cx="10571998" cy="970450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站點與搭車模式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2600" y="1896534"/>
            <a:ext cx="9104221" cy="371686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使用次數高卻沒被分出來  </a:t>
            </a:r>
            <a:r>
              <a:rPr lang="en-US" altLang="zh-TW" sz="3600" dirty="0" smtClean="0"/>
              <a:t>e.g. SCS</a:t>
            </a:r>
          </a:p>
          <a:p>
            <a:pPr marL="0" indent="0">
              <a:buNone/>
            </a:pPr>
            <a:r>
              <a:rPr lang="zh-TW" altLang="en-US" sz="3600" dirty="0" smtClean="0"/>
              <a:t>          零散的搭車模式所貢獻             </a:t>
            </a:r>
            <a:endParaRPr lang="en-US" altLang="zh-TW" sz="3600" dirty="0" smtClean="0"/>
          </a:p>
          <a:p>
            <a:r>
              <a:rPr lang="zh-TW" altLang="en-US" sz="3600" dirty="0" smtClean="0"/>
              <a:t>客群之間搭車模式不同   </a:t>
            </a:r>
            <a:endParaRPr lang="zh-TW" altLang="en-US" sz="3600" dirty="0"/>
          </a:p>
        </p:txBody>
      </p:sp>
      <p:sp>
        <p:nvSpPr>
          <p:cNvPr id="6" name="向右箭號 5"/>
          <p:cNvSpPr/>
          <p:nvPr/>
        </p:nvSpPr>
        <p:spPr>
          <a:xfrm>
            <a:off x="2133600" y="3556001"/>
            <a:ext cx="558800" cy="397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敬老票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點與搭車模式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3600" dirty="0"/>
                  <a:t>每一站的使用次數 </a:t>
                </a:r>
                <a:r>
                  <a:rPr lang="en-US" altLang="zh-TW" sz="3600" dirty="0"/>
                  <a:t>=</a:t>
                </a:r>
                <a:r>
                  <a:rPr lang="zh-TW" altLang="en-US" sz="3600" dirty="0"/>
                  <a:t> </a:t>
                </a:r>
                <a:r>
                  <a:rPr lang="en-US" altLang="zh-TW" sz="3600" dirty="0" smtClean="0"/>
                  <a:t>444</a:t>
                </a:r>
                <a:r>
                  <a:rPr lang="zh-TW" altLang="en-US" sz="3600" dirty="0" smtClean="0"/>
                  <a:t>種搭車模式的</a:t>
                </a:r>
                <a:r>
                  <a:rPr lang="zh-TW" altLang="en-US" sz="3600" dirty="0"/>
                  <a:t>貢獻</a:t>
                </a:r>
                <a:endParaRPr lang="en-US" altLang="zh-TW" sz="3600" dirty="0"/>
              </a:p>
              <a:p>
                <a:r>
                  <a:rPr lang="en-US" altLang="zh-TW" sz="3600" u="sng" dirty="0"/>
                  <a:t>Want:</a:t>
                </a:r>
                <a:r>
                  <a:rPr lang="en-US" altLang="zh-TW" sz="3600" dirty="0"/>
                  <a:t> </a:t>
                </a:r>
                <a:r>
                  <a:rPr lang="zh-TW" altLang="en-US" sz="3600" dirty="0"/>
                  <a:t>把</a:t>
                </a:r>
                <a:r>
                  <a:rPr lang="en-US" altLang="zh-TW" sz="3600" dirty="0"/>
                  <a:t>72</a:t>
                </a:r>
                <a:r>
                  <a:rPr lang="zh-TW" altLang="en-US" sz="3600" dirty="0"/>
                  <a:t>個點畫出來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sz="3600" dirty="0"/>
                  <a:t> </a:t>
                </a:r>
                <a:r>
                  <a:rPr lang="en-US" altLang="zh-TW" sz="3600" dirty="0"/>
                  <a:t>PCA</a:t>
                </a:r>
                <a:r>
                  <a:rPr lang="zh-TW" altLang="en-US" sz="3600" dirty="0"/>
                  <a:t>降維 </a:t>
                </a:r>
                <a:r>
                  <a:rPr lang="en-US" altLang="zh-TW" sz="3600" dirty="0"/>
                  <a:t>(n=72 ,</a:t>
                </a:r>
                <a:r>
                  <a:rPr lang="en-US" altLang="zh-TW" sz="3600" dirty="0" smtClean="0"/>
                  <a:t>p=444)</a:t>
                </a:r>
                <a:r>
                  <a:rPr lang="zh-TW" altLang="en-US" sz="3600" dirty="0" smtClean="0"/>
                  <a:t>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/>
                  <a:t> </a:t>
                </a:r>
                <a:r>
                  <a:rPr lang="zh-TW" altLang="en-US" sz="3600" dirty="0"/>
                  <a:t>  </a:t>
                </a:r>
                <a:r>
                  <a:rPr lang="zh-TW" altLang="en-US" sz="3600" dirty="0" smtClean="0"/>
                  <a:t>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TW" sz="3600" dirty="0"/>
                  <a:t> </a:t>
                </a:r>
                <a:r>
                  <a:rPr lang="zh-TW" altLang="en-US" sz="3600" dirty="0"/>
                  <a:t>保持原始資料變異的資訊</a:t>
                </a:r>
                <a:endParaRPr lang="en-US" altLang="zh-TW" sz="3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esktop\AMSA\FINAL\PIC\老人搭車習慣c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888067"/>
            <a:ext cx="6267449" cy="4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AMSA\FINAL\PIC\老人搭車習慣P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8067"/>
            <a:ext cx="6181725" cy="4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66975" y="3322109"/>
            <a:ext cx="1465792" cy="1354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 rot="2230673">
            <a:off x="1069299" y="3706027"/>
            <a:ext cx="403205" cy="564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 rot="356101">
            <a:off x="3448038" y="5018865"/>
            <a:ext cx="1706058" cy="607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 rot="20926276">
            <a:off x="5249193" y="2272914"/>
            <a:ext cx="448734" cy="745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507411" y="4354927"/>
            <a:ext cx="541089" cy="435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48500" y="4373033"/>
            <a:ext cx="26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解釋</a:t>
            </a:r>
            <a:r>
              <a:rPr lang="en-US" altLang="zh-TW" dirty="0" smtClean="0">
                <a:solidFill>
                  <a:srgbClr val="FF0000"/>
                </a:solidFill>
              </a:rPr>
              <a:t>58.3%</a:t>
            </a:r>
          </a:p>
        </p:txBody>
      </p:sp>
    </p:spTree>
    <p:extLst>
      <p:ext uri="{BB962C8B-B14F-4D97-AF65-F5344CB8AC3E}">
        <p14:creationId xmlns:p14="http://schemas.microsoft.com/office/powerpoint/2010/main" val="37634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AMSA\FINAL\PIC\老人搭車習慣Kme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203"/>
            <a:ext cx="5200650" cy="54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AMSA\FINAL\PIC\老人搭車習慣直方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6" y="1470203"/>
            <a:ext cx="7400924" cy="54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9134" y="427963"/>
            <a:ext cx="10571998" cy="970450"/>
          </a:xfrm>
        </p:spPr>
        <p:txBody>
          <a:bodyPr/>
          <a:lstStyle/>
          <a:p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Plot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9822903" y="4238430"/>
            <a:ext cx="206375" cy="63513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51419" y="375796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B6DF5E">
                    <a:lumMod val="75000"/>
                  </a:srgbClr>
                </a:solidFill>
              </a:rPr>
              <a:t>SCS</a:t>
            </a:r>
            <a:r>
              <a:rPr lang="zh-TW" altLang="en-US" dirty="0">
                <a:solidFill>
                  <a:srgbClr val="B6DF5E">
                    <a:lumMod val="75000"/>
                  </a:srgbClr>
                </a:solidFill>
              </a:rPr>
              <a:t>、</a:t>
            </a:r>
            <a:r>
              <a:rPr lang="en-US" altLang="zh-TW" dirty="0" smtClean="0">
                <a:solidFill>
                  <a:srgbClr val="B6DF5E">
                    <a:lumMod val="75000"/>
                  </a:srgbClr>
                </a:solidFill>
              </a:rPr>
              <a:t>GS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7635794" y="5353978"/>
            <a:ext cx="211667" cy="44026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72522" y="5014834"/>
            <a:ext cx="10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CM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7064415" y="2539725"/>
            <a:ext cx="189032" cy="10012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6712484" y="3685733"/>
            <a:ext cx="202665" cy="6361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90195" y="3013654"/>
            <a:ext cx="126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MF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LYTO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 rot="10800000">
            <a:off x="9803853" y="2986467"/>
            <a:ext cx="229667" cy="53177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  <p:bldP spid="12" grpId="0" animBg="1"/>
      <p:bldP spid="13" grpId="0" animBg="1"/>
      <p:bldP spid="14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敬老票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站點與搭車模式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1999" y="2129153"/>
            <a:ext cx="11128000" cy="421238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SCS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GS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CM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MF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LYTO</a:t>
            </a:r>
            <a:r>
              <a:rPr lang="zh-TW" altLang="en-US" sz="3200" dirty="0" smtClean="0"/>
              <a:t>         </a:t>
            </a:r>
            <a:r>
              <a:rPr lang="en-US" altLang="zh-TW" sz="3200" dirty="0" smtClean="0"/>
              <a:t>K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means</a:t>
            </a:r>
            <a:r>
              <a:rPr lang="zh-TW" altLang="en-US" sz="3200" dirty="0" smtClean="0"/>
              <a:t>               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  </a:t>
            </a:r>
            <a:r>
              <a:rPr lang="en-US" altLang="zh-TW" sz="3200" dirty="0" smtClean="0"/>
              <a:t>SCS</a:t>
            </a:r>
            <a:r>
              <a:rPr lang="zh-TW" altLang="en-US" sz="3200" dirty="0"/>
              <a:t>、</a:t>
            </a:r>
            <a:r>
              <a:rPr lang="en-US" altLang="zh-TW" sz="3200" dirty="0"/>
              <a:t>GS</a:t>
            </a:r>
            <a:r>
              <a:rPr lang="zh-TW" altLang="en-US" sz="3200" dirty="0"/>
              <a:t>、</a:t>
            </a:r>
            <a:r>
              <a:rPr lang="en-US" altLang="zh-TW" sz="3200" dirty="0"/>
              <a:t>CM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JF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MF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LY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LYTO</a:t>
            </a:r>
            <a:r>
              <a:rPr lang="zh-TW" altLang="en-US" sz="3200" dirty="0" smtClean="0"/>
              <a:t>       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</a:p>
          <a:p>
            <a:pPr marL="0" indent="0">
              <a:buNone/>
            </a:pPr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 smtClean="0"/>
              <a:t>SCS</a:t>
            </a:r>
            <a:r>
              <a:rPr lang="zh-TW" altLang="en-US" sz="3200" dirty="0"/>
              <a:t>、</a:t>
            </a:r>
            <a:r>
              <a:rPr lang="en-US" altLang="zh-TW" sz="3200" dirty="0"/>
              <a:t>GS</a:t>
            </a:r>
            <a:r>
              <a:rPr lang="zh-TW" altLang="en-US" sz="3200" dirty="0"/>
              <a:t>、</a:t>
            </a:r>
            <a:r>
              <a:rPr lang="en-US" altLang="zh-TW" sz="3200" dirty="0"/>
              <a:t>CM</a:t>
            </a:r>
            <a:r>
              <a:rPr lang="zh-TW" altLang="en-US" sz="3200" dirty="0"/>
              <a:t>、</a:t>
            </a:r>
            <a:r>
              <a:rPr lang="en-US" altLang="zh-TW" sz="3200" dirty="0"/>
              <a:t>JF</a:t>
            </a:r>
            <a:r>
              <a:rPr lang="zh-TW" altLang="en-US" sz="3200" dirty="0"/>
              <a:t>、</a:t>
            </a:r>
            <a:r>
              <a:rPr lang="en-US" altLang="zh-TW" sz="3200" dirty="0"/>
              <a:t>MF</a:t>
            </a:r>
            <a:r>
              <a:rPr lang="zh-TW" altLang="en-US" sz="3200" dirty="0"/>
              <a:t>、</a:t>
            </a:r>
            <a:r>
              <a:rPr lang="en-US" altLang="zh-TW" sz="3200" dirty="0"/>
              <a:t>LY</a:t>
            </a:r>
            <a:r>
              <a:rPr lang="zh-TW" altLang="en-US" sz="3200" dirty="0"/>
              <a:t>、</a:t>
            </a:r>
            <a:r>
              <a:rPr lang="en-US" altLang="zh-TW" sz="3200" dirty="0" smtClean="0"/>
              <a:t>LYTO  : </a:t>
            </a:r>
            <a:r>
              <a:rPr lang="zh-TW" altLang="en-US" sz="3200" dirty="0" smtClean="0"/>
              <a:t>不能廢除</a:t>
            </a:r>
            <a:endParaRPr lang="en-US" altLang="zh-TW" sz="3200" dirty="0"/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11" name="向右箭號 10"/>
          <p:cNvSpPr/>
          <p:nvPr/>
        </p:nvSpPr>
        <p:spPr>
          <a:xfrm>
            <a:off x="6366933" y="2777067"/>
            <a:ext cx="618066" cy="2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916332" y="3447944"/>
            <a:ext cx="618066" cy="2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1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AMSA\FINAL\PIC\老人搭車習慣H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12191996" cy="55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810000" y="213254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809997" y="236167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810001" y="3526368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810001" y="3682471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810001" y="3803651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09998" y="3925888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flipH="1">
            <a:off x="546946" y="1927002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 flipH="1">
            <a:off x="517040" y="2151626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 flipH="1">
            <a:off x="532842" y="3350713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flipH="1">
            <a:off x="546943" y="3487976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546946" y="3647560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flipH="1">
            <a:off x="532842" y="3724555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票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點與搭車模式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3600" dirty="0"/>
                  <a:t>每一站的使用次數 </a:t>
                </a:r>
                <a:r>
                  <a:rPr lang="en-US" altLang="zh-TW" sz="3600" dirty="0"/>
                  <a:t>=</a:t>
                </a:r>
                <a:r>
                  <a:rPr lang="zh-TW" altLang="en-US" sz="3600" dirty="0"/>
                  <a:t> </a:t>
                </a:r>
                <a:r>
                  <a:rPr lang="en-US" altLang="zh-TW" sz="3600" dirty="0" smtClean="0"/>
                  <a:t>230</a:t>
                </a:r>
                <a:r>
                  <a:rPr lang="zh-TW" altLang="en-US" sz="3600" dirty="0" smtClean="0"/>
                  <a:t>種搭車模式的</a:t>
                </a:r>
                <a:r>
                  <a:rPr lang="zh-TW" altLang="en-US" sz="3600" dirty="0"/>
                  <a:t>貢獻</a:t>
                </a:r>
                <a:endParaRPr lang="en-US" altLang="zh-TW" sz="3600" dirty="0"/>
              </a:p>
              <a:p>
                <a:r>
                  <a:rPr lang="en-US" altLang="zh-TW" sz="3600" u="sng" dirty="0"/>
                  <a:t>Want:</a:t>
                </a:r>
                <a:r>
                  <a:rPr lang="en-US" altLang="zh-TW" sz="3600" dirty="0"/>
                  <a:t> </a:t>
                </a:r>
                <a:r>
                  <a:rPr lang="zh-TW" altLang="en-US" sz="3600" dirty="0"/>
                  <a:t>把</a:t>
                </a:r>
                <a:r>
                  <a:rPr lang="en-US" altLang="zh-TW" sz="3600" dirty="0"/>
                  <a:t>72</a:t>
                </a:r>
                <a:r>
                  <a:rPr lang="zh-TW" altLang="en-US" sz="3600" dirty="0"/>
                  <a:t>個點畫出來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zh-TW" altLang="en-US" sz="3600" dirty="0"/>
                  <a:t> </a:t>
                </a:r>
                <a:r>
                  <a:rPr lang="en-US" altLang="zh-TW" sz="3600" dirty="0"/>
                  <a:t>PCA</a:t>
                </a:r>
                <a:r>
                  <a:rPr lang="zh-TW" altLang="en-US" sz="3600" dirty="0"/>
                  <a:t>降維 </a:t>
                </a:r>
                <a:r>
                  <a:rPr lang="en-US" altLang="zh-TW" sz="3600" dirty="0"/>
                  <a:t>(n=72 ,</a:t>
                </a:r>
                <a:r>
                  <a:rPr lang="en-US" altLang="zh-TW" sz="3600" dirty="0" smtClean="0"/>
                  <a:t>p=230)</a:t>
                </a:r>
                <a:r>
                  <a:rPr lang="zh-TW" altLang="en-US" sz="3600" dirty="0" smtClean="0"/>
                  <a:t> </a:t>
                </a: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3600" dirty="0"/>
                  <a:t> </a:t>
                </a:r>
                <a:r>
                  <a:rPr lang="zh-TW" altLang="en-US" sz="3600" dirty="0"/>
                  <a:t>  </a:t>
                </a:r>
                <a:r>
                  <a:rPr lang="zh-TW" altLang="en-US" sz="3600" dirty="0" smtClean="0"/>
                  <a:t>            </a:t>
                </a:r>
                <a14:m>
                  <m:oMath xmlns:m="http://schemas.openxmlformats.org/officeDocument/2006/math">
                    <m:r>
                      <a:rPr lang="zh-TW" altLang="en-US" sz="3600" i="1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TW" sz="3600" dirty="0"/>
                  <a:t> </a:t>
                </a:r>
                <a:r>
                  <a:rPr lang="zh-TW" altLang="en-US" sz="3600" dirty="0"/>
                  <a:t>保持原始資料變異的資訊</a:t>
                </a:r>
                <a:endParaRPr lang="en-US" altLang="zh-TW" sz="3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AMSA\FINAL\PIC\學生搭車習慣c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73" y="1888067"/>
            <a:ext cx="6407425" cy="4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AMSA\FINAL\PIC\學生搭車習慣P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88067"/>
            <a:ext cx="6023113" cy="4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 rot="21328599">
            <a:off x="2706562" y="2669342"/>
            <a:ext cx="2024410" cy="656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 rot="2230673">
            <a:off x="678233" y="4210061"/>
            <a:ext cx="751493" cy="5987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 rot="17712687">
            <a:off x="2442320" y="3521481"/>
            <a:ext cx="723305" cy="733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146768" y="4766694"/>
            <a:ext cx="2056763" cy="745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374061" y="3637776"/>
            <a:ext cx="619406" cy="500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93467" y="3714273"/>
            <a:ext cx="26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解釋</a:t>
            </a:r>
            <a:r>
              <a:rPr lang="en-US" altLang="zh-TW" dirty="0" smtClean="0">
                <a:solidFill>
                  <a:srgbClr val="FF0000"/>
                </a:solidFill>
              </a:rPr>
              <a:t>74.9%</a:t>
            </a:r>
          </a:p>
        </p:txBody>
      </p:sp>
    </p:spTree>
    <p:extLst>
      <p:ext uri="{BB962C8B-B14F-4D97-AF65-F5344CB8AC3E}">
        <p14:creationId xmlns:p14="http://schemas.microsoft.com/office/powerpoint/2010/main" val="10491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5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AMSA\FINAL\PIC\學生搭車習慣直方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6" y="1417639"/>
            <a:ext cx="7281334" cy="55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9134" y="427963"/>
            <a:ext cx="10571998" cy="970450"/>
          </a:xfrm>
        </p:spPr>
        <p:txBody>
          <a:bodyPr/>
          <a:lstStyle/>
          <a:p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Plot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9093721" y="5664844"/>
            <a:ext cx="143933" cy="3556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94187" y="530206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GS</a:t>
            </a:r>
            <a:r>
              <a:rPr lang="zh-TW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</a:rPr>
              <a:t>CL2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8588294" y="4212829"/>
            <a:ext cx="211667" cy="440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7755000" y="3974280"/>
            <a:ext cx="183452" cy="3102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42883" y="3835072"/>
            <a:ext cx="100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HD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JP</a:t>
            </a:r>
          </a:p>
          <a:p>
            <a:endParaRPr lang="en-US" altLang="zh-TW" dirty="0" smtClean="0">
              <a:solidFill>
                <a:srgbClr val="00206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7064415" y="2777572"/>
            <a:ext cx="189032" cy="100125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7036529" y="1517971"/>
            <a:ext cx="216918" cy="46458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78988" y="209419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33CC"/>
                </a:solidFill>
              </a:rPr>
              <a:t>WL</a:t>
            </a:r>
            <a:r>
              <a:rPr lang="zh-TW" altLang="en-US" dirty="0" smtClean="0">
                <a:solidFill>
                  <a:srgbClr val="0033CC"/>
                </a:solidFill>
              </a:rPr>
              <a:t>、</a:t>
            </a:r>
            <a:r>
              <a:rPr lang="en-US" altLang="zh-TW" dirty="0" smtClean="0">
                <a:solidFill>
                  <a:srgbClr val="0033CC"/>
                </a:solidFill>
              </a:rPr>
              <a:t>LY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 rot="10800000">
            <a:off x="9072568" y="5008727"/>
            <a:ext cx="186238" cy="32223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050" name="Picture 2" descr="C:\Users\user\Desktop\AMSA\FINAL\PIC\學生搭車習慣Km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9"/>
            <a:ext cx="4910666" cy="55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AMSA\FINAL\PIC\學生搭車習慣H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6"/>
            <a:ext cx="12191996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 Plot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810000" y="196109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809997" y="2114022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810001" y="2288118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810001" y="2463271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810001" y="3413126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09998" y="4440238"/>
            <a:ext cx="11381999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 flipH="1">
            <a:off x="546946" y="1755552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 flipH="1">
            <a:off x="517040" y="1903976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 flipH="1">
            <a:off x="532842" y="2112463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flipH="1">
            <a:off x="546943" y="2297351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546946" y="3228460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flipH="1">
            <a:off x="532842" y="4238905"/>
            <a:ext cx="26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路線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站點與搭車模式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2932" y="1991964"/>
            <a:ext cx="9313333" cy="426490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3</a:t>
            </a:r>
            <a:r>
              <a:rPr lang="zh-TW" altLang="en-US" sz="2400" dirty="0" smtClean="0"/>
              <a:t>個群 </a:t>
            </a:r>
            <a:r>
              <a:rPr lang="en-US" altLang="zh-TW" sz="2400" dirty="0" smtClean="0"/>
              <a:t>(WL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LY), (HD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JP),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(GS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CL2) </a:t>
            </a:r>
            <a:r>
              <a:rPr lang="zh-TW" altLang="en-US" sz="2400" dirty="0" smtClean="0"/>
              <a:t>附近有國中小學</a:t>
            </a:r>
            <a:endParaRPr lang="en-US" altLang="zh-TW" sz="2400" dirty="0" smtClean="0"/>
          </a:p>
          <a:p>
            <a:r>
              <a:rPr lang="zh-TW" altLang="en-US" sz="2400" dirty="0" smtClean="0"/>
              <a:t>模式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1.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WL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LY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424</a:t>
            </a:r>
          </a:p>
          <a:p>
            <a:pPr marL="0" indent="0">
              <a:buNone/>
            </a:pP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HD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JP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377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           </a:t>
            </a:r>
            <a:r>
              <a:rPr lang="en-US" altLang="zh-TW" sz="2400" dirty="0" smtClean="0"/>
              <a:t>CL2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349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GS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CL2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418</a:t>
            </a:r>
            <a:r>
              <a:rPr lang="zh-TW" altLang="en-US" sz="2400" dirty="0" smtClean="0"/>
              <a:t>    </a:t>
            </a:r>
            <a:endParaRPr lang="en-US" altLang="zh-TW" sz="2400" dirty="0" smtClean="0"/>
          </a:p>
          <a:p>
            <a:r>
              <a:rPr lang="zh-TW" altLang="en-US" sz="2400" dirty="0" smtClean="0"/>
              <a:t>專車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GS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HD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CL2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JP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89960" y="3351957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489960" y="3865037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489960" y="4909823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89960" y="3975461"/>
            <a:ext cx="350520" cy="331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786380" y="5424597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765973" y="5396661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39453" y="5396661"/>
            <a:ext cx="350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means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9912" y="1917487"/>
                <a:ext cx="11212174" cy="4322446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 smtClean="0"/>
                  <a:t>Initial set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means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800" dirty="0" smtClean="0"/>
                  <a:t>Step 1: 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∀ 1≤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              </a:t>
                </a:r>
                <a:r>
                  <a:rPr lang="en-US" altLang="zh-TW" sz="2800" dirty="0" smtClean="0"/>
                  <a:t>each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dirty="0" smtClean="0"/>
              </a:p>
              <a:p>
                <a:r>
                  <a:rPr lang="en-US" altLang="zh-TW" sz="2800" dirty="0" smtClean="0"/>
                  <a:t>Step 2: update new means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912" y="1917487"/>
                <a:ext cx="11212174" cy="432244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PCA(Principal Component Analysis)</a:t>
            </a:r>
            <a:r>
              <a:rPr lang="zh-TW" altLang="en-US" sz="3600" dirty="0">
                <a:latin typeface="+mn-ea"/>
              </a:rPr>
              <a:t>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主成分分析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。去除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多餘資訊，將原有複雜的數據降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維但保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留數據對變異數貢獻最大的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特徵。主要原理為降低資料維度，又希望遺失的訊息能降到最低</a:t>
            </a:r>
            <a:r>
              <a:rPr lang="zh-TW" altLang="en-US" sz="3600" dirty="0">
                <a:latin typeface="+mn-ea"/>
              </a:rPr>
              <a:t>。</a:t>
            </a:r>
            <a:endParaRPr lang="en-US" altLang="zh-TW" sz="3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1913466"/>
                <a:ext cx="10554574" cy="494453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 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sz="2800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800" dirty="0"/>
                  <a:t>  </a:t>
                </a:r>
                <a:r>
                  <a:rPr lang="en-US" altLang="zh-TW" sz="2800" dirty="0" smtClean="0"/>
                  <a:t> </a:t>
                </a:r>
                <a:endParaRPr lang="en-US" altLang="zh-TW" sz="2800" dirty="0"/>
              </a:p>
              <a:p>
                <a:r>
                  <a:rPr lang="en-US" altLang="zh-TW" sz="2800" dirty="0" smtClean="0"/>
                  <a:t>To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          </a:t>
                </a:r>
                <a:r>
                  <a:rPr lang="en-US" altLang="zh-TW" sz="2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</m:t>
                    </m:r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           </a:t>
                </a:r>
                <a:r>
                  <a:rPr lang="en-US" altLang="zh-TW" sz="2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𝑓𝑖𝑛𝑑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𝑙𝑎𝑟𝑔𝑒𝑠𝑡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𝑒𝑖𝑔𝑒𝑛𝑣𝑎𝑙𝑢𝑒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The projection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800" dirty="0"/>
                  <a:t> </a:t>
                </a:r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1913466"/>
                <a:ext cx="10554574" cy="49445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658575" y="2485294"/>
          <a:ext cx="3320193" cy="424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31"/>
                <a:gridCol w="1106731"/>
                <a:gridCol w="1106731"/>
              </a:tblGrid>
              <a:tr h="70729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PCA1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PCA2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707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站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7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站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7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站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7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站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72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E</a:t>
                      </a:r>
                      <a:r>
                        <a:rPr lang="zh-TW" altLang="en-US" dirty="0" smtClean="0">
                          <a:solidFill>
                            <a:schemeClr val="bg2"/>
                          </a:solidFill>
                        </a:rPr>
                        <a:t>站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內容版面配置區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5996" y="2488418"/>
          <a:ext cx="5216772" cy="4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62"/>
                <a:gridCol w="869462"/>
                <a:gridCol w="869462"/>
                <a:gridCol w="869462"/>
                <a:gridCol w="869462"/>
                <a:gridCol w="869462"/>
              </a:tblGrid>
              <a:tr h="70286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E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702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4.5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2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b="1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2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2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02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1934309"/>
            <a:ext cx="214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Example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92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10"/>
          <p:cNvGraphicFramePr>
            <a:graphicFrameLocks/>
          </p:cNvGraphicFramePr>
          <p:nvPr>
            <p:extLst/>
          </p:nvPr>
        </p:nvGraphicFramePr>
        <p:xfrm>
          <a:off x="222735" y="1254365"/>
          <a:ext cx="4982310" cy="444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62"/>
                <a:gridCol w="996462"/>
                <a:gridCol w="996462"/>
                <a:gridCol w="996462"/>
                <a:gridCol w="996462"/>
              </a:tblGrid>
              <a:tr h="88861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AB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E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站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888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AB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88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88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886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站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4339" y="5287107"/>
            <a:ext cx="6236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A    B    C    D    E </a:t>
            </a:r>
            <a:endParaRPr lang="zh-TW" altLang="en-US" sz="6000" dirty="0"/>
          </a:p>
        </p:txBody>
      </p:sp>
      <p:sp>
        <p:nvSpPr>
          <p:cNvPr id="15" name="上彎箭號 14"/>
          <p:cNvSpPr/>
          <p:nvPr/>
        </p:nvSpPr>
        <p:spPr>
          <a:xfrm flipV="1">
            <a:off x="6447693" y="4185134"/>
            <a:ext cx="808892" cy="11019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上彎箭號 16"/>
          <p:cNvSpPr/>
          <p:nvPr/>
        </p:nvSpPr>
        <p:spPr>
          <a:xfrm flipH="1" flipV="1">
            <a:off x="5861537" y="4185137"/>
            <a:ext cx="738555" cy="11019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flipV="1">
            <a:off x="10398369" y="3118331"/>
            <a:ext cx="900381" cy="2168774"/>
          </a:xfrm>
          <a:prstGeom prst="bentUpArrow">
            <a:avLst>
              <a:gd name="adj1" fmla="val 25000"/>
              <a:gd name="adj2" fmla="val 220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上彎箭號 21"/>
          <p:cNvSpPr/>
          <p:nvPr/>
        </p:nvSpPr>
        <p:spPr>
          <a:xfrm flipH="1" flipV="1">
            <a:off x="9716133" y="3118332"/>
            <a:ext cx="909814" cy="21687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上彎箭號 22"/>
          <p:cNvSpPr/>
          <p:nvPr/>
        </p:nvSpPr>
        <p:spPr>
          <a:xfrm flipH="1" flipV="1">
            <a:off x="6230814" y="2203938"/>
            <a:ext cx="1037495" cy="21453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上彎箭號 23"/>
          <p:cNvSpPr/>
          <p:nvPr/>
        </p:nvSpPr>
        <p:spPr>
          <a:xfrm flipV="1">
            <a:off x="7782974" y="2203938"/>
            <a:ext cx="1010482" cy="32355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080738" y="2203938"/>
            <a:ext cx="785446" cy="26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上彎箭號 27"/>
          <p:cNvSpPr/>
          <p:nvPr/>
        </p:nvSpPr>
        <p:spPr>
          <a:xfrm flipV="1">
            <a:off x="9800491" y="1254364"/>
            <a:ext cx="1172307" cy="1863968"/>
          </a:xfrm>
          <a:prstGeom prst="bentUpArrow">
            <a:avLst>
              <a:gd name="adj1" fmla="val 25000"/>
              <a:gd name="adj2" fmla="val 225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彎箭號 28"/>
          <p:cNvSpPr/>
          <p:nvPr/>
        </p:nvSpPr>
        <p:spPr>
          <a:xfrm flipH="1" flipV="1">
            <a:off x="7250719" y="1254365"/>
            <a:ext cx="1037496" cy="12192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288214" y="1254365"/>
            <a:ext cx="1942528" cy="2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0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112220"/>
            <a:ext cx="10554574" cy="363651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資訊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使用</a:t>
            </a:r>
            <a:r>
              <a:rPr lang="zh-TW" altLang="en-US" sz="3600" dirty="0"/>
              <a:t>次數長條圖無法得知</a:t>
            </a:r>
            <a:endParaRPr lang="en-US" altLang="zh-TW" sz="3600" dirty="0"/>
          </a:p>
          <a:p>
            <a:r>
              <a:rPr lang="zh-TW" altLang="en-US" sz="3600" dirty="0" smtClean="0"/>
              <a:t>路線</a:t>
            </a:r>
            <a:r>
              <a:rPr lang="en-US" altLang="zh-TW" sz="3600" dirty="0" smtClean="0"/>
              <a:t>11</a:t>
            </a:r>
            <a:r>
              <a:rPr lang="zh-TW" altLang="en-US" sz="3600" dirty="0"/>
              <a:t> </a:t>
            </a:r>
            <a:r>
              <a:rPr lang="zh-TW" altLang="en-US" sz="3600" dirty="0" smtClean="0"/>
              <a:t>重要站點分析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                學生族群       學生專車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                老人族群       不能廢除</a:t>
            </a:r>
            <a:endParaRPr lang="en-US" altLang="zh-TW" sz="3600" dirty="0" smtClean="0"/>
          </a:p>
        </p:txBody>
      </p:sp>
      <p:sp>
        <p:nvSpPr>
          <p:cNvPr id="5" name="向右箭號 4"/>
          <p:cNvSpPr/>
          <p:nvPr/>
        </p:nvSpPr>
        <p:spPr>
          <a:xfrm>
            <a:off x="4944534" y="4150766"/>
            <a:ext cx="55880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944534" y="4949748"/>
            <a:ext cx="55880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213051"/>
            <a:ext cx="10554574" cy="39106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6000" dirty="0" smtClean="0"/>
              <a:t>偏鄉地區</a:t>
            </a:r>
            <a:endParaRPr lang="en-US" altLang="zh-TW" sz="6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zh-TW" sz="6000" dirty="0"/>
              <a:t>交通</a:t>
            </a:r>
            <a:r>
              <a:rPr lang="zh-TW" altLang="zh-TW" sz="6000" dirty="0" smtClean="0"/>
              <a:t>方式</a:t>
            </a:r>
            <a:endParaRPr lang="en-US" altLang="zh-TW" sz="6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6000" dirty="0" smtClean="0"/>
              <a:t>有些</a:t>
            </a:r>
            <a:r>
              <a:rPr lang="zh-TW" altLang="zh-TW" sz="6000" dirty="0" smtClean="0"/>
              <a:t>停靠站少有</a:t>
            </a:r>
            <a:r>
              <a:rPr lang="zh-TW" altLang="zh-TW" sz="6000" dirty="0"/>
              <a:t>人使用</a:t>
            </a:r>
            <a:endParaRPr lang="en-US" altLang="zh-TW" sz="60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38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3600" u="sng" dirty="0" smtClean="0"/>
                  <a:t>Next:   </a:t>
                </a:r>
              </a:p>
              <a:p>
                <a:r>
                  <a:rPr lang="zh-TW" altLang="en-US" sz="3600" dirty="0" smtClean="0"/>
                  <a:t>路線</a:t>
                </a:r>
                <a:r>
                  <a:rPr lang="en-US" altLang="zh-TW" sz="3600" dirty="0" smtClean="0"/>
                  <a:t>22</a:t>
                </a:r>
                <a:r>
                  <a:rPr lang="zh-TW" altLang="en-US" sz="3600" dirty="0" smtClean="0"/>
                  <a:t>、</a:t>
                </a:r>
                <a:r>
                  <a:rPr lang="en-US" altLang="zh-TW" sz="3600" dirty="0" smtClean="0"/>
                  <a:t>33</a:t>
                </a:r>
                <a:r>
                  <a:rPr lang="zh-TW" altLang="en-US" sz="3600" dirty="0" smtClean="0"/>
                  <a:t>、</a:t>
                </a:r>
                <a:r>
                  <a:rPr lang="en-US" altLang="zh-TW" sz="3600" dirty="0" smtClean="0"/>
                  <a:t>44</a:t>
                </a:r>
                <a:r>
                  <a:rPr lang="zh-TW" altLang="en-US" sz="3600" dirty="0" smtClean="0"/>
                  <a:t>的重要站點分析 </a:t>
                </a:r>
                <a:endParaRPr lang="en-US" altLang="zh-TW" sz="3600" dirty="0" smtClean="0"/>
              </a:p>
              <a:p>
                <a:r>
                  <a:rPr lang="zh-TW" altLang="en-US" sz="3600" dirty="0" smtClean="0"/>
                  <a:t>使用率高 </a:t>
                </a:r>
                <a14:m>
                  <m:oMath xmlns:m="http://schemas.openxmlformats.org/officeDocument/2006/math">
                    <m:r>
                      <a:rPr lang="zh-TW" altLang="en-US" sz="36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3600" dirty="0" smtClean="0"/>
                  <a:t> </a:t>
                </a:r>
                <a:r>
                  <a:rPr lang="zh-TW" altLang="en-US" sz="3600" dirty="0" smtClean="0"/>
                  <a:t>特定模式高</a:t>
                </a:r>
                <a:r>
                  <a:rPr lang="en-US" altLang="zh-TW" sz="3600" dirty="0" smtClean="0"/>
                  <a:t> </a:t>
                </a:r>
              </a:p>
              <a:p>
                <a:endParaRPr lang="zh-TW" altLang="en-US" u="sng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858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3401" y="2502957"/>
            <a:ext cx="419370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9600" kern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tellar" panose="020A0402060406010301" pitchFamily="18" charset="0"/>
                <a:ea typeface="Adobe Gothic Std B" panose="020B0800000000000000" pitchFamily="34" charset="-128"/>
              </a:rPr>
              <a:t>Q &amp; A</a:t>
            </a:r>
            <a:endParaRPr lang="zh-TW" alt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2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18734" y="2726267"/>
            <a:ext cx="835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Thanks for listening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368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040237" y="2682254"/>
            <a:ext cx="3151763" cy="374072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上下車時間與日期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上下車分鐘數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="" xmlns:a16="http://schemas.microsoft.com/office/drawing/2014/main" id="{879FF7F0-1ACF-4271-B0AE-221EEC69F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78" y="2738316"/>
            <a:ext cx="7956959" cy="3684665"/>
          </a:xfrm>
        </p:spPr>
      </p:pic>
      <p:sp>
        <p:nvSpPr>
          <p:cNvPr id="7" name="左大括弧 6">
            <a:extLst>
              <a:ext uri="{FF2B5EF4-FFF2-40B4-BE49-F238E27FC236}">
                <a16:creationId xmlns="" xmlns:a16="http://schemas.microsoft.com/office/drawing/2014/main" id="{E529BAD0-6999-4522-8D92-D96B2C9488CF}"/>
              </a:ext>
            </a:extLst>
          </p:cNvPr>
          <p:cNvSpPr/>
          <p:nvPr/>
        </p:nvSpPr>
        <p:spPr>
          <a:xfrm>
            <a:off x="632200" y="2880351"/>
            <a:ext cx="355600" cy="3542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99611368-F0F8-465E-87C5-985ADAD9A2B2}"/>
              </a:ext>
            </a:extLst>
          </p:cNvPr>
          <p:cNvSpPr txBox="1"/>
          <p:nvPr/>
        </p:nvSpPr>
        <p:spPr>
          <a:xfrm>
            <a:off x="186006" y="2880351"/>
            <a:ext cx="461665" cy="35135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dirty="0"/>
              <a:t>每筆搭車的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9" name="左大括弧 8">
            <a:extLst>
              <a:ext uri="{FF2B5EF4-FFF2-40B4-BE49-F238E27FC236}">
                <a16:creationId xmlns="" xmlns:a16="http://schemas.microsoft.com/office/drawing/2014/main" id="{BD8B7860-1873-466A-9926-63E90E98643A}"/>
              </a:ext>
            </a:extLst>
          </p:cNvPr>
          <p:cNvSpPr/>
          <p:nvPr/>
        </p:nvSpPr>
        <p:spPr>
          <a:xfrm rot="5400000">
            <a:off x="4666703" y="1120549"/>
            <a:ext cx="307068" cy="2816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="" xmlns:a16="http://schemas.microsoft.com/office/drawing/2014/main" id="{3EED4283-C53B-4C77-99C6-12CBD6259984}"/>
              </a:ext>
            </a:extLst>
          </p:cNvPr>
          <p:cNvSpPr/>
          <p:nvPr/>
        </p:nvSpPr>
        <p:spPr>
          <a:xfrm rot="5400000">
            <a:off x="7439019" y="1164572"/>
            <a:ext cx="307068" cy="272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37D77E13-535A-4172-A2AC-1330B6F84F89}"/>
              </a:ext>
            </a:extLst>
          </p:cNvPr>
          <p:cNvSpPr txBox="1"/>
          <p:nvPr/>
        </p:nvSpPr>
        <p:spPr>
          <a:xfrm>
            <a:off x="4204252" y="2007845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上車資訊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C32438B2-8B6A-4B89-AFC6-B44D52A1C1A5}"/>
              </a:ext>
            </a:extLst>
          </p:cNvPr>
          <p:cNvSpPr txBox="1"/>
          <p:nvPr/>
        </p:nvSpPr>
        <p:spPr>
          <a:xfrm>
            <a:off x="7016084" y="2005853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下車資訊</a:t>
            </a:r>
          </a:p>
        </p:txBody>
      </p:sp>
    </p:spTree>
    <p:extLst>
      <p:ext uri="{BB962C8B-B14F-4D97-AF65-F5344CB8AC3E}">
        <p14:creationId xmlns:p14="http://schemas.microsoft.com/office/powerpoint/2010/main" val="18245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2343" y="2222287"/>
            <a:ext cx="10843155" cy="4333634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33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44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敬老票、學生票、一般票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時間轉換為分鐘數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09:08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9+8=548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各個站點的名稱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程與回程資料分開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3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5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16510"/>
              </p:ext>
            </p:extLst>
          </p:nvPr>
        </p:nvGraphicFramePr>
        <p:xfrm>
          <a:off x="2036235" y="1940801"/>
          <a:ext cx="833119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0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3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去程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32470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14184"/>
              </p:ext>
            </p:extLst>
          </p:nvPr>
        </p:nvGraphicFramePr>
        <p:xfrm>
          <a:off x="2036235" y="4318241"/>
          <a:ext cx="8331199" cy="2400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2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49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7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65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93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1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23597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700" y="447188"/>
            <a:ext cx="10571998" cy="970450"/>
          </a:xfrm>
        </p:spPr>
        <p:txBody>
          <a:bodyPr/>
          <a:lstStyle/>
          <a:p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路線刷卡站點與時間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去回程</a:t>
            </a:r>
            <a:r>
              <a:rPr lang="en-US" alt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5" b="49074"/>
          <a:stretch/>
        </p:blipFill>
        <p:spPr>
          <a:xfrm>
            <a:off x="163901" y="2214810"/>
            <a:ext cx="5753819" cy="4218316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50000" b="48780"/>
          <a:stretch/>
        </p:blipFill>
        <p:spPr>
          <a:xfrm>
            <a:off x="6185140" y="2232063"/>
            <a:ext cx="5687683" cy="42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1801</TotalTime>
  <Words>913</Words>
  <Application>Microsoft Office PowerPoint</Application>
  <PresentationFormat>寬螢幕</PresentationFormat>
  <Paragraphs>297</Paragraphs>
  <Slides>42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5" baseType="lpstr">
      <vt:lpstr>Adobe Gothic Std B</vt:lpstr>
      <vt:lpstr>新細明體</vt:lpstr>
      <vt:lpstr>標楷體</vt:lpstr>
      <vt:lpstr>Calibri</vt:lpstr>
      <vt:lpstr>Calibri Light</vt:lpstr>
      <vt:lpstr>Cambria Math</vt:lpstr>
      <vt:lpstr>Castellar</vt:lpstr>
      <vt:lpstr>Century Gothic</vt:lpstr>
      <vt:lpstr>Times New Roman</vt:lpstr>
      <vt:lpstr>Wingdings</vt:lpstr>
      <vt:lpstr>Wingdings 2</vt:lpstr>
      <vt:lpstr>HDOfficeLightV0</vt:lpstr>
      <vt:lpstr>至理名言</vt:lpstr>
      <vt:lpstr>Multivariate Analysis Final Report  公車路線資料 </vt:lpstr>
      <vt:lpstr>Outline</vt:lpstr>
      <vt:lpstr>Introduction</vt:lpstr>
      <vt:lpstr>Introduction</vt:lpstr>
      <vt:lpstr>Data</vt:lpstr>
      <vt:lpstr>Data </vt:lpstr>
      <vt:lpstr>Data </vt:lpstr>
      <vt:lpstr>Data</vt:lpstr>
      <vt:lpstr>路線刷卡站點與時間(整年-去回程)</vt:lpstr>
      <vt:lpstr>Objective</vt:lpstr>
      <vt:lpstr>Objective</vt:lpstr>
      <vt:lpstr>Method</vt:lpstr>
      <vt:lpstr>路線11站點與使用次數</vt:lpstr>
      <vt:lpstr>路線11站點與使用次數</vt:lpstr>
      <vt:lpstr>路線11站點與使用次數</vt:lpstr>
      <vt:lpstr>PowerPoint 簡報</vt:lpstr>
      <vt:lpstr>路線11站點與搭車模式</vt:lpstr>
      <vt:lpstr>路線11站點與搭車模式</vt:lpstr>
      <vt:lpstr>PCA Plot</vt:lpstr>
      <vt:lpstr>Kmeans Plot </vt:lpstr>
      <vt:lpstr>Hierarchical Plot</vt:lpstr>
      <vt:lpstr>路線11站點與搭車模式</vt:lpstr>
      <vt:lpstr>路線11(敬老票)站點與搭車模式</vt:lpstr>
      <vt:lpstr>PCA Plot</vt:lpstr>
      <vt:lpstr>Kmeans Plot </vt:lpstr>
      <vt:lpstr>路線11(敬老票)站點與搭車模式</vt:lpstr>
      <vt:lpstr>Hierarchical Plot</vt:lpstr>
      <vt:lpstr>路線11(學生票)站點與搭車模式</vt:lpstr>
      <vt:lpstr>PCA Plot</vt:lpstr>
      <vt:lpstr>Kmeans Plot </vt:lpstr>
      <vt:lpstr>Hierarchical Plot</vt:lpstr>
      <vt:lpstr>路線11(學生票)站點與搭車模式</vt:lpstr>
      <vt:lpstr>K means</vt:lpstr>
      <vt:lpstr>PCA</vt:lpstr>
      <vt:lpstr>PCA</vt:lpstr>
      <vt:lpstr>Hierarchical Clustering</vt:lpstr>
      <vt:lpstr>PowerPoint 簡報</vt:lpstr>
      <vt:lpstr>Conclusion</vt:lpstr>
      <vt:lpstr>Conclusion</vt:lpstr>
      <vt:lpstr>Conclusion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公車路線整合-         多變量分析</dc:title>
  <dc:creator>User</dc:creator>
  <cp:lastModifiedBy>Master</cp:lastModifiedBy>
  <cp:revision>198</cp:revision>
  <dcterms:created xsi:type="dcterms:W3CDTF">2018-05-13T22:57:01Z</dcterms:created>
  <dcterms:modified xsi:type="dcterms:W3CDTF">2018-06-23T02:56:07Z</dcterms:modified>
</cp:coreProperties>
</file>