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58" r:id="rId3"/>
    <p:sldMasterId id="2147483691" r:id="rId4"/>
    <p:sldMasterId id="2147483692" r:id="rId5"/>
    <p:sldMasterId id="2147483693" r:id="rId6"/>
  </p:sldMasterIdLst>
  <p:notesMasterIdLst>
    <p:notesMasterId r:id="rId26"/>
  </p:notesMasterIdLst>
  <p:sldIdLst>
    <p:sldId id="256" r:id="rId7"/>
    <p:sldId id="304" r:id="rId8"/>
    <p:sldId id="387" r:id="rId9"/>
    <p:sldId id="388" r:id="rId10"/>
    <p:sldId id="389" r:id="rId11"/>
    <p:sldId id="410" r:id="rId12"/>
    <p:sldId id="414" r:id="rId13"/>
    <p:sldId id="390" r:id="rId14"/>
    <p:sldId id="402" r:id="rId15"/>
    <p:sldId id="412" r:id="rId16"/>
    <p:sldId id="413" r:id="rId17"/>
    <p:sldId id="404" r:id="rId18"/>
    <p:sldId id="405" r:id="rId19"/>
    <p:sldId id="406" r:id="rId20"/>
    <p:sldId id="407" r:id="rId21"/>
    <p:sldId id="408" r:id="rId22"/>
    <p:sldId id="400" r:id="rId23"/>
    <p:sldId id="401" r:id="rId24"/>
    <p:sldId id="276"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71">
          <p15:clr>
            <a:srgbClr val="A4A3A4"/>
          </p15:clr>
        </p15:guide>
        <p15:guide id="2" pos="3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聪" initials="吴" lastIdx="0" clrIdx="0">
    <p:extLst>
      <p:ext uri="{19B8F6BF-5375-455C-9EA6-DF929625EA0E}">
        <p15:presenceInfo xmlns:p15="http://schemas.microsoft.com/office/powerpoint/2012/main" userId="2d7262d6b6a08f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00"/>
    <a:srgbClr val="006699"/>
    <a:srgbClr val="0066FF"/>
    <a:srgbClr val="EEA752"/>
    <a:srgbClr val="E75093"/>
    <a:srgbClr val="E254B5"/>
    <a:srgbClr val="FF9933"/>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07" autoAdjust="0"/>
  </p:normalViewPr>
  <p:slideViewPr>
    <p:cSldViewPr snapToGrid="0" snapToObjects="1">
      <p:cViewPr varScale="1">
        <p:scale>
          <a:sx n="75" d="100"/>
          <a:sy n="75" d="100"/>
        </p:scale>
        <p:origin x="498" y="72"/>
      </p:cViewPr>
      <p:guideLst>
        <p:guide orient="horz" pos="2071"/>
        <p:guide pos="3862"/>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365DD4F-346D-49D9-A238-FA0FBAEB06F1}"/>
              </a:ext>
            </a:extLst>
          </p:cNvPr>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a:extLst>
              <a:ext uri="{FF2B5EF4-FFF2-40B4-BE49-F238E27FC236}">
                <a16:creationId xmlns:a16="http://schemas.microsoft.com/office/drawing/2014/main" id="{39B4D285-3C7A-4578-B9EF-A8E509298515}"/>
              </a:ext>
            </a:extLst>
          </p:cNvPr>
          <p:cNvSpPr>
            <a:spLocks noGrp="1" noChangeArrowheads="1"/>
          </p:cNvSpPr>
          <p:nvPr>
            <p:ph type="body" sz="quarter" idx="3"/>
          </p:nvPr>
        </p:nvSpPr>
        <p:spPr bwMode="auto">
          <a:xfrm>
            <a:off x="538163" y="4387850"/>
            <a:ext cx="5780087" cy="3952875"/>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
第二级
第三级
第四级
第五级</a:t>
            </a:r>
          </a:p>
        </p:txBody>
      </p:sp>
      <p:sp>
        <p:nvSpPr>
          <p:cNvPr id="7172" name="Rectangle 4">
            <a:extLst>
              <a:ext uri="{FF2B5EF4-FFF2-40B4-BE49-F238E27FC236}">
                <a16:creationId xmlns:a16="http://schemas.microsoft.com/office/drawing/2014/main" id="{62B2C9BE-46B6-4B7B-82A2-F385844F68AB}"/>
              </a:ext>
            </a:extLst>
          </p:cNvPr>
          <p:cNvSpPr>
            <a:spLocks noGrp="1" noChangeArrowheads="1"/>
          </p:cNvSpPr>
          <p:nvPr>
            <p:ph type="hdr" sz="quarter"/>
          </p:nvPr>
        </p:nvSpPr>
        <p:spPr bwMode="auto">
          <a:xfrm>
            <a:off x="0" y="0"/>
            <a:ext cx="2973388"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7173" name="Rectangle 5">
            <a:extLst>
              <a:ext uri="{FF2B5EF4-FFF2-40B4-BE49-F238E27FC236}">
                <a16:creationId xmlns:a16="http://schemas.microsoft.com/office/drawing/2014/main" id="{1BB352B0-0ECD-4DA4-A071-3343E4FFE77F}"/>
              </a:ext>
            </a:extLst>
          </p:cNvPr>
          <p:cNvSpPr>
            <a:spLocks noGrp="1" noChangeArrowheads="1"/>
          </p:cNvSpPr>
          <p:nvPr>
            <p:ph type="dt" idx="1"/>
          </p:nvPr>
        </p:nvSpPr>
        <p:spPr bwMode="auto">
          <a:xfrm>
            <a:off x="3883025" y="0"/>
            <a:ext cx="2974975"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en-US"/>
          </a:p>
        </p:txBody>
      </p:sp>
      <p:sp>
        <p:nvSpPr>
          <p:cNvPr id="7174" name="Rectangle 6">
            <a:extLst>
              <a:ext uri="{FF2B5EF4-FFF2-40B4-BE49-F238E27FC236}">
                <a16:creationId xmlns:a16="http://schemas.microsoft.com/office/drawing/2014/main" id="{62F98E43-1B6B-43C7-A933-857A2C7899FB}"/>
              </a:ext>
            </a:extLst>
          </p:cNvPr>
          <p:cNvSpPr>
            <a:spLocks noGrp="1" noChangeArrowheads="1"/>
          </p:cNvSpPr>
          <p:nvPr>
            <p:ph type="ftr" sz="quarter" idx="4"/>
          </p:nvPr>
        </p:nvSpPr>
        <p:spPr bwMode="auto">
          <a:xfrm>
            <a:off x="0" y="8686800"/>
            <a:ext cx="2973388"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7175" name="Rectangle 7">
            <a:extLst>
              <a:ext uri="{FF2B5EF4-FFF2-40B4-BE49-F238E27FC236}">
                <a16:creationId xmlns:a16="http://schemas.microsoft.com/office/drawing/2014/main" id="{1BADCD08-314C-4E44-8C95-5663260FD344}"/>
              </a:ext>
            </a:extLst>
          </p:cNvPr>
          <p:cNvSpPr>
            <a:spLocks noGrp="1" noChangeArrowheads="1"/>
          </p:cNvSpPr>
          <p:nvPr>
            <p:ph type="sldNum" sz="quarter" idx="5"/>
          </p:nvPr>
        </p:nvSpPr>
        <p:spPr bwMode="auto">
          <a:xfrm>
            <a:off x="3883025" y="8686800"/>
            <a:ext cx="2974975"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fld id="{16239A65-CEA6-40A3-8661-86EA5D191547}" type="slidenum">
              <a:rPr lang="zh-CN" altLang="en-US"/>
              <a:pPr/>
              <a:t>‹#›</a:t>
            </a:fld>
            <a:endParaRPr lang="zh-CN" altLang="en-US"/>
          </a:p>
        </p:txBody>
      </p:sp>
    </p:spTree>
    <p:extLst>
      <p:ext uri="{BB962C8B-B14F-4D97-AF65-F5344CB8AC3E}">
        <p14:creationId xmlns:p14="http://schemas.microsoft.com/office/powerpoint/2010/main" val="37659688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dirty="0">
                <a:solidFill>
                  <a:srgbClr val="FF0000"/>
                </a:solidFill>
              </a:rPr>
              <a:t>LP: </a:t>
            </a:r>
            <a:r>
              <a:rPr lang="zh-CN" altLang="en-US" dirty="0">
                <a:solidFill>
                  <a:srgbClr val="FF0000"/>
                </a:solidFill>
              </a:rPr>
              <a:t>背景颜色换一下（这个颜色太扎眼），增加些对比度，另外项目标题字体大点，加上公司全名，</a:t>
            </a:r>
            <a:r>
              <a:rPr lang="en-US" altLang="zh-CN" dirty="0">
                <a:solidFill>
                  <a:srgbClr val="FF0000"/>
                </a:solidFill>
              </a:rPr>
              <a:t>logo</a:t>
            </a:r>
            <a:r>
              <a:rPr lang="zh-CN" altLang="en-US" dirty="0">
                <a:solidFill>
                  <a:srgbClr val="FF0000"/>
                </a:solidFill>
              </a:rPr>
              <a:t>可考虑小点</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0611AC6F-CB2D-4268-A508-6881233BD02A}"/>
              </a:ext>
            </a:extLst>
          </p:cNvPr>
          <p:cNvSpPr>
            <a:spLocks noGrp="1" noRot="1" noChangeAspect="1" noTextEdit="1"/>
          </p:cNvSpPr>
          <p:nvPr>
            <p:ph type="sldImg"/>
          </p:nvPr>
        </p:nvSpPr>
        <p:spPr>
          <a:xfrm>
            <a:off x="409575" y="754063"/>
            <a:ext cx="5854700" cy="3294062"/>
          </a:xfrm>
        </p:spPr>
      </p:sp>
      <p:sp>
        <p:nvSpPr>
          <p:cNvPr id="27651" name="备注占位符 2">
            <a:extLst>
              <a:ext uri="{FF2B5EF4-FFF2-40B4-BE49-F238E27FC236}">
                <a16:creationId xmlns:a16="http://schemas.microsoft.com/office/drawing/2014/main" id="{C497FB87-30B9-49F2-8576-49E01679264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用图和关键字的方式来说，不要这么多文字</a:t>
            </a:r>
            <a:endParaRPr lang="en-US" altLang="zh-CN" dirty="0"/>
          </a:p>
          <a:p>
            <a:r>
              <a:rPr lang="en-US" altLang="zh-CN" dirty="0"/>
              <a:t>LP</a:t>
            </a:r>
            <a:r>
              <a:rPr lang="zh-CN" altLang="en-US" dirty="0"/>
              <a:t>：精简，如可能图尽量用彩色，每页一定要突出重点，此页重点是。。。？</a:t>
            </a:r>
          </a:p>
        </p:txBody>
      </p:sp>
      <p:sp>
        <p:nvSpPr>
          <p:cNvPr id="27652" name="灯片编号占位符 3">
            <a:extLst>
              <a:ext uri="{FF2B5EF4-FFF2-40B4-BE49-F238E27FC236}">
                <a16:creationId xmlns:a16="http://schemas.microsoft.com/office/drawing/2014/main" id="{611AC6C0-4597-4A0A-88D6-1806CE63FF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50831-C39E-4BF4-B6AE-CC51E15C16E6}" type="slidenum">
              <a:rPr lang="zh-CN" altLang="en-US"/>
              <a:pPr/>
              <a:t>10</a:t>
            </a:fld>
            <a:endParaRPr lang="zh-CN" altLang="en-US"/>
          </a:p>
        </p:txBody>
      </p:sp>
    </p:spTree>
    <p:extLst>
      <p:ext uri="{BB962C8B-B14F-4D97-AF65-F5344CB8AC3E}">
        <p14:creationId xmlns:p14="http://schemas.microsoft.com/office/powerpoint/2010/main" val="2053142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0611AC6F-CB2D-4268-A508-6881233BD02A}"/>
              </a:ext>
            </a:extLst>
          </p:cNvPr>
          <p:cNvSpPr>
            <a:spLocks noGrp="1" noRot="1" noChangeAspect="1" noTextEdit="1"/>
          </p:cNvSpPr>
          <p:nvPr>
            <p:ph type="sldImg"/>
          </p:nvPr>
        </p:nvSpPr>
        <p:spPr>
          <a:xfrm>
            <a:off x="409575" y="754063"/>
            <a:ext cx="5854700" cy="3294062"/>
          </a:xfrm>
        </p:spPr>
      </p:sp>
      <p:sp>
        <p:nvSpPr>
          <p:cNvPr id="27651" name="备注占位符 2">
            <a:extLst>
              <a:ext uri="{FF2B5EF4-FFF2-40B4-BE49-F238E27FC236}">
                <a16:creationId xmlns:a16="http://schemas.microsoft.com/office/drawing/2014/main" id="{C497FB87-30B9-49F2-8576-49E01679264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用图和关键字的方式来说，不要这么多文字</a:t>
            </a:r>
            <a:endParaRPr lang="en-US" altLang="zh-CN" dirty="0"/>
          </a:p>
          <a:p>
            <a:r>
              <a:rPr lang="en-US" altLang="zh-CN" dirty="0"/>
              <a:t>LP</a:t>
            </a:r>
            <a:r>
              <a:rPr lang="zh-CN" altLang="en-US" dirty="0"/>
              <a:t>：精简，如可能图尽量用彩色，每页一定要突出重点，此页重点是。。。？</a:t>
            </a:r>
            <a:endParaRPr lang="en-US" altLang="zh-CN" dirty="0"/>
          </a:p>
          <a:p>
            <a:endParaRPr lang="en-US" altLang="zh-CN" dirty="0"/>
          </a:p>
          <a:p>
            <a:r>
              <a:rPr lang="en-US" altLang="zh-CN" dirty="0"/>
              <a:t>LP</a:t>
            </a:r>
            <a:r>
              <a:rPr lang="zh-CN" altLang="en-US" dirty="0"/>
              <a:t>：此页是介绍现有技术路线？然后引出本项目的创新点？</a:t>
            </a:r>
            <a:r>
              <a:rPr lang="zh-CN" altLang="en-US" baseline="0" dirty="0"/>
              <a:t>  排版太乱了，图片为了说明什么？文字逻辑是什么？</a:t>
            </a:r>
            <a:endParaRPr lang="en-US" altLang="zh-CN" baseline="0" dirty="0"/>
          </a:p>
          <a:p>
            <a:endParaRPr lang="en-US" altLang="zh-CN" baseline="0" dirty="0"/>
          </a:p>
          <a:p>
            <a:r>
              <a:rPr lang="zh-CN" altLang="en-US" dirty="0"/>
              <a:t>眼眶肿瘤是眼科疾病分支的一种，如果能在早期诊断中发现，</a:t>
            </a:r>
            <a:r>
              <a:rPr lang="en-US" altLang="zh-CN" dirty="0"/>
              <a:t>90%</a:t>
            </a:r>
            <a:r>
              <a:rPr lang="zh-CN" altLang="en-US" dirty="0"/>
              <a:t>以上都可以治愈，但其由于病因复杂、种类多，导致诊断较为困难，一般需要经验丰富的高水平专家医师才能判断。</a:t>
            </a:r>
          </a:p>
          <a:p>
            <a:endParaRPr lang="en-US" altLang="zh-CN" dirty="0"/>
          </a:p>
          <a:p>
            <a:r>
              <a:rPr lang="zh-CN" altLang="en-US" dirty="0"/>
              <a:t>        本项目所提供的基于深度学习的眼眶肿瘤计算机辅助诊断技术数字化实现的软件系统产品，将传统肿瘤核磁共振诊断技术与现代计算机科技相结合：前者提供便利迅捷的辅助先期诊断图像，后者提供客观精确的分析过程，可以极大减少传统诊断中存在的过于主观的成分。</a:t>
            </a:r>
            <a:endParaRPr lang="en-US" altLang="zh-CN" dirty="0"/>
          </a:p>
          <a:p>
            <a:endParaRPr lang="zh-CN" altLang="en-US" dirty="0"/>
          </a:p>
          <a:p>
            <a:r>
              <a:rPr lang="zh-CN" altLang="en-US" dirty="0"/>
              <a:t>        本系统可以应用于广大医疗机构，为他们提供便捷的先期预判的辅助诊断手段，提高诊断整体准确性，亦可减轻医师的诊断强度，提升医院的服务效率。也应对于关心自身健康状态的普通市民，为他们提供一个安全便利的自我检查工具。 </a:t>
            </a:r>
            <a:endParaRPr lang="en-US" altLang="zh-CN" dirty="0"/>
          </a:p>
          <a:p>
            <a:r>
              <a:rPr lang="en-US" altLang="zh-CN" dirty="0"/>
              <a:t>2015</a:t>
            </a:r>
            <a:r>
              <a:rPr lang="zh-CN" altLang="en-US" dirty="0"/>
              <a:t>年，</a:t>
            </a:r>
            <a:r>
              <a:rPr lang="en-US" altLang="zh-CN" dirty="0"/>
              <a:t>Olaf </a:t>
            </a:r>
            <a:r>
              <a:rPr lang="en-US" altLang="zh-CN" dirty="0" err="1"/>
              <a:t>Ronneberger</a:t>
            </a:r>
            <a:r>
              <a:rPr lang="zh-CN" altLang="en-US" dirty="0"/>
              <a:t>等人 </a:t>
            </a:r>
            <a:r>
              <a:rPr lang="en-US" altLang="zh-CN" dirty="0"/>
              <a:t>U-net</a:t>
            </a:r>
            <a:r>
              <a:rPr lang="zh-CN" altLang="en-US" dirty="0"/>
              <a:t>用于医学图像分割，在训练集样本很少的情况下训练，对医学图像的分割精度较高，速度很快（不到</a:t>
            </a:r>
            <a:r>
              <a:rPr lang="en-US" altLang="zh-CN" dirty="0"/>
              <a:t>1</a:t>
            </a:r>
            <a:r>
              <a:rPr lang="zh-CN" altLang="en-US" dirty="0"/>
              <a:t>秒钟时间就可以分割一张</a:t>
            </a:r>
            <a:r>
              <a:rPr lang="en-US" altLang="zh-CN" dirty="0"/>
              <a:t>512</a:t>
            </a:r>
            <a:r>
              <a:rPr lang="zh-CN" altLang="en-US" dirty="0"/>
              <a:t>乘</a:t>
            </a:r>
            <a:r>
              <a:rPr lang="en-US" altLang="zh-CN" dirty="0"/>
              <a:t>512</a:t>
            </a:r>
            <a:r>
              <a:rPr lang="zh-CN" altLang="en-US" dirty="0"/>
              <a:t>大小的医学图像）。</a:t>
            </a:r>
            <a:r>
              <a:rPr lang="en-US" altLang="zh-CN" dirty="0"/>
              <a:t>U-net</a:t>
            </a:r>
            <a:r>
              <a:rPr lang="zh-CN" altLang="en-US" dirty="0"/>
              <a:t>是被广泛认可的适用于医学图像分割的网络模型。</a:t>
            </a:r>
          </a:p>
          <a:p>
            <a:r>
              <a:rPr lang="en-US" altLang="zh-CN" dirty="0"/>
              <a:t>2017</a:t>
            </a:r>
            <a:r>
              <a:rPr lang="zh-CN" altLang="en-US" dirty="0"/>
              <a:t>年，</a:t>
            </a:r>
            <a:r>
              <a:rPr lang="en-US" altLang="zh-CN" dirty="0"/>
              <a:t>FAIR</a:t>
            </a:r>
            <a:r>
              <a:rPr lang="zh-CN" altLang="en-US" dirty="0"/>
              <a:t>的何恺明 </a:t>
            </a:r>
            <a:r>
              <a:rPr lang="en-US" altLang="zh-CN" dirty="0"/>
              <a:t>Mask R-CNN</a:t>
            </a:r>
            <a:r>
              <a:rPr lang="zh-CN" altLang="en-US" dirty="0"/>
              <a:t>，</a:t>
            </a:r>
            <a:r>
              <a:rPr lang="en-US" altLang="zh-CN" dirty="0"/>
              <a:t>Mask R-CNN </a:t>
            </a:r>
            <a:r>
              <a:rPr lang="zh-CN" altLang="en-US" dirty="0"/>
              <a:t>能有效的检测图片中的目标物体，同时生成每个实例的高质量分割标签</a:t>
            </a:r>
            <a:r>
              <a:rPr lang="en-US" altLang="zh-CN" dirty="0"/>
              <a:t>.</a:t>
            </a:r>
          </a:p>
          <a:p>
            <a:r>
              <a:rPr lang="en-US" altLang="zh-CN" dirty="0"/>
              <a:t>2018</a:t>
            </a:r>
            <a:r>
              <a:rPr lang="zh-CN" altLang="en-US" dirty="0"/>
              <a:t>年 百度研究院 提出了一种新的端到端的深度学习算法</a:t>
            </a:r>
            <a:r>
              <a:rPr lang="en-US" altLang="zh-CN" dirty="0"/>
              <a:t>—</a:t>
            </a:r>
            <a:r>
              <a:rPr lang="zh-CN" altLang="en-US" dirty="0"/>
              <a:t>神经条件随机场（</a:t>
            </a:r>
            <a:r>
              <a:rPr lang="en-US" altLang="zh-CN" dirty="0"/>
              <a:t>NCRF</a:t>
            </a:r>
            <a:r>
              <a:rPr lang="zh-CN" altLang="en-US" dirty="0"/>
              <a:t>）分类准确度更高；在检测癌症转移时，比普通方法表现得更好。</a:t>
            </a:r>
          </a:p>
          <a:p>
            <a:endParaRPr lang="zh-CN" altLang="en-US" dirty="0"/>
          </a:p>
        </p:txBody>
      </p:sp>
      <p:sp>
        <p:nvSpPr>
          <p:cNvPr id="27652" name="灯片编号占位符 3">
            <a:extLst>
              <a:ext uri="{FF2B5EF4-FFF2-40B4-BE49-F238E27FC236}">
                <a16:creationId xmlns:a16="http://schemas.microsoft.com/office/drawing/2014/main" id="{611AC6C0-4597-4A0A-88D6-1806CE63FF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50831-C39E-4BF4-B6AE-CC51E15C16E6}" type="slidenum">
              <a:rPr lang="zh-CN" altLang="en-US"/>
              <a:pPr/>
              <a:t>11</a:t>
            </a:fld>
            <a:endParaRPr lang="zh-CN" altLang="en-US"/>
          </a:p>
        </p:txBody>
      </p:sp>
    </p:spTree>
    <p:extLst>
      <p:ext uri="{BB962C8B-B14F-4D97-AF65-F5344CB8AC3E}">
        <p14:creationId xmlns:p14="http://schemas.microsoft.com/office/powerpoint/2010/main" val="184759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0DF3FCD4-E2A7-4B7E-AFF6-7B60485164A3}"/>
              </a:ext>
            </a:extLst>
          </p:cNvPr>
          <p:cNvSpPr>
            <a:spLocks noGrp="1" noRot="1" noChangeAspect="1" noTextEdit="1"/>
          </p:cNvSpPr>
          <p:nvPr>
            <p:ph type="sldImg"/>
          </p:nvPr>
        </p:nvSpPr>
        <p:spPr>
          <a:xfrm>
            <a:off x="409575" y="754063"/>
            <a:ext cx="5854700" cy="3294062"/>
          </a:xfrm>
        </p:spPr>
      </p:sp>
      <p:sp>
        <p:nvSpPr>
          <p:cNvPr id="28675" name="备注占位符 2">
            <a:extLst>
              <a:ext uri="{FF2B5EF4-FFF2-40B4-BE49-F238E27FC236}">
                <a16:creationId xmlns:a16="http://schemas.microsoft.com/office/drawing/2014/main" id="{981DCF15-56F8-4D96-B9FB-5DFC1B777F3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zh-CN" altLang="en-US" dirty="0"/>
              <a:t>独立开发了什么什么算法。</a:t>
            </a:r>
            <a:r>
              <a:rPr lang="en-US" altLang="zh-CN" dirty="0"/>
              <a:t>2.</a:t>
            </a:r>
            <a:r>
              <a:rPr lang="zh-CN" altLang="en-US" dirty="0"/>
              <a:t>算法应用于病患部位检测。</a:t>
            </a:r>
            <a:r>
              <a:rPr lang="en-US" altLang="zh-CN" dirty="0"/>
              <a:t>3.</a:t>
            </a:r>
            <a:r>
              <a:rPr lang="zh-CN" altLang="en-US" dirty="0"/>
              <a:t>基于算法和检测方法，开发了眼部肿瘤的在线分析平台。</a:t>
            </a:r>
            <a:br>
              <a:rPr lang="en-US" altLang="zh-CN" dirty="0"/>
            </a:br>
            <a:r>
              <a:rPr lang="zh-CN" altLang="en-US" dirty="0"/>
              <a:t>给自己的算法，起个名字。基于什么技术基础，做了什么结合和应用，做了什么改进和应用，达到了什么效果</a:t>
            </a:r>
            <a:endParaRPr lang="en-US" altLang="zh-CN" dirty="0"/>
          </a:p>
          <a:p>
            <a:pPr marL="228600" indent="-228600">
              <a:buAutoNum type="arabicPeriod"/>
            </a:pPr>
            <a:r>
              <a:rPr lang="en-US" altLang="zh-CN" dirty="0"/>
              <a:t>LP</a:t>
            </a:r>
            <a:r>
              <a:rPr lang="zh-CN" altLang="en-US" dirty="0"/>
              <a:t>：文字减少，用关键词，说明技术的先进性，最好能量化；创新点清晰列出，作为本项目的亮点。</a:t>
            </a:r>
          </a:p>
          <a:p>
            <a:endParaRPr lang="zh-CN" altLang="en-US" dirty="0"/>
          </a:p>
        </p:txBody>
      </p:sp>
      <p:sp>
        <p:nvSpPr>
          <p:cNvPr id="28676" name="灯片编号占位符 3">
            <a:extLst>
              <a:ext uri="{FF2B5EF4-FFF2-40B4-BE49-F238E27FC236}">
                <a16:creationId xmlns:a16="http://schemas.microsoft.com/office/drawing/2014/main" id="{976707A6-901A-4F47-A8F9-10AB50EA289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05E488-4B77-401C-9357-25779EBB0EF8}" type="slidenum">
              <a:rPr lang="zh-CN" altLang="en-US"/>
              <a:pPr/>
              <a:t>12</a:t>
            </a:fld>
            <a:endParaRPr lang="zh-CN" altLang="en-US"/>
          </a:p>
        </p:txBody>
      </p:sp>
    </p:spTree>
    <p:extLst>
      <p:ext uri="{BB962C8B-B14F-4D97-AF65-F5344CB8AC3E}">
        <p14:creationId xmlns:p14="http://schemas.microsoft.com/office/powerpoint/2010/main" val="43631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D5549BC2-C302-4289-AD39-8DF598972AE8}"/>
              </a:ext>
            </a:extLst>
          </p:cNvPr>
          <p:cNvSpPr>
            <a:spLocks noGrp="1" noRot="1" noChangeAspect="1" noTextEdit="1"/>
          </p:cNvSpPr>
          <p:nvPr>
            <p:ph type="sldImg"/>
          </p:nvPr>
        </p:nvSpPr>
        <p:spPr>
          <a:xfrm>
            <a:off x="409575" y="754063"/>
            <a:ext cx="5854700" cy="3294062"/>
          </a:xfrm>
        </p:spPr>
      </p:sp>
      <p:sp>
        <p:nvSpPr>
          <p:cNvPr id="29699" name="备注占位符 2">
            <a:extLst>
              <a:ext uri="{FF2B5EF4-FFF2-40B4-BE49-F238E27FC236}">
                <a16:creationId xmlns:a16="http://schemas.microsoft.com/office/drawing/2014/main" id="{6D7AC407-AF1E-40AE-9CA9-526BF55F04C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多使用图片进行说明</a:t>
            </a:r>
            <a:endParaRPr lang="en-US" altLang="zh-CN" dirty="0"/>
          </a:p>
          <a:p>
            <a:r>
              <a:rPr lang="en-US" altLang="zh-CN" dirty="0"/>
              <a:t>LP</a:t>
            </a:r>
            <a:r>
              <a:rPr lang="zh-CN" altLang="en-US" dirty="0"/>
              <a:t>：此页文字描述过于大众化，需要更具体量化些。 项目可行性如何突出？需要具体说明我们的技术路线可行，结合目前前期的研发结果和产品原型，简单阐述项目成熟度。</a:t>
            </a:r>
          </a:p>
        </p:txBody>
      </p:sp>
      <p:sp>
        <p:nvSpPr>
          <p:cNvPr id="29700" name="灯片编号占位符 3">
            <a:extLst>
              <a:ext uri="{FF2B5EF4-FFF2-40B4-BE49-F238E27FC236}">
                <a16:creationId xmlns:a16="http://schemas.microsoft.com/office/drawing/2014/main" id="{E8BC85B0-3A8F-4EED-8598-4095FB31A07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DA9F0A-90D1-4726-9B6E-F795EC3745AC}" type="slidenum">
              <a:rPr lang="zh-CN" altLang="en-US"/>
              <a:pPr/>
              <a:t>13</a:t>
            </a:fld>
            <a:endParaRPr lang="zh-CN" altLang="en-US"/>
          </a:p>
        </p:txBody>
      </p:sp>
    </p:spTree>
    <p:extLst>
      <p:ext uri="{BB962C8B-B14F-4D97-AF65-F5344CB8AC3E}">
        <p14:creationId xmlns:p14="http://schemas.microsoft.com/office/powerpoint/2010/main" val="1592513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a:bodyPr>
          <a:lstStyle/>
          <a:p>
            <a:pPr>
              <a:defRPr/>
            </a:pPr>
            <a:r>
              <a:rPr lang="zh-CN" altLang="en-US" dirty="0"/>
              <a:t>联合创想公司核心技术团队已具备多款基于云平台的图像处理类设计和软件开发经验</a:t>
            </a:r>
            <a:endParaRPr lang="en-US" altLang="zh-CN" dirty="0"/>
          </a:p>
          <a:p>
            <a:pPr>
              <a:defRPr/>
            </a:pPr>
            <a:endParaRPr lang="en-US" altLang="zh-CN" dirty="0"/>
          </a:p>
          <a:p>
            <a:pPr>
              <a:defRPr/>
            </a:pPr>
            <a:r>
              <a:rPr lang="zh-CN" altLang="en-US" dirty="0"/>
              <a:t>申报人</a:t>
            </a:r>
            <a:r>
              <a:rPr lang="zh-CN" altLang="zh-CN" dirty="0"/>
              <a:t>及</a:t>
            </a:r>
            <a:r>
              <a:rPr lang="zh-CN" altLang="en-US" dirty="0"/>
              <a:t>技术</a:t>
            </a:r>
            <a:r>
              <a:rPr lang="zh-CN" altLang="zh-CN" dirty="0"/>
              <a:t>团队从事图像处理系统设计和开发多年经验</a:t>
            </a:r>
            <a:r>
              <a:rPr lang="en-US" altLang="zh-CN" dirty="0"/>
              <a:t> </a:t>
            </a:r>
            <a:r>
              <a:rPr lang="zh-CN" altLang="en-US" dirty="0"/>
              <a:t>已掌握的核心技术</a:t>
            </a:r>
            <a:endParaRPr lang="en-US" altLang="zh-CN" dirty="0"/>
          </a:p>
          <a:p>
            <a:pPr>
              <a:defRPr/>
            </a:pPr>
            <a:endParaRPr lang="en-US" altLang="zh-CN" dirty="0"/>
          </a:p>
          <a:p>
            <a:pPr>
              <a:defRPr/>
            </a:pPr>
            <a:r>
              <a:rPr lang="zh-CN" altLang="en-US" dirty="0"/>
              <a:t>协和医院眼科为本系统提供的数百张病理案例影像图片以及技术支持</a:t>
            </a:r>
            <a:endParaRPr lang="en-US" altLang="zh-CN" dirty="0"/>
          </a:p>
          <a:p>
            <a:pPr>
              <a:defRPr/>
            </a:pPr>
            <a:endParaRPr lang="en-US" altLang="zh-CN" dirty="0"/>
          </a:p>
          <a:p>
            <a:pPr>
              <a:defRPr/>
            </a:pPr>
            <a:r>
              <a:rPr lang="zh-CN" altLang="en-US" strike="sngStrike" dirty="0"/>
              <a:t>本产品将结合医生诊断经验，完善各区块功能，不断优化算法和更新的病理数据库，通过现有数据的分析测试后，该系统将建立线上平台，通过网络使多位医生参与到肿瘤分类的交互评价过程，充分检验算法性能，并且建立肿瘤特征库。</a:t>
            </a:r>
            <a:endParaRPr lang="en-US" altLang="zh-CN" strike="sngStrike" dirty="0"/>
          </a:p>
          <a:p>
            <a:pPr>
              <a:defRPr/>
            </a:pPr>
            <a:r>
              <a:rPr lang="zh-CN" altLang="en-US" dirty="0">
                <a:solidFill>
                  <a:srgbClr val="FF0000"/>
                </a:solidFill>
              </a:rPr>
              <a:t>医院、医生参与，产品算法不断优化，并不断完善肿瘤特征库。</a:t>
            </a:r>
            <a:endParaRPr lang="en-US" altLang="zh-CN" dirty="0">
              <a:solidFill>
                <a:srgbClr val="FF0000"/>
              </a:solidFill>
            </a:endParaRPr>
          </a:p>
          <a:p>
            <a:pPr>
              <a:defRPr/>
            </a:pPr>
            <a:endParaRPr lang="en-US" altLang="zh-CN" dirty="0">
              <a:solidFill>
                <a:srgbClr val="FF0000"/>
              </a:solidFill>
            </a:endParaRPr>
          </a:p>
          <a:p>
            <a:pPr>
              <a:defRPr/>
            </a:pPr>
            <a:r>
              <a:rPr lang="en-US" altLang="zh-CN" dirty="0">
                <a:solidFill>
                  <a:srgbClr val="FF0000"/>
                </a:solidFill>
              </a:rPr>
              <a:t>LP:</a:t>
            </a:r>
            <a:r>
              <a:rPr lang="en-US" altLang="zh-CN" baseline="0" dirty="0">
                <a:solidFill>
                  <a:srgbClr val="FF0000"/>
                </a:solidFill>
              </a:rPr>
              <a:t> </a:t>
            </a:r>
            <a:r>
              <a:rPr lang="zh-CN" altLang="en-US" baseline="0">
                <a:solidFill>
                  <a:srgbClr val="FF0000"/>
                </a:solidFill>
              </a:rPr>
              <a:t>突出我们的产品，清晰列出核心竞争力。</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a:t>
            </a:r>
            <a:r>
              <a:rPr lang="en-US" altLang="zh-CN" dirty="0"/>
              <a:t>1</a:t>
            </a:r>
            <a:r>
              <a:rPr lang="zh-CN" altLang="en-US" dirty="0"/>
              <a:t>）基于云平台的智能预诊系统，主要针对眼眶专科医生资源相对缺乏的医院，本项目智能平台系统将安装在各级医院，医院可将患者眼眶检查影像图片及时上传，获取预诊断报告，能够让患者及时了解病情，让病人能积极反应，到有条件的大院接受相应治疗。</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a:t>
            </a:r>
            <a:r>
              <a:rPr lang="en-US" altLang="zh-CN" dirty="0"/>
              <a:t>2</a:t>
            </a:r>
            <a:r>
              <a:rPr lang="zh-CN" altLang="en-US" dirty="0"/>
              <a:t>）随着本云平台系统的积累的病例增加，系统的智能化程度不断提高，预诊断准确率不断提高，各大医院医生的认可程度也不断提高，同时系统整合不同种类眼眶肿瘤的治疗方案数据，通过授权给不同医院医生使用，不仅可提供预诊断结果还可以提供诊断参考方案，缓解医生看病压力，为医生的诊断、治疗提供重要参考。</a:t>
            </a:r>
          </a:p>
          <a:p>
            <a:r>
              <a:rPr lang="zh-CN" altLang="en-US" dirty="0"/>
              <a:t>（</a:t>
            </a:r>
            <a:r>
              <a:rPr lang="en-US" altLang="zh-CN" dirty="0"/>
              <a:t>3</a:t>
            </a:r>
            <a:r>
              <a:rPr lang="zh-CN" altLang="en-US" dirty="0"/>
              <a:t>）该系统云平台上集合了大量的眼眶肿瘤病理图片及分析诊断结果，可以应用在培训设备终端，通过对年轻眼科医生做日常培训，让专家医生的医疗经验得到有效的传承。</a:t>
            </a:r>
          </a:p>
          <a:p>
            <a:r>
              <a:rPr lang="zh-CN" altLang="en-US" dirty="0"/>
              <a:t>（</a:t>
            </a:r>
            <a:r>
              <a:rPr lang="en-US" altLang="zh-CN" dirty="0"/>
              <a:t>4</a:t>
            </a:r>
            <a:r>
              <a:rPr lang="zh-CN" altLang="en-US" dirty="0"/>
              <a:t>）另外，随着眼科疾病发病率的提高，本项目系统快速解析、分析比对的特点，可以用于作为常规的眼科肿瘤体检设备终端，用于定期监测眼部肿瘤病变，达到预防眼眶肿瘤的目的。</a:t>
            </a:r>
          </a:p>
          <a:p>
            <a:r>
              <a:rPr lang="zh-CN" altLang="en-US" dirty="0"/>
              <a:t>（</a:t>
            </a:r>
            <a:r>
              <a:rPr lang="en-US" altLang="zh-CN" dirty="0"/>
              <a:t>5</a:t>
            </a:r>
            <a:r>
              <a:rPr lang="zh-CN" altLang="en-US" dirty="0"/>
              <a:t>）通过本系统在眼眶肿瘤疾病的成功经验，本系统方法可类推至其他部位肿瘤的预诊断。</a:t>
            </a:r>
            <a:endParaRPr lang="en-US" altLang="zh-CN" dirty="0"/>
          </a:p>
          <a:p>
            <a:endParaRPr lang="en-US" altLang="zh-CN" dirty="0"/>
          </a:p>
          <a:p>
            <a:r>
              <a:rPr lang="en-US" altLang="zh-CN" dirty="0"/>
              <a:t>LP</a:t>
            </a:r>
            <a:r>
              <a:rPr lang="zh-CN" altLang="en-US" dirty="0"/>
              <a:t>：产业化路线</a:t>
            </a: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fontScale="92500" lnSpcReduction="10000"/>
          </a:bodyPr>
          <a:lstStyle/>
          <a:p>
            <a:pPr>
              <a:defRPr/>
            </a:pPr>
            <a:r>
              <a:rPr lang="zh-CN" altLang="en-US" dirty="0"/>
              <a:t>初期积极开展远程医疗教学和医生研修会议，通过组织基层医院学习眼科肿瘤知识，普及</a:t>
            </a:r>
            <a:r>
              <a:rPr lang="en-US" altLang="zh-CN" dirty="0"/>
              <a:t>AI</a:t>
            </a:r>
            <a:r>
              <a:rPr lang="zh-CN" altLang="en-US" dirty="0"/>
              <a:t>筛查软件，在基层医生中形成影响力，在教学环节中收集更多的影像数据。</a:t>
            </a:r>
            <a:r>
              <a:rPr lang="zh-CN" altLang="en-US" dirty="0">
                <a:solidFill>
                  <a:srgbClr val="FF0000"/>
                </a:solidFill>
              </a:rPr>
              <a:t>（目的提前，为了</a:t>
            </a:r>
            <a:r>
              <a:rPr lang="en-US" altLang="zh-CN" dirty="0">
                <a:solidFill>
                  <a:srgbClr val="FF0000"/>
                </a:solidFill>
              </a:rPr>
              <a:t>xx</a:t>
            </a:r>
            <a:r>
              <a:rPr lang="zh-CN" altLang="en-US" dirty="0">
                <a:solidFill>
                  <a:srgbClr val="FF0000"/>
                </a:solidFill>
              </a:rPr>
              <a:t>。。）</a:t>
            </a:r>
            <a:endParaRPr lang="en-US" altLang="zh-CN" dirty="0">
              <a:solidFill>
                <a:srgbClr val="FF0000"/>
              </a:solidFill>
            </a:endParaRPr>
          </a:p>
          <a:p>
            <a:pPr>
              <a:defRPr/>
            </a:pPr>
            <a:endParaRPr lang="zh-CN" altLang="en-US" dirty="0"/>
          </a:p>
          <a:p>
            <a:pPr>
              <a:defRPr/>
            </a:pPr>
            <a:r>
              <a:rPr lang="zh-CN" altLang="en-US" dirty="0"/>
              <a:t>项目中期，在医生诊疗过程中，通过前期各大医院的认可，增加远程诊断的环节，在眼眶疾病诊断医生缺乏的医院添加</a:t>
            </a:r>
            <a:r>
              <a:rPr lang="en-US" altLang="zh-CN" dirty="0"/>
              <a:t>AI</a:t>
            </a:r>
            <a:r>
              <a:rPr lang="zh-CN" altLang="en-US" dirty="0"/>
              <a:t>筛查信息化系统。在病人远程诊断和会诊环节提高诊断效率和服务质量，创造新价值。</a:t>
            </a:r>
            <a:endParaRPr lang="en-US" altLang="zh-CN" dirty="0"/>
          </a:p>
          <a:p>
            <a:pPr>
              <a:defRPr/>
            </a:pPr>
            <a:endParaRPr lang="zh-CN" altLang="en-US" dirty="0"/>
          </a:p>
          <a:p>
            <a:pPr>
              <a:defRPr/>
            </a:pPr>
            <a:r>
              <a:rPr lang="zh-CN" altLang="en-US" dirty="0"/>
              <a:t>后期，逐步推广到培训平台、眼眶肿瘤疾病预防等领域。</a:t>
            </a:r>
            <a:r>
              <a:rPr lang="zh-CN" altLang="en-US" dirty="0">
                <a:solidFill>
                  <a:srgbClr val="FF0000"/>
                </a:solidFill>
              </a:rPr>
              <a:t>（平台达到一定成熟度后，培训基层医生的目的，收取费用）</a:t>
            </a:r>
            <a:endParaRPr lang="en-US" altLang="zh-CN" dirty="0">
              <a:solidFill>
                <a:srgbClr val="FF0000"/>
              </a:solidFill>
            </a:endParaRPr>
          </a:p>
          <a:p>
            <a:pPr>
              <a:defRPr/>
            </a:pPr>
            <a:endParaRPr lang="en-US" altLang="zh-CN" dirty="0">
              <a:solidFill>
                <a:srgbClr val="FF0000"/>
              </a:solidFill>
            </a:endParaRPr>
          </a:p>
          <a:p>
            <a:pPr>
              <a:defRPr/>
            </a:pPr>
            <a:r>
              <a:rPr lang="zh-CN" altLang="en-US" dirty="0"/>
              <a:t>（</a:t>
            </a:r>
            <a:r>
              <a:rPr lang="en-US" altLang="zh-CN" dirty="0"/>
              <a:t>1</a:t>
            </a:r>
            <a:r>
              <a:rPr lang="zh-CN" altLang="en-US" dirty="0"/>
              <a:t>）通过在各级医院设置智能平台系统，患者通过付费方式获取预诊断报告。</a:t>
            </a:r>
          </a:p>
          <a:p>
            <a:pPr>
              <a:defRPr/>
            </a:pPr>
            <a:r>
              <a:rPr lang="zh-CN" altLang="en-US" dirty="0"/>
              <a:t>（</a:t>
            </a:r>
            <a:r>
              <a:rPr lang="en-US" altLang="zh-CN" dirty="0"/>
              <a:t>2</a:t>
            </a:r>
            <a:r>
              <a:rPr lang="zh-CN" altLang="en-US" dirty="0"/>
              <a:t>）通过授权本系统数据资源给医院医生使用，不仅可提供预诊断结果还可以提供诊断参考方案，缓解医生看病压力，为医生的诊断、治疗提供重要参考。</a:t>
            </a:r>
            <a:r>
              <a:rPr lang="zh-CN" altLang="en-US" dirty="0">
                <a:solidFill>
                  <a:srgbClr val="FF0000"/>
                </a:solidFill>
              </a:rPr>
              <a:t>（平台授权）</a:t>
            </a:r>
          </a:p>
          <a:p>
            <a:pPr>
              <a:defRPr/>
            </a:pPr>
            <a:r>
              <a:rPr lang="zh-CN" altLang="en-US" dirty="0"/>
              <a:t>（</a:t>
            </a:r>
            <a:r>
              <a:rPr lang="en-US" altLang="zh-CN" dirty="0"/>
              <a:t>3</a:t>
            </a:r>
            <a:r>
              <a:rPr lang="zh-CN" altLang="en-US" dirty="0"/>
              <a:t>）随着系统数据量的增加，本系统算法优化，通过软件升级服务来盈利。</a:t>
            </a:r>
          </a:p>
          <a:p>
            <a:pPr>
              <a:defRPr/>
            </a:pPr>
            <a:r>
              <a:rPr lang="zh-CN" altLang="en-US" dirty="0"/>
              <a:t>（</a:t>
            </a:r>
            <a:r>
              <a:rPr lang="en-US" altLang="zh-CN" dirty="0"/>
              <a:t>4</a:t>
            </a:r>
            <a:r>
              <a:rPr lang="zh-CN" altLang="en-US" dirty="0"/>
              <a:t>）基于本系统，开发眼部疾病诊断培训系统，主要针对医学院学生及医院医生。</a:t>
            </a:r>
            <a:r>
              <a:rPr lang="zh-CN" altLang="en-US" dirty="0">
                <a:solidFill>
                  <a:srgbClr val="FF0000"/>
                </a:solidFill>
              </a:rPr>
              <a:t>（培训收费）</a:t>
            </a:r>
          </a:p>
          <a:p>
            <a:pPr>
              <a:defRPr/>
            </a:pPr>
            <a:r>
              <a:rPr lang="zh-CN" altLang="en-US" dirty="0"/>
              <a:t>（</a:t>
            </a:r>
            <a:r>
              <a:rPr lang="en-US" altLang="zh-CN" dirty="0"/>
              <a:t>5</a:t>
            </a:r>
            <a:r>
              <a:rPr lang="zh-CN" altLang="en-US" dirty="0"/>
              <a:t>）积极与眼部医疗检测设备供应商开展合作，将本系统集成到相应检测设备中，应用于眼眶肿瘤检测设备和常规体检预防设备中。</a:t>
            </a:r>
            <a:r>
              <a:rPr lang="zh-CN" altLang="en-US" dirty="0">
                <a:solidFill>
                  <a:srgbClr val="FF0000"/>
                </a:solidFill>
              </a:rPr>
              <a:t>（算法与硬件集成）</a:t>
            </a:r>
            <a:endParaRPr lang="en-US" altLang="zh-CN" dirty="0">
              <a:solidFill>
                <a:srgbClr val="FF0000"/>
              </a:solidFill>
            </a:endParaRPr>
          </a:p>
          <a:p>
            <a:pPr>
              <a:defRPr/>
            </a:pPr>
            <a:endParaRPr lang="en-US" altLang="zh-CN" dirty="0">
              <a:solidFill>
                <a:srgbClr val="FF0000"/>
              </a:solidFill>
            </a:endParaRPr>
          </a:p>
          <a:p>
            <a:pPr>
              <a:defRPr/>
            </a:pPr>
            <a:r>
              <a:rPr lang="en-US" altLang="zh-CN" dirty="0">
                <a:solidFill>
                  <a:srgbClr val="FF0000"/>
                </a:solidFill>
              </a:rPr>
              <a:t>LP</a:t>
            </a:r>
            <a:r>
              <a:rPr lang="zh-CN" altLang="en-US" dirty="0">
                <a:solidFill>
                  <a:srgbClr val="FF0000"/>
                </a:solidFill>
              </a:rPr>
              <a:t>： 可在</a:t>
            </a:r>
            <a:r>
              <a:rPr lang="en-US" altLang="zh-CN" dirty="0">
                <a:solidFill>
                  <a:srgbClr val="FF0000"/>
                </a:solidFill>
              </a:rPr>
              <a:t>slide</a:t>
            </a:r>
            <a:r>
              <a:rPr lang="zh-CN" altLang="en-US" dirty="0">
                <a:solidFill>
                  <a:srgbClr val="FF0000"/>
                </a:solidFill>
              </a:rPr>
              <a:t>上点出关键词，由易到难。</a:t>
            </a:r>
          </a:p>
          <a:p>
            <a:pPr>
              <a:defRPr/>
            </a:pPr>
            <a:endParaRPr lang="zh-CN" altLang="en-US"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a:t>
            </a:r>
            <a:endParaRPr lang="en-US" altLang="zh-CN" dirty="0"/>
          </a:p>
          <a:p>
            <a:r>
              <a:rPr lang="zh-CN" altLang="en-US" dirty="0"/>
              <a:t>主营业务收入    收费</a:t>
            </a:r>
            <a:r>
              <a:rPr lang="en-US" altLang="zh-CN" dirty="0"/>
              <a:t>20</a:t>
            </a:r>
            <a:r>
              <a:rPr lang="zh-CN" altLang="en-US" dirty="0"/>
              <a:t>元</a:t>
            </a:r>
            <a:r>
              <a:rPr lang="en-US" altLang="zh-CN" dirty="0"/>
              <a:t>/</a:t>
            </a:r>
            <a:r>
              <a:rPr lang="zh-CN" altLang="en-US" dirty="0"/>
              <a:t>次</a:t>
            </a:r>
            <a:r>
              <a:rPr lang="en-US" altLang="zh-CN" dirty="0"/>
              <a:t>2019</a:t>
            </a:r>
            <a:r>
              <a:rPr lang="zh-CN" altLang="en-US" dirty="0"/>
              <a:t>年 </a:t>
            </a:r>
            <a:r>
              <a:rPr lang="en-US" altLang="zh-CN" dirty="0"/>
              <a:t>350</a:t>
            </a:r>
            <a:r>
              <a:rPr lang="en-US" dirty="0"/>
              <a:t>W      </a:t>
            </a:r>
            <a:r>
              <a:rPr lang="zh-CN" altLang="en-US" dirty="0"/>
              <a:t>有效用户</a:t>
            </a:r>
            <a:r>
              <a:rPr lang="en-US" altLang="zh-CN" dirty="0"/>
              <a:t>10</a:t>
            </a:r>
            <a:r>
              <a:rPr lang="en-US" dirty="0"/>
              <a:t>W</a:t>
            </a:r>
            <a:r>
              <a:rPr lang="zh-CN" altLang="en-US" dirty="0"/>
              <a:t>用户   购买率≈ </a:t>
            </a:r>
            <a:r>
              <a:rPr lang="en-US" altLang="zh-CN" dirty="0"/>
              <a:t>2</a:t>
            </a:r>
            <a:r>
              <a:rPr lang="zh-CN" altLang="en-US" dirty="0"/>
              <a:t>次    购买</a:t>
            </a:r>
            <a:r>
              <a:rPr lang="en-US" altLang="zh-CN" dirty="0"/>
              <a:t>17.5</a:t>
            </a:r>
            <a:r>
              <a:rPr lang="en-US" dirty="0"/>
              <a:t>W</a:t>
            </a:r>
            <a:r>
              <a:rPr lang="zh-CN" altLang="en-US" dirty="0"/>
              <a:t>次</a:t>
            </a:r>
            <a:r>
              <a:rPr lang="en-US" altLang="zh-CN" dirty="0"/>
              <a:t>2020</a:t>
            </a:r>
            <a:r>
              <a:rPr lang="zh-CN" altLang="en-US" dirty="0"/>
              <a:t>年  </a:t>
            </a:r>
            <a:r>
              <a:rPr lang="en-US" altLang="zh-CN" dirty="0"/>
              <a:t>1560</a:t>
            </a:r>
            <a:r>
              <a:rPr lang="en-US" dirty="0"/>
              <a:t>W    </a:t>
            </a:r>
            <a:r>
              <a:rPr lang="zh-CN" altLang="en-US" dirty="0"/>
              <a:t>有效用户</a:t>
            </a:r>
            <a:r>
              <a:rPr lang="en-US" altLang="zh-CN" dirty="0"/>
              <a:t>86</a:t>
            </a:r>
            <a:r>
              <a:rPr lang="en-US" dirty="0"/>
              <a:t>W    </a:t>
            </a:r>
            <a:r>
              <a:rPr lang="zh-CN" altLang="en-US" dirty="0"/>
              <a:t>购买率≈ </a:t>
            </a:r>
            <a:r>
              <a:rPr lang="en-US" altLang="zh-CN" dirty="0"/>
              <a:t>0.9</a:t>
            </a:r>
            <a:r>
              <a:rPr lang="zh-CN" altLang="en-US" dirty="0"/>
              <a:t>次       购买 </a:t>
            </a:r>
            <a:r>
              <a:rPr lang="en-US" altLang="zh-CN" dirty="0"/>
              <a:t>78</a:t>
            </a:r>
            <a:r>
              <a:rPr lang="en-US" dirty="0"/>
              <a:t>W2021</a:t>
            </a:r>
            <a:r>
              <a:rPr lang="zh-CN" altLang="en-US" dirty="0"/>
              <a:t>年 </a:t>
            </a:r>
            <a:r>
              <a:rPr lang="en-US" altLang="zh-CN" dirty="0"/>
              <a:t>3600</a:t>
            </a:r>
            <a:r>
              <a:rPr lang="en-US" dirty="0"/>
              <a:t>W     </a:t>
            </a:r>
            <a:r>
              <a:rPr lang="zh-CN" altLang="en-US" dirty="0"/>
              <a:t>有效用户</a:t>
            </a:r>
            <a:r>
              <a:rPr lang="en-US" altLang="zh-CN" dirty="0"/>
              <a:t>200</a:t>
            </a:r>
            <a:r>
              <a:rPr lang="en-US" dirty="0"/>
              <a:t>W      </a:t>
            </a:r>
            <a:r>
              <a:rPr lang="zh-CN" altLang="en-US" dirty="0"/>
              <a:t>购买率≈ </a:t>
            </a:r>
            <a:r>
              <a:rPr lang="en-US" altLang="zh-CN" dirty="0"/>
              <a:t>0.9</a:t>
            </a:r>
            <a:r>
              <a:rPr lang="zh-CN" altLang="en-US" dirty="0"/>
              <a:t>次        购买</a:t>
            </a:r>
            <a:r>
              <a:rPr lang="en-US" altLang="zh-CN" dirty="0"/>
              <a:t>180</a:t>
            </a:r>
            <a:r>
              <a:rPr lang="en-US" dirty="0"/>
              <a:t>W2022</a:t>
            </a:r>
            <a:r>
              <a:rPr lang="zh-CN" altLang="en-US" dirty="0"/>
              <a:t>年 </a:t>
            </a:r>
            <a:r>
              <a:rPr lang="en-US" altLang="zh-CN" dirty="0"/>
              <a:t>5600</a:t>
            </a:r>
            <a:r>
              <a:rPr lang="en-US" dirty="0"/>
              <a:t>W       </a:t>
            </a:r>
            <a:r>
              <a:rPr lang="zh-CN" altLang="en-US" dirty="0"/>
              <a:t>有效用户</a:t>
            </a:r>
            <a:r>
              <a:rPr lang="en-US" altLang="zh-CN" dirty="0"/>
              <a:t>320</a:t>
            </a:r>
            <a:r>
              <a:rPr lang="en-US" dirty="0"/>
              <a:t>W      </a:t>
            </a:r>
            <a:r>
              <a:rPr lang="zh-CN" altLang="en-US" dirty="0"/>
              <a:t>购买率≈ </a:t>
            </a:r>
            <a:r>
              <a:rPr lang="en-US" altLang="zh-CN" dirty="0"/>
              <a:t>0.9</a:t>
            </a:r>
            <a:r>
              <a:rPr lang="zh-CN" altLang="en-US" dirty="0"/>
              <a:t>次          购买   </a:t>
            </a:r>
            <a:r>
              <a:rPr lang="en-US" altLang="zh-CN" dirty="0"/>
              <a:t>280</a:t>
            </a:r>
            <a:r>
              <a:rPr lang="en-US" dirty="0"/>
              <a:t>W</a:t>
            </a:r>
          </a:p>
          <a:p>
            <a:endParaRPr lang="en-US" dirty="0"/>
          </a:p>
          <a:p>
            <a:r>
              <a:rPr lang="zh-CN" altLang="en-US" dirty="0"/>
              <a:t>研发支出，用于项目开发，算法研究，平台开发，专家咨询费等</a:t>
            </a:r>
            <a:endParaRPr lang="en-US" altLang="zh-CN" dirty="0"/>
          </a:p>
          <a:p>
            <a:r>
              <a:rPr lang="zh-CN" altLang="en-US" dirty="0"/>
              <a:t>其他成本：包括硬件（固定资产）投入，管理费用，运营费用，销售费用等等</a:t>
            </a:r>
            <a:endParaRPr lang="en-US" altLang="zh-CN" dirty="0"/>
          </a:p>
          <a:p>
            <a:endParaRPr lang="en-US" dirty="0"/>
          </a:p>
          <a:p>
            <a:r>
              <a:rPr lang="zh-CN" altLang="en-US" dirty="0"/>
              <a:t>净利润（请袁冲加注）</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改为</a:t>
            </a:r>
            <a:r>
              <a:rPr lang="en-US" altLang="zh-CN" dirty="0"/>
              <a:t>7</a:t>
            </a:r>
            <a:r>
              <a:rPr lang="zh-CN" altLang="en-US" dirty="0"/>
              <a:t>个主要部分，</a:t>
            </a:r>
            <a:r>
              <a:rPr lang="en-US" altLang="zh-CN" dirty="0"/>
              <a:t>01-03:2</a:t>
            </a:r>
            <a:r>
              <a:rPr lang="zh-CN" altLang="en-US" dirty="0"/>
              <a:t>分钟，</a:t>
            </a:r>
            <a:r>
              <a:rPr lang="en-US" altLang="zh-CN" dirty="0"/>
              <a:t>04:3.5</a:t>
            </a:r>
            <a:r>
              <a:rPr lang="zh-CN" altLang="en-US" dirty="0"/>
              <a:t>分钟，</a:t>
            </a:r>
            <a:r>
              <a:rPr lang="en-US" altLang="zh-CN" dirty="0"/>
              <a:t>05</a:t>
            </a:r>
            <a:r>
              <a:rPr lang="zh-CN" altLang="en-US" dirty="0"/>
              <a:t>：</a:t>
            </a:r>
            <a:r>
              <a:rPr lang="en-US" altLang="zh-CN" dirty="0"/>
              <a:t>1.5</a:t>
            </a:r>
            <a:r>
              <a:rPr lang="zh-CN" altLang="en-US" dirty="0"/>
              <a:t>分钟</a:t>
            </a:r>
            <a:r>
              <a:rPr lang="en-US" altLang="zh-CN" dirty="0"/>
              <a:t>,</a:t>
            </a:r>
            <a:r>
              <a:rPr lang="en-US" altLang="zh-CN" baseline="0" dirty="0"/>
              <a:t> 06: 1.5</a:t>
            </a:r>
            <a:r>
              <a:rPr lang="zh-CN" altLang="en-US" baseline="0" dirty="0"/>
              <a:t>分钟， </a:t>
            </a:r>
            <a:r>
              <a:rPr lang="en-US" altLang="zh-CN" baseline="0" dirty="0"/>
              <a:t>07</a:t>
            </a:r>
            <a:r>
              <a:rPr lang="zh-CN" altLang="en-US" baseline="0" dirty="0"/>
              <a:t>：</a:t>
            </a:r>
            <a:r>
              <a:rPr lang="en-US" altLang="zh-CN" baseline="0" dirty="0"/>
              <a:t>0.5</a:t>
            </a:r>
            <a:r>
              <a:rPr lang="zh-CN" altLang="en-US" baseline="0" dirty="0"/>
              <a:t>分钟， </a:t>
            </a:r>
            <a:r>
              <a:rPr lang="en-US" altLang="zh-CN" baseline="0" dirty="0"/>
              <a:t>08:1</a:t>
            </a:r>
            <a:r>
              <a:rPr lang="zh-CN" altLang="en-US" baseline="0" dirty="0"/>
              <a:t>分钟。后续目录可根据这个调整。</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：内容格式统一，</a:t>
            </a:r>
            <a:r>
              <a:rPr lang="en-US" altLang="zh-CN" dirty="0"/>
              <a:t>minor</a:t>
            </a:r>
            <a:r>
              <a:rPr lang="en-US" altLang="zh-CN" baseline="0" dirty="0"/>
              <a:t> editing</a:t>
            </a:r>
            <a:r>
              <a:rPr lang="zh-CN" altLang="en-US" baseline="0" dirty="0"/>
              <a:t>；红字部分是为了突出什么？有</a:t>
            </a:r>
            <a:r>
              <a:rPr lang="en-US" altLang="zh-CN" baseline="0" dirty="0"/>
              <a:t>6</a:t>
            </a:r>
            <a:r>
              <a:rPr lang="zh-CN" altLang="en-US" baseline="0" dirty="0"/>
              <a:t>项内容么？</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D22453FC-78AA-46B8-91CD-3074CD28F467}"/>
              </a:ext>
            </a:extLst>
          </p:cNvPr>
          <p:cNvSpPr>
            <a:spLocks noGrp="1" noRot="1" noChangeAspect="1" noTextEdit="1"/>
          </p:cNvSpPr>
          <p:nvPr>
            <p:ph type="sldImg"/>
          </p:nvPr>
        </p:nvSpPr>
        <p:spPr>
          <a:xfrm>
            <a:off x="409575" y="754063"/>
            <a:ext cx="5854700" cy="3294062"/>
          </a:xfrm>
        </p:spPr>
      </p:sp>
      <p:sp>
        <p:nvSpPr>
          <p:cNvPr id="26627" name="备注占位符 2">
            <a:extLst>
              <a:ext uri="{FF2B5EF4-FFF2-40B4-BE49-F238E27FC236}">
                <a16:creationId xmlns:a16="http://schemas.microsoft.com/office/drawing/2014/main" id="{B82087ED-80B1-4C30-8850-8DA78B0EB05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各主要业绩的完成时间</a:t>
            </a:r>
            <a:endParaRPr lang="en-US" altLang="zh-CN" dirty="0"/>
          </a:p>
          <a:p>
            <a:r>
              <a:rPr lang="en-US" altLang="zh-CN" dirty="0">
                <a:solidFill>
                  <a:srgbClr val="FF0000"/>
                </a:solidFill>
              </a:rPr>
              <a:t>LP</a:t>
            </a:r>
            <a:r>
              <a:rPr lang="zh-CN" altLang="en-US" dirty="0">
                <a:solidFill>
                  <a:srgbClr val="FF0000"/>
                </a:solidFill>
              </a:rPr>
              <a:t>：这一页可不要照片</a:t>
            </a:r>
          </a:p>
        </p:txBody>
      </p:sp>
      <p:sp>
        <p:nvSpPr>
          <p:cNvPr id="26628" name="灯片编号占位符 3">
            <a:extLst>
              <a:ext uri="{FF2B5EF4-FFF2-40B4-BE49-F238E27FC236}">
                <a16:creationId xmlns:a16="http://schemas.microsoft.com/office/drawing/2014/main" id="{7E0663BA-E84A-4654-A47A-E6F4DEFF32F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C03B64-0D4F-449E-83CD-C83AFCFDB4E8}" type="slidenum">
              <a:rPr lang="zh-CN" altLang="en-US"/>
              <a:pPr/>
              <a:t>4</a:t>
            </a:fld>
            <a:endParaRPr lang="zh-CN" altLang="en-US"/>
          </a:p>
        </p:txBody>
      </p:sp>
    </p:spTree>
    <p:extLst>
      <p:ext uri="{BB962C8B-B14F-4D97-AF65-F5344CB8AC3E}">
        <p14:creationId xmlns:p14="http://schemas.microsoft.com/office/powerpoint/2010/main" val="160150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：这页放上核心团队照片，排版尽量美化一下，引人注目一些，内容可稍精简些，去现场答辩的（架构师）和</a:t>
            </a:r>
            <a:r>
              <a:rPr lang="en-US" altLang="zh-CN" dirty="0"/>
              <a:t>IT</a:t>
            </a:r>
            <a:r>
              <a:rPr lang="zh-CN" altLang="en-US" dirty="0"/>
              <a:t>方面的团队成员（袁冲）可放进去，显得团队更丰满。</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：这页放上核心团队照片，排版尽量美化一下，引人注目一些，内容可稍精简些，去现场答辩的（架构师）和</a:t>
            </a:r>
            <a:r>
              <a:rPr lang="en-US" altLang="zh-CN" dirty="0"/>
              <a:t>IT</a:t>
            </a:r>
            <a:r>
              <a:rPr lang="zh-CN" altLang="en-US" dirty="0"/>
              <a:t>方面的团队成员（袁冲）可放进去，显得团队更丰满。</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6</a:t>
            </a:fld>
            <a:endParaRPr lang="zh-CN" altLang="en-US"/>
          </a:p>
        </p:txBody>
      </p:sp>
    </p:spTree>
    <p:extLst>
      <p:ext uri="{BB962C8B-B14F-4D97-AF65-F5344CB8AC3E}">
        <p14:creationId xmlns:p14="http://schemas.microsoft.com/office/powerpoint/2010/main" val="280940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：这页放上核心团队照片，排版尽量美化一下，引人注目一些，内容可稍精简些，去现场答辩的（架构师）和</a:t>
            </a:r>
            <a:r>
              <a:rPr lang="en-US" altLang="zh-CN" dirty="0"/>
              <a:t>IT</a:t>
            </a:r>
            <a:r>
              <a:rPr lang="zh-CN" altLang="en-US" dirty="0"/>
              <a:t>方面的团队成员（袁冲）可放进去，显得团队更丰满。</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7</a:t>
            </a:fld>
            <a:endParaRPr lang="zh-CN" altLang="en-US"/>
          </a:p>
        </p:txBody>
      </p:sp>
    </p:spTree>
    <p:extLst>
      <p:ext uri="{BB962C8B-B14F-4D97-AF65-F5344CB8AC3E}">
        <p14:creationId xmlns:p14="http://schemas.microsoft.com/office/powerpoint/2010/main" val="2386285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：此页作为创新团队的补充，介绍公司实力</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0611AC6F-CB2D-4268-A508-6881233BD02A}"/>
              </a:ext>
            </a:extLst>
          </p:cNvPr>
          <p:cNvSpPr>
            <a:spLocks noGrp="1" noRot="1" noChangeAspect="1" noTextEdit="1"/>
          </p:cNvSpPr>
          <p:nvPr>
            <p:ph type="sldImg"/>
          </p:nvPr>
        </p:nvSpPr>
        <p:spPr>
          <a:xfrm>
            <a:off x="409575" y="754063"/>
            <a:ext cx="5854700" cy="3294062"/>
          </a:xfrm>
        </p:spPr>
      </p:sp>
      <p:sp>
        <p:nvSpPr>
          <p:cNvPr id="27651" name="备注占位符 2">
            <a:extLst>
              <a:ext uri="{FF2B5EF4-FFF2-40B4-BE49-F238E27FC236}">
                <a16:creationId xmlns:a16="http://schemas.microsoft.com/office/drawing/2014/main" id="{C497FB87-30B9-49F2-8576-49E01679264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用图和关键字的方式来说，不要这么多文字</a:t>
            </a:r>
            <a:endParaRPr lang="en-US" altLang="zh-CN" dirty="0"/>
          </a:p>
          <a:p>
            <a:r>
              <a:rPr lang="en-US" altLang="zh-CN" dirty="0"/>
              <a:t>LP</a:t>
            </a:r>
            <a:r>
              <a:rPr lang="zh-CN" altLang="en-US" dirty="0"/>
              <a:t>：精简，如可能图尽量用彩色，每页一定要突出重点，此页重点是。。。？</a:t>
            </a:r>
          </a:p>
        </p:txBody>
      </p:sp>
      <p:sp>
        <p:nvSpPr>
          <p:cNvPr id="27652" name="灯片编号占位符 3">
            <a:extLst>
              <a:ext uri="{FF2B5EF4-FFF2-40B4-BE49-F238E27FC236}">
                <a16:creationId xmlns:a16="http://schemas.microsoft.com/office/drawing/2014/main" id="{611AC6C0-4597-4A0A-88D6-1806CE63FF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50831-C39E-4BF4-B6AE-CC51E15C16E6}" type="slidenum">
              <a:rPr lang="zh-CN" altLang="en-US"/>
              <a:pPr/>
              <a:t>9</a:t>
            </a:fld>
            <a:endParaRPr lang="zh-CN" altLang="en-US"/>
          </a:p>
        </p:txBody>
      </p:sp>
    </p:spTree>
    <p:extLst>
      <p:ext uri="{BB962C8B-B14F-4D97-AF65-F5344CB8AC3E}">
        <p14:creationId xmlns:p14="http://schemas.microsoft.com/office/powerpoint/2010/main" val="248308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00E633B7-3B92-41E3-A138-95A3EA5389D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9D51F8FC-B638-471B-92FB-26589FCECC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C415D5F-B9C8-4636-AB25-2E3631B5355A}"/>
              </a:ext>
            </a:extLst>
          </p:cNvPr>
          <p:cNvSpPr>
            <a:spLocks noGrp="1" noChangeArrowheads="1"/>
          </p:cNvSpPr>
          <p:nvPr>
            <p:ph type="sldNum" sz="quarter" idx="12"/>
          </p:nvPr>
        </p:nvSpPr>
        <p:spPr>
          <a:ln/>
        </p:spPr>
        <p:txBody>
          <a:bodyPr/>
          <a:lstStyle>
            <a:lvl1pPr>
              <a:defRPr/>
            </a:lvl1pPr>
          </a:lstStyle>
          <a:p>
            <a:fld id="{D9103D87-5287-4E5B-8316-D8D5CCCC31D0}" type="slidenum">
              <a:rPr lang="zh-CN" altLang="en-US"/>
              <a:pPr/>
              <a:t>‹#›</a:t>
            </a:fld>
            <a:endParaRPr lang="en-US" altLang="zh-CN"/>
          </a:p>
        </p:txBody>
      </p:sp>
    </p:spTree>
    <p:extLst>
      <p:ext uri="{BB962C8B-B14F-4D97-AF65-F5344CB8AC3E}">
        <p14:creationId xmlns:p14="http://schemas.microsoft.com/office/powerpoint/2010/main" val="355179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DE2B20D-251D-42B8-BC58-F20BEC8D3EA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A7A3EB6D-6C2A-4A16-968B-73CEA18081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4A6D512-62BE-4CB7-95CE-91122C80853C}"/>
              </a:ext>
            </a:extLst>
          </p:cNvPr>
          <p:cNvSpPr>
            <a:spLocks noGrp="1" noChangeArrowheads="1"/>
          </p:cNvSpPr>
          <p:nvPr>
            <p:ph type="sldNum" sz="quarter" idx="12"/>
          </p:nvPr>
        </p:nvSpPr>
        <p:spPr>
          <a:ln/>
        </p:spPr>
        <p:txBody>
          <a:bodyPr/>
          <a:lstStyle>
            <a:lvl1pPr>
              <a:defRPr/>
            </a:lvl1pPr>
          </a:lstStyle>
          <a:p>
            <a:fld id="{5B7AF521-4EE5-4891-8AD2-4FB7847B907A}" type="slidenum">
              <a:rPr lang="zh-CN" altLang="en-US"/>
              <a:pPr/>
              <a:t>‹#›</a:t>
            </a:fld>
            <a:endParaRPr lang="en-US" altLang="zh-CN"/>
          </a:p>
        </p:txBody>
      </p:sp>
    </p:spTree>
    <p:extLst>
      <p:ext uri="{BB962C8B-B14F-4D97-AF65-F5344CB8AC3E}">
        <p14:creationId xmlns:p14="http://schemas.microsoft.com/office/powerpoint/2010/main" val="36824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D0E7827-0548-4689-AC30-BCD5997C3F2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01BE264F-A0FF-4F74-93E0-8C35762645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1A1245-02A7-4931-AF30-E12CA9588FD8}"/>
              </a:ext>
            </a:extLst>
          </p:cNvPr>
          <p:cNvSpPr>
            <a:spLocks noGrp="1" noChangeArrowheads="1"/>
          </p:cNvSpPr>
          <p:nvPr>
            <p:ph type="sldNum" sz="quarter" idx="12"/>
          </p:nvPr>
        </p:nvSpPr>
        <p:spPr>
          <a:ln/>
        </p:spPr>
        <p:txBody>
          <a:bodyPr/>
          <a:lstStyle>
            <a:lvl1pPr>
              <a:defRPr/>
            </a:lvl1pPr>
          </a:lstStyle>
          <a:p>
            <a:fld id="{EBCAF580-28B7-431E-B7FE-18B14EE5038E}" type="slidenum">
              <a:rPr lang="zh-CN" altLang="en-US"/>
              <a:pPr/>
              <a:t>‹#›</a:t>
            </a:fld>
            <a:endParaRPr lang="en-US" altLang="zh-CN"/>
          </a:p>
        </p:txBody>
      </p:sp>
    </p:spTree>
    <p:extLst>
      <p:ext uri="{BB962C8B-B14F-4D97-AF65-F5344CB8AC3E}">
        <p14:creationId xmlns:p14="http://schemas.microsoft.com/office/powerpoint/2010/main" val="308614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F05DAC4D-9DA0-4388-A42A-4F264A8C87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ABD4B5B-44DF-492C-AE3C-1E6844A941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D09924C-6E3C-4734-A988-004F4E945E3F}"/>
              </a:ext>
            </a:extLst>
          </p:cNvPr>
          <p:cNvSpPr>
            <a:spLocks noGrp="1" noChangeArrowheads="1"/>
          </p:cNvSpPr>
          <p:nvPr>
            <p:ph type="sldNum" sz="quarter" idx="12"/>
          </p:nvPr>
        </p:nvSpPr>
        <p:spPr>
          <a:ln/>
        </p:spPr>
        <p:txBody>
          <a:bodyPr/>
          <a:lstStyle>
            <a:lvl1pPr>
              <a:defRPr/>
            </a:lvl1pPr>
          </a:lstStyle>
          <a:p>
            <a:fld id="{6C233F15-98AB-43C5-8C89-57CC99B0B713}" type="slidenum">
              <a:rPr lang="zh-CN" altLang="en-US"/>
              <a:pPr/>
              <a:t>‹#›</a:t>
            </a:fld>
            <a:endParaRPr lang="en-US" altLang="zh-CN"/>
          </a:p>
        </p:txBody>
      </p:sp>
    </p:spTree>
    <p:extLst>
      <p:ext uri="{BB962C8B-B14F-4D97-AF65-F5344CB8AC3E}">
        <p14:creationId xmlns:p14="http://schemas.microsoft.com/office/powerpoint/2010/main" val="94861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9F5D7692-DD86-4E34-8CE2-D18C9CB152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D1D7F3DE-FBF0-4314-A495-3496091A0F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4277F1A-CA72-4E41-AD9E-CE334D63A162}"/>
              </a:ext>
            </a:extLst>
          </p:cNvPr>
          <p:cNvSpPr>
            <a:spLocks noGrp="1" noChangeArrowheads="1"/>
          </p:cNvSpPr>
          <p:nvPr>
            <p:ph type="sldNum" sz="quarter" idx="12"/>
          </p:nvPr>
        </p:nvSpPr>
        <p:spPr>
          <a:ln/>
        </p:spPr>
        <p:txBody>
          <a:bodyPr/>
          <a:lstStyle>
            <a:lvl1pPr>
              <a:defRPr/>
            </a:lvl1pPr>
          </a:lstStyle>
          <a:p>
            <a:fld id="{E92022FE-89FC-4B38-A772-9750E4B7DDC4}" type="slidenum">
              <a:rPr lang="zh-CN" altLang="en-US"/>
              <a:pPr/>
              <a:t>‹#›</a:t>
            </a:fld>
            <a:endParaRPr lang="en-US" altLang="zh-CN"/>
          </a:p>
        </p:txBody>
      </p:sp>
    </p:spTree>
    <p:extLst>
      <p:ext uri="{BB962C8B-B14F-4D97-AF65-F5344CB8AC3E}">
        <p14:creationId xmlns:p14="http://schemas.microsoft.com/office/powerpoint/2010/main" val="912601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BE35983-250A-419D-82BB-931064AB4B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1EDC5848-A355-476F-8107-DE00ED365D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3D52D7E-596A-45AB-973A-A912056B6688}"/>
              </a:ext>
            </a:extLst>
          </p:cNvPr>
          <p:cNvSpPr>
            <a:spLocks noGrp="1" noChangeArrowheads="1"/>
          </p:cNvSpPr>
          <p:nvPr>
            <p:ph type="sldNum" sz="quarter" idx="12"/>
          </p:nvPr>
        </p:nvSpPr>
        <p:spPr>
          <a:ln/>
        </p:spPr>
        <p:txBody>
          <a:bodyPr/>
          <a:lstStyle>
            <a:lvl1pPr>
              <a:defRPr/>
            </a:lvl1pPr>
          </a:lstStyle>
          <a:p>
            <a:fld id="{FC68CC06-36D9-4530-A2DB-2013F857F51F}" type="slidenum">
              <a:rPr lang="zh-CN" altLang="en-US"/>
              <a:pPr/>
              <a:t>‹#›</a:t>
            </a:fld>
            <a:endParaRPr lang="en-US" altLang="zh-CN"/>
          </a:p>
        </p:txBody>
      </p:sp>
    </p:spTree>
    <p:extLst>
      <p:ext uri="{BB962C8B-B14F-4D97-AF65-F5344CB8AC3E}">
        <p14:creationId xmlns:p14="http://schemas.microsoft.com/office/powerpoint/2010/main" val="397538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563" y="1331913"/>
            <a:ext cx="5368925"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9D2A9F36-A61A-4BBC-9F4F-9859FFCF18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A9F5311A-E3DD-40F2-AAAF-5AF81AC94B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D7591E4-F8FA-48B5-94DB-093D20E8036D}"/>
              </a:ext>
            </a:extLst>
          </p:cNvPr>
          <p:cNvSpPr>
            <a:spLocks noGrp="1" noChangeArrowheads="1"/>
          </p:cNvSpPr>
          <p:nvPr>
            <p:ph type="sldNum" sz="quarter" idx="12"/>
          </p:nvPr>
        </p:nvSpPr>
        <p:spPr>
          <a:ln/>
        </p:spPr>
        <p:txBody>
          <a:bodyPr/>
          <a:lstStyle>
            <a:lvl1pPr>
              <a:defRPr/>
            </a:lvl1pPr>
          </a:lstStyle>
          <a:p>
            <a:fld id="{B14D03F3-9452-40D2-8F25-1F3E3CBB466A}" type="slidenum">
              <a:rPr lang="zh-CN" altLang="en-US"/>
              <a:pPr/>
              <a:t>‹#›</a:t>
            </a:fld>
            <a:endParaRPr lang="en-US" altLang="zh-CN"/>
          </a:p>
        </p:txBody>
      </p:sp>
    </p:spTree>
    <p:extLst>
      <p:ext uri="{BB962C8B-B14F-4D97-AF65-F5344CB8AC3E}">
        <p14:creationId xmlns:p14="http://schemas.microsoft.com/office/powerpoint/2010/main" val="1155203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5B814370-5CC1-4DFD-9AD8-86D6D578A9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527328F9-DC09-41C5-8D93-BE871FBDF9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4BB7EBBA-4C19-4808-BAC5-78BB65FF3274}"/>
              </a:ext>
            </a:extLst>
          </p:cNvPr>
          <p:cNvSpPr>
            <a:spLocks noGrp="1" noChangeArrowheads="1"/>
          </p:cNvSpPr>
          <p:nvPr>
            <p:ph type="sldNum" sz="quarter" idx="12"/>
          </p:nvPr>
        </p:nvSpPr>
        <p:spPr>
          <a:ln/>
        </p:spPr>
        <p:txBody>
          <a:bodyPr/>
          <a:lstStyle>
            <a:lvl1pPr>
              <a:defRPr/>
            </a:lvl1pPr>
          </a:lstStyle>
          <a:p>
            <a:fld id="{91509338-21C5-452A-9C33-983DBCAED149}" type="slidenum">
              <a:rPr lang="zh-CN" altLang="en-US"/>
              <a:pPr/>
              <a:t>‹#›</a:t>
            </a:fld>
            <a:endParaRPr lang="en-US" altLang="zh-CN"/>
          </a:p>
        </p:txBody>
      </p:sp>
    </p:spTree>
    <p:extLst>
      <p:ext uri="{BB962C8B-B14F-4D97-AF65-F5344CB8AC3E}">
        <p14:creationId xmlns:p14="http://schemas.microsoft.com/office/powerpoint/2010/main" val="3911828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42F74E50-EDAD-435F-AFB9-1F9E322435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11D9CCF9-BBD9-4BCD-9C80-60FA43FA1E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AFB9D993-D08C-46DD-B60D-1348B7E20C37}"/>
              </a:ext>
            </a:extLst>
          </p:cNvPr>
          <p:cNvSpPr>
            <a:spLocks noGrp="1" noChangeArrowheads="1"/>
          </p:cNvSpPr>
          <p:nvPr>
            <p:ph type="sldNum" sz="quarter" idx="12"/>
          </p:nvPr>
        </p:nvSpPr>
        <p:spPr>
          <a:ln/>
        </p:spPr>
        <p:txBody>
          <a:bodyPr/>
          <a:lstStyle>
            <a:lvl1pPr>
              <a:defRPr/>
            </a:lvl1pPr>
          </a:lstStyle>
          <a:p>
            <a:fld id="{27E07FC6-49E3-4182-B233-B9B7C6E5E2AE}" type="slidenum">
              <a:rPr lang="zh-CN" altLang="en-US"/>
              <a:pPr/>
              <a:t>‹#›</a:t>
            </a:fld>
            <a:endParaRPr lang="en-US" altLang="zh-CN"/>
          </a:p>
        </p:txBody>
      </p:sp>
    </p:spTree>
    <p:extLst>
      <p:ext uri="{BB962C8B-B14F-4D97-AF65-F5344CB8AC3E}">
        <p14:creationId xmlns:p14="http://schemas.microsoft.com/office/powerpoint/2010/main" val="3884034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D6DC9E5-26CF-4AE9-83E5-6A1218B92C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9D662973-C45C-4BA7-8F2F-2E45D207F2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2DC619FC-5794-431A-A056-814784DFCC11}"/>
              </a:ext>
            </a:extLst>
          </p:cNvPr>
          <p:cNvSpPr>
            <a:spLocks noGrp="1" noChangeArrowheads="1"/>
          </p:cNvSpPr>
          <p:nvPr>
            <p:ph type="sldNum" sz="quarter" idx="12"/>
          </p:nvPr>
        </p:nvSpPr>
        <p:spPr>
          <a:ln/>
        </p:spPr>
        <p:txBody>
          <a:bodyPr/>
          <a:lstStyle>
            <a:lvl1pPr>
              <a:defRPr/>
            </a:lvl1pPr>
          </a:lstStyle>
          <a:p>
            <a:fld id="{E523E568-BB31-4936-80D5-482F340249A2}" type="slidenum">
              <a:rPr lang="zh-CN" altLang="en-US"/>
              <a:pPr/>
              <a:t>‹#›</a:t>
            </a:fld>
            <a:endParaRPr lang="en-US" altLang="zh-CN"/>
          </a:p>
        </p:txBody>
      </p:sp>
    </p:spTree>
    <p:extLst>
      <p:ext uri="{BB962C8B-B14F-4D97-AF65-F5344CB8AC3E}">
        <p14:creationId xmlns:p14="http://schemas.microsoft.com/office/powerpoint/2010/main" val="263751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32608616-ABC5-4403-8BF1-56306F5482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3A01B45D-5629-456C-8DC3-E81247E438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8FD9DFE-EC13-4F47-BD57-45C465C4E10E}"/>
              </a:ext>
            </a:extLst>
          </p:cNvPr>
          <p:cNvSpPr>
            <a:spLocks noGrp="1" noChangeArrowheads="1"/>
          </p:cNvSpPr>
          <p:nvPr>
            <p:ph type="sldNum" sz="quarter" idx="12"/>
          </p:nvPr>
        </p:nvSpPr>
        <p:spPr>
          <a:ln/>
        </p:spPr>
        <p:txBody>
          <a:bodyPr/>
          <a:lstStyle>
            <a:lvl1pPr>
              <a:defRPr/>
            </a:lvl1pPr>
          </a:lstStyle>
          <a:p>
            <a:fld id="{5F7EC090-C3DF-4A70-B075-3AF45CFA0C46}" type="slidenum">
              <a:rPr lang="zh-CN" altLang="en-US"/>
              <a:pPr/>
              <a:t>‹#›</a:t>
            </a:fld>
            <a:endParaRPr lang="en-US" altLang="zh-CN"/>
          </a:p>
        </p:txBody>
      </p:sp>
    </p:spTree>
    <p:extLst>
      <p:ext uri="{BB962C8B-B14F-4D97-AF65-F5344CB8AC3E}">
        <p14:creationId xmlns:p14="http://schemas.microsoft.com/office/powerpoint/2010/main" val="217800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386BEB0-B158-4A57-826C-64E57188F1F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B667D3E1-E489-482C-8BE9-0249FCFBD7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23822B-9646-41C4-8A96-956EE9B3332B}"/>
              </a:ext>
            </a:extLst>
          </p:cNvPr>
          <p:cNvSpPr>
            <a:spLocks noGrp="1" noChangeArrowheads="1"/>
          </p:cNvSpPr>
          <p:nvPr>
            <p:ph type="sldNum" sz="quarter" idx="12"/>
          </p:nvPr>
        </p:nvSpPr>
        <p:spPr>
          <a:ln/>
        </p:spPr>
        <p:txBody>
          <a:bodyPr/>
          <a:lstStyle>
            <a:lvl1pPr>
              <a:defRPr/>
            </a:lvl1pPr>
          </a:lstStyle>
          <a:p>
            <a:fld id="{013DE6AE-426E-4816-BB1A-AED4075D5C82}" type="slidenum">
              <a:rPr lang="zh-CN" altLang="en-US"/>
              <a:pPr/>
              <a:t>‹#›</a:t>
            </a:fld>
            <a:endParaRPr lang="en-US" altLang="zh-CN"/>
          </a:p>
        </p:txBody>
      </p:sp>
    </p:spTree>
    <p:extLst>
      <p:ext uri="{BB962C8B-B14F-4D97-AF65-F5344CB8AC3E}">
        <p14:creationId xmlns:p14="http://schemas.microsoft.com/office/powerpoint/2010/main" val="1384455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66FFCE7A-5D9D-4A8E-875F-14557D5B9F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2E81F1BF-D696-4CD4-8EE9-33D4F7F33D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736228C-3219-48D5-B153-3D2714111446}"/>
              </a:ext>
            </a:extLst>
          </p:cNvPr>
          <p:cNvSpPr>
            <a:spLocks noGrp="1" noChangeArrowheads="1"/>
          </p:cNvSpPr>
          <p:nvPr>
            <p:ph type="sldNum" sz="quarter" idx="12"/>
          </p:nvPr>
        </p:nvSpPr>
        <p:spPr>
          <a:ln/>
        </p:spPr>
        <p:txBody>
          <a:bodyPr/>
          <a:lstStyle>
            <a:lvl1pPr>
              <a:defRPr/>
            </a:lvl1pPr>
          </a:lstStyle>
          <a:p>
            <a:fld id="{6203E616-20D5-472B-9A76-3E31FB1B0FE2}" type="slidenum">
              <a:rPr lang="zh-CN" altLang="en-US"/>
              <a:pPr/>
              <a:t>‹#›</a:t>
            </a:fld>
            <a:endParaRPr lang="en-US" altLang="zh-CN"/>
          </a:p>
        </p:txBody>
      </p:sp>
    </p:spTree>
    <p:extLst>
      <p:ext uri="{BB962C8B-B14F-4D97-AF65-F5344CB8AC3E}">
        <p14:creationId xmlns:p14="http://schemas.microsoft.com/office/powerpoint/2010/main" val="1597675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0D0898BE-7668-4D8B-8FA3-9C48B6A7B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9514C2F5-A546-4F9F-A5B5-C99D8B829A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89550BC-BE38-419A-B557-399EC9A9BF38}"/>
              </a:ext>
            </a:extLst>
          </p:cNvPr>
          <p:cNvSpPr>
            <a:spLocks noGrp="1" noChangeArrowheads="1"/>
          </p:cNvSpPr>
          <p:nvPr>
            <p:ph type="sldNum" sz="quarter" idx="12"/>
          </p:nvPr>
        </p:nvSpPr>
        <p:spPr>
          <a:ln/>
        </p:spPr>
        <p:txBody>
          <a:bodyPr/>
          <a:lstStyle>
            <a:lvl1pPr>
              <a:defRPr/>
            </a:lvl1pPr>
          </a:lstStyle>
          <a:p>
            <a:fld id="{9AB47E86-86C2-4855-BD0E-8E3904CC424B}" type="slidenum">
              <a:rPr lang="zh-CN" altLang="en-US"/>
              <a:pPr/>
              <a:t>‹#›</a:t>
            </a:fld>
            <a:endParaRPr lang="en-US" altLang="zh-CN"/>
          </a:p>
        </p:txBody>
      </p:sp>
    </p:spTree>
    <p:extLst>
      <p:ext uri="{BB962C8B-B14F-4D97-AF65-F5344CB8AC3E}">
        <p14:creationId xmlns:p14="http://schemas.microsoft.com/office/powerpoint/2010/main" val="228340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563" y="206375"/>
            <a:ext cx="801687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DB0EE77A-F69C-4AD5-92F5-D3E961E3FD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4A2E23E2-2933-456B-8C88-C615448CCE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02CE2F3-0A10-4445-B2EA-3A9C4ABAD944}"/>
              </a:ext>
            </a:extLst>
          </p:cNvPr>
          <p:cNvSpPr>
            <a:spLocks noGrp="1" noChangeArrowheads="1"/>
          </p:cNvSpPr>
          <p:nvPr>
            <p:ph type="sldNum" sz="quarter" idx="12"/>
          </p:nvPr>
        </p:nvSpPr>
        <p:spPr>
          <a:ln/>
        </p:spPr>
        <p:txBody>
          <a:bodyPr/>
          <a:lstStyle>
            <a:lvl1pPr>
              <a:defRPr/>
            </a:lvl1pPr>
          </a:lstStyle>
          <a:p>
            <a:fld id="{17D4734C-9547-4138-B91B-0A7439EB7710}" type="slidenum">
              <a:rPr lang="zh-CN" altLang="en-US"/>
              <a:pPr/>
              <a:t>‹#›</a:t>
            </a:fld>
            <a:endParaRPr lang="en-US" altLang="zh-CN"/>
          </a:p>
        </p:txBody>
      </p:sp>
    </p:spTree>
    <p:extLst>
      <p:ext uri="{BB962C8B-B14F-4D97-AF65-F5344CB8AC3E}">
        <p14:creationId xmlns:p14="http://schemas.microsoft.com/office/powerpoint/2010/main" val="79765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5DE4AB02-86A0-4528-BAA3-2240BC2BB5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FC2D196-12FF-4446-962D-C8D0CC8444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70AE88B-A5AB-4E6A-A3B3-16A10E82316E}"/>
              </a:ext>
            </a:extLst>
          </p:cNvPr>
          <p:cNvSpPr>
            <a:spLocks noGrp="1" noChangeArrowheads="1"/>
          </p:cNvSpPr>
          <p:nvPr>
            <p:ph type="sldNum" sz="quarter" idx="12"/>
          </p:nvPr>
        </p:nvSpPr>
        <p:spPr>
          <a:ln/>
        </p:spPr>
        <p:txBody>
          <a:bodyPr/>
          <a:lstStyle>
            <a:lvl1pPr>
              <a:defRPr/>
            </a:lvl1pPr>
          </a:lstStyle>
          <a:p>
            <a:fld id="{E68AAF6B-C665-49C4-A0D6-589C7F8D2754}" type="slidenum">
              <a:rPr lang="zh-CN" altLang="en-US"/>
              <a:pPr/>
              <a:t>‹#›</a:t>
            </a:fld>
            <a:endParaRPr lang="en-US" altLang="zh-CN"/>
          </a:p>
        </p:txBody>
      </p:sp>
    </p:spTree>
    <p:extLst>
      <p:ext uri="{BB962C8B-B14F-4D97-AF65-F5344CB8AC3E}">
        <p14:creationId xmlns:p14="http://schemas.microsoft.com/office/powerpoint/2010/main" val="214366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69456B66-3729-43AC-AC7A-7109F5B0E5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58F27930-75EC-4503-8549-7D08688987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40641DA-7102-4B1D-B24F-5C8B65D3578E}"/>
              </a:ext>
            </a:extLst>
          </p:cNvPr>
          <p:cNvSpPr>
            <a:spLocks noGrp="1" noChangeArrowheads="1"/>
          </p:cNvSpPr>
          <p:nvPr>
            <p:ph type="sldNum" sz="quarter" idx="12"/>
          </p:nvPr>
        </p:nvSpPr>
        <p:spPr>
          <a:ln/>
        </p:spPr>
        <p:txBody>
          <a:bodyPr/>
          <a:lstStyle>
            <a:lvl1pPr>
              <a:defRPr/>
            </a:lvl1pPr>
          </a:lstStyle>
          <a:p>
            <a:fld id="{07EF1F0B-1C28-41F4-8454-1E96C7DE5FDF}" type="slidenum">
              <a:rPr lang="zh-CN" altLang="en-US"/>
              <a:pPr/>
              <a:t>‹#›</a:t>
            </a:fld>
            <a:endParaRPr lang="en-US" altLang="zh-CN"/>
          </a:p>
        </p:txBody>
      </p:sp>
    </p:spTree>
    <p:extLst>
      <p:ext uri="{BB962C8B-B14F-4D97-AF65-F5344CB8AC3E}">
        <p14:creationId xmlns:p14="http://schemas.microsoft.com/office/powerpoint/2010/main" val="2098623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B9CDD39E-1667-410F-BB5D-3E14EF62F0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1253102-08F5-4EAC-B930-73B4ECBFE7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91FF109-57A2-40FE-AEE4-A53426BDC011}"/>
              </a:ext>
            </a:extLst>
          </p:cNvPr>
          <p:cNvSpPr>
            <a:spLocks noGrp="1" noChangeArrowheads="1"/>
          </p:cNvSpPr>
          <p:nvPr>
            <p:ph type="sldNum" sz="quarter" idx="12"/>
          </p:nvPr>
        </p:nvSpPr>
        <p:spPr>
          <a:ln/>
        </p:spPr>
        <p:txBody>
          <a:bodyPr/>
          <a:lstStyle>
            <a:lvl1pPr>
              <a:defRPr/>
            </a:lvl1pPr>
          </a:lstStyle>
          <a:p>
            <a:fld id="{240E5625-C337-4448-95CF-D2A07A7DB427}" type="slidenum">
              <a:rPr lang="zh-CN" altLang="en-US"/>
              <a:pPr/>
              <a:t>‹#›</a:t>
            </a:fld>
            <a:endParaRPr lang="en-US" altLang="zh-CN"/>
          </a:p>
        </p:txBody>
      </p:sp>
    </p:spTree>
    <p:extLst>
      <p:ext uri="{BB962C8B-B14F-4D97-AF65-F5344CB8AC3E}">
        <p14:creationId xmlns:p14="http://schemas.microsoft.com/office/powerpoint/2010/main" val="1164967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8975" y="1331913"/>
            <a:ext cx="5370513"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95957EED-44E3-4D42-B349-8D8F9E7E57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193A6FFA-09F8-419F-9095-98AD63489D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4ED1DA8-4F46-46D8-BCEA-BF997F752F9F}"/>
              </a:ext>
            </a:extLst>
          </p:cNvPr>
          <p:cNvSpPr>
            <a:spLocks noGrp="1" noChangeArrowheads="1"/>
          </p:cNvSpPr>
          <p:nvPr>
            <p:ph type="sldNum" sz="quarter" idx="12"/>
          </p:nvPr>
        </p:nvSpPr>
        <p:spPr>
          <a:ln/>
        </p:spPr>
        <p:txBody>
          <a:bodyPr/>
          <a:lstStyle>
            <a:lvl1pPr>
              <a:defRPr/>
            </a:lvl1pPr>
          </a:lstStyle>
          <a:p>
            <a:fld id="{0A72A8E5-BD45-43A8-8C5E-F6E4BD378144}" type="slidenum">
              <a:rPr lang="zh-CN" altLang="en-US"/>
              <a:pPr/>
              <a:t>‹#›</a:t>
            </a:fld>
            <a:endParaRPr lang="en-US" altLang="zh-CN"/>
          </a:p>
        </p:txBody>
      </p:sp>
    </p:spTree>
    <p:extLst>
      <p:ext uri="{BB962C8B-B14F-4D97-AF65-F5344CB8AC3E}">
        <p14:creationId xmlns:p14="http://schemas.microsoft.com/office/powerpoint/2010/main" val="40322431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2DFE3BC9-180F-47B6-85C4-E0C90D181C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32B197E8-D62B-4106-8A7C-BE96673C7B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EC48C2D-A67F-4C58-B3DE-F2F700A7ECDD}"/>
              </a:ext>
            </a:extLst>
          </p:cNvPr>
          <p:cNvSpPr>
            <a:spLocks noGrp="1" noChangeArrowheads="1"/>
          </p:cNvSpPr>
          <p:nvPr>
            <p:ph type="sldNum" sz="quarter" idx="12"/>
          </p:nvPr>
        </p:nvSpPr>
        <p:spPr>
          <a:ln/>
        </p:spPr>
        <p:txBody>
          <a:bodyPr/>
          <a:lstStyle>
            <a:lvl1pPr>
              <a:defRPr/>
            </a:lvl1pPr>
          </a:lstStyle>
          <a:p>
            <a:fld id="{08FA37E8-302D-412F-8DAB-49DADE94F5A1}" type="slidenum">
              <a:rPr lang="zh-CN" altLang="en-US"/>
              <a:pPr/>
              <a:t>‹#›</a:t>
            </a:fld>
            <a:endParaRPr lang="en-US" altLang="zh-CN"/>
          </a:p>
        </p:txBody>
      </p:sp>
    </p:spTree>
    <p:extLst>
      <p:ext uri="{BB962C8B-B14F-4D97-AF65-F5344CB8AC3E}">
        <p14:creationId xmlns:p14="http://schemas.microsoft.com/office/powerpoint/2010/main" val="678243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67D99EE5-EA74-4FA2-A4BC-536FCF826E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E1CC7922-1C7B-44E6-854E-409D25611E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CE4F1ADD-060D-44DD-AA87-8D936A70AA30}"/>
              </a:ext>
            </a:extLst>
          </p:cNvPr>
          <p:cNvSpPr>
            <a:spLocks noGrp="1" noChangeArrowheads="1"/>
          </p:cNvSpPr>
          <p:nvPr>
            <p:ph type="sldNum" sz="quarter" idx="12"/>
          </p:nvPr>
        </p:nvSpPr>
        <p:spPr>
          <a:ln/>
        </p:spPr>
        <p:txBody>
          <a:bodyPr/>
          <a:lstStyle>
            <a:lvl1pPr>
              <a:defRPr/>
            </a:lvl1pPr>
          </a:lstStyle>
          <a:p>
            <a:fld id="{72DF05C6-3CEE-43D1-B007-B21DDE541D30}" type="slidenum">
              <a:rPr lang="zh-CN" altLang="en-US"/>
              <a:pPr/>
              <a:t>‹#›</a:t>
            </a:fld>
            <a:endParaRPr lang="en-US" altLang="zh-CN"/>
          </a:p>
        </p:txBody>
      </p:sp>
    </p:spTree>
    <p:extLst>
      <p:ext uri="{BB962C8B-B14F-4D97-AF65-F5344CB8AC3E}">
        <p14:creationId xmlns:p14="http://schemas.microsoft.com/office/powerpoint/2010/main" val="3612904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93B8350-0AC6-40C6-A1CC-ECEA1FC406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DC1A31D4-F33A-43FB-BF13-7E5414C7B2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7C5F0DAB-7846-4825-872C-406F95B99B1F}"/>
              </a:ext>
            </a:extLst>
          </p:cNvPr>
          <p:cNvSpPr>
            <a:spLocks noGrp="1" noChangeArrowheads="1"/>
          </p:cNvSpPr>
          <p:nvPr>
            <p:ph type="sldNum" sz="quarter" idx="12"/>
          </p:nvPr>
        </p:nvSpPr>
        <p:spPr>
          <a:ln/>
        </p:spPr>
        <p:txBody>
          <a:bodyPr/>
          <a:lstStyle>
            <a:lvl1pPr>
              <a:defRPr/>
            </a:lvl1pPr>
          </a:lstStyle>
          <a:p>
            <a:fld id="{9F40765D-7983-4FF0-9E0E-1E3680673465}" type="slidenum">
              <a:rPr lang="zh-CN" altLang="en-US"/>
              <a:pPr/>
              <a:t>‹#›</a:t>
            </a:fld>
            <a:endParaRPr lang="en-US" altLang="zh-CN"/>
          </a:p>
        </p:txBody>
      </p:sp>
    </p:spTree>
    <p:extLst>
      <p:ext uri="{BB962C8B-B14F-4D97-AF65-F5344CB8AC3E}">
        <p14:creationId xmlns:p14="http://schemas.microsoft.com/office/powerpoint/2010/main" val="93309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642F053-14F5-4F22-9C85-04F80F9E6ED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3B19C532-DD1C-4A02-9E08-CAD94130EB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BE1525-F63D-47A5-A6B4-A5F1D70CDCAF}"/>
              </a:ext>
            </a:extLst>
          </p:cNvPr>
          <p:cNvSpPr>
            <a:spLocks noGrp="1" noChangeArrowheads="1"/>
          </p:cNvSpPr>
          <p:nvPr>
            <p:ph type="sldNum" sz="quarter" idx="12"/>
          </p:nvPr>
        </p:nvSpPr>
        <p:spPr>
          <a:ln/>
        </p:spPr>
        <p:txBody>
          <a:bodyPr/>
          <a:lstStyle>
            <a:lvl1pPr>
              <a:defRPr/>
            </a:lvl1pPr>
          </a:lstStyle>
          <a:p>
            <a:fld id="{D50DC8D7-9762-44A1-A3FB-013C99CDE467}" type="slidenum">
              <a:rPr lang="zh-CN" altLang="en-US"/>
              <a:pPr/>
              <a:t>‹#›</a:t>
            </a:fld>
            <a:endParaRPr lang="en-US" altLang="zh-CN"/>
          </a:p>
        </p:txBody>
      </p:sp>
    </p:spTree>
    <p:extLst>
      <p:ext uri="{BB962C8B-B14F-4D97-AF65-F5344CB8AC3E}">
        <p14:creationId xmlns:p14="http://schemas.microsoft.com/office/powerpoint/2010/main" val="2121957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FF168F17-DCE4-48E9-BE21-FFF3A75F25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2E979CB5-3FD7-4609-ADA1-B156D07771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00950D3-EB5A-4B09-8DF1-16992905F403}"/>
              </a:ext>
            </a:extLst>
          </p:cNvPr>
          <p:cNvSpPr>
            <a:spLocks noGrp="1" noChangeArrowheads="1"/>
          </p:cNvSpPr>
          <p:nvPr>
            <p:ph type="sldNum" sz="quarter" idx="12"/>
          </p:nvPr>
        </p:nvSpPr>
        <p:spPr>
          <a:ln/>
        </p:spPr>
        <p:txBody>
          <a:bodyPr/>
          <a:lstStyle>
            <a:lvl1pPr>
              <a:defRPr/>
            </a:lvl1pPr>
          </a:lstStyle>
          <a:p>
            <a:fld id="{354D1BB0-1CCA-493F-804E-284D5D44EE19}" type="slidenum">
              <a:rPr lang="zh-CN" altLang="en-US"/>
              <a:pPr/>
              <a:t>‹#›</a:t>
            </a:fld>
            <a:endParaRPr lang="en-US" altLang="zh-CN"/>
          </a:p>
        </p:txBody>
      </p:sp>
    </p:spTree>
    <p:extLst>
      <p:ext uri="{BB962C8B-B14F-4D97-AF65-F5344CB8AC3E}">
        <p14:creationId xmlns:p14="http://schemas.microsoft.com/office/powerpoint/2010/main" val="2848727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418BFA5F-A804-46AF-AEB3-C6EA5255A3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C83F49BD-7548-409A-A4E8-A478D45C68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285A4016-3101-47AD-A239-ED154CC1C8EF}"/>
              </a:ext>
            </a:extLst>
          </p:cNvPr>
          <p:cNvSpPr>
            <a:spLocks noGrp="1" noChangeArrowheads="1"/>
          </p:cNvSpPr>
          <p:nvPr>
            <p:ph type="sldNum" sz="quarter" idx="12"/>
          </p:nvPr>
        </p:nvSpPr>
        <p:spPr>
          <a:ln/>
        </p:spPr>
        <p:txBody>
          <a:bodyPr/>
          <a:lstStyle>
            <a:lvl1pPr>
              <a:defRPr/>
            </a:lvl1pPr>
          </a:lstStyle>
          <a:p>
            <a:fld id="{669B55B9-BD55-4983-938F-CD9D01420030}" type="slidenum">
              <a:rPr lang="zh-CN" altLang="en-US"/>
              <a:pPr/>
              <a:t>‹#›</a:t>
            </a:fld>
            <a:endParaRPr lang="en-US" altLang="zh-CN"/>
          </a:p>
        </p:txBody>
      </p:sp>
    </p:spTree>
    <p:extLst>
      <p:ext uri="{BB962C8B-B14F-4D97-AF65-F5344CB8AC3E}">
        <p14:creationId xmlns:p14="http://schemas.microsoft.com/office/powerpoint/2010/main" val="1665706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87CDF338-F523-4A0E-933B-71AE1DCC8D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F402D490-C543-4226-B4C7-461EB2D018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2AAA5616-3AC4-4ABC-BFE9-AA3CF4CF93E4}"/>
              </a:ext>
            </a:extLst>
          </p:cNvPr>
          <p:cNvSpPr>
            <a:spLocks noGrp="1" noChangeArrowheads="1"/>
          </p:cNvSpPr>
          <p:nvPr>
            <p:ph type="sldNum" sz="quarter" idx="12"/>
          </p:nvPr>
        </p:nvSpPr>
        <p:spPr>
          <a:ln/>
        </p:spPr>
        <p:txBody>
          <a:bodyPr/>
          <a:lstStyle>
            <a:lvl1pPr>
              <a:defRPr/>
            </a:lvl1pPr>
          </a:lstStyle>
          <a:p>
            <a:fld id="{5158BFC7-195D-461B-884E-E775474217D0}" type="slidenum">
              <a:rPr lang="zh-CN" altLang="en-US"/>
              <a:pPr/>
              <a:t>‹#›</a:t>
            </a:fld>
            <a:endParaRPr lang="en-US" altLang="zh-CN"/>
          </a:p>
        </p:txBody>
      </p:sp>
    </p:spTree>
    <p:extLst>
      <p:ext uri="{BB962C8B-B14F-4D97-AF65-F5344CB8AC3E}">
        <p14:creationId xmlns:p14="http://schemas.microsoft.com/office/powerpoint/2010/main" val="4144648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21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8975" y="206375"/>
            <a:ext cx="8018463" cy="5821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19D31454-C859-45B2-89CE-59E481F399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15716A7-0537-4EBA-9325-7F6CC19BB5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7374B39-2033-49B6-99D9-6EF70A4076F1}"/>
              </a:ext>
            </a:extLst>
          </p:cNvPr>
          <p:cNvSpPr>
            <a:spLocks noGrp="1" noChangeArrowheads="1"/>
          </p:cNvSpPr>
          <p:nvPr>
            <p:ph type="sldNum" sz="quarter" idx="12"/>
          </p:nvPr>
        </p:nvSpPr>
        <p:spPr>
          <a:ln/>
        </p:spPr>
        <p:txBody>
          <a:bodyPr/>
          <a:lstStyle>
            <a:lvl1pPr>
              <a:defRPr/>
            </a:lvl1pPr>
          </a:lstStyle>
          <a:p>
            <a:fld id="{D1491D19-CFC8-4F4C-8682-77E9B6A13EB8}" type="slidenum">
              <a:rPr lang="zh-CN" altLang="en-US"/>
              <a:pPr/>
              <a:t>‹#›</a:t>
            </a:fld>
            <a:endParaRPr lang="en-US" altLang="zh-CN"/>
          </a:p>
        </p:txBody>
      </p:sp>
    </p:spTree>
    <p:extLst>
      <p:ext uri="{BB962C8B-B14F-4D97-AF65-F5344CB8AC3E}">
        <p14:creationId xmlns:p14="http://schemas.microsoft.com/office/powerpoint/2010/main" val="561991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BF4C0C59-16B3-4EDB-B116-873FB99582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CF3B08A-AFAD-49B0-B178-BE2DBE8117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387997D9-EDFE-4EAA-A001-31ED764D6CEA}"/>
              </a:ext>
            </a:extLst>
          </p:cNvPr>
          <p:cNvSpPr>
            <a:spLocks noGrp="1" noChangeArrowheads="1"/>
          </p:cNvSpPr>
          <p:nvPr>
            <p:ph type="sldNum" sz="quarter" idx="12"/>
          </p:nvPr>
        </p:nvSpPr>
        <p:spPr>
          <a:ln/>
        </p:spPr>
        <p:txBody>
          <a:bodyPr/>
          <a:lstStyle>
            <a:lvl1pPr>
              <a:defRPr/>
            </a:lvl1pPr>
          </a:lstStyle>
          <a:p>
            <a:fld id="{5803F643-8CC9-4A1A-9043-530DE6664EC5}" type="slidenum">
              <a:rPr lang="zh-CN" altLang="en-US"/>
              <a:pPr/>
              <a:t>‹#›</a:t>
            </a:fld>
            <a:endParaRPr lang="en-US" altLang="zh-CN"/>
          </a:p>
        </p:txBody>
      </p:sp>
    </p:spTree>
    <p:extLst>
      <p:ext uri="{BB962C8B-B14F-4D97-AF65-F5344CB8AC3E}">
        <p14:creationId xmlns:p14="http://schemas.microsoft.com/office/powerpoint/2010/main" val="1399581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7884D3D-5D3A-45B6-B91C-B515CE2B54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1531DC6-F48D-4E8C-87DF-F46224B4A9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567F7983-E4D0-4317-B1EA-51EFB6836BCD}"/>
              </a:ext>
            </a:extLst>
          </p:cNvPr>
          <p:cNvSpPr>
            <a:spLocks noGrp="1" noChangeArrowheads="1"/>
          </p:cNvSpPr>
          <p:nvPr>
            <p:ph type="sldNum" sz="quarter" idx="12"/>
          </p:nvPr>
        </p:nvSpPr>
        <p:spPr>
          <a:ln/>
        </p:spPr>
        <p:txBody>
          <a:bodyPr/>
          <a:lstStyle>
            <a:lvl1pPr>
              <a:defRPr/>
            </a:lvl1pPr>
          </a:lstStyle>
          <a:p>
            <a:fld id="{2E29B750-336E-4779-8562-26F0DA8B4A9E}" type="slidenum">
              <a:rPr lang="zh-CN" altLang="en-US"/>
              <a:pPr/>
              <a:t>‹#›</a:t>
            </a:fld>
            <a:endParaRPr lang="en-US" altLang="zh-CN"/>
          </a:p>
        </p:txBody>
      </p:sp>
    </p:spTree>
    <p:extLst>
      <p:ext uri="{BB962C8B-B14F-4D97-AF65-F5344CB8AC3E}">
        <p14:creationId xmlns:p14="http://schemas.microsoft.com/office/powerpoint/2010/main" val="22588209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94E07AB4-9B74-4C2A-932B-5CDDF0E85C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FEB3B18-4AD2-4C74-87DC-9DC4EDF338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BB032322-DB00-4609-B16C-11D92577B9D6}"/>
              </a:ext>
            </a:extLst>
          </p:cNvPr>
          <p:cNvSpPr>
            <a:spLocks noGrp="1" noChangeArrowheads="1"/>
          </p:cNvSpPr>
          <p:nvPr>
            <p:ph type="sldNum" sz="quarter" idx="12"/>
          </p:nvPr>
        </p:nvSpPr>
        <p:spPr>
          <a:ln/>
        </p:spPr>
        <p:txBody>
          <a:bodyPr/>
          <a:lstStyle>
            <a:lvl1pPr>
              <a:defRPr/>
            </a:lvl1pPr>
          </a:lstStyle>
          <a:p>
            <a:fld id="{90CE95AD-A0F0-4EEF-A8EF-6AB26F2B3E95}" type="slidenum">
              <a:rPr lang="zh-CN" altLang="en-US"/>
              <a:pPr/>
              <a:t>‹#›</a:t>
            </a:fld>
            <a:endParaRPr lang="en-US" altLang="zh-CN"/>
          </a:p>
        </p:txBody>
      </p:sp>
    </p:spTree>
    <p:extLst>
      <p:ext uri="{BB962C8B-B14F-4D97-AF65-F5344CB8AC3E}">
        <p14:creationId xmlns:p14="http://schemas.microsoft.com/office/powerpoint/2010/main" val="1859761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563" y="1331913"/>
            <a:ext cx="5368925"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183EE01F-DC1A-47F1-9609-4DB2857C5E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690B1D37-F7E0-41CC-A631-025C4868F9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1BC043EF-E9F6-4278-9D35-B35AEC92ADA6}"/>
              </a:ext>
            </a:extLst>
          </p:cNvPr>
          <p:cNvSpPr>
            <a:spLocks noGrp="1" noChangeArrowheads="1"/>
          </p:cNvSpPr>
          <p:nvPr>
            <p:ph type="sldNum" sz="quarter" idx="12"/>
          </p:nvPr>
        </p:nvSpPr>
        <p:spPr>
          <a:ln/>
        </p:spPr>
        <p:txBody>
          <a:bodyPr/>
          <a:lstStyle>
            <a:lvl1pPr>
              <a:defRPr/>
            </a:lvl1pPr>
          </a:lstStyle>
          <a:p>
            <a:fld id="{3E6451A8-C2B6-4EFE-850E-A050AF5E7CF9}" type="slidenum">
              <a:rPr lang="zh-CN" altLang="en-US"/>
              <a:pPr/>
              <a:t>‹#›</a:t>
            </a:fld>
            <a:endParaRPr lang="en-US" altLang="zh-CN"/>
          </a:p>
        </p:txBody>
      </p:sp>
    </p:spTree>
    <p:extLst>
      <p:ext uri="{BB962C8B-B14F-4D97-AF65-F5344CB8AC3E}">
        <p14:creationId xmlns:p14="http://schemas.microsoft.com/office/powerpoint/2010/main" val="18929327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8A25DEE4-49E9-4C99-8838-2DC0213705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F574863B-3814-43BB-8B6B-B7B75B0156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81D9E59F-2EB4-4E94-A97B-35F5046B875A}"/>
              </a:ext>
            </a:extLst>
          </p:cNvPr>
          <p:cNvSpPr>
            <a:spLocks noGrp="1" noChangeArrowheads="1"/>
          </p:cNvSpPr>
          <p:nvPr>
            <p:ph type="sldNum" sz="quarter" idx="12"/>
          </p:nvPr>
        </p:nvSpPr>
        <p:spPr>
          <a:ln/>
        </p:spPr>
        <p:txBody>
          <a:bodyPr/>
          <a:lstStyle>
            <a:lvl1pPr>
              <a:defRPr/>
            </a:lvl1pPr>
          </a:lstStyle>
          <a:p>
            <a:fld id="{C43746DD-9B6A-47F8-AB68-22B38509B4DD}" type="slidenum">
              <a:rPr lang="zh-CN" altLang="en-US"/>
              <a:pPr/>
              <a:t>‹#›</a:t>
            </a:fld>
            <a:endParaRPr lang="en-US" altLang="zh-CN"/>
          </a:p>
        </p:txBody>
      </p:sp>
    </p:spTree>
    <p:extLst>
      <p:ext uri="{BB962C8B-B14F-4D97-AF65-F5344CB8AC3E}">
        <p14:creationId xmlns:p14="http://schemas.microsoft.com/office/powerpoint/2010/main" val="17118535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08068BEB-591C-4893-B974-80097D506A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7B5D6FB1-9B06-4723-9D56-27B830187A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1216C5F7-2BBC-4C1C-976B-DC9E73B732A3}"/>
              </a:ext>
            </a:extLst>
          </p:cNvPr>
          <p:cNvSpPr>
            <a:spLocks noGrp="1" noChangeArrowheads="1"/>
          </p:cNvSpPr>
          <p:nvPr>
            <p:ph type="sldNum" sz="quarter" idx="12"/>
          </p:nvPr>
        </p:nvSpPr>
        <p:spPr>
          <a:ln/>
        </p:spPr>
        <p:txBody>
          <a:bodyPr/>
          <a:lstStyle>
            <a:lvl1pPr>
              <a:defRPr/>
            </a:lvl1pPr>
          </a:lstStyle>
          <a:p>
            <a:fld id="{B8EC1871-286A-409E-9DD0-70271C6855A6}" type="slidenum">
              <a:rPr lang="zh-CN" altLang="en-US"/>
              <a:pPr/>
              <a:t>‹#›</a:t>
            </a:fld>
            <a:endParaRPr lang="en-US" altLang="zh-CN"/>
          </a:p>
        </p:txBody>
      </p:sp>
    </p:spTree>
    <p:extLst>
      <p:ext uri="{BB962C8B-B14F-4D97-AF65-F5344CB8AC3E}">
        <p14:creationId xmlns:p14="http://schemas.microsoft.com/office/powerpoint/2010/main" val="148891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AB2818E-1AA5-45AF-9358-D067D58CEBB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18BA70C7-1FE2-4414-A354-1775B68513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BC4F27-87D3-482F-BDFF-23AEF8110E1F}"/>
              </a:ext>
            </a:extLst>
          </p:cNvPr>
          <p:cNvSpPr>
            <a:spLocks noGrp="1" noChangeArrowheads="1"/>
          </p:cNvSpPr>
          <p:nvPr>
            <p:ph type="sldNum" sz="quarter" idx="12"/>
          </p:nvPr>
        </p:nvSpPr>
        <p:spPr>
          <a:ln/>
        </p:spPr>
        <p:txBody>
          <a:bodyPr/>
          <a:lstStyle>
            <a:lvl1pPr>
              <a:defRPr/>
            </a:lvl1pPr>
          </a:lstStyle>
          <a:p>
            <a:fld id="{9F5D3088-3D26-4371-91CD-B51C7A2EE303}" type="slidenum">
              <a:rPr lang="zh-CN" altLang="en-US"/>
              <a:pPr/>
              <a:t>‹#›</a:t>
            </a:fld>
            <a:endParaRPr lang="en-US" altLang="zh-CN"/>
          </a:p>
        </p:txBody>
      </p:sp>
    </p:spTree>
    <p:extLst>
      <p:ext uri="{BB962C8B-B14F-4D97-AF65-F5344CB8AC3E}">
        <p14:creationId xmlns:p14="http://schemas.microsoft.com/office/powerpoint/2010/main" val="1442088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FE49AF0-5D96-4E7A-89F8-B01E016456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07093E25-3115-4F23-8F91-FDB74DA636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5BCC5AA9-1AEF-4D3E-B761-FF0730F9E03D}"/>
              </a:ext>
            </a:extLst>
          </p:cNvPr>
          <p:cNvSpPr>
            <a:spLocks noGrp="1" noChangeArrowheads="1"/>
          </p:cNvSpPr>
          <p:nvPr>
            <p:ph type="sldNum" sz="quarter" idx="12"/>
          </p:nvPr>
        </p:nvSpPr>
        <p:spPr>
          <a:ln/>
        </p:spPr>
        <p:txBody>
          <a:bodyPr/>
          <a:lstStyle>
            <a:lvl1pPr>
              <a:defRPr/>
            </a:lvl1pPr>
          </a:lstStyle>
          <a:p>
            <a:fld id="{451D7F18-EF33-45BF-B598-6BF6932B7BF9}" type="slidenum">
              <a:rPr lang="zh-CN" altLang="en-US"/>
              <a:pPr/>
              <a:t>‹#›</a:t>
            </a:fld>
            <a:endParaRPr lang="en-US" altLang="zh-CN"/>
          </a:p>
        </p:txBody>
      </p:sp>
    </p:spTree>
    <p:extLst>
      <p:ext uri="{BB962C8B-B14F-4D97-AF65-F5344CB8AC3E}">
        <p14:creationId xmlns:p14="http://schemas.microsoft.com/office/powerpoint/2010/main" val="1127761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659A5097-D58F-44ED-B007-C0EF432FAF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273AE207-7D03-4766-BF11-B36A205C3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D2CB21DD-4405-4B0E-BDC2-CC96765DA189}"/>
              </a:ext>
            </a:extLst>
          </p:cNvPr>
          <p:cNvSpPr>
            <a:spLocks noGrp="1" noChangeArrowheads="1"/>
          </p:cNvSpPr>
          <p:nvPr>
            <p:ph type="sldNum" sz="quarter" idx="12"/>
          </p:nvPr>
        </p:nvSpPr>
        <p:spPr>
          <a:ln/>
        </p:spPr>
        <p:txBody>
          <a:bodyPr/>
          <a:lstStyle>
            <a:lvl1pPr>
              <a:defRPr/>
            </a:lvl1pPr>
          </a:lstStyle>
          <a:p>
            <a:fld id="{86615CAC-5FFC-4D14-B9A6-CDF155FB66CB}" type="slidenum">
              <a:rPr lang="zh-CN" altLang="en-US"/>
              <a:pPr/>
              <a:t>‹#›</a:t>
            </a:fld>
            <a:endParaRPr lang="en-US" altLang="zh-CN"/>
          </a:p>
        </p:txBody>
      </p:sp>
    </p:spTree>
    <p:extLst>
      <p:ext uri="{BB962C8B-B14F-4D97-AF65-F5344CB8AC3E}">
        <p14:creationId xmlns:p14="http://schemas.microsoft.com/office/powerpoint/2010/main" val="29602562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A64001E9-C37A-4D14-BF07-34D4227B58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D415A74D-850A-4568-AA50-BF8BA4FF51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4FF1AD99-03FD-4B32-AF55-F8A7873DE788}"/>
              </a:ext>
            </a:extLst>
          </p:cNvPr>
          <p:cNvSpPr>
            <a:spLocks noGrp="1" noChangeArrowheads="1"/>
          </p:cNvSpPr>
          <p:nvPr>
            <p:ph type="sldNum" sz="quarter" idx="12"/>
          </p:nvPr>
        </p:nvSpPr>
        <p:spPr>
          <a:ln/>
        </p:spPr>
        <p:txBody>
          <a:bodyPr/>
          <a:lstStyle>
            <a:lvl1pPr>
              <a:defRPr/>
            </a:lvl1pPr>
          </a:lstStyle>
          <a:p>
            <a:fld id="{A97B51A5-EB14-4690-9370-E7B6031BB39A}" type="slidenum">
              <a:rPr lang="zh-CN" altLang="en-US"/>
              <a:pPr/>
              <a:t>‹#›</a:t>
            </a:fld>
            <a:endParaRPr lang="en-US" altLang="zh-CN"/>
          </a:p>
        </p:txBody>
      </p:sp>
    </p:spTree>
    <p:extLst>
      <p:ext uri="{BB962C8B-B14F-4D97-AF65-F5344CB8AC3E}">
        <p14:creationId xmlns:p14="http://schemas.microsoft.com/office/powerpoint/2010/main" val="350738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AD3ED857-4CD9-4E12-8649-EBA223418B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D5AB2CD-A0E8-4473-BCEA-311C3767B9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75F6D58B-DF35-4D22-9768-49E4353C993D}"/>
              </a:ext>
            </a:extLst>
          </p:cNvPr>
          <p:cNvSpPr>
            <a:spLocks noGrp="1" noChangeArrowheads="1"/>
          </p:cNvSpPr>
          <p:nvPr>
            <p:ph type="sldNum" sz="quarter" idx="12"/>
          </p:nvPr>
        </p:nvSpPr>
        <p:spPr>
          <a:ln/>
        </p:spPr>
        <p:txBody>
          <a:bodyPr/>
          <a:lstStyle>
            <a:lvl1pPr>
              <a:defRPr/>
            </a:lvl1pPr>
          </a:lstStyle>
          <a:p>
            <a:fld id="{D70F192F-0CCE-4DBC-A0E8-69C295E5901C}" type="slidenum">
              <a:rPr lang="zh-CN" altLang="en-US"/>
              <a:pPr/>
              <a:t>‹#›</a:t>
            </a:fld>
            <a:endParaRPr lang="en-US" altLang="zh-CN"/>
          </a:p>
        </p:txBody>
      </p:sp>
    </p:spTree>
    <p:extLst>
      <p:ext uri="{BB962C8B-B14F-4D97-AF65-F5344CB8AC3E}">
        <p14:creationId xmlns:p14="http://schemas.microsoft.com/office/powerpoint/2010/main" val="1276037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563" y="206375"/>
            <a:ext cx="801687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04F2DF26-91B3-4FE8-AABD-40FC149F63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596C4160-989C-46E3-9D9B-63E0232A14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3E449CE-C252-4AAA-9EDA-45CBC20FE5B3}"/>
              </a:ext>
            </a:extLst>
          </p:cNvPr>
          <p:cNvSpPr>
            <a:spLocks noGrp="1" noChangeArrowheads="1"/>
          </p:cNvSpPr>
          <p:nvPr>
            <p:ph type="sldNum" sz="quarter" idx="12"/>
          </p:nvPr>
        </p:nvSpPr>
        <p:spPr>
          <a:ln/>
        </p:spPr>
        <p:txBody>
          <a:bodyPr/>
          <a:lstStyle>
            <a:lvl1pPr>
              <a:defRPr/>
            </a:lvl1pPr>
          </a:lstStyle>
          <a:p>
            <a:fld id="{2982E736-DF9F-476D-8918-4E61F83C056C}" type="slidenum">
              <a:rPr lang="zh-CN" altLang="en-US"/>
              <a:pPr/>
              <a:t>‹#›</a:t>
            </a:fld>
            <a:endParaRPr lang="en-US" altLang="zh-CN"/>
          </a:p>
        </p:txBody>
      </p:sp>
    </p:spTree>
    <p:extLst>
      <p:ext uri="{BB962C8B-B14F-4D97-AF65-F5344CB8AC3E}">
        <p14:creationId xmlns:p14="http://schemas.microsoft.com/office/powerpoint/2010/main" val="2687302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BA5DE2EF-9E1B-4BC4-9C64-349E0F4374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A8699DB-168E-4277-8D19-83A2792956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D074A2D-9903-4927-B6A5-9C602F7A0CEF}"/>
              </a:ext>
            </a:extLst>
          </p:cNvPr>
          <p:cNvSpPr>
            <a:spLocks noGrp="1" noChangeArrowheads="1"/>
          </p:cNvSpPr>
          <p:nvPr>
            <p:ph type="sldNum" sz="quarter" idx="12"/>
          </p:nvPr>
        </p:nvSpPr>
        <p:spPr>
          <a:ln/>
        </p:spPr>
        <p:txBody>
          <a:bodyPr/>
          <a:lstStyle>
            <a:lvl1pPr>
              <a:defRPr/>
            </a:lvl1pPr>
          </a:lstStyle>
          <a:p>
            <a:fld id="{601F1218-20C2-4C12-98FB-50D029197CE4}" type="slidenum">
              <a:rPr lang="zh-CN" altLang="en-US"/>
              <a:pPr/>
              <a:t>‹#›</a:t>
            </a:fld>
            <a:endParaRPr lang="en-US" altLang="zh-CN"/>
          </a:p>
        </p:txBody>
      </p:sp>
    </p:spTree>
    <p:extLst>
      <p:ext uri="{BB962C8B-B14F-4D97-AF65-F5344CB8AC3E}">
        <p14:creationId xmlns:p14="http://schemas.microsoft.com/office/powerpoint/2010/main" val="3591614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6148D8C9-6FEF-4CDF-A4F5-4252F0603F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883C6A61-00DC-4E7D-AE0B-D2A71A6A73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D395442-5266-4496-BAAC-4B7C247EA262}"/>
              </a:ext>
            </a:extLst>
          </p:cNvPr>
          <p:cNvSpPr>
            <a:spLocks noGrp="1" noChangeArrowheads="1"/>
          </p:cNvSpPr>
          <p:nvPr>
            <p:ph type="sldNum" sz="quarter" idx="12"/>
          </p:nvPr>
        </p:nvSpPr>
        <p:spPr>
          <a:ln/>
        </p:spPr>
        <p:txBody>
          <a:bodyPr/>
          <a:lstStyle>
            <a:lvl1pPr>
              <a:defRPr/>
            </a:lvl1pPr>
          </a:lstStyle>
          <a:p>
            <a:fld id="{A9F4C755-6666-4FAA-9361-C606335BB968}" type="slidenum">
              <a:rPr lang="zh-CN" altLang="en-US"/>
              <a:pPr/>
              <a:t>‹#›</a:t>
            </a:fld>
            <a:endParaRPr lang="en-US" altLang="zh-CN"/>
          </a:p>
        </p:txBody>
      </p:sp>
    </p:spTree>
    <p:extLst>
      <p:ext uri="{BB962C8B-B14F-4D97-AF65-F5344CB8AC3E}">
        <p14:creationId xmlns:p14="http://schemas.microsoft.com/office/powerpoint/2010/main" val="12946382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398A02BF-589F-4E7D-B247-EBC63E377D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8C376F94-E6FA-491A-805D-AE45FDDD0E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CC1C8C9-A403-4491-9A07-823B7B115A85}"/>
              </a:ext>
            </a:extLst>
          </p:cNvPr>
          <p:cNvSpPr>
            <a:spLocks noGrp="1" noChangeArrowheads="1"/>
          </p:cNvSpPr>
          <p:nvPr>
            <p:ph type="sldNum" sz="quarter" idx="12"/>
          </p:nvPr>
        </p:nvSpPr>
        <p:spPr>
          <a:ln/>
        </p:spPr>
        <p:txBody>
          <a:bodyPr/>
          <a:lstStyle>
            <a:lvl1pPr>
              <a:defRPr/>
            </a:lvl1pPr>
          </a:lstStyle>
          <a:p>
            <a:fld id="{3A5A1782-5CC8-454A-858E-B9C3CC9781DA}" type="slidenum">
              <a:rPr lang="zh-CN" altLang="en-US"/>
              <a:pPr/>
              <a:t>‹#›</a:t>
            </a:fld>
            <a:endParaRPr lang="en-US" altLang="zh-CN"/>
          </a:p>
        </p:txBody>
      </p:sp>
    </p:spTree>
    <p:extLst>
      <p:ext uri="{BB962C8B-B14F-4D97-AF65-F5344CB8AC3E}">
        <p14:creationId xmlns:p14="http://schemas.microsoft.com/office/powerpoint/2010/main" val="18321172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8975" y="1331913"/>
            <a:ext cx="5370513"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01F84317-766F-4C7C-840E-76FA18DAD4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FD64E707-CD7E-41B4-A78F-392E4E3A35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771B2359-BC5F-4535-8CCB-4E9F3D002C6F}"/>
              </a:ext>
            </a:extLst>
          </p:cNvPr>
          <p:cNvSpPr>
            <a:spLocks noGrp="1" noChangeArrowheads="1"/>
          </p:cNvSpPr>
          <p:nvPr>
            <p:ph type="sldNum" sz="quarter" idx="12"/>
          </p:nvPr>
        </p:nvSpPr>
        <p:spPr>
          <a:ln/>
        </p:spPr>
        <p:txBody>
          <a:bodyPr/>
          <a:lstStyle>
            <a:lvl1pPr>
              <a:defRPr/>
            </a:lvl1pPr>
          </a:lstStyle>
          <a:p>
            <a:fld id="{119D967F-EACC-4D99-85F3-1C13AFADF6A6}" type="slidenum">
              <a:rPr lang="zh-CN" altLang="en-US"/>
              <a:pPr/>
              <a:t>‹#›</a:t>
            </a:fld>
            <a:endParaRPr lang="en-US" altLang="zh-CN"/>
          </a:p>
        </p:txBody>
      </p:sp>
    </p:spTree>
    <p:extLst>
      <p:ext uri="{BB962C8B-B14F-4D97-AF65-F5344CB8AC3E}">
        <p14:creationId xmlns:p14="http://schemas.microsoft.com/office/powerpoint/2010/main" val="27987126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A4BD25D2-D9B7-4F1F-8923-331A629B6D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C911C753-8D98-4472-9843-691B1F4678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A8DDF2C-5D43-4329-A58E-0F4BEC3C4010}"/>
              </a:ext>
            </a:extLst>
          </p:cNvPr>
          <p:cNvSpPr>
            <a:spLocks noGrp="1" noChangeArrowheads="1"/>
          </p:cNvSpPr>
          <p:nvPr>
            <p:ph type="sldNum" sz="quarter" idx="12"/>
          </p:nvPr>
        </p:nvSpPr>
        <p:spPr>
          <a:ln/>
        </p:spPr>
        <p:txBody>
          <a:bodyPr/>
          <a:lstStyle>
            <a:lvl1pPr>
              <a:defRPr/>
            </a:lvl1pPr>
          </a:lstStyle>
          <a:p>
            <a:fld id="{FF86DD1D-E0B0-409E-8CB8-75A67D343E4E}" type="slidenum">
              <a:rPr lang="zh-CN" altLang="en-US"/>
              <a:pPr/>
              <a:t>‹#›</a:t>
            </a:fld>
            <a:endParaRPr lang="en-US" altLang="zh-CN"/>
          </a:p>
        </p:txBody>
      </p:sp>
    </p:spTree>
    <p:extLst>
      <p:ext uri="{BB962C8B-B14F-4D97-AF65-F5344CB8AC3E}">
        <p14:creationId xmlns:p14="http://schemas.microsoft.com/office/powerpoint/2010/main" val="147972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6BAB6F3-600B-4DF3-A841-2AD59AD070B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a:extLst>
              <a:ext uri="{FF2B5EF4-FFF2-40B4-BE49-F238E27FC236}">
                <a16:creationId xmlns:a16="http://schemas.microsoft.com/office/drawing/2014/main" id="{6645CCE1-AE89-4EF4-8FB6-1D8DE52A08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2BE15A1-BB86-474C-A7A5-503786481701}"/>
              </a:ext>
            </a:extLst>
          </p:cNvPr>
          <p:cNvSpPr>
            <a:spLocks noGrp="1" noChangeArrowheads="1"/>
          </p:cNvSpPr>
          <p:nvPr>
            <p:ph type="sldNum" sz="quarter" idx="12"/>
          </p:nvPr>
        </p:nvSpPr>
        <p:spPr>
          <a:ln/>
        </p:spPr>
        <p:txBody>
          <a:bodyPr/>
          <a:lstStyle>
            <a:lvl1pPr>
              <a:defRPr/>
            </a:lvl1pPr>
          </a:lstStyle>
          <a:p>
            <a:fld id="{98D82B49-86E5-4EC2-A212-A8C32F341ECB}" type="slidenum">
              <a:rPr lang="zh-CN" altLang="en-US"/>
              <a:pPr/>
              <a:t>‹#›</a:t>
            </a:fld>
            <a:endParaRPr lang="en-US" altLang="zh-CN"/>
          </a:p>
        </p:txBody>
      </p:sp>
    </p:spTree>
    <p:extLst>
      <p:ext uri="{BB962C8B-B14F-4D97-AF65-F5344CB8AC3E}">
        <p14:creationId xmlns:p14="http://schemas.microsoft.com/office/powerpoint/2010/main" val="133276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243DC0C8-3A6A-4E80-B726-9ED92A7CB3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8F0B8F98-91A4-4B15-8EA3-F83DD6744E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64FC70E9-0FE5-4D43-87D0-7915FDB78403}"/>
              </a:ext>
            </a:extLst>
          </p:cNvPr>
          <p:cNvSpPr>
            <a:spLocks noGrp="1" noChangeArrowheads="1"/>
          </p:cNvSpPr>
          <p:nvPr>
            <p:ph type="sldNum" sz="quarter" idx="12"/>
          </p:nvPr>
        </p:nvSpPr>
        <p:spPr>
          <a:ln/>
        </p:spPr>
        <p:txBody>
          <a:bodyPr/>
          <a:lstStyle>
            <a:lvl1pPr>
              <a:defRPr/>
            </a:lvl1pPr>
          </a:lstStyle>
          <a:p>
            <a:fld id="{1F7CFF89-40EC-4239-AC29-28DB8B811A12}" type="slidenum">
              <a:rPr lang="zh-CN" altLang="en-US"/>
              <a:pPr/>
              <a:t>‹#›</a:t>
            </a:fld>
            <a:endParaRPr lang="en-US" altLang="zh-CN"/>
          </a:p>
        </p:txBody>
      </p:sp>
    </p:spTree>
    <p:extLst>
      <p:ext uri="{BB962C8B-B14F-4D97-AF65-F5344CB8AC3E}">
        <p14:creationId xmlns:p14="http://schemas.microsoft.com/office/powerpoint/2010/main" val="2609800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D3058F-8E14-43EC-8573-1E12098B07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C1856842-11CE-49C3-BADF-7D3836E88E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48C071CC-A37A-4929-B7F0-51AED70556B6}"/>
              </a:ext>
            </a:extLst>
          </p:cNvPr>
          <p:cNvSpPr>
            <a:spLocks noGrp="1" noChangeArrowheads="1"/>
          </p:cNvSpPr>
          <p:nvPr>
            <p:ph type="sldNum" sz="quarter" idx="12"/>
          </p:nvPr>
        </p:nvSpPr>
        <p:spPr>
          <a:ln/>
        </p:spPr>
        <p:txBody>
          <a:bodyPr/>
          <a:lstStyle>
            <a:lvl1pPr>
              <a:defRPr/>
            </a:lvl1pPr>
          </a:lstStyle>
          <a:p>
            <a:fld id="{D6001AFF-65AA-4D95-9057-44268C55B590}" type="slidenum">
              <a:rPr lang="zh-CN" altLang="en-US"/>
              <a:pPr/>
              <a:t>‹#›</a:t>
            </a:fld>
            <a:endParaRPr lang="en-US" altLang="zh-CN"/>
          </a:p>
        </p:txBody>
      </p:sp>
    </p:spTree>
    <p:extLst>
      <p:ext uri="{BB962C8B-B14F-4D97-AF65-F5344CB8AC3E}">
        <p14:creationId xmlns:p14="http://schemas.microsoft.com/office/powerpoint/2010/main" val="6761133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A56BA901-AFF4-4AB8-A34E-19266D1381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8B91A968-C213-4D08-95EF-BC3036C6EE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A3585A2-2288-4927-9A26-FCC791F4100E}"/>
              </a:ext>
            </a:extLst>
          </p:cNvPr>
          <p:cNvSpPr>
            <a:spLocks noGrp="1" noChangeArrowheads="1"/>
          </p:cNvSpPr>
          <p:nvPr>
            <p:ph type="sldNum" sz="quarter" idx="12"/>
          </p:nvPr>
        </p:nvSpPr>
        <p:spPr>
          <a:ln/>
        </p:spPr>
        <p:txBody>
          <a:bodyPr/>
          <a:lstStyle>
            <a:lvl1pPr>
              <a:defRPr/>
            </a:lvl1pPr>
          </a:lstStyle>
          <a:p>
            <a:fld id="{BCB578A0-C965-42DD-84C0-2A14697EC36F}" type="slidenum">
              <a:rPr lang="zh-CN" altLang="en-US"/>
              <a:pPr/>
              <a:t>‹#›</a:t>
            </a:fld>
            <a:endParaRPr lang="en-US" altLang="zh-CN"/>
          </a:p>
        </p:txBody>
      </p:sp>
    </p:spTree>
    <p:extLst>
      <p:ext uri="{BB962C8B-B14F-4D97-AF65-F5344CB8AC3E}">
        <p14:creationId xmlns:p14="http://schemas.microsoft.com/office/powerpoint/2010/main" val="10816129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0DD743F8-17C1-46FC-BC21-54CDF42C15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7B41838B-A085-45DC-9D60-56403180C0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8B0DE1D-2FFC-4EDA-8477-BD1DAE35B011}"/>
              </a:ext>
            </a:extLst>
          </p:cNvPr>
          <p:cNvSpPr>
            <a:spLocks noGrp="1" noChangeArrowheads="1"/>
          </p:cNvSpPr>
          <p:nvPr>
            <p:ph type="sldNum" sz="quarter" idx="12"/>
          </p:nvPr>
        </p:nvSpPr>
        <p:spPr>
          <a:ln/>
        </p:spPr>
        <p:txBody>
          <a:bodyPr/>
          <a:lstStyle>
            <a:lvl1pPr>
              <a:defRPr/>
            </a:lvl1pPr>
          </a:lstStyle>
          <a:p>
            <a:fld id="{DCD093DD-7317-4B28-A224-E1270E395833}" type="slidenum">
              <a:rPr lang="zh-CN" altLang="en-US"/>
              <a:pPr/>
              <a:t>‹#›</a:t>
            </a:fld>
            <a:endParaRPr lang="en-US" altLang="zh-CN"/>
          </a:p>
        </p:txBody>
      </p:sp>
    </p:spTree>
    <p:extLst>
      <p:ext uri="{BB962C8B-B14F-4D97-AF65-F5344CB8AC3E}">
        <p14:creationId xmlns:p14="http://schemas.microsoft.com/office/powerpoint/2010/main" val="4136535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9C287A2-A586-4474-9C20-DD9136442A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A534480-EB6A-4B45-AACA-924F9FCD47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9431FA2-A2FC-4A2D-8881-07D5721AC9E4}"/>
              </a:ext>
            </a:extLst>
          </p:cNvPr>
          <p:cNvSpPr>
            <a:spLocks noGrp="1" noChangeArrowheads="1"/>
          </p:cNvSpPr>
          <p:nvPr>
            <p:ph type="sldNum" sz="quarter" idx="12"/>
          </p:nvPr>
        </p:nvSpPr>
        <p:spPr>
          <a:ln/>
        </p:spPr>
        <p:txBody>
          <a:bodyPr/>
          <a:lstStyle>
            <a:lvl1pPr>
              <a:defRPr/>
            </a:lvl1pPr>
          </a:lstStyle>
          <a:p>
            <a:fld id="{B69FC77F-FE89-48E9-8835-BBD9C6CF588E}" type="slidenum">
              <a:rPr lang="zh-CN" altLang="en-US"/>
              <a:pPr/>
              <a:t>‹#›</a:t>
            </a:fld>
            <a:endParaRPr lang="en-US" altLang="zh-CN"/>
          </a:p>
        </p:txBody>
      </p:sp>
    </p:spTree>
    <p:extLst>
      <p:ext uri="{BB962C8B-B14F-4D97-AF65-F5344CB8AC3E}">
        <p14:creationId xmlns:p14="http://schemas.microsoft.com/office/powerpoint/2010/main" val="28219847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21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8975" y="206375"/>
            <a:ext cx="8018463" cy="5821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04C01C83-5B70-4AF5-BA93-F155FECBEB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D2FAEF33-631F-467A-A1CD-8FEC6B6C5D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DEBA926-15F3-423B-8F62-0CBA9D5CEA9A}"/>
              </a:ext>
            </a:extLst>
          </p:cNvPr>
          <p:cNvSpPr>
            <a:spLocks noGrp="1" noChangeArrowheads="1"/>
          </p:cNvSpPr>
          <p:nvPr>
            <p:ph type="sldNum" sz="quarter" idx="12"/>
          </p:nvPr>
        </p:nvSpPr>
        <p:spPr>
          <a:ln/>
        </p:spPr>
        <p:txBody>
          <a:bodyPr/>
          <a:lstStyle>
            <a:lvl1pPr>
              <a:defRPr/>
            </a:lvl1pPr>
          </a:lstStyle>
          <a:p>
            <a:fld id="{627B8D05-438C-4CA6-ABE6-FDD295D2598E}" type="slidenum">
              <a:rPr lang="zh-CN" altLang="en-US"/>
              <a:pPr/>
              <a:t>‹#›</a:t>
            </a:fld>
            <a:endParaRPr lang="en-US" altLang="zh-CN"/>
          </a:p>
        </p:txBody>
      </p:sp>
    </p:spTree>
    <p:extLst>
      <p:ext uri="{BB962C8B-B14F-4D97-AF65-F5344CB8AC3E}">
        <p14:creationId xmlns:p14="http://schemas.microsoft.com/office/powerpoint/2010/main" val="2329847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DD9D60CB-39F5-433B-9443-68B634FE52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B76403-13FC-4B48-BDFD-0D29CA4A59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0E6A3FF-CE4D-427A-A937-633623FB2D26}"/>
              </a:ext>
            </a:extLst>
          </p:cNvPr>
          <p:cNvSpPr>
            <a:spLocks noGrp="1" noChangeArrowheads="1"/>
          </p:cNvSpPr>
          <p:nvPr>
            <p:ph type="sldNum" sz="quarter" idx="12"/>
          </p:nvPr>
        </p:nvSpPr>
        <p:spPr>
          <a:ln/>
        </p:spPr>
        <p:txBody>
          <a:bodyPr/>
          <a:lstStyle>
            <a:lvl1pPr>
              <a:defRPr/>
            </a:lvl1pPr>
          </a:lstStyle>
          <a:p>
            <a:fld id="{B4E87350-6E4A-4CF2-AE2C-0681C9E7836E}" type="slidenum">
              <a:rPr lang="en-US" altLang="zh-CN"/>
              <a:pPr/>
              <a:t>‹#›</a:t>
            </a:fld>
            <a:endParaRPr lang="en-US" altLang="zh-CN"/>
          </a:p>
        </p:txBody>
      </p:sp>
    </p:spTree>
    <p:extLst>
      <p:ext uri="{BB962C8B-B14F-4D97-AF65-F5344CB8AC3E}">
        <p14:creationId xmlns:p14="http://schemas.microsoft.com/office/powerpoint/2010/main" val="5453256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3BB48F-5DD7-4F96-8C89-50915FF19C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56C2AB9-3824-447E-9F83-A09E26FDFF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708E7F7-18E2-4C80-9512-6B53C64349BD}"/>
              </a:ext>
            </a:extLst>
          </p:cNvPr>
          <p:cNvSpPr>
            <a:spLocks noGrp="1" noChangeArrowheads="1"/>
          </p:cNvSpPr>
          <p:nvPr>
            <p:ph type="sldNum" sz="quarter" idx="12"/>
          </p:nvPr>
        </p:nvSpPr>
        <p:spPr>
          <a:ln/>
        </p:spPr>
        <p:txBody>
          <a:bodyPr/>
          <a:lstStyle>
            <a:lvl1pPr>
              <a:defRPr/>
            </a:lvl1pPr>
          </a:lstStyle>
          <a:p>
            <a:fld id="{E86C5571-DB85-4882-9661-223076E04039}" type="slidenum">
              <a:rPr lang="en-US" altLang="zh-CN"/>
              <a:pPr/>
              <a:t>‹#›</a:t>
            </a:fld>
            <a:endParaRPr lang="en-US" altLang="zh-CN"/>
          </a:p>
        </p:txBody>
      </p:sp>
    </p:spTree>
    <p:extLst>
      <p:ext uri="{BB962C8B-B14F-4D97-AF65-F5344CB8AC3E}">
        <p14:creationId xmlns:p14="http://schemas.microsoft.com/office/powerpoint/2010/main" val="2643031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9C182EC-6DF6-4813-AA7E-FC0E4A75A5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E73490-D55C-49FD-9781-11CA410875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0063B37-2DAB-4FA2-97DA-79D79A34E6E3}"/>
              </a:ext>
            </a:extLst>
          </p:cNvPr>
          <p:cNvSpPr>
            <a:spLocks noGrp="1" noChangeArrowheads="1"/>
          </p:cNvSpPr>
          <p:nvPr>
            <p:ph type="sldNum" sz="quarter" idx="12"/>
          </p:nvPr>
        </p:nvSpPr>
        <p:spPr>
          <a:ln/>
        </p:spPr>
        <p:txBody>
          <a:bodyPr/>
          <a:lstStyle>
            <a:lvl1pPr>
              <a:defRPr/>
            </a:lvl1pPr>
          </a:lstStyle>
          <a:p>
            <a:fld id="{AEB15F3C-9C0C-4929-849E-DF29EF8823CF}" type="slidenum">
              <a:rPr lang="en-US" altLang="zh-CN"/>
              <a:pPr/>
              <a:t>‹#›</a:t>
            </a:fld>
            <a:endParaRPr lang="en-US" altLang="zh-CN"/>
          </a:p>
        </p:txBody>
      </p:sp>
    </p:spTree>
    <p:extLst>
      <p:ext uri="{BB962C8B-B14F-4D97-AF65-F5344CB8AC3E}">
        <p14:creationId xmlns:p14="http://schemas.microsoft.com/office/powerpoint/2010/main" val="15535235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7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7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E21301E-CBA7-476C-8EF8-70415A40A0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9E81C1F-BDEF-4009-93A5-577D478C1B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E37C3BD-6B88-416D-AD14-CDB47234F01D}"/>
              </a:ext>
            </a:extLst>
          </p:cNvPr>
          <p:cNvSpPr>
            <a:spLocks noGrp="1" noChangeArrowheads="1"/>
          </p:cNvSpPr>
          <p:nvPr>
            <p:ph type="sldNum" sz="quarter" idx="12"/>
          </p:nvPr>
        </p:nvSpPr>
        <p:spPr>
          <a:ln/>
        </p:spPr>
        <p:txBody>
          <a:bodyPr/>
          <a:lstStyle>
            <a:lvl1pPr>
              <a:defRPr/>
            </a:lvl1pPr>
          </a:lstStyle>
          <a:p>
            <a:fld id="{68CFC48D-7C49-43D9-8ACC-2A8979DA5396}" type="slidenum">
              <a:rPr lang="en-US" altLang="zh-CN"/>
              <a:pPr/>
              <a:t>‹#›</a:t>
            </a:fld>
            <a:endParaRPr lang="en-US" altLang="zh-CN"/>
          </a:p>
        </p:txBody>
      </p:sp>
    </p:spTree>
    <p:extLst>
      <p:ext uri="{BB962C8B-B14F-4D97-AF65-F5344CB8AC3E}">
        <p14:creationId xmlns:p14="http://schemas.microsoft.com/office/powerpoint/2010/main" val="17750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FFA3ED0-F3BC-4A1E-9B6B-F8F3953150E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a:extLst>
              <a:ext uri="{FF2B5EF4-FFF2-40B4-BE49-F238E27FC236}">
                <a16:creationId xmlns:a16="http://schemas.microsoft.com/office/drawing/2014/main" id="{52D8A274-1C85-4A8A-B8CE-6E5793A857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C1EE0B5-31F7-4FFD-B87B-AC7C31709ACF}"/>
              </a:ext>
            </a:extLst>
          </p:cNvPr>
          <p:cNvSpPr>
            <a:spLocks noGrp="1" noChangeArrowheads="1"/>
          </p:cNvSpPr>
          <p:nvPr>
            <p:ph type="sldNum" sz="quarter" idx="12"/>
          </p:nvPr>
        </p:nvSpPr>
        <p:spPr>
          <a:ln/>
        </p:spPr>
        <p:txBody>
          <a:bodyPr/>
          <a:lstStyle>
            <a:lvl1pPr>
              <a:defRPr/>
            </a:lvl1pPr>
          </a:lstStyle>
          <a:p>
            <a:fld id="{B409A81B-8D01-479C-A7EB-7FA425B5C6AB}" type="slidenum">
              <a:rPr lang="zh-CN" altLang="en-US"/>
              <a:pPr/>
              <a:t>‹#›</a:t>
            </a:fld>
            <a:endParaRPr lang="en-US" altLang="zh-CN"/>
          </a:p>
        </p:txBody>
      </p:sp>
    </p:spTree>
    <p:extLst>
      <p:ext uri="{BB962C8B-B14F-4D97-AF65-F5344CB8AC3E}">
        <p14:creationId xmlns:p14="http://schemas.microsoft.com/office/powerpoint/2010/main" val="2303100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241D51F-F1FF-427B-82FB-25EF3C65FE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FE3EC68-D9C9-4854-A8BA-DF8D1E402A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885E6EB-375E-4370-9381-F678872C8628}"/>
              </a:ext>
            </a:extLst>
          </p:cNvPr>
          <p:cNvSpPr>
            <a:spLocks noGrp="1" noChangeArrowheads="1"/>
          </p:cNvSpPr>
          <p:nvPr>
            <p:ph type="sldNum" sz="quarter" idx="12"/>
          </p:nvPr>
        </p:nvSpPr>
        <p:spPr>
          <a:ln/>
        </p:spPr>
        <p:txBody>
          <a:bodyPr/>
          <a:lstStyle>
            <a:lvl1pPr>
              <a:defRPr/>
            </a:lvl1pPr>
          </a:lstStyle>
          <a:p>
            <a:fld id="{C0CB0F2D-6057-4A6C-8AE3-D46B3DBCEB00}" type="slidenum">
              <a:rPr lang="en-US" altLang="zh-CN"/>
              <a:pPr/>
              <a:t>‹#›</a:t>
            </a:fld>
            <a:endParaRPr lang="en-US" altLang="zh-CN"/>
          </a:p>
        </p:txBody>
      </p:sp>
    </p:spTree>
    <p:extLst>
      <p:ext uri="{BB962C8B-B14F-4D97-AF65-F5344CB8AC3E}">
        <p14:creationId xmlns:p14="http://schemas.microsoft.com/office/powerpoint/2010/main" val="16990143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8EA3322-4DAF-492E-A976-3D2B132660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78ADE60-7CC0-4D08-BEFF-6063D52DC3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2604E2B-07FE-4F10-BAF4-9E354B27636E}"/>
              </a:ext>
            </a:extLst>
          </p:cNvPr>
          <p:cNvSpPr>
            <a:spLocks noGrp="1" noChangeArrowheads="1"/>
          </p:cNvSpPr>
          <p:nvPr>
            <p:ph type="sldNum" sz="quarter" idx="12"/>
          </p:nvPr>
        </p:nvSpPr>
        <p:spPr>
          <a:ln/>
        </p:spPr>
        <p:txBody>
          <a:bodyPr/>
          <a:lstStyle>
            <a:lvl1pPr>
              <a:defRPr/>
            </a:lvl1pPr>
          </a:lstStyle>
          <a:p>
            <a:fld id="{E314C352-B809-47E1-84CC-D80CCF5EE617}" type="slidenum">
              <a:rPr lang="en-US" altLang="zh-CN"/>
              <a:pPr/>
              <a:t>‹#›</a:t>
            </a:fld>
            <a:endParaRPr lang="en-US" altLang="zh-CN"/>
          </a:p>
        </p:txBody>
      </p:sp>
    </p:spTree>
    <p:extLst>
      <p:ext uri="{BB962C8B-B14F-4D97-AF65-F5344CB8AC3E}">
        <p14:creationId xmlns:p14="http://schemas.microsoft.com/office/powerpoint/2010/main" val="18272523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A8EFB63-1B78-42A3-BAD3-FB64604D38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336F797-0B3D-42D0-B53C-D13622D223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6944AF6-01B1-4A17-B424-62D90F7E46FB}"/>
              </a:ext>
            </a:extLst>
          </p:cNvPr>
          <p:cNvSpPr>
            <a:spLocks noGrp="1" noChangeArrowheads="1"/>
          </p:cNvSpPr>
          <p:nvPr>
            <p:ph type="sldNum" sz="quarter" idx="12"/>
          </p:nvPr>
        </p:nvSpPr>
        <p:spPr>
          <a:ln/>
        </p:spPr>
        <p:txBody>
          <a:bodyPr/>
          <a:lstStyle>
            <a:lvl1pPr>
              <a:defRPr/>
            </a:lvl1pPr>
          </a:lstStyle>
          <a:p>
            <a:fld id="{86FE0F28-14FA-4142-BCC1-85E67DED05C0}" type="slidenum">
              <a:rPr lang="en-US" altLang="zh-CN"/>
              <a:pPr/>
              <a:t>‹#›</a:t>
            </a:fld>
            <a:endParaRPr lang="en-US" altLang="zh-CN"/>
          </a:p>
        </p:txBody>
      </p:sp>
    </p:spTree>
    <p:extLst>
      <p:ext uri="{BB962C8B-B14F-4D97-AF65-F5344CB8AC3E}">
        <p14:creationId xmlns:p14="http://schemas.microsoft.com/office/powerpoint/2010/main" val="14072955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73D12F0-FB27-4A49-A770-28F5721AD3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CF8825A-A3D5-4F52-98F7-794A7711F5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D85B1B0-63C7-4B6B-9F84-D841F2EA6EC3}"/>
              </a:ext>
            </a:extLst>
          </p:cNvPr>
          <p:cNvSpPr>
            <a:spLocks noGrp="1" noChangeArrowheads="1"/>
          </p:cNvSpPr>
          <p:nvPr>
            <p:ph type="sldNum" sz="quarter" idx="12"/>
          </p:nvPr>
        </p:nvSpPr>
        <p:spPr>
          <a:ln/>
        </p:spPr>
        <p:txBody>
          <a:bodyPr/>
          <a:lstStyle>
            <a:lvl1pPr>
              <a:defRPr/>
            </a:lvl1pPr>
          </a:lstStyle>
          <a:p>
            <a:fld id="{A1B96EC7-4BB2-47E5-A034-BA9227CE54B2}" type="slidenum">
              <a:rPr lang="en-US" altLang="zh-CN"/>
              <a:pPr/>
              <a:t>‹#›</a:t>
            </a:fld>
            <a:endParaRPr lang="en-US" altLang="zh-CN"/>
          </a:p>
        </p:txBody>
      </p:sp>
    </p:spTree>
    <p:extLst>
      <p:ext uri="{BB962C8B-B14F-4D97-AF65-F5344CB8AC3E}">
        <p14:creationId xmlns:p14="http://schemas.microsoft.com/office/powerpoint/2010/main" val="40498425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C152B1F-33E7-47BC-996A-FF73587255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DB15CB9-3B33-4AEE-A182-06FEBE35C6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03BEAC1-72E3-4F2D-87B7-B8C24DD452AB}"/>
              </a:ext>
            </a:extLst>
          </p:cNvPr>
          <p:cNvSpPr>
            <a:spLocks noGrp="1" noChangeArrowheads="1"/>
          </p:cNvSpPr>
          <p:nvPr>
            <p:ph type="sldNum" sz="quarter" idx="12"/>
          </p:nvPr>
        </p:nvSpPr>
        <p:spPr>
          <a:ln/>
        </p:spPr>
        <p:txBody>
          <a:bodyPr/>
          <a:lstStyle>
            <a:lvl1pPr>
              <a:defRPr/>
            </a:lvl1pPr>
          </a:lstStyle>
          <a:p>
            <a:fld id="{8BE8D433-046E-4842-8C2A-8B19E3230DFE}" type="slidenum">
              <a:rPr lang="en-US" altLang="zh-CN"/>
              <a:pPr/>
              <a:t>‹#›</a:t>
            </a:fld>
            <a:endParaRPr lang="en-US" altLang="zh-CN"/>
          </a:p>
        </p:txBody>
      </p:sp>
    </p:spTree>
    <p:extLst>
      <p:ext uri="{BB962C8B-B14F-4D97-AF65-F5344CB8AC3E}">
        <p14:creationId xmlns:p14="http://schemas.microsoft.com/office/powerpoint/2010/main" val="20506080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C8F36B4-EFAC-4490-A901-4F06A6B8D1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82C59CE-A864-477B-A450-D54E564954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8A33792-9C1F-4905-A380-55C009D418E6}"/>
              </a:ext>
            </a:extLst>
          </p:cNvPr>
          <p:cNvSpPr>
            <a:spLocks noGrp="1" noChangeArrowheads="1"/>
          </p:cNvSpPr>
          <p:nvPr>
            <p:ph type="sldNum" sz="quarter" idx="12"/>
          </p:nvPr>
        </p:nvSpPr>
        <p:spPr>
          <a:ln/>
        </p:spPr>
        <p:txBody>
          <a:bodyPr/>
          <a:lstStyle>
            <a:lvl1pPr>
              <a:defRPr/>
            </a:lvl1pPr>
          </a:lstStyle>
          <a:p>
            <a:fld id="{A3E44A28-3E27-4669-AC36-7338361671E0}" type="slidenum">
              <a:rPr lang="en-US" altLang="zh-CN"/>
              <a:pPr/>
              <a:t>‹#›</a:t>
            </a:fld>
            <a:endParaRPr lang="en-US" altLang="zh-CN"/>
          </a:p>
        </p:txBody>
      </p:sp>
    </p:spTree>
    <p:extLst>
      <p:ext uri="{BB962C8B-B14F-4D97-AF65-F5344CB8AC3E}">
        <p14:creationId xmlns:p14="http://schemas.microsoft.com/office/powerpoint/2010/main" val="3003493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22D77FE-5448-478C-9B20-8D7AC2CA61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BCAF43C-548D-4139-867E-1E1E070227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4E927FB-3853-4DB9-B775-50083BA48656}"/>
              </a:ext>
            </a:extLst>
          </p:cNvPr>
          <p:cNvSpPr>
            <a:spLocks noGrp="1" noChangeArrowheads="1"/>
          </p:cNvSpPr>
          <p:nvPr>
            <p:ph type="sldNum" sz="quarter" idx="12"/>
          </p:nvPr>
        </p:nvSpPr>
        <p:spPr>
          <a:ln/>
        </p:spPr>
        <p:txBody>
          <a:bodyPr/>
          <a:lstStyle>
            <a:lvl1pPr>
              <a:defRPr/>
            </a:lvl1pPr>
          </a:lstStyle>
          <a:p>
            <a:fld id="{B6770F83-55DC-41A0-B1E1-D4CDF4152209}" type="slidenum">
              <a:rPr lang="en-US" altLang="zh-CN"/>
              <a:pPr/>
              <a:t>‹#›</a:t>
            </a:fld>
            <a:endParaRPr lang="en-US" altLang="zh-CN"/>
          </a:p>
        </p:txBody>
      </p:sp>
    </p:spTree>
    <p:extLst>
      <p:ext uri="{BB962C8B-B14F-4D97-AF65-F5344CB8AC3E}">
        <p14:creationId xmlns:p14="http://schemas.microsoft.com/office/powerpoint/2010/main" val="404183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3F85953-DBCA-46D1-8202-4D6868EF2EF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a:extLst>
              <a:ext uri="{FF2B5EF4-FFF2-40B4-BE49-F238E27FC236}">
                <a16:creationId xmlns:a16="http://schemas.microsoft.com/office/drawing/2014/main" id="{F3D9EB2E-3B49-4839-A4D0-FDA09F8796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4DA0842-AD08-451C-822E-A2A48A3DD9A1}"/>
              </a:ext>
            </a:extLst>
          </p:cNvPr>
          <p:cNvSpPr>
            <a:spLocks noGrp="1" noChangeArrowheads="1"/>
          </p:cNvSpPr>
          <p:nvPr>
            <p:ph type="sldNum" sz="quarter" idx="12"/>
          </p:nvPr>
        </p:nvSpPr>
        <p:spPr>
          <a:ln/>
        </p:spPr>
        <p:txBody>
          <a:bodyPr/>
          <a:lstStyle>
            <a:lvl1pPr>
              <a:defRPr/>
            </a:lvl1pPr>
          </a:lstStyle>
          <a:p>
            <a:fld id="{DB926D45-20D8-4425-BDFB-7D6C25AD085A}" type="slidenum">
              <a:rPr lang="zh-CN" altLang="en-US"/>
              <a:pPr/>
              <a:t>‹#›</a:t>
            </a:fld>
            <a:endParaRPr lang="en-US" altLang="zh-CN"/>
          </a:p>
        </p:txBody>
      </p:sp>
    </p:spTree>
    <p:extLst>
      <p:ext uri="{BB962C8B-B14F-4D97-AF65-F5344CB8AC3E}">
        <p14:creationId xmlns:p14="http://schemas.microsoft.com/office/powerpoint/2010/main" val="406684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E7A7D16-95C8-4D72-8907-33A209E7717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E55CDE5D-32BD-4FD2-A429-2F80D25888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315BAD5-94B8-40F3-970C-E94D551CE5EC}"/>
              </a:ext>
            </a:extLst>
          </p:cNvPr>
          <p:cNvSpPr>
            <a:spLocks noGrp="1" noChangeArrowheads="1"/>
          </p:cNvSpPr>
          <p:nvPr>
            <p:ph type="sldNum" sz="quarter" idx="12"/>
          </p:nvPr>
        </p:nvSpPr>
        <p:spPr>
          <a:ln/>
        </p:spPr>
        <p:txBody>
          <a:bodyPr/>
          <a:lstStyle>
            <a:lvl1pPr>
              <a:defRPr/>
            </a:lvl1pPr>
          </a:lstStyle>
          <a:p>
            <a:fld id="{76005C80-87B6-4858-AD3A-9CAD8A24379B}" type="slidenum">
              <a:rPr lang="zh-CN" altLang="en-US"/>
              <a:pPr/>
              <a:t>‹#›</a:t>
            </a:fld>
            <a:endParaRPr lang="en-US" altLang="zh-CN"/>
          </a:p>
        </p:txBody>
      </p:sp>
    </p:spTree>
    <p:extLst>
      <p:ext uri="{BB962C8B-B14F-4D97-AF65-F5344CB8AC3E}">
        <p14:creationId xmlns:p14="http://schemas.microsoft.com/office/powerpoint/2010/main" val="394901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FF2FB86-8D38-415A-9D76-5CB7940845F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1E3FA67F-09E6-48A6-B841-1E055F6BFB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06E687B-5341-41FA-ADE6-91537775CFB6}"/>
              </a:ext>
            </a:extLst>
          </p:cNvPr>
          <p:cNvSpPr>
            <a:spLocks noGrp="1" noChangeArrowheads="1"/>
          </p:cNvSpPr>
          <p:nvPr>
            <p:ph type="sldNum" sz="quarter" idx="12"/>
          </p:nvPr>
        </p:nvSpPr>
        <p:spPr>
          <a:ln/>
        </p:spPr>
        <p:txBody>
          <a:bodyPr/>
          <a:lstStyle>
            <a:lvl1pPr>
              <a:defRPr/>
            </a:lvl1pPr>
          </a:lstStyle>
          <a:p>
            <a:fld id="{AA678A9F-ACDD-4C82-A848-3656CC4DA2E1}" type="slidenum">
              <a:rPr lang="zh-CN" altLang="en-US"/>
              <a:pPr/>
              <a:t>‹#›</a:t>
            </a:fld>
            <a:endParaRPr lang="en-US" altLang="zh-CN"/>
          </a:p>
        </p:txBody>
      </p:sp>
    </p:spTree>
    <p:extLst>
      <p:ext uri="{BB962C8B-B14F-4D97-AF65-F5344CB8AC3E}">
        <p14:creationId xmlns:p14="http://schemas.microsoft.com/office/powerpoint/2010/main" val="408868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6.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8.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9.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AC8F18-7396-431D-A37D-C57221D3B5E0}"/>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232DBDCB-FF18-4470-BA5F-9321B3336FEE}"/>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D9FCE1BA-3F09-493E-B7F4-1B2F98CAD3AA}"/>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endParaRPr lang="zh-CN" altLang="en-US"/>
          </a:p>
        </p:txBody>
      </p:sp>
      <p:sp>
        <p:nvSpPr>
          <p:cNvPr id="1029" name="Rectangle 5">
            <a:extLst>
              <a:ext uri="{FF2B5EF4-FFF2-40B4-BE49-F238E27FC236}">
                <a16:creationId xmlns:a16="http://schemas.microsoft.com/office/drawing/2014/main" id="{DBF1E0EE-C528-45B5-BD09-89B567328BFC}"/>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0" name="Rectangle 6">
            <a:extLst>
              <a:ext uri="{FF2B5EF4-FFF2-40B4-BE49-F238E27FC236}">
                <a16:creationId xmlns:a16="http://schemas.microsoft.com/office/drawing/2014/main" id="{256525F2-07DA-47A5-9426-9511BD1A8B99}"/>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80647A0E-1192-48FC-B0D2-B2363644B4F4}"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7">
            <a:extLst>
              <a:ext uri="{FF2B5EF4-FFF2-40B4-BE49-F238E27FC236}">
                <a16:creationId xmlns:a16="http://schemas.microsoft.com/office/drawing/2014/main" id="{D18956A1-C018-4178-84DB-E181FE54DE6E}"/>
              </a:ext>
            </a:extLst>
          </p:cNvPr>
          <p:cNvGrpSpPr>
            <a:grpSpLocks/>
          </p:cNvGrpSpPr>
          <p:nvPr userDrawn="1"/>
        </p:nvGrpSpPr>
        <p:grpSpPr bwMode="auto">
          <a:xfrm>
            <a:off x="0" y="0"/>
            <a:ext cx="12190413" cy="6858000"/>
            <a:chOff x="0" y="0"/>
            <a:chExt cx="9142414" cy="6857999"/>
          </a:xfrm>
        </p:grpSpPr>
        <p:pic>
          <p:nvPicPr>
            <p:cNvPr id="2056" name="Picture 10">
              <a:extLst>
                <a:ext uri="{FF2B5EF4-FFF2-40B4-BE49-F238E27FC236}">
                  <a16:creationId xmlns:a16="http://schemas.microsoft.com/office/drawing/2014/main" id="{23F66BD7-E85D-48EA-820A-0D5CA68201D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t="91931"/>
            <a:stretch>
              <a:fillRect/>
            </a:stretch>
          </p:blipFill>
          <p:spPr bwMode="auto">
            <a:xfrm>
              <a:off x="1" y="6305004"/>
              <a:ext cx="9142413" cy="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矩形 6">
              <a:extLst>
                <a:ext uri="{FF2B5EF4-FFF2-40B4-BE49-F238E27FC236}">
                  <a16:creationId xmlns:a16="http://schemas.microsoft.com/office/drawing/2014/main" id="{8B972C80-F501-4B32-BA3B-1D9F0088ED44}"/>
                </a:ext>
              </a:extLst>
            </p:cNvPr>
            <p:cNvSpPr>
              <a:spLocks noChangeArrowheads="1"/>
            </p:cNvSpPr>
            <p:nvPr/>
          </p:nvSpPr>
          <p:spPr bwMode="auto">
            <a:xfrm>
              <a:off x="0" y="0"/>
              <a:ext cx="9142414" cy="6330949"/>
            </a:xfrm>
            <a:prstGeom prst="rect">
              <a:avLst/>
            </a:prstGeom>
            <a:gradFill rotWithShape="1">
              <a:gsLst>
                <a:gs pos="0">
                  <a:srgbClr val="D6D6D6"/>
                </a:gs>
                <a:gs pos="100000">
                  <a:srgbClr val="FFFFFF"/>
                </a:gs>
              </a:gsLst>
              <a:lin ang="5400000" scaled="1"/>
            </a:gra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sp>
        <p:nvSpPr>
          <p:cNvPr id="2053" name="Date Placeholder 3">
            <a:extLst>
              <a:ext uri="{FF2B5EF4-FFF2-40B4-BE49-F238E27FC236}">
                <a16:creationId xmlns:a16="http://schemas.microsoft.com/office/drawing/2014/main" id="{88680B50-5BE7-42F7-ABA5-D4F39CBAEDB9}"/>
              </a:ext>
            </a:extLst>
          </p:cNvPr>
          <p:cNvSpPr>
            <a:spLocks noGrp="1" noChangeArrowheads="1"/>
          </p:cNvSpPr>
          <p:nvPr>
            <p:ph type="dt" sz="half" idx="2"/>
          </p:nvPr>
        </p:nvSpPr>
        <p:spPr bwMode="auto">
          <a:xfrm>
            <a:off x="8382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chemeClr val="bg1"/>
                </a:solidFill>
              </a:defRPr>
            </a:lvl1pPr>
          </a:lstStyle>
          <a:p>
            <a:pPr>
              <a:defRPr/>
            </a:pPr>
            <a:endParaRPr lang="en-US" altLang="zh-CN"/>
          </a:p>
        </p:txBody>
      </p:sp>
      <p:sp>
        <p:nvSpPr>
          <p:cNvPr id="2054" name="Footer Placeholder 4">
            <a:extLst>
              <a:ext uri="{FF2B5EF4-FFF2-40B4-BE49-F238E27FC236}">
                <a16:creationId xmlns:a16="http://schemas.microsoft.com/office/drawing/2014/main" id="{B53BECCC-9552-4C18-B00D-AF50088C96EF}"/>
              </a:ext>
            </a:extLst>
          </p:cNvPr>
          <p:cNvSpPr>
            <a:spLocks noGrp="1" noChangeArrowheads="1"/>
          </p:cNvSpPr>
          <p:nvPr>
            <p:ph type="ftr" sz="quarter" idx="3"/>
          </p:nvPr>
        </p:nvSpPr>
        <p:spPr bwMode="auto">
          <a:xfrm>
            <a:off x="4038600" y="6356350"/>
            <a:ext cx="411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chemeClr val="bg1"/>
                </a:solidFill>
              </a:defRPr>
            </a:lvl1pPr>
          </a:lstStyle>
          <a:p>
            <a:pPr>
              <a:defRPr/>
            </a:pPr>
            <a:endParaRPr lang="en-US" altLang="zh-CN"/>
          </a:p>
        </p:txBody>
      </p:sp>
      <p:sp>
        <p:nvSpPr>
          <p:cNvPr id="2055" name="Slide Number Placeholder 5">
            <a:extLst>
              <a:ext uri="{FF2B5EF4-FFF2-40B4-BE49-F238E27FC236}">
                <a16:creationId xmlns:a16="http://schemas.microsoft.com/office/drawing/2014/main" id="{F024A09A-640A-4BEA-AE1C-2CB2BA79166F}"/>
              </a:ext>
            </a:extLst>
          </p:cNvPr>
          <p:cNvSpPr>
            <a:spLocks noGrp="1" noChangeArrowheads="1"/>
          </p:cNvSpPr>
          <p:nvPr>
            <p:ph type="sldNum" sz="quarter" idx="4"/>
          </p:nvPr>
        </p:nvSpPr>
        <p:spPr bwMode="auto">
          <a:xfrm>
            <a:off x="86106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chemeClr val="bg1"/>
                </a:solidFill>
              </a:defRPr>
            </a:lvl1pPr>
          </a:lstStyle>
          <a:p>
            <a:fld id="{FC9044DA-B8F2-4459-A0E8-092BD6C837A0}" type="slidenum">
              <a:rPr lang="zh-CN" altLang="en-US"/>
              <a:pPr/>
              <a:t>‹#›</a:t>
            </a:fld>
            <a:endParaRPr lang="en-US" altLang="zh-CN"/>
          </a:p>
        </p:txBody>
      </p:sp>
      <p:sp>
        <p:nvSpPr>
          <p:cNvPr id="2" name="Text Placeholder 2">
            <a:extLst>
              <a:ext uri="{FF2B5EF4-FFF2-40B4-BE49-F238E27FC236}">
                <a16:creationId xmlns:a16="http://schemas.microsoft.com/office/drawing/2014/main" id="{89890EDD-F514-44DE-BC2D-3A8C5C64D1A9}"/>
              </a:ext>
            </a:extLst>
          </p:cNvPr>
          <p:cNvSpPr>
            <a:spLocks noGrp="1" noChangeArrowheads="1"/>
          </p:cNvSpPr>
          <p:nvPr>
            <p:ph type="body" idx="1"/>
          </p:nvPr>
        </p:nvSpPr>
        <p:spPr bwMode="auto">
          <a:xfrm>
            <a:off x="690563" y="1331913"/>
            <a:ext cx="10891837"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3" name="Title Placeholder 1">
            <a:extLst>
              <a:ext uri="{FF2B5EF4-FFF2-40B4-BE49-F238E27FC236}">
                <a16:creationId xmlns:a16="http://schemas.microsoft.com/office/drawing/2014/main" id="{B2CF9954-5C8B-4463-8516-9455F71138DE}"/>
              </a:ext>
            </a:extLst>
          </p:cNvPr>
          <p:cNvSpPr>
            <a:spLocks noGrp="1" noChangeArrowheads="1"/>
          </p:cNvSpPr>
          <p:nvPr>
            <p:ph type="title"/>
          </p:nvPr>
        </p:nvSpPr>
        <p:spPr bwMode="auto">
          <a:xfrm>
            <a:off x="690563" y="206375"/>
            <a:ext cx="1089183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3074" name="组合 7">
            <a:extLst>
              <a:ext uri="{FF2B5EF4-FFF2-40B4-BE49-F238E27FC236}">
                <a16:creationId xmlns:a16="http://schemas.microsoft.com/office/drawing/2014/main" id="{11BFD85B-A4DC-4151-9152-5398A68579DA}"/>
              </a:ext>
            </a:extLst>
          </p:cNvPr>
          <p:cNvGrpSpPr>
            <a:grpSpLocks/>
          </p:cNvGrpSpPr>
          <p:nvPr/>
        </p:nvGrpSpPr>
        <p:grpSpPr bwMode="auto">
          <a:xfrm>
            <a:off x="0" y="0"/>
            <a:ext cx="12190413" cy="6858000"/>
            <a:chOff x="0" y="0"/>
            <a:chExt cx="9142414" cy="6857999"/>
          </a:xfrm>
        </p:grpSpPr>
        <p:pic>
          <p:nvPicPr>
            <p:cNvPr id="3080" name="Picture 10">
              <a:extLst>
                <a:ext uri="{FF2B5EF4-FFF2-40B4-BE49-F238E27FC236}">
                  <a16:creationId xmlns:a16="http://schemas.microsoft.com/office/drawing/2014/main" id="{1FEB6B00-CA50-4B4A-8B75-05F05E49CBC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t="91931"/>
            <a:stretch>
              <a:fillRect/>
            </a:stretch>
          </p:blipFill>
          <p:spPr bwMode="auto">
            <a:xfrm>
              <a:off x="1" y="6305004"/>
              <a:ext cx="9142413" cy="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矩形 6">
              <a:extLst>
                <a:ext uri="{FF2B5EF4-FFF2-40B4-BE49-F238E27FC236}">
                  <a16:creationId xmlns:a16="http://schemas.microsoft.com/office/drawing/2014/main" id="{1A3908CD-75F1-4DC1-B0AC-A063C289CC61}"/>
                </a:ext>
              </a:extLst>
            </p:cNvPr>
            <p:cNvSpPr>
              <a:spLocks noChangeArrowheads="1"/>
            </p:cNvSpPr>
            <p:nvPr/>
          </p:nvSpPr>
          <p:spPr bwMode="auto">
            <a:xfrm>
              <a:off x="0" y="0"/>
              <a:ext cx="9142414" cy="6330949"/>
            </a:xfrm>
            <a:prstGeom prst="rect">
              <a:avLst/>
            </a:prstGeom>
            <a:gradFill rotWithShape="1">
              <a:gsLst>
                <a:gs pos="0">
                  <a:srgbClr val="D6D6D6"/>
                </a:gs>
                <a:gs pos="100000">
                  <a:srgbClr val="FFFFFF"/>
                </a:gs>
              </a:gsLst>
              <a:lin ang="5400000" scaled="1"/>
            </a:gra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sp>
        <p:nvSpPr>
          <p:cNvPr id="3077" name="Date Placeholder 3">
            <a:extLst>
              <a:ext uri="{FF2B5EF4-FFF2-40B4-BE49-F238E27FC236}">
                <a16:creationId xmlns:a16="http://schemas.microsoft.com/office/drawing/2014/main" id="{3A22EA39-7080-48EF-9FE9-177761B5BF83}"/>
              </a:ext>
            </a:extLst>
          </p:cNvPr>
          <p:cNvSpPr>
            <a:spLocks noGrp="1" noChangeArrowheads="1"/>
          </p:cNvSpPr>
          <p:nvPr>
            <p:ph type="dt" sz="half" idx="2"/>
          </p:nvPr>
        </p:nvSpPr>
        <p:spPr bwMode="auto">
          <a:xfrm>
            <a:off x="8382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chemeClr val="bg1"/>
                </a:solidFill>
              </a:defRPr>
            </a:lvl1pPr>
          </a:lstStyle>
          <a:p>
            <a:pPr>
              <a:defRPr/>
            </a:pPr>
            <a:endParaRPr lang="en-US" altLang="zh-CN"/>
          </a:p>
        </p:txBody>
      </p:sp>
      <p:sp>
        <p:nvSpPr>
          <p:cNvPr id="3078" name="Footer Placeholder 4">
            <a:extLst>
              <a:ext uri="{FF2B5EF4-FFF2-40B4-BE49-F238E27FC236}">
                <a16:creationId xmlns:a16="http://schemas.microsoft.com/office/drawing/2014/main" id="{96A4058A-454C-4B6C-8776-377B7C16F8E3}"/>
              </a:ext>
            </a:extLst>
          </p:cNvPr>
          <p:cNvSpPr>
            <a:spLocks noGrp="1" noChangeArrowheads="1"/>
          </p:cNvSpPr>
          <p:nvPr>
            <p:ph type="ftr" sz="quarter" idx="3"/>
          </p:nvPr>
        </p:nvSpPr>
        <p:spPr bwMode="auto">
          <a:xfrm>
            <a:off x="4038600" y="6356350"/>
            <a:ext cx="411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chemeClr val="bg1"/>
                </a:solidFill>
              </a:defRPr>
            </a:lvl1pPr>
          </a:lstStyle>
          <a:p>
            <a:pPr>
              <a:defRPr/>
            </a:pPr>
            <a:endParaRPr lang="en-US" altLang="zh-CN"/>
          </a:p>
        </p:txBody>
      </p:sp>
      <p:sp>
        <p:nvSpPr>
          <p:cNvPr id="3079" name="Slide Number Placeholder 5">
            <a:extLst>
              <a:ext uri="{FF2B5EF4-FFF2-40B4-BE49-F238E27FC236}">
                <a16:creationId xmlns:a16="http://schemas.microsoft.com/office/drawing/2014/main" id="{B197CA8F-1B11-4BBA-9F0B-40BABFC9859B}"/>
              </a:ext>
            </a:extLst>
          </p:cNvPr>
          <p:cNvSpPr>
            <a:spLocks noGrp="1" noChangeArrowheads="1"/>
          </p:cNvSpPr>
          <p:nvPr>
            <p:ph type="sldNum" sz="quarter" idx="4"/>
          </p:nvPr>
        </p:nvSpPr>
        <p:spPr bwMode="auto">
          <a:xfrm>
            <a:off x="86106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chemeClr val="bg1"/>
                </a:solidFill>
              </a:defRPr>
            </a:lvl1pPr>
          </a:lstStyle>
          <a:p>
            <a:fld id="{0C995132-BABD-410E-8FE7-322A0DFFD08E}" type="slidenum">
              <a:rPr lang="zh-CN" altLang="en-US"/>
              <a:pPr/>
              <a:t>‹#›</a:t>
            </a:fld>
            <a:endParaRPr lang="en-US" altLang="zh-CN"/>
          </a:p>
        </p:txBody>
      </p:sp>
      <p:sp>
        <p:nvSpPr>
          <p:cNvPr id="2" name="Text Placeholder 2">
            <a:extLst>
              <a:ext uri="{FF2B5EF4-FFF2-40B4-BE49-F238E27FC236}">
                <a16:creationId xmlns:a16="http://schemas.microsoft.com/office/drawing/2014/main" id="{1207E4AE-2E90-4183-A5D3-D78609C8EA4B}"/>
              </a:ext>
            </a:extLst>
          </p:cNvPr>
          <p:cNvSpPr>
            <a:spLocks noGrp="1" noChangeArrowheads="1"/>
          </p:cNvSpPr>
          <p:nvPr>
            <p:ph type="body" idx="1"/>
          </p:nvPr>
        </p:nvSpPr>
        <p:spPr bwMode="auto">
          <a:xfrm>
            <a:off x="688975" y="1331913"/>
            <a:ext cx="108934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3" name="Title Placeholder 1">
            <a:extLst>
              <a:ext uri="{FF2B5EF4-FFF2-40B4-BE49-F238E27FC236}">
                <a16:creationId xmlns:a16="http://schemas.microsoft.com/office/drawing/2014/main" id="{3562A27F-1B9E-4C92-BC06-9E03B0BD259D}"/>
              </a:ext>
            </a:extLst>
          </p:cNvPr>
          <p:cNvSpPr>
            <a:spLocks noGrp="1" noChangeArrowheads="1"/>
          </p:cNvSpPr>
          <p:nvPr>
            <p:ph type="title"/>
          </p:nvPr>
        </p:nvSpPr>
        <p:spPr bwMode="auto">
          <a:xfrm>
            <a:off x="688975" y="206375"/>
            <a:ext cx="108934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4098" name="组合 9">
            <a:extLst>
              <a:ext uri="{FF2B5EF4-FFF2-40B4-BE49-F238E27FC236}">
                <a16:creationId xmlns:a16="http://schemas.microsoft.com/office/drawing/2014/main" id="{58BB6BBD-1B9E-4AB4-ADE1-E2D341AD3A5F}"/>
              </a:ext>
            </a:extLst>
          </p:cNvPr>
          <p:cNvGrpSpPr>
            <a:grpSpLocks/>
          </p:cNvGrpSpPr>
          <p:nvPr userDrawn="1"/>
        </p:nvGrpSpPr>
        <p:grpSpPr bwMode="auto">
          <a:xfrm>
            <a:off x="0" y="1071563"/>
            <a:ext cx="12190413" cy="3722687"/>
            <a:chOff x="0" y="0"/>
            <a:chExt cx="9142413" cy="3722687"/>
          </a:xfrm>
        </p:grpSpPr>
        <p:pic>
          <p:nvPicPr>
            <p:cNvPr id="4105" name="Picture 4">
              <a:extLst>
                <a:ext uri="{FF2B5EF4-FFF2-40B4-BE49-F238E27FC236}">
                  <a16:creationId xmlns:a16="http://schemas.microsoft.com/office/drawing/2014/main" id="{D78438D5-B041-4CD5-AAC5-D578D2AF146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b="3648"/>
            <a:stretch>
              <a:fillRect/>
            </a:stretch>
          </p:blipFill>
          <p:spPr bwMode="auto">
            <a:xfrm>
              <a:off x="0" y="341312"/>
              <a:ext cx="9142413" cy="336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그림 5" descr="Untitled-5.png">
              <a:extLst>
                <a:ext uri="{FF2B5EF4-FFF2-40B4-BE49-F238E27FC236}">
                  <a16:creationId xmlns:a16="http://schemas.microsoft.com/office/drawing/2014/main" id="{E41D0E53-6BCD-48AB-8BD3-72F774FFC9D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00663" y="0"/>
              <a:ext cx="3424237"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矩形 13">
              <a:extLst>
                <a:ext uri="{FF2B5EF4-FFF2-40B4-BE49-F238E27FC236}">
                  <a16:creationId xmlns:a16="http://schemas.microsoft.com/office/drawing/2014/main" id="{1BE62DB4-02C1-4220-BBA3-C6C8FFF04F0C}"/>
                </a:ext>
              </a:extLst>
            </p:cNvPr>
            <p:cNvGrpSpPr>
              <a:grpSpLocks/>
            </p:cNvGrpSpPr>
            <p:nvPr userDrawn="1"/>
          </p:nvGrpSpPr>
          <p:grpSpPr bwMode="auto">
            <a:xfrm>
              <a:off x="0" y="342709"/>
              <a:ext cx="5541264" cy="3364992"/>
              <a:chOff x="0" y="0"/>
              <a:chExt cx="5541264" cy="3364992"/>
            </a:xfrm>
          </p:grpSpPr>
          <p:pic>
            <p:nvPicPr>
              <p:cNvPr id="3" name="矩形 13">
                <a:extLst>
                  <a:ext uri="{FF2B5EF4-FFF2-40B4-BE49-F238E27FC236}">
                    <a16:creationId xmlns:a16="http://schemas.microsoft.com/office/drawing/2014/main" id="{744CFED8-54ED-4F9E-B759-F137202D57CD}"/>
                  </a:ext>
                </a:extLst>
              </p:cNvPr>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5541264" cy="336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7">
                <a:extLst>
                  <a:ext uri="{FF2B5EF4-FFF2-40B4-BE49-F238E27FC236}">
                    <a16:creationId xmlns:a16="http://schemas.microsoft.com/office/drawing/2014/main" id="{A30ED237-54FB-451B-A4B9-6BD0D5985E2A}"/>
                  </a:ext>
                </a:extLst>
              </p:cNvPr>
              <p:cNvSpPr txBox="1">
                <a:spLocks noChangeArrowheads="1"/>
              </p:cNvSpPr>
              <p:nvPr/>
            </p:nvSpPr>
            <p:spPr bwMode="auto">
              <a:xfrm>
                <a:off x="0" y="-1397"/>
                <a:ext cx="5538547" cy="3368675"/>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grpSp>
      <p:pic>
        <p:nvPicPr>
          <p:cNvPr id="4099" name="그림 4" descr="Untitled-4.png">
            <a:extLst>
              <a:ext uri="{FF2B5EF4-FFF2-40B4-BE49-F238E27FC236}">
                <a16:creationId xmlns:a16="http://schemas.microsoft.com/office/drawing/2014/main" id="{8DA2180B-C509-4DA5-92B8-4B9197C0A5C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6975" y="4137025"/>
            <a:ext cx="3586163"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Placeholder 2">
            <a:extLst>
              <a:ext uri="{FF2B5EF4-FFF2-40B4-BE49-F238E27FC236}">
                <a16:creationId xmlns:a16="http://schemas.microsoft.com/office/drawing/2014/main" id="{B567B173-E5FA-409A-971D-B5E8B8DB2A7F}"/>
              </a:ext>
            </a:extLst>
          </p:cNvPr>
          <p:cNvSpPr>
            <a:spLocks noGrp="1" noChangeArrowheads="1"/>
          </p:cNvSpPr>
          <p:nvPr>
            <p:ph type="body" idx="1"/>
          </p:nvPr>
        </p:nvSpPr>
        <p:spPr bwMode="auto">
          <a:xfrm>
            <a:off x="690563" y="1331913"/>
            <a:ext cx="10891837"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4101" name="Title Placeholder 1">
            <a:extLst>
              <a:ext uri="{FF2B5EF4-FFF2-40B4-BE49-F238E27FC236}">
                <a16:creationId xmlns:a16="http://schemas.microsoft.com/office/drawing/2014/main" id="{E7BA9A35-A91E-48E9-A709-E7E3728B3AD2}"/>
              </a:ext>
            </a:extLst>
          </p:cNvPr>
          <p:cNvSpPr>
            <a:spLocks noGrp="1" noChangeArrowheads="1"/>
          </p:cNvSpPr>
          <p:nvPr>
            <p:ph type="title"/>
          </p:nvPr>
        </p:nvSpPr>
        <p:spPr bwMode="auto">
          <a:xfrm>
            <a:off x="690563" y="206375"/>
            <a:ext cx="1089183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107" name="Date Placeholder 3">
            <a:extLst>
              <a:ext uri="{FF2B5EF4-FFF2-40B4-BE49-F238E27FC236}">
                <a16:creationId xmlns:a16="http://schemas.microsoft.com/office/drawing/2014/main" id="{610E9FA1-B1AB-4377-BDA6-2DC125B31BE3}"/>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A6A6A6"/>
                </a:solidFill>
              </a:defRPr>
            </a:lvl1pPr>
          </a:lstStyle>
          <a:p>
            <a:pPr>
              <a:defRPr/>
            </a:pPr>
            <a:endParaRPr lang="en-US" altLang="zh-CN"/>
          </a:p>
        </p:txBody>
      </p:sp>
      <p:sp>
        <p:nvSpPr>
          <p:cNvPr id="4108" name="Footer Placeholder 4">
            <a:extLst>
              <a:ext uri="{FF2B5EF4-FFF2-40B4-BE49-F238E27FC236}">
                <a16:creationId xmlns:a16="http://schemas.microsoft.com/office/drawing/2014/main" id="{B45D6BDA-3EDD-4AB2-9A0E-08B32653D6A0}"/>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A6A6A6"/>
                </a:solidFill>
              </a:defRPr>
            </a:lvl1pPr>
          </a:lstStyle>
          <a:p>
            <a:pPr>
              <a:defRPr/>
            </a:pPr>
            <a:endParaRPr lang="en-US" altLang="zh-CN"/>
          </a:p>
        </p:txBody>
      </p:sp>
      <p:sp>
        <p:nvSpPr>
          <p:cNvPr id="4109" name="Slide Number Placeholder 5">
            <a:extLst>
              <a:ext uri="{FF2B5EF4-FFF2-40B4-BE49-F238E27FC236}">
                <a16:creationId xmlns:a16="http://schemas.microsoft.com/office/drawing/2014/main" id="{115F0EE6-EA99-4DBA-8B42-D4DF2BAE553F}"/>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A6A6A6"/>
                </a:solidFill>
              </a:defRPr>
            </a:lvl1pPr>
          </a:lstStyle>
          <a:p>
            <a:fld id="{7D56E8FA-E382-4D0D-A689-0011634EC1A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5122" name="组合 9">
            <a:extLst>
              <a:ext uri="{FF2B5EF4-FFF2-40B4-BE49-F238E27FC236}">
                <a16:creationId xmlns:a16="http://schemas.microsoft.com/office/drawing/2014/main" id="{272040F0-6FFD-4C5B-9605-84746E53A94A}"/>
              </a:ext>
            </a:extLst>
          </p:cNvPr>
          <p:cNvGrpSpPr>
            <a:grpSpLocks/>
          </p:cNvGrpSpPr>
          <p:nvPr userDrawn="1"/>
        </p:nvGrpSpPr>
        <p:grpSpPr bwMode="auto">
          <a:xfrm>
            <a:off x="0" y="304800"/>
            <a:ext cx="12190413" cy="4489450"/>
            <a:chOff x="0" y="0"/>
            <a:chExt cx="9142413" cy="4489451"/>
          </a:xfrm>
        </p:grpSpPr>
        <p:pic>
          <p:nvPicPr>
            <p:cNvPr id="5128" name="Picture 4">
              <a:extLst>
                <a:ext uri="{FF2B5EF4-FFF2-40B4-BE49-F238E27FC236}">
                  <a16:creationId xmlns:a16="http://schemas.microsoft.com/office/drawing/2014/main" id="{91CCC17C-4B92-4FBE-BA58-20FA12065F6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b="3648"/>
            <a:stretch>
              <a:fillRect/>
            </a:stretch>
          </p:blipFill>
          <p:spPr bwMode="auto">
            <a:xfrm>
              <a:off x="0" y="1108076"/>
              <a:ext cx="9142413" cy="336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그림 5" descr="Untitled-5.png">
              <a:extLst>
                <a:ext uri="{FF2B5EF4-FFF2-40B4-BE49-F238E27FC236}">
                  <a16:creationId xmlns:a16="http://schemas.microsoft.com/office/drawing/2014/main" id="{4D5BFCE1-8B1A-44F1-96CB-9668B9E8903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00664" y="0"/>
              <a:ext cx="3214686" cy="448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矩形 13">
              <a:extLst>
                <a:ext uri="{FF2B5EF4-FFF2-40B4-BE49-F238E27FC236}">
                  <a16:creationId xmlns:a16="http://schemas.microsoft.com/office/drawing/2014/main" id="{9B07A2DC-118A-4065-83FA-19407BDCD24A}"/>
                </a:ext>
              </a:extLst>
            </p:cNvPr>
            <p:cNvGrpSpPr>
              <a:grpSpLocks/>
            </p:cNvGrpSpPr>
            <p:nvPr userDrawn="1"/>
          </p:nvGrpSpPr>
          <p:grpSpPr bwMode="auto">
            <a:xfrm>
              <a:off x="-1" y="1109472"/>
              <a:ext cx="5536692" cy="3364992"/>
              <a:chOff x="0" y="0"/>
              <a:chExt cx="7382256" cy="3364992"/>
            </a:xfrm>
          </p:grpSpPr>
          <p:pic>
            <p:nvPicPr>
              <p:cNvPr id="3" name="矩形 13">
                <a:extLst>
                  <a:ext uri="{FF2B5EF4-FFF2-40B4-BE49-F238E27FC236}">
                    <a16:creationId xmlns:a16="http://schemas.microsoft.com/office/drawing/2014/main" id="{0ECE300F-F5B1-427E-94FD-DD63937779BD}"/>
                  </a:ext>
                </a:extLst>
              </p:cNvPr>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7382256" cy="336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7">
                <a:extLst>
                  <a:ext uri="{FF2B5EF4-FFF2-40B4-BE49-F238E27FC236}">
                    <a16:creationId xmlns:a16="http://schemas.microsoft.com/office/drawing/2014/main" id="{42C84F13-2575-425A-A8EF-C588C05B281D}"/>
                  </a:ext>
                </a:extLst>
              </p:cNvPr>
              <p:cNvSpPr txBox="1">
                <a:spLocks noChangeArrowheads="1"/>
              </p:cNvSpPr>
              <p:nvPr/>
            </p:nvSpPr>
            <p:spPr bwMode="auto">
              <a:xfrm>
                <a:off x="1" y="-1397"/>
                <a:ext cx="7384730" cy="3368676"/>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grpSp>
      <p:sp>
        <p:nvSpPr>
          <p:cNvPr id="5123" name="Text Placeholder 2">
            <a:extLst>
              <a:ext uri="{FF2B5EF4-FFF2-40B4-BE49-F238E27FC236}">
                <a16:creationId xmlns:a16="http://schemas.microsoft.com/office/drawing/2014/main" id="{2F2A8E39-2827-48A4-B7CB-A25C26CF1998}"/>
              </a:ext>
            </a:extLst>
          </p:cNvPr>
          <p:cNvSpPr>
            <a:spLocks noGrp="1" noChangeArrowheads="1"/>
          </p:cNvSpPr>
          <p:nvPr>
            <p:ph type="body" idx="1"/>
          </p:nvPr>
        </p:nvSpPr>
        <p:spPr bwMode="auto">
          <a:xfrm>
            <a:off x="688975" y="1331913"/>
            <a:ext cx="108934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5124" name="Title Placeholder 1">
            <a:extLst>
              <a:ext uri="{FF2B5EF4-FFF2-40B4-BE49-F238E27FC236}">
                <a16:creationId xmlns:a16="http://schemas.microsoft.com/office/drawing/2014/main" id="{C7BDDE87-BD61-4AEA-8AB5-3E3D26E988DB}"/>
              </a:ext>
            </a:extLst>
          </p:cNvPr>
          <p:cNvSpPr>
            <a:spLocks noGrp="1" noChangeArrowheads="1"/>
          </p:cNvSpPr>
          <p:nvPr>
            <p:ph type="title"/>
          </p:nvPr>
        </p:nvSpPr>
        <p:spPr bwMode="auto">
          <a:xfrm>
            <a:off x="688975" y="206375"/>
            <a:ext cx="108934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130" name="Date Placeholder 3">
            <a:extLst>
              <a:ext uri="{FF2B5EF4-FFF2-40B4-BE49-F238E27FC236}">
                <a16:creationId xmlns:a16="http://schemas.microsoft.com/office/drawing/2014/main" id="{37F8EF91-5C6B-4BEC-87AC-9FB4C7E02E66}"/>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A6A6A6"/>
                </a:solidFill>
              </a:defRPr>
            </a:lvl1pPr>
          </a:lstStyle>
          <a:p>
            <a:pPr>
              <a:defRPr/>
            </a:pPr>
            <a:endParaRPr lang="en-US" altLang="zh-CN"/>
          </a:p>
        </p:txBody>
      </p:sp>
      <p:sp>
        <p:nvSpPr>
          <p:cNvPr id="5131" name="Footer Placeholder 4">
            <a:extLst>
              <a:ext uri="{FF2B5EF4-FFF2-40B4-BE49-F238E27FC236}">
                <a16:creationId xmlns:a16="http://schemas.microsoft.com/office/drawing/2014/main" id="{7BA8D193-DE6E-4A78-9980-3B364BCC5E44}"/>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A6A6A6"/>
                </a:solidFill>
              </a:defRPr>
            </a:lvl1pPr>
          </a:lstStyle>
          <a:p>
            <a:pPr>
              <a:defRPr/>
            </a:pPr>
            <a:endParaRPr lang="en-US" altLang="zh-CN"/>
          </a:p>
        </p:txBody>
      </p:sp>
      <p:sp>
        <p:nvSpPr>
          <p:cNvPr id="5132" name="Slide Number Placeholder 5">
            <a:extLst>
              <a:ext uri="{FF2B5EF4-FFF2-40B4-BE49-F238E27FC236}">
                <a16:creationId xmlns:a16="http://schemas.microsoft.com/office/drawing/2014/main" id="{08649B70-29D1-40BD-B958-FA8558A2CA26}"/>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A6A6A6"/>
                </a:solidFill>
              </a:defRPr>
            </a:lvl1pPr>
          </a:lstStyle>
          <a:p>
            <a:fld id="{84FB1656-CE43-4DE7-B310-A47CC89E9D3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542FAE8-31EA-4F0E-9278-286030C527D3}"/>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229" tIns="40115" rIns="80229" bIns="40115" numCol="1" anchor="ctr" anchorCtr="0" compatLnSpc="1">
            <a:prstTxWarp prst="textNoShape">
              <a:avLst/>
            </a:prstTxWarp>
          </a:bodyPr>
          <a:lstStyle/>
          <a:p>
            <a:pPr lvl="0"/>
            <a:r>
              <a:rPr lang="zh-CN" altLang="zh-CN"/>
              <a:t>单击此处编辑母版标题样式</a:t>
            </a:r>
          </a:p>
        </p:txBody>
      </p:sp>
      <p:sp>
        <p:nvSpPr>
          <p:cNvPr id="6147" name="Rectangle 3">
            <a:extLst>
              <a:ext uri="{FF2B5EF4-FFF2-40B4-BE49-F238E27FC236}">
                <a16:creationId xmlns:a16="http://schemas.microsoft.com/office/drawing/2014/main" id="{770122A7-6094-436D-80E0-B4439B43CD31}"/>
              </a:ext>
            </a:extLst>
          </p:cNvPr>
          <p:cNvSpPr>
            <a:spLocks noGrp="1" noChangeArrowheads="1"/>
          </p:cNvSpPr>
          <p:nvPr>
            <p:ph type="body" idx="1"/>
          </p:nvPr>
        </p:nvSpPr>
        <p:spPr bwMode="auto">
          <a:xfrm>
            <a:off x="609600" y="1600200"/>
            <a:ext cx="109728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229" tIns="40115" rIns="80229" bIns="40115"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6148" name="Rectangle 4">
            <a:extLst>
              <a:ext uri="{FF2B5EF4-FFF2-40B4-BE49-F238E27FC236}">
                <a16:creationId xmlns:a16="http://schemas.microsoft.com/office/drawing/2014/main" id="{BBEC3E0F-F243-4780-B3A5-E96B5E7AA0A1}"/>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6149" name="Rectangle 5">
            <a:extLst>
              <a:ext uri="{FF2B5EF4-FFF2-40B4-BE49-F238E27FC236}">
                <a16:creationId xmlns:a16="http://schemas.microsoft.com/office/drawing/2014/main" id="{76CAF998-70A9-47ED-AE9D-3477ADCBFA81}"/>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algn="ctr" eaLnBrk="1" hangingPunct="1">
              <a:buFont typeface="Arial" panose="020B0604020202020204" pitchFamily="34" charset="0"/>
              <a:buNone/>
              <a:defRPr sz="1200"/>
            </a:lvl1pPr>
          </a:lstStyle>
          <a:p>
            <a:pPr>
              <a:defRPr/>
            </a:pPr>
            <a:endParaRPr lang="en-US" altLang="zh-CN"/>
          </a:p>
        </p:txBody>
      </p:sp>
      <p:sp>
        <p:nvSpPr>
          <p:cNvPr id="6150" name="Rectangle 6">
            <a:extLst>
              <a:ext uri="{FF2B5EF4-FFF2-40B4-BE49-F238E27FC236}">
                <a16:creationId xmlns:a16="http://schemas.microsoft.com/office/drawing/2014/main" id="{8FAF304F-D418-4BDB-842E-1F7950A82523}"/>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algn="r" eaLnBrk="1" hangingPunct="1">
              <a:buFont typeface="Arial" panose="020B0604020202020204" pitchFamily="34" charset="0"/>
              <a:buNone/>
              <a:defRPr sz="1200"/>
            </a:lvl1pPr>
          </a:lstStyle>
          <a:p>
            <a:fld id="{9A083179-6D84-4273-926B-59896CFD23D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801688" rtl="0" eaLnBrk="0" fontAlgn="base" hangingPunct="0">
        <a:spcBef>
          <a:spcPct val="0"/>
        </a:spcBef>
        <a:spcAft>
          <a:spcPct val="0"/>
        </a:spcAft>
        <a:defRPr sz="3900" kern="1200">
          <a:solidFill>
            <a:schemeClr val="tx2"/>
          </a:solidFill>
          <a:latin typeface="+mj-lt"/>
          <a:ea typeface="+mj-ea"/>
          <a:cs typeface="+mj-cs"/>
        </a:defRPr>
      </a:lvl1pPr>
      <a:lvl2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2pPr>
      <a:lvl3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3pPr>
      <a:lvl4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4pPr>
      <a:lvl5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5pPr>
      <a:lvl6pPr marL="4572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6pPr>
      <a:lvl7pPr marL="9144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7pPr>
      <a:lvl8pPr marL="13716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8pPr>
      <a:lvl9pPr marL="18288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9pPr>
    </p:titleStyle>
    <p:bodyStyle>
      <a:lvl1pPr marL="301625" indent="-301625" algn="l" defTabSz="801688" rtl="0" eaLnBrk="0" fontAlgn="base" hangingPunct="0">
        <a:spcBef>
          <a:spcPct val="20000"/>
        </a:spcBef>
        <a:spcAft>
          <a:spcPct val="0"/>
        </a:spcAft>
        <a:buChar char="•"/>
        <a:defRPr sz="2800" kern="12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kern="1200">
          <a:solidFill>
            <a:schemeClr val="tx1"/>
          </a:solidFill>
          <a:latin typeface="+mn-lt"/>
          <a:ea typeface="+mn-ea"/>
          <a:cs typeface="+mn-cs"/>
        </a:defRPr>
      </a:lvl2pPr>
      <a:lvl3pPr marL="1003300" indent="-201613" algn="l" defTabSz="801688" rtl="0" eaLnBrk="0" fontAlgn="base" hangingPunct="0">
        <a:spcBef>
          <a:spcPct val="20000"/>
        </a:spcBef>
        <a:spcAft>
          <a:spcPct val="0"/>
        </a:spcAft>
        <a:buChar char="•"/>
        <a:defRPr sz="2100" kern="1200">
          <a:solidFill>
            <a:schemeClr val="tx1"/>
          </a:solidFill>
          <a:latin typeface="+mn-lt"/>
          <a:ea typeface="+mn-ea"/>
          <a:cs typeface="+mn-cs"/>
        </a:defRPr>
      </a:lvl3pPr>
      <a:lvl4pPr marL="1403350" indent="-200025" algn="l" defTabSz="801688" rtl="0" eaLnBrk="0" fontAlgn="base" hangingPunct="0">
        <a:spcBef>
          <a:spcPct val="20000"/>
        </a:spcBef>
        <a:spcAft>
          <a:spcPct val="0"/>
        </a:spcAft>
        <a:buChar char="–"/>
        <a:defRPr kern="1200">
          <a:solidFill>
            <a:schemeClr val="tx1"/>
          </a:solidFill>
          <a:latin typeface="+mn-lt"/>
          <a:ea typeface="+mn-ea"/>
          <a:cs typeface="+mn-cs"/>
        </a:defRPr>
      </a:lvl4pPr>
      <a:lvl5pPr marL="1804988" indent="-200025" algn="l" defTabSz="801688"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2.xml"/><Relationship Id="rId5" Type="http://schemas.openxmlformats.org/officeDocument/2006/relationships/image" Target="../media/image1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2.xml"/><Relationship Id="rId6" Type="http://schemas.openxmlformats.org/officeDocument/2006/relationships/image" Target="../media/image20.gif"/><Relationship Id="rId5" Type="http://schemas.openxmlformats.org/officeDocument/2006/relationships/image" Target="../media/image19.tiff"/><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jpeg"/><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36EB45-47B8-4C88-8D15-3D141CBE124B}"/>
              </a:ext>
            </a:extLst>
          </p:cNvPr>
          <p:cNvSpPr>
            <a:spLocks noGrp="1" noChangeArrowheads="1"/>
          </p:cNvSpPr>
          <p:nvPr>
            <p:ph type="ctrTitle" idx="4294967295"/>
          </p:nvPr>
        </p:nvSpPr>
        <p:spPr>
          <a:xfrm>
            <a:off x="304800" y="2339975"/>
            <a:ext cx="7083425" cy="1463675"/>
          </a:xfrm>
        </p:spPr>
        <p:txBody>
          <a:bodyPr/>
          <a:lstStyle/>
          <a:p>
            <a:pPr eaLnBrk="1" hangingPunct="1"/>
            <a:r>
              <a:rPr lang="zh-CN" altLang="zh-CN" sz="3600">
                <a:solidFill>
                  <a:schemeClr val="bg1"/>
                </a:solidFill>
              </a:rPr>
              <a:t>医嘉远程医疗信息服务平台</a:t>
            </a:r>
            <a:br>
              <a:rPr lang="zh-CN" altLang="zh-CN" sz="3600">
                <a:solidFill>
                  <a:schemeClr val="bg1"/>
                </a:solidFill>
              </a:rPr>
            </a:br>
            <a:br>
              <a:rPr lang="zh-CN" altLang="zh-CN" sz="3600">
                <a:solidFill>
                  <a:schemeClr val="bg1"/>
                </a:solidFill>
              </a:rPr>
            </a:br>
            <a:r>
              <a:rPr lang="zh-CN" altLang="zh-CN" sz="3600">
                <a:solidFill>
                  <a:schemeClr val="bg1"/>
                </a:solidFill>
              </a:rPr>
              <a:t>项目介绍</a:t>
            </a:r>
          </a:p>
        </p:txBody>
      </p:sp>
      <p:pic>
        <p:nvPicPr>
          <p:cNvPr id="7171" name="Picture 4" descr="45634">
            <a:extLst>
              <a:ext uri="{FF2B5EF4-FFF2-40B4-BE49-F238E27FC236}">
                <a16:creationId xmlns:a16="http://schemas.microsoft.com/office/drawing/2014/main" id="{D3AF0245-D56D-4E6D-A747-1ED3B9044E12}"/>
              </a:ext>
            </a:extLst>
          </p:cNvPr>
          <p:cNvPicPr>
            <a:picLocks noChangeAspect="1" noChangeArrowheads="1"/>
          </p:cNvPicPr>
          <p:nvPr/>
        </p:nvPicPr>
        <p:blipFill>
          <a:blip r:embed="rId3" cstate="print">
            <a:duotone>
              <a:prstClr val="black"/>
              <a:srgbClr val="FF0000">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88" y="-239398"/>
            <a:ext cx="12212637" cy="709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6" descr="C:\Users\Jonathan\Desktop\logo.png">
            <a:extLst>
              <a:ext uri="{FF2B5EF4-FFF2-40B4-BE49-F238E27FC236}">
                <a16:creationId xmlns:a16="http://schemas.microsoft.com/office/drawing/2014/main" id="{B15EC49A-18C9-4009-A5EE-2AF3464BD90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3991" y="1066881"/>
            <a:ext cx="2103045" cy="8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0CEA6B2-0FF1-4C0B-8CA2-0E5FDA0D6F38}"/>
              </a:ext>
            </a:extLst>
          </p:cNvPr>
          <p:cNvSpPr/>
          <p:nvPr/>
        </p:nvSpPr>
        <p:spPr>
          <a:xfrm>
            <a:off x="2574328" y="2722711"/>
            <a:ext cx="6582372" cy="1200329"/>
          </a:xfrm>
          <a:prstGeom prst="rect">
            <a:avLst/>
          </a:prstGeom>
        </p:spPr>
        <p:txBody>
          <a:bodyPr wrap="square">
            <a:spAutoFit/>
          </a:bodyPr>
          <a:lstStyle/>
          <a:p>
            <a:pPr algn="ctr"/>
            <a:r>
              <a:rPr lang="zh-CN" altLang="en-US" sz="3600" b="1" dirty="0">
                <a:solidFill>
                  <a:srgbClr val="FFFF00"/>
                </a:solidFill>
              </a:rPr>
              <a:t>一种基于深度学习的眼眶肿瘤分级及预诊断系统 </a:t>
            </a:r>
          </a:p>
        </p:txBody>
      </p:sp>
      <p:sp>
        <p:nvSpPr>
          <p:cNvPr id="3" name="矩形 2">
            <a:extLst>
              <a:ext uri="{FF2B5EF4-FFF2-40B4-BE49-F238E27FC236}">
                <a16:creationId xmlns:a16="http://schemas.microsoft.com/office/drawing/2014/main" id="{2A37769B-5DE3-46F8-A08A-FF48F26531A4}"/>
              </a:ext>
            </a:extLst>
          </p:cNvPr>
          <p:cNvSpPr/>
          <p:nvPr/>
        </p:nvSpPr>
        <p:spPr>
          <a:xfrm>
            <a:off x="4598518" y="4656769"/>
            <a:ext cx="3352200" cy="400110"/>
          </a:xfrm>
          <a:prstGeom prst="rect">
            <a:avLst/>
          </a:prstGeom>
        </p:spPr>
        <p:txBody>
          <a:bodyPr wrap="none">
            <a:spAutoFit/>
          </a:bodyPr>
          <a:lstStyle/>
          <a:p>
            <a:r>
              <a:rPr lang="zh-CN" altLang="en-US" sz="2000" b="1" dirty="0"/>
              <a:t>武汉联合创想科技有限公司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02D3F2-DEC2-4544-A5ED-CFBBF8BFA82C}"/>
              </a:ext>
            </a:extLst>
          </p:cNvPr>
          <p:cNvSpPr txBox="1">
            <a:spLocks noChangeArrowheads="1"/>
          </p:cNvSpPr>
          <p:nvPr/>
        </p:nvSpPr>
        <p:spPr bwMode="auto">
          <a:xfrm>
            <a:off x="8559800" y="-6350"/>
            <a:ext cx="327660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项目简介</a:t>
            </a:r>
            <a:r>
              <a:rPr lang="en-US" altLang="zh-CN" sz="2400" b="1" dirty="0">
                <a:solidFill>
                  <a:schemeClr val="bg1"/>
                </a:solidFill>
                <a:latin typeface="幼圆" pitchFamily="49" charset="-122"/>
                <a:ea typeface="幼圆" pitchFamily="49" charset="-122"/>
                <a:cs typeface="+mj-cs"/>
              </a:rPr>
              <a:t>——</a:t>
            </a:r>
            <a:r>
              <a:rPr lang="zh-CN" altLang="en-US" sz="2400" b="1" dirty="0">
                <a:solidFill>
                  <a:schemeClr val="bg1"/>
                </a:solidFill>
                <a:latin typeface="幼圆" pitchFamily="49" charset="-122"/>
                <a:ea typeface="幼圆" pitchFamily="49" charset="-122"/>
                <a:cs typeface="+mj-cs"/>
              </a:rPr>
              <a:t>研究基础</a:t>
            </a:r>
            <a:endParaRPr lang="zh-CN" altLang="zh-CN" sz="2400" b="1" dirty="0">
              <a:solidFill>
                <a:schemeClr val="bg1"/>
              </a:solidFill>
              <a:latin typeface="幼圆" pitchFamily="49" charset="-122"/>
              <a:ea typeface="幼圆" pitchFamily="49" charset="-122"/>
              <a:cs typeface="+mj-cs"/>
            </a:endParaRPr>
          </a:p>
        </p:txBody>
      </p:sp>
      <p:pic>
        <p:nvPicPr>
          <p:cNvPr id="13315" name="Picture 2" descr="C:\Users\Jonathan\Desktop\logo.png">
            <a:extLst>
              <a:ext uri="{FF2B5EF4-FFF2-40B4-BE49-F238E27FC236}">
                <a16:creationId xmlns:a16="http://schemas.microsoft.com/office/drawing/2014/main" id="{F0E27C1C-5543-425C-94E1-664FA1DAF1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3">
            <a:extLst>
              <a:ext uri="{FF2B5EF4-FFF2-40B4-BE49-F238E27FC236}">
                <a16:creationId xmlns:a16="http://schemas.microsoft.com/office/drawing/2014/main" id="{F176F2D9-6D4A-47FA-9585-4E16976E9936}"/>
              </a:ext>
            </a:extLst>
          </p:cNvPr>
          <p:cNvSpPr>
            <a:spLocks noChangeArrowheads="1"/>
          </p:cNvSpPr>
          <p:nvPr/>
        </p:nvSpPr>
        <p:spPr bwMode="auto">
          <a:xfrm>
            <a:off x="288925" y="962025"/>
            <a:ext cx="5232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a:t>
            </a:r>
            <a:endParaRPr lang="en-US" altLang="zh-CN" dirty="0"/>
          </a:p>
        </p:txBody>
      </p:sp>
      <p:sp>
        <p:nvSpPr>
          <p:cNvPr id="3" name="矩形 2">
            <a:extLst>
              <a:ext uri="{FF2B5EF4-FFF2-40B4-BE49-F238E27FC236}">
                <a16:creationId xmlns:a16="http://schemas.microsoft.com/office/drawing/2014/main" id="{3A007027-F476-47F3-96E3-CFB4045B7CD9}"/>
              </a:ext>
            </a:extLst>
          </p:cNvPr>
          <p:cNvSpPr/>
          <p:nvPr/>
        </p:nvSpPr>
        <p:spPr>
          <a:xfrm>
            <a:off x="288925" y="1829227"/>
            <a:ext cx="6096000" cy="1200329"/>
          </a:xfrm>
          <a:prstGeom prst="rect">
            <a:avLst/>
          </a:prstGeom>
        </p:spPr>
        <p:txBody>
          <a:bodyPr>
            <a:spAutoFit/>
          </a:bodyPr>
          <a:lstStyle/>
          <a:p>
            <a:r>
              <a:rPr lang="zh-CN" altLang="en-US" dirty="0"/>
              <a:t>近年来，人工智能、大数据技术在图像处理领域已有长足的发展：</a:t>
            </a:r>
            <a:r>
              <a:rPr lang="en-US" altLang="zh-CN" dirty="0"/>
              <a:t>  </a:t>
            </a:r>
          </a:p>
          <a:p>
            <a:r>
              <a:rPr lang="en-US" altLang="zh-CN" dirty="0"/>
              <a:t>SSD </a:t>
            </a:r>
            <a:r>
              <a:rPr lang="zh-CN" altLang="en-US" dirty="0"/>
              <a:t>（目标检测 </a:t>
            </a:r>
            <a:r>
              <a:rPr lang="en-US" altLang="zh-CN" dirty="0"/>
              <a:t>2014</a:t>
            </a:r>
            <a:r>
              <a:rPr lang="zh-CN" altLang="en-US" dirty="0"/>
              <a:t>）、</a:t>
            </a:r>
            <a:r>
              <a:rPr lang="en-US" altLang="zh-CN" dirty="0"/>
              <a:t> U-net </a:t>
            </a:r>
            <a:r>
              <a:rPr lang="zh-CN" altLang="en-US" dirty="0"/>
              <a:t>（医学领域的图像分割 </a:t>
            </a:r>
            <a:r>
              <a:rPr lang="en-US" altLang="zh-CN" dirty="0"/>
              <a:t>2015</a:t>
            </a:r>
            <a:r>
              <a:rPr lang="zh-CN" altLang="en-US" dirty="0"/>
              <a:t>）、</a:t>
            </a:r>
            <a:r>
              <a:rPr lang="en-US" altLang="zh-CN" dirty="0"/>
              <a:t>Mask R-CNN </a:t>
            </a:r>
            <a:r>
              <a:rPr lang="zh-CN" altLang="en-US" dirty="0"/>
              <a:t>（目标检测 </a:t>
            </a:r>
            <a:r>
              <a:rPr lang="en-US" altLang="zh-CN" dirty="0"/>
              <a:t>2017</a:t>
            </a:r>
            <a:r>
              <a:rPr lang="zh-CN" altLang="en-US" dirty="0"/>
              <a:t>），</a:t>
            </a:r>
            <a:r>
              <a:rPr lang="en-US" altLang="zh-CN" dirty="0" err="1"/>
              <a:t>etc</a:t>
            </a:r>
            <a:endParaRPr lang="en-US" altLang="zh-CN" dirty="0"/>
          </a:p>
        </p:txBody>
      </p:sp>
      <p:pic>
        <p:nvPicPr>
          <p:cNvPr id="17" name="内容占位符 8">
            <a:extLst>
              <a:ext uri="{FF2B5EF4-FFF2-40B4-BE49-F238E27FC236}">
                <a16:creationId xmlns:a16="http://schemas.microsoft.com/office/drawing/2014/main" id="{69E60D5B-D023-453E-824A-0F161FB0D4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572" y="3276969"/>
            <a:ext cx="2619006" cy="2619006"/>
          </a:xfrm>
          <a:prstGeom prst="rect">
            <a:avLst/>
          </a:prstGeom>
        </p:spPr>
      </p:pic>
      <p:pic>
        <p:nvPicPr>
          <p:cNvPr id="18" name="内容占位符 4">
            <a:extLst>
              <a:ext uri="{FF2B5EF4-FFF2-40B4-BE49-F238E27FC236}">
                <a16:creationId xmlns:a16="http://schemas.microsoft.com/office/drawing/2014/main" id="{0B6F4D09-FB88-4EB9-A0B7-519B3E1A660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04" t="1400" r="50583"/>
          <a:stretch/>
        </p:blipFill>
        <p:spPr>
          <a:xfrm>
            <a:off x="4155734" y="3276969"/>
            <a:ext cx="3606306" cy="2619006"/>
          </a:xfrm>
          <a:prstGeom prst="rect">
            <a:avLst/>
          </a:prstGeom>
        </p:spPr>
      </p:pic>
      <p:pic>
        <p:nvPicPr>
          <p:cNvPr id="19" name="内容占位符 4">
            <a:extLst>
              <a:ext uri="{FF2B5EF4-FFF2-40B4-BE49-F238E27FC236}">
                <a16:creationId xmlns:a16="http://schemas.microsoft.com/office/drawing/2014/main" id="{B342B189-DA71-49F9-9B8B-4F3ED816217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0709" t="4553" r="1024"/>
          <a:stretch/>
        </p:blipFill>
        <p:spPr>
          <a:xfrm>
            <a:off x="8005310" y="3276969"/>
            <a:ext cx="3862952" cy="2619006"/>
          </a:xfrm>
          <a:prstGeom prst="rect">
            <a:avLst/>
          </a:prstGeom>
        </p:spPr>
      </p:pic>
    </p:spTree>
    <p:extLst>
      <p:ext uri="{BB962C8B-B14F-4D97-AF65-F5344CB8AC3E}">
        <p14:creationId xmlns:p14="http://schemas.microsoft.com/office/powerpoint/2010/main" val="117211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17"/>
                                        </p:tgtEl>
                                        <p:attrNameLst>
                                          <p:attrName>ppt_x</p:attrName>
                                        </p:attrNameLst>
                                      </p:cBhvr>
                                      <p:tavLst>
                                        <p:tav tm="0">
                                          <p:val>
                                            <p:strVal val="ppt_x"/>
                                          </p:val>
                                        </p:tav>
                                        <p:tav tm="100000">
                                          <p:val>
                                            <p:strVal val="1+ppt_w/2"/>
                                          </p:val>
                                        </p:tav>
                                      </p:tavLst>
                                    </p:anim>
                                    <p:anim calcmode="lin" valueType="num">
                                      <p:cBhvr additive="base">
                                        <p:cTn id="13" dur="500"/>
                                        <p:tgtEl>
                                          <p:spTgt spid="17"/>
                                        </p:tgtEl>
                                        <p:attrNameLst>
                                          <p:attrName>ppt_y</p:attrName>
                                        </p:attrNameLst>
                                      </p:cBhvr>
                                      <p:tavLst>
                                        <p:tav tm="0">
                                          <p:val>
                                            <p:strVal val="ppt_y"/>
                                          </p:val>
                                        </p:tav>
                                        <p:tav tm="100000">
                                          <p:val>
                                            <p:strVal val="ppt_y"/>
                                          </p:val>
                                        </p:tav>
                                      </p:tavLst>
                                    </p:anim>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02D3F2-DEC2-4544-A5ED-CFBBF8BFA82C}"/>
              </a:ext>
            </a:extLst>
          </p:cNvPr>
          <p:cNvSpPr txBox="1">
            <a:spLocks noChangeArrowheads="1"/>
          </p:cNvSpPr>
          <p:nvPr/>
        </p:nvSpPr>
        <p:spPr bwMode="auto">
          <a:xfrm>
            <a:off x="8559800" y="-6350"/>
            <a:ext cx="327660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项目简介</a:t>
            </a:r>
            <a:r>
              <a:rPr lang="en-US" altLang="zh-CN" sz="2400" b="1" dirty="0">
                <a:solidFill>
                  <a:schemeClr val="bg1"/>
                </a:solidFill>
                <a:latin typeface="幼圆" pitchFamily="49" charset="-122"/>
                <a:ea typeface="幼圆" pitchFamily="49" charset="-122"/>
                <a:cs typeface="+mj-cs"/>
              </a:rPr>
              <a:t>——</a:t>
            </a:r>
            <a:r>
              <a:rPr lang="zh-CN" altLang="en-US" sz="2400" b="1" dirty="0">
                <a:solidFill>
                  <a:schemeClr val="bg1"/>
                </a:solidFill>
                <a:latin typeface="幼圆" pitchFamily="49" charset="-122"/>
                <a:ea typeface="幼圆" pitchFamily="49" charset="-122"/>
                <a:cs typeface="+mj-cs"/>
              </a:rPr>
              <a:t>核心技术</a:t>
            </a:r>
            <a:endParaRPr lang="zh-CN" altLang="zh-CN" sz="2400" b="1" dirty="0">
              <a:solidFill>
                <a:schemeClr val="bg1"/>
              </a:solidFill>
              <a:latin typeface="幼圆" pitchFamily="49" charset="-122"/>
              <a:ea typeface="幼圆" pitchFamily="49" charset="-122"/>
              <a:cs typeface="+mj-cs"/>
            </a:endParaRPr>
          </a:p>
        </p:txBody>
      </p:sp>
      <p:pic>
        <p:nvPicPr>
          <p:cNvPr id="13315" name="Picture 2" descr="C:\Users\Jonathan\Desktop\logo.png">
            <a:extLst>
              <a:ext uri="{FF2B5EF4-FFF2-40B4-BE49-F238E27FC236}">
                <a16:creationId xmlns:a16="http://schemas.microsoft.com/office/drawing/2014/main" id="{F0E27C1C-5543-425C-94E1-664FA1DAF1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3">
            <a:extLst>
              <a:ext uri="{FF2B5EF4-FFF2-40B4-BE49-F238E27FC236}">
                <a16:creationId xmlns:a16="http://schemas.microsoft.com/office/drawing/2014/main" id="{F176F2D9-6D4A-47FA-9585-4E16976E9936}"/>
              </a:ext>
            </a:extLst>
          </p:cNvPr>
          <p:cNvSpPr>
            <a:spLocks noChangeArrowheads="1"/>
          </p:cNvSpPr>
          <p:nvPr/>
        </p:nvSpPr>
        <p:spPr bwMode="auto">
          <a:xfrm>
            <a:off x="288925" y="962025"/>
            <a:ext cx="5232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a:t>
            </a:r>
            <a:endParaRPr lang="en-US" altLang="zh-CN" dirty="0"/>
          </a:p>
        </p:txBody>
      </p:sp>
      <p:sp>
        <p:nvSpPr>
          <p:cNvPr id="3" name="矩形 2">
            <a:extLst>
              <a:ext uri="{FF2B5EF4-FFF2-40B4-BE49-F238E27FC236}">
                <a16:creationId xmlns:a16="http://schemas.microsoft.com/office/drawing/2014/main" id="{3A007027-F476-47F3-96E3-CFB4045B7CD9}"/>
              </a:ext>
            </a:extLst>
          </p:cNvPr>
          <p:cNvSpPr/>
          <p:nvPr/>
        </p:nvSpPr>
        <p:spPr>
          <a:xfrm>
            <a:off x="1101725" y="2400727"/>
            <a:ext cx="8016875" cy="1274195"/>
          </a:xfrm>
          <a:prstGeom prst="rect">
            <a:avLst/>
          </a:prstGeom>
        </p:spPr>
        <p:txBody>
          <a:bodyPr wrap="square">
            <a:spAutoFit/>
          </a:bodyPr>
          <a:lstStyle/>
          <a:p>
            <a:pPr marL="301625" lvl="0" indent="-301625" defTabSz="801688">
              <a:spcBef>
                <a:spcPct val="20000"/>
              </a:spcBef>
              <a:buFontTx/>
              <a:buChar char="•"/>
            </a:pPr>
            <a:r>
              <a:rPr lang="en-US" altLang="zh-CN" sz="2400" dirty="0">
                <a:solidFill>
                  <a:srgbClr val="000000"/>
                </a:solidFill>
                <a:latin typeface="Arial"/>
                <a:ea typeface="宋体"/>
              </a:rPr>
              <a:t>M.I.U</a:t>
            </a:r>
            <a:r>
              <a:rPr lang="zh-CN" altLang="en-US" sz="2400" dirty="0">
                <a:solidFill>
                  <a:srgbClr val="000000"/>
                </a:solidFill>
                <a:latin typeface="Arial"/>
                <a:ea typeface="宋体"/>
              </a:rPr>
              <a:t>算法</a:t>
            </a:r>
            <a:r>
              <a:rPr lang="en-US" altLang="zh-CN" sz="2400" dirty="0">
                <a:solidFill>
                  <a:srgbClr val="000000"/>
                </a:solidFill>
                <a:latin typeface="Arial"/>
                <a:ea typeface="宋体"/>
              </a:rPr>
              <a:t>=</a:t>
            </a:r>
          </a:p>
          <a:p>
            <a:pPr lvl="0" defTabSz="801688">
              <a:spcBef>
                <a:spcPct val="20000"/>
              </a:spcBef>
            </a:pPr>
            <a:r>
              <a:rPr lang="zh-CN" altLang="en-US" sz="2400" dirty="0">
                <a:solidFill>
                  <a:srgbClr val="000000"/>
                </a:solidFill>
                <a:latin typeface="Arial"/>
                <a:ea typeface="宋体"/>
              </a:rPr>
              <a:t>改进的</a:t>
            </a:r>
            <a:r>
              <a:rPr lang="en-US" altLang="zh-CN" sz="2400" dirty="0">
                <a:solidFill>
                  <a:srgbClr val="FF0000"/>
                </a:solidFill>
                <a:latin typeface="Arial"/>
                <a:ea typeface="宋体"/>
              </a:rPr>
              <a:t>M</a:t>
            </a:r>
            <a:r>
              <a:rPr lang="en-US" altLang="zh-CN" sz="2400" dirty="0">
                <a:solidFill>
                  <a:srgbClr val="000000"/>
                </a:solidFill>
                <a:latin typeface="Arial"/>
                <a:ea typeface="宋体"/>
              </a:rPr>
              <a:t>ask R-</a:t>
            </a:r>
            <a:r>
              <a:rPr lang="en-US" altLang="zh-CN" sz="2400" dirty="0" err="1">
                <a:solidFill>
                  <a:srgbClr val="000000"/>
                </a:solidFill>
                <a:latin typeface="Arial"/>
                <a:ea typeface="宋体"/>
              </a:rPr>
              <a:t>cnn</a:t>
            </a:r>
            <a:r>
              <a:rPr lang="en-US" altLang="zh-CN" sz="2400" dirty="0">
                <a:solidFill>
                  <a:srgbClr val="000000"/>
                </a:solidFill>
                <a:latin typeface="Arial"/>
                <a:ea typeface="宋体"/>
              </a:rPr>
              <a:t> +</a:t>
            </a:r>
            <a:r>
              <a:rPr lang="en-US" altLang="zh-CN" sz="2400" dirty="0">
                <a:solidFill>
                  <a:srgbClr val="FF0000"/>
                </a:solidFill>
                <a:latin typeface="Arial"/>
                <a:ea typeface="宋体"/>
              </a:rPr>
              <a:t>I</a:t>
            </a:r>
            <a:r>
              <a:rPr lang="en-US" altLang="zh-CN" sz="2400" dirty="0">
                <a:solidFill>
                  <a:srgbClr val="000000"/>
                </a:solidFill>
                <a:latin typeface="Arial"/>
                <a:ea typeface="宋体"/>
              </a:rPr>
              <a:t>nception </a:t>
            </a:r>
            <a:r>
              <a:rPr lang="en-US" altLang="zh-CN" sz="2400" dirty="0" err="1">
                <a:solidFill>
                  <a:srgbClr val="000000"/>
                </a:solidFill>
                <a:latin typeface="Arial"/>
                <a:ea typeface="宋体"/>
              </a:rPr>
              <a:t>Modual</a:t>
            </a:r>
            <a:r>
              <a:rPr lang="en-US" altLang="zh-CN" sz="2400" dirty="0">
                <a:solidFill>
                  <a:srgbClr val="000000"/>
                </a:solidFill>
                <a:latin typeface="Arial"/>
                <a:ea typeface="宋体"/>
              </a:rPr>
              <a:t> +</a:t>
            </a:r>
            <a:r>
              <a:rPr lang="en-US" altLang="zh-CN" sz="2400" dirty="0">
                <a:solidFill>
                  <a:srgbClr val="FF0000"/>
                </a:solidFill>
                <a:latin typeface="Arial"/>
                <a:ea typeface="宋体"/>
              </a:rPr>
              <a:t>U</a:t>
            </a:r>
            <a:r>
              <a:rPr lang="en-US" altLang="zh-CN" sz="2400" dirty="0">
                <a:solidFill>
                  <a:srgbClr val="000000"/>
                </a:solidFill>
                <a:latin typeface="Arial"/>
                <a:ea typeface="宋体"/>
              </a:rPr>
              <a:t>-net + </a:t>
            </a:r>
            <a:r>
              <a:rPr lang="zh-CN" altLang="en-US" sz="2400" dirty="0">
                <a:solidFill>
                  <a:srgbClr val="000000"/>
                </a:solidFill>
                <a:latin typeface="Arial"/>
                <a:ea typeface="宋体"/>
              </a:rPr>
              <a:t>眼眶肿瘤大数据</a:t>
            </a:r>
            <a:endParaRPr lang="en-US" altLang="zh-CN" sz="2400" dirty="0">
              <a:solidFill>
                <a:srgbClr val="000000"/>
              </a:solidFill>
              <a:latin typeface="Arial"/>
              <a:ea typeface="宋体"/>
            </a:endParaRPr>
          </a:p>
        </p:txBody>
      </p:sp>
    </p:spTree>
    <p:extLst>
      <p:ext uri="{BB962C8B-B14F-4D97-AF65-F5344CB8AC3E}">
        <p14:creationId xmlns:p14="http://schemas.microsoft.com/office/powerpoint/2010/main" val="28304088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1B3006-0B66-4FA8-9FA0-80686B2422F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技术水平及创新点</a:t>
            </a:r>
            <a:endParaRPr lang="zh-CN" altLang="zh-CN" sz="2400" b="1" dirty="0">
              <a:solidFill>
                <a:schemeClr val="bg1"/>
              </a:solidFill>
              <a:latin typeface="幼圆" pitchFamily="49" charset="-122"/>
              <a:ea typeface="幼圆" pitchFamily="49" charset="-122"/>
              <a:cs typeface="+mj-cs"/>
            </a:endParaRPr>
          </a:p>
        </p:txBody>
      </p:sp>
      <p:pic>
        <p:nvPicPr>
          <p:cNvPr id="14339" name="Picture 2" descr="C:\Users\Jonathan\Desktop\logo.png">
            <a:extLst>
              <a:ext uri="{FF2B5EF4-FFF2-40B4-BE49-F238E27FC236}">
                <a16:creationId xmlns:a16="http://schemas.microsoft.com/office/drawing/2014/main" id="{07438BD0-6FB7-41AF-BA77-1A33B66A6F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a:extLst>
              <a:ext uri="{FF2B5EF4-FFF2-40B4-BE49-F238E27FC236}">
                <a16:creationId xmlns:a16="http://schemas.microsoft.com/office/drawing/2014/main" id="{5FB8133E-27D4-4F28-BB55-E9A871B69B57}"/>
              </a:ext>
            </a:extLst>
          </p:cNvPr>
          <p:cNvSpPr txBox="1">
            <a:spLocks/>
          </p:cNvSpPr>
          <p:nvPr/>
        </p:nvSpPr>
        <p:spPr>
          <a:xfrm>
            <a:off x="628649" y="963828"/>
            <a:ext cx="10964935" cy="5579586"/>
          </a:xfrm>
          <a:prstGeom prst="rect">
            <a:avLst/>
          </a:prstGeom>
        </p:spPr>
        <p:txBody>
          <a:bodyPr>
            <a:normAutofit fontScale="77500" lnSpcReduction="20000"/>
          </a:bodyPr>
          <a:lstStyle/>
          <a:p>
            <a:pPr marL="301625" indent="-301625" defTabSz="801688">
              <a:spcBef>
                <a:spcPct val="20000"/>
              </a:spcBef>
              <a:buFontTx/>
              <a:buChar char="•"/>
              <a:defRPr/>
            </a:pPr>
            <a:r>
              <a:rPr lang="zh-CN" altLang="en-US" sz="2800" dirty="0">
                <a:latin typeface="+mn-lt"/>
                <a:ea typeface="+mn-ea"/>
              </a:rPr>
              <a:t>核心技术</a:t>
            </a:r>
            <a:r>
              <a:rPr lang="en-US" altLang="zh-CN" sz="2800" dirty="0"/>
              <a:t>(M.I.U</a:t>
            </a:r>
            <a:r>
              <a:rPr lang="zh-CN" altLang="en-US" sz="2800" dirty="0"/>
              <a:t>算法</a:t>
            </a:r>
            <a:r>
              <a:rPr lang="en-US" altLang="zh-CN" sz="2800" dirty="0">
                <a:latin typeface="+mn-lt"/>
                <a:ea typeface="+mn-ea"/>
              </a:rPr>
              <a:t>)</a:t>
            </a:r>
          </a:p>
          <a:p>
            <a:pPr marL="301625" indent="-301625" defTabSz="801688">
              <a:spcBef>
                <a:spcPct val="20000"/>
              </a:spcBef>
              <a:buFontTx/>
              <a:buChar char="•"/>
              <a:defRPr/>
            </a:pPr>
            <a:r>
              <a:rPr lang="zh-CN" altLang="zh-CN" sz="2800" dirty="0">
                <a:latin typeface="+mn-lt"/>
                <a:ea typeface="+mn-ea"/>
              </a:rPr>
              <a:t>本项目专注最新深度学习技术在医学图像领域的创新应用，提出基于</a:t>
            </a:r>
            <a:r>
              <a:rPr lang="en-US" altLang="zh-CN" sz="2800" dirty="0">
                <a:latin typeface="+mn-lt"/>
                <a:ea typeface="+mn-ea"/>
              </a:rPr>
              <a:t>FCN</a:t>
            </a:r>
            <a:r>
              <a:rPr lang="zh-CN" altLang="zh-CN" sz="2800" dirty="0">
                <a:latin typeface="+mn-lt"/>
                <a:ea typeface="+mn-ea"/>
              </a:rPr>
              <a:t>、</a:t>
            </a:r>
            <a:r>
              <a:rPr lang="en-US" altLang="zh-CN" sz="2800" dirty="0">
                <a:latin typeface="+mn-lt"/>
                <a:ea typeface="+mn-ea"/>
              </a:rPr>
              <a:t>U-net</a:t>
            </a:r>
            <a:r>
              <a:rPr lang="zh-CN" altLang="zh-CN" sz="2800" dirty="0">
                <a:latin typeface="+mn-lt"/>
                <a:ea typeface="+mn-ea"/>
              </a:rPr>
              <a:t>、</a:t>
            </a:r>
            <a:r>
              <a:rPr lang="en-US" altLang="zh-CN" sz="2800" dirty="0">
                <a:latin typeface="+mn-lt"/>
                <a:ea typeface="+mn-ea"/>
              </a:rPr>
              <a:t>Mask R-CNN</a:t>
            </a:r>
            <a:r>
              <a:rPr lang="zh-CN" altLang="zh-CN" sz="2800" dirty="0">
                <a:latin typeface="+mn-lt"/>
                <a:ea typeface="+mn-ea"/>
              </a:rPr>
              <a:t>、</a:t>
            </a:r>
            <a:r>
              <a:rPr lang="en-US" altLang="zh-CN" sz="2800" dirty="0">
                <a:latin typeface="+mn-lt"/>
                <a:ea typeface="+mn-ea"/>
              </a:rPr>
              <a:t>Google Inception</a:t>
            </a:r>
            <a:r>
              <a:rPr lang="zh-CN" altLang="zh-CN" sz="2800" dirty="0">
                <a:latin typeface="+mn-lt"/>
                <a:ea typeface="+mn-ea"/>
              </a:rPr>
              <a:t>等方法的医学图像</a:t>
            </a:r>
            <a:r>
              <a:rPr lang="zh-CN" altLang="zh-CN" sz="2800" b="1" dirty="0">
                <a:solidFill>
                  <a:srgbClr val="C00000"/>
                </a:solidFill>
                <a:latin typeface="+mn-lt"/>
                <a:ea typeface="+mn-ea"/>
              </a:rPr>
              <a:t>分类</a:t>
            </a:r>
            <a:r>
              <a:rPr lang="zh-CN" altLang="zh-CN" sz="2800" dirty="0">
                <a:latin typeface="+mn-lt"/>
                <a:ea typeface="+mn-ea"/>
              </a:rPr>
              <a:t>、</a:t>
            </a:r>
            <a:r>
              <a:rPr lang="zh-CN" altLang="zh-CN" sz="2800" b="1" dirty="0">
                <a:solidFill>
                  <a:srgbClr val="C00000"/>
                </a:solidFill>
                <a:latin typeface="+mn-lt"/>
                <a:ea typeface="+mn-ea"/>
              </a:rPr>
              <a:t>分割</a:t>
            </a:r>
            <a:r>
              <a:rPr lang="zh-CN" altLang="zh-CN" sz="2800" dirty="0">
                <a:latin typeface="+mn-lt"/>
                <a:ea typeface="+mn-ea"/>
              </a:rPr>
              <a:t>、目标</a:t>
            </a:r>
            <a:r>
              <a:rPr lang="zh-CN" altLang="zh-CN" sz="2800" b="1" dirty="0">
                <a:solidFill>
                  <a:srgbClr val="C00000"/>
                </a:solidFill>
                <a:latin typeface="+mn-lt"/>
                <a:ea typeface="+mn-ea"/>
              </a:rPr>
              <a:t>检测</a:t>
            </a:r>
            <a:r>
              <a:rPr lang="zh-CN" altLang="zh-CN" sz="2800" dirty="0">
                <a:latin typeface="+mn-lt"/>
                <a:ea typeface="+mn-ea"/>
              </a:rPr>
              <a:t>算法。</a:t>
            </a: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r>
              <a:rPr lang="zh-CN" altLang="en-US" sz="2800" dirty="0">
                <a:latin typeface="+mn-lt"/>
                <a:ea typeface="+mn-ea"/>
              </a:rPr>
              <a:t>创新点一：学术上首次结合</a:t>
            </a:r>
            <a:r>
              <a:rPr lang="en-US" altLang="zh-CN" sz="2800" dirty="0">
                <a:latin typeface="+mn-lt"/>
                <a:ea typeface="+mn-ea"/>
              </a:rPr>
              <a:t>Inception </a:t>
            </a:r>
            <a:r>
              <a:rPr lang="en-US" altLang="zh-CN" sz="2800" dirty="0" err="1">
                <a:latin typeface="+mn-lt"/>
                <a:ea typeface="+mn-ea"/>
              </a:rPr>
              <a:t>modual</a:t>
            </a:r>
            <a:r>
              <a:rPr lang="zh-CN" altLang="en-US" sz="2800" dirty="0">
                <a:latin typeface="+mn-lt"/>
                <a:ea typeface="+mn-ea"/>
              </a:rPr>
              <a:t>和</a:t>
            </a:r>
            <a:r>
              <a:rPr lang="en-US" altLang="zh-CN" sz="2800" dirty="0">
                <a:latin typeface="+mn-lt"/>
                <a:ea typeface="+mn-ea"/>
              </a:rPr>
              <a:t>U-net</a:t>
            </a:r>
            <a:r>
              <a:rPr lang="zh-CN" altLang="en-US" sz="2800" dirty="0">
                <a:latin typeface="+mn-lt"/>
                <a:ea typeface="+mn-ea"/>
              </a:rPr>
              <a:t>的医学图像分割算法，</a:t>
            </a:r>
            <a:r>
              <a:rPr lang="zh-CN" altLang="zh-CN" sz="2800" dirty="0">
                <a:latin typeface="+mn-lt"/>
                <a:ea typeface="+mn-ea"/>
              </a:rPr>
              <a:t>全</a:t>
            </a:r>
            <a:r>
              <a:rPr lang="zh-CN" altLang="en-US" sz="2800" dirty="0">
                <a:latin typeface="+mn-lt"/>
                <a:ea typeface="+mn-ea"/>
              </a:rPr>
              <a:t>新神经</a:t>
            </a:r>
            <a:r>
              <a:rPr lang="zh-CN" altLang="zh-CN" sz="2800" dirty="0">
                <a:latin typeface="+mn-lt"/>
                <a:ea typeface="+mn-ea"/>
              </a:rPr>
              <a:t>网络</a:t>
            </a:r>
            <a:r>
              <a:rPr lang="zh-CN" altLang="en-US" sz="2800" dirty="0">
                <a:latin typeface="+mn-lt"/>
                <a:ea typeface="+mn-ea"/>
              </a:rPr>
              <a:t>结构设计，眼眶肿瘤</a:t>
            </a:r>
            <a:r>
              <a:rPr lang="zh-CN" altLang="zh-CN" sz="2800" dirty="0">
                <a:latin typeface="+mn-lt"/>
                <a:ea typeface="+mn-ea"/>
              </a:rPr>
              <a:t>图像</a:t>
            </a:r>
            <a:r>
              <a:rPr lang="zh-CN" altLang="en-US" sz="2800" dirty="0">
                <a:latin typeface="+mn-lt"/>
                <a:ea typeface="+mn-ea"/>
              </a:rPr>
              <a:t>患部的</a:t>
            </a:r>
            <a:r>
              <a:rPr lang="zh-CN" altLang="zh-CN" sz="2800" dirty="0">
                <a:latin typeface="+mn-lt"/>
                <a:ea typeface="+mn-ea"/>
              </a:rPr>
              <a:t>分割</a:t>
            </a:r>
            <a:r>
              <a:rPr lang="zh-CN" altLang="en-US" sz="2800" dirty="0">
                <a:latin typeface="+mn-lt"/>
                <a:ea typeface="+mn-ea"/>
              </a:rPr>
              <a:t>，</a:t>
            </a:r>
            <a:r>
              <a:rPr lang="zh-CN" altLang="zh-CN" sz="2800" dirty="0">
                <a:latin typeface="+mn-lt"/>
                <a:ea typeface="+mn-ea"/>
              </a:rPr>
              <a:t>图像特征的自动提取。</a:t>
            </a:r>
            <a:r>
              <a:rPr lang="zh-CN" altLang="en-US" sz="2800" dirty="0"/>
              <a:t>分割效果与专业医师手工分割结果进行比对，吻合度达到</a:t>
            </a:r>
            <a:r>
              <a:rPr lang="en-US" altLang="zh-CN" sz="2800" dirty="0"/>
              <a:t>90%</a:t>
            </a:r>
            <a:r>
              <a:rPr lang="zh-CN" altLang="en-US" sz="2800" dirty="0"/>
              <a:t>以上，可靠性远超传统分割算法。</a:t>
            </a:r>
            <a:endParaRPr lang="en-US" altLang="zh-CN" sz="2800" dirty="0"/>
          </a:p>
          <a:p>
            <a:pPr marL="301625" indent="-301625" defTabSz="801688">
              <a:spcBef>
                <a:spcPct val="20000"/>
              </a:spcBef>
              <a:buFontTx/>
              <a:buChar char="•"/>
              <a:defRPr/>
            </a:pPr>
            <a:endParaRPr lang="en-US" altLang="zh-CN" sz="2800" dirty="0"/>
          </a:p>
          <a:p>
            <a:pPr marL="301625" indent="-301625" defTabSz="801688">
              <a:spcBef>
                <a:spcPct val="20000"/>
              </a:spcBef>
              <a:buFontTx/>
              <a:buChar char="•"/>
              <a:defRPr/>
            </a:pPr>
            <a:r>
              <a:rPr lang="zh-CN" altLang="en-US" sz="2800" dirty="0">
                <a:latin typeface="+mn-lt"/>
                <a:ea typeface="+mn-ea"/>
              </a:rPr>
              <a:t>创新点二：设计基于</a:t>
            </a:r>
            <a:r>
              <a:rPr lang="en-US" altLang="zh-CN" sz="2800" dirty="0">
                <a:latin typeface="+mn-lt"/>
                <a:ea typeface="+mn-ea"/>
              </a:rPr>
              <a:t>Mask R-CNN</a:t>
            </a:r>
            <a:r>
              <a:rPr lang="zh-CN" altLang="en-US" sz="2800" dirty="0">
                <a:latin typeface="+mn-lt"/>
                <a:ea typeface="+mn-ea"/>
              </a:rPr>
              <a:t>的目标检测定位算法</a:t>
            </a:r>
            <a:r>
              <a:rPr lang="en-US" altLang="zh-CN" sz="2800" dirty="0">
                <a:latin typeface="+mn-lt"/>
                <a:ea typeface="+mn-ea"/>
              </a:rPr>
              <a:t>,</a:t>
            </a:r>
            <a:r>
              <a:rPr lang="zh-CN" altLang="en-US" sz="2800" dirty="0">
                <a:latin typeface="+mn-lt"/>
                <a:ea typeface="+mn-ea"/>
              </a:rPr>
              <a:t>应用于病患部位检测与分类。精准定位病患部位并进行症状的分类，缓解医生阅片压力，提高自动检测病患目标准确度，是传统检测算法难以做到的。</a:t>
            </a: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r>
              <a:rPr lang="zh-CN" altLang="en-US" sz="2800" dirty="0"/>
              <a:t>创新点三：基于</a:t>
            </a:r>
            <a:r>
              <a:rPr lang="en-US" altLang="zh-CN" sz="2800" dirty="0"/>
              <a:t>M.I.U</a:t>
            </a:r>
            <a:r>
              <a:rPr lang="zh-CN" altLang="en-US" sz="2800" dirty="0"/>
              <a:t>算法，结合</a:t>
            </a:r>
            <a:r>
              <a:rPr lang="zh-CN" altLang="en-US" sz="2800" dirty="0">
                <a:sym typeface="Arial" panose="020B0604020202020204" pitchFamily="34" charset="0"/>
              </a:rPr>
              <a:t>大数据应用</a:t>
            </a:r>
            <a:r>
              <a:rPr lang="en-US" altLang="zh-CN" sz="2800" dirty="0">
                <a:sym typeface="Arial" panose="020B0604020202020204" pitchFamily="34" charset="0"/>
              </a:rPr>
              <a:t>SaaS</a:t>
            </a:r>
            <a:r>
              <a:rPr lang="zh-CN" altLang="en-US" sz="2800" dirty="0">
                <a:sym typeface="Arial" panose="020B0604020202020204" pitchFamily="34" charset="0"/>
              </a:rPr>
              <a:t>平台技术，</a:t>
            </a:r>
            <a:r>
              <a:rPr lang="zh-CN" altLang="en-US" sz="2800" dirty="0"/>
              <a:t>开发了</a:t>
            </a:r>
            <a:r>
              <a:rPr lang="zh-CN" altLang="zh-CN" sz="2800" dirty="0"/>
              <a:t>面向</a:t>
            </a:r>
            <a:r>
              <a:rPr lang="zh-CN" altLang="en-US" sz="2800" dirty="0"/>
              <a:t>眼眶</a:t>
            </a:r>
            <a:r>
              <a:rPr lang="zh-CN" altLang="zh-CN" sz="2800" dirty="0"/>
              <a:t>肿瘤预诊断的在线分析平台。</a:t>
            </a:r>
            <a:r>
              <a:rPr lang="zh-CN" altLang="en-US" sz="2800" dirty="0"/>
              <a:t>海量数据，实时更新，自我提升。</a:t>
            </a:r>
            <a:endParaRPr lang="en-US" altLang="zh-CN" sz="2800" dirty="0"/>
          </a:p>
          <a:p>
            <a:pPr marL="301625" indent="-301625" defTabSz="801688">
              <a:spcBef>
                <a:spcPct val="20000"/>
              </a:spcBef>
              <a:buFontTx/>
              <a:buChar char="•"/>
              <a:defRPr/>
            </a:pPr>
            <a:endParaRPr lang="en-US" altLang="zh-CN" sz="2800" dirty="0"/>
          </a:p>
          <a:p>
            <a:pPr marL="301625" indent="-301625" defTabSz="801688">
              <a:spcBef>
                <a:spcPct val="20000"/>
              </a:spcBef>
              <a:buFontTx/>
              <a:buChar char="•"/>
              <a:defRPr/>
            </a:pPr>
            <a:r>
              <a:rPr lang="zh-CN" altLang="en-US" sz="2800" dirty="0"/>
              <a:t>目前本算法已申请专利。</a:t>
            </a:r>
            <a:endParaRPr lang="en-US" altLang="zh-CN" sz="2800" dirty="0"/>
          </a:p>
          <a:p>
            <a:pPr marL="301625" indent="-301625" defTabSz="801688">
              <a:spcBef>
                <a:spcPct val="20000"/>
              </a:spcBef>
              <a:buFontTx/>
              <a:buChar char="•"/>
              <a:defRPr/>
            </a:pPr>
            <a:endParaRPr lang="zh-CN" altLang="zh-CN" sz="2800" dirty="0">
              <a:latin typeface="+mn-lt"/>
              <a:ea typeface="+mn-ea"/>
            </a:endParaRPr>
          </a:p>
          <a:p>
            <a:pPr marL="301625" indent="-301625" defTabSz="801688">
              <a:spcBef>
                <a:spcPct val="20000"/>
              </a:spcBef>
              <a:buFontTx/>
              <a:buChar char="•"/>
              <a:defRPr/>
            </a:pPr>
            <a:endParaRPr lang="zh-CN" altLang="en-US" sz="2800" dirty="0">
              <a:latin typeface="+mn-lt"/>
              <a:ea typeface="+mn-ea"/>
            </a:endParaRPr>
          </a:p>
        </p:txBody>
      </p:sp>
    </p:spTree>
    <p:extLst>
      <p:ext uri="{BB962C8B-B14F-4D97-AF65-F5344CB8AC3E}">
        <p14:creationId xmlns:p14="http://schemas.microsoft.com/office/powerpoint/2010/main" val="228837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6C7EED6-83D8-4A32-A813-A70959FE033E}"/>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项目可行性与成熟度</a:t>
            </a:r>
            <a:endParaRPr lang="zh-CN" altLang="zh-CN" sz="2400" b="1" dirty="0">
              <a:solidFill>
                <a:schemeClr val="bg1"/>
              </a:solidFill>
              <a:latin typeface="幼圆" pitchFamily="49" charset="-122"/>
              <a:ea typeface="幼圆" pitchFamily="49" charset="-122"/>
              <a:cs typeface="+mj-cs"/>
            </a:endParaRPr>
          </a:p>
        </p:txBody>
      </p:sp>
      <p:pic>
        <p:nvPicPr>
          <p:cNvPr id="15363" name="Picture 2" descr="C:\Users\Jonathan\Desktop\logo.png">
            <a:extLst>
              <a:ext uri="{FF2B5EF4-FFF2-40B4-BE49-F238E27FC236}">
                <a16:creationId xmlns:a16="http://schemas.microsoft.com/office/drawing/2014/main" id="{7246D843-C07C-4F37-8A16-71D446367B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a:extLst>
              <a:ext uri="{FF2B5EF4-FFF2-40B4-BE49-F238E27FC236}">
                <a16:creationId xmlns:a16="http://schemas.microsoft.com/office/drawing/2014/main" id="{97209BF8-FB18-4541-A888-829D824605EC}"/>
              </a:ext>
            </a:extLst>
          </p:cNvPr>
          <p:cNvSpPr txBox="1">
            <a:spLocks/>
          </p:cNvSpPr>
          <p:nvPr/>
        </p:nvSpPr>
        <p:spPr>
          <a:xfrm>
            <a:off x="628650" y="877330"/>
            <a:ext cx="10704513" cy="5708821"/>
          </a:xfrm>
          <a:prstGeom prst="rect">
            <a:avLst/>
          </a:prstGeom>
        </p:spPr>
        <p:txBody>
          <a:bodyPr>
            <a:normAutofit/>
          </a:bodyPr>
          <a:lstStyle/>
          <a:p>
            <a:pPr marL="301625" indent="-301625" defTabSz="801688">
              <a:spcBef>
                <a:spcPct val="20000"/>
              </a:spcBef>
              <a:buFontTx/>
              <a:buChar char="•"/>
              <a:defRPr/>
            </a:pPr>
            <a:r>
              <a:rPr lang="zh-CN" altLang="en-US" sz="2800" dirty="0"/>
              <a:t>目前研发结果</a:t>
            </a:r>
            <a:endParaRPr lang="en-US" altLang="zh-CN" sz="2800" dirty="0">
              <a:latin typeface="+mn-lt"/>
              <a:ea typeface="+mn-ea"/>
            </a:endParaRPr>
          </a:p>
          <a:p>
            <a:pPr defTabSz="801688">
              <a:spcBef>
                <a:spcPct val="20000"/>
              </a:spcBef>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000" dirty="0">
              <a:latin typeface="+mn-lt"/>
              <a:ea typeface="+mn-ea"/>
            </a:endParaRPr>
          </a:p>
          <a:p>
            <a:pPr marL="301625" indent="-301625" defTabSz="801688">
              <a:spcBef>
                <a:spcPct val="20000"/>
              </a:spcBef>
              <a:buFontTx/>
              <a:buChar char="•"/>
              <a:defRPr/>
            </a:pPr>
            <a:endParaRPr lang="en-US" altLang="zh-CN" sz="2000" dirty="0"/>
          </a:p>
          <a:p>
            <a:pPr marL="301625" indent="-301625" defTabSz="801688">
              <a:spcBef>
                <a:spcPct val="20000"/>
              </a:spcBef>
              <a:buFontTx/>
              <a:buChar char="•"/>
              <a:defRPr/>
            </a:pPr>
            <a:endParaRPr lang="en-US" altLang="zh-CN" sz="2000" dirty="0">
              <a:latin typeface="+mn-lt"/>
              <a:ea typeface="+mn-ea"/>
            </a:endParaRPr>
          </a:p>
          <a:p>
            <a:pPr marL="301625" indent="-301625" defTabSz="801688">
              <a:spcBef>
                <a:spcPct val="20000"/>
              </a:spcBef>
              <a:buFontTx/>
              <a:buChar char="•"/>
              <a:defRPr/>
            </a:pPr>
            <a:r>
              <a:rPr lang="zh-CN" altLang="en-US" sz="2000" dirty="0">
                <a:latin typeface="+mn-lt"/>
                <a:ea typeface="+mn-ea"/>
              </a:rPr>
              <a:t>本项目负责人及团队根据其十年以上的图像处理、云平台、大数据分析项目经验，已完全掌握该项目</a:t>
            </a:r>
            <a:r>
              <a:rPr lang="en-US" altLang="zh-CN" sz="2000" dirty="0">
                <a:solidFill>
                  <a:srgbClr val="FF0000"/>
                </a:solidFill>
                <a:latin typeface="+mn-lt"/>
                <a:ea typeface="+mn-ea"/>
              </a:rPr>
              <a:t>MIU</a:t>
            </a:r>
            <a:r>
              <a:rPr lang="zh-CN" altLang="en-US" sz="2000" dirty="0">
                <a:solidFill>
                  <a:srgbClr val="FF0000"/>
                </a:solidFill>
                <a:latin typeface="+mn-lt"/>
                <a:ea typeface="+mn-ea"/>
              </a:rPr>
              <a:t>算法及云平台设计的</a:t>
            </a:r>
            <a:r>
              <a:rPr lang="zh-CN" altLang="en-US" sz="2000" dirty="0">
                <a:latin typeface="+mn-lt"/>
                <a:ea typeface="+mn-ea"/>
              </a:rPr>
              <a:t>核心技术。目前，已完成该项目</a:t>
            </a:r>
            <a:r>
              <a:rPr lang="zh-CN" altLang="en-US" sz="2000" dirty="0">
                <a:solidFill>
                  <a:srgbClr val="FF0000"/>
                </a:solidFill>
                <a:latin typeface="+mn-lt"/>
                <a:ea typeface="+mn-ea"/>
              </a:rPr>
              <a:t>产品</a:t>
            </a:r>
            <a:r>
              <a:rPr lang="zh-CN" altLang="en-US" sz="2000">
                <a:solidFill>
                  <a:srgbClr val="FF0000"/>
                </a:solidFill>
                <a:latin typeface="+mn-lt"/>
                <a:ea typeface="+mn-ea"/>
              </a:rPr>
              <a:t>原型</a:t>
            </a:r>
            <a:r>
              <a:rPr lang="en-US" altLang="zh-CN" sz="2000">
                <a:solidFill>
                  <a:srgbClr val="FF0000"/>
                </a:solidFill>
                <a:latin typeface="+mn-lt"/>
                <a:ea typeface="+mn-ea"/>
              </a:rPr>
              <a:t>——</a:t>
            </a:r>
            <a:r>
              <a:rPr lang="zh-CN" altLang="en-US" sz="2000">
                <a:solidFill>
                  <a:srgbClr val="FF0000"/>
                </a:solidFill>
                <a:latin typeface="+mn-lt"/>
                <a:ea typeface="+mn-ea"/>
              </a:rPr>
              <a:t>（什么产品眼眶</a:t>
            </a:r>
            <a:r>
              <a:rPr lang="zh-CN" altLang="en-US" sz="2000" dirty="0">
                <a:solidFill>
                  <a:srgbClr val="FF0000"/>
                </a:solidFill>
                <a:latin typeface="+mn-lt"/>
                <a:ea typeface="+mn-ea"/>
              </a:rPr>
              <a:t>肿瘤预诊断在线平台的</a:t>
            </a:r>
            <a:r>
              <a:rPr lang="zh-CN" altLang="en-US" sz="2000" dirty="0">
                <a:latin typeface="+mn-lt"/>
                <a:ea typeface="+mn-ea"/>
              </a:rPr>
              <a:t>具体设计和开发工作，系统已进入测试阶段，已完成超过</a:t>
            </a:r>
            <a:r>
              <a:rPr lang="en-US" altLang="zh-CN" sz="2000" dirty="0">
                <a:latin typeface="+mn-lt"/>
                <a:ea typeface="+mn-ea"/>
              </a:rPr>
              <a:t>200</a:t>
            </a:r>
            <a:r>
              <a:rPr lang="zh-CN" altLang="en-US" sz="2000" dirty="0">
                <a:latin typeface="+mn-lt"/>
                <a:ea typeface="+mn-ea"/>
              </a:rPr>
              <a:t>张眼眶肿瘤病理图片的处理。</a:t>
            </a:r>
            <a:r>
              <a:rPr lang="zh-CN" altLang="en-US" sz="2000" dirty="0">
                <a:solidFill>
                  <a:srgbClr val="FF0000"/>
                </a:solidFill>
                <a:latin typeface="+mn-lt"/>
                <a:ea typeface="+mn-ea"/>
              </a:rPr>
              <a:t>和临床诊断比对，准确率达到</a:t>
            </a:r>
            <a:r>
              <a:rPr lang="en-US" altLang="zh-CN" sz="2000" dirty="0">
                <a:solidFill>
                  <a:srgbClr val="FF0000"/>
                </a:solidFill>
                <a:latin typeface="+mn-lt"/>
                <a:ea typeface="+mn-ea"/>
              </a:rPr>
              <a:t>97%</a:t>
            </a:r>
            <a:r>
              <a:rPr lang="zh-CN" altLang="en-US" sz="2000" dirty="0">
                <a:solidFill>
                  <a:srgbClr val="FF0000"/>
                </a:solidFill>
                <a:latin typeface="+mn-lt"/>
                <a:ea typeface="+mn-ea"/>
              </a:rPr>
              <a:t>以上</a:t>
            </a:r>
            <a:r>
              <a:rPr lang="zh-CN" altLang="en-US" sz="2800" dirty="0">
                <a:solidFill>
                  <a:srgbClr val="FF0000"/>
                </a:solidFill>
                <a:latin typeface="+mn-lt"/>
                <a:ea typeface="+mn-ea"/>
              </a:rPr>
              <a:t>。</a:t>
            </a:r>
          </a:p>
          <a:p>
            <a:pPr marL="301625" indent="-301625" defTabSz="801688">
              <a:spcBef>
                <a:spcPct val="20000"/>
              </a:spcBef>
              <a:buFontTx/>
              <a:buChar char="•"/>
              <a:defRPr/>
            </a:pPr>
            <a:endParaRPr lang="zh-CN" altLang="en-US" sz="2800" dirty="0">
              <a:latin typeface="+mn-lt"/>
              <a:ea typeface="+mn-ea"/>
            </a:endParaRPr>
          </a:p>
          <a:p>
            <a:pPr marL="301625" indent="-301625" defTabSz="801688">
              <a:spcBef>
                <a:spcPct val="20000"/>
              </a:spcBef>
              <a:buFontTx/>
              <a:buChar char="•"/>
              <a:defRPr/>
            </a:pPr>
            <a:endParaRPr lang="zh-CN" altLang="en-US" sz="2800" dirty="0">
              <a:latin typeface="+mn-lt"/>
              <a:ea typeface="+mn-ea"/>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4952" y="1469328"/>
            <a:ext cx="2955400" cy="29554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8417" y="1469328"/>
            <a:ext cx="2966293" cy="2966293"/>
          </a:xfrm>
          <a:prstGeom prst="rect">
            <a:avLst/>
          </a:prstGeom>
        </p:spPr>
      </p:pic>
      <p:pic>
        <p:nvPicPr>
          <p:cNvPr id="9" name="内容占位符 4">
            <a:extLst>
              <a:ext uri="{FF2B5EF4-FFF2-40B4-BE49-F238E27FC236}">
                <a16:creationId xmlns:a16="http://schemas.microsoft.com/office/drawing/2014/main" id="{826BF2C2-A5B8-4987-AF05-564577B9A6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9499" y="1469328"/>
            <a:ext cx="4246263" cy="2955400"/>
          </a:xfrm>
          <a:prstGeom prst="rect">
            <a:avLst/>
          </a:prstGeom>
        </p:spPr>
      </p:pic>
      <p:sp>
        <p:nvSpPr>
          <p:cNvPr id="3" name="文本框 2"/>
          <p:cNvSpPr txBox="1"/>
          <p:nvPr/>
        </p:nvSpPr>
        <p:spPr>
          <a:xfrm>
            <a:off x="1622940" y="4514658"/>
            <a:ext cx="4568012" cy="369332"/>
          </a:xfrm>
          <a:prstGeom prst="rect">
            <a:avLst/>
          </a:prstGeom>
          <a:noFill/>
        </p:spPr>
        <p:txBody>
          <a:bodyPr wrap="square" rtlCol="0">
            <a:spAutoFit/>
          </a:bodyPr>
          <a:lstStyle/>
          <a:p>
            <a:r>
              <a:rPr lang="zh-CN" altLang="en-US" dirty="0"/>
              <a:t>基于本方案的眼底血管分割</a:t>
            </a:r>
          </a:p>
        </p:txBody>
      </p:sp>
      <p:sp>
        <p:nvSpPr>
          <p:cNvPr id="11" name="文本框 10"/>
          <p:cNvSpPr txBox="1"/>
          <p:nvPr/>
        </p:nvSpPr>
        <p:spPr>
          <a:xfrm>
            <a:off x="6955925" y="4514658"/>
            <a:ext cx="4568012" cy="369332"/>
          </a:xfrm>
          <a:prstGeom prst="rect">
            <a:avLst/>
          </a:prstGeom>
          <a:noFill/>
        </p:spPr>
        <p:txBody>
          <a:bodyPr wrap="square" rtlCol="0">
            <a:spAutoFit/>
          </a:bodyPr>
          <a:lstStyle/>
          <a:p>
            <a:r>
              <a:rPr lang="zh-CN" altLang="en-US" dirty="0"/>
              <a:t>基于本方案的眼部直肌分割</a:t>
            </a:r>
          </a:p>
        </p:txBody>
      </p:sp>
    </p:spTree>
    <p:extLst>
      <p:ext uri="{BB962C8B-B14F-4D97-AF65-F5344CB8AC3E}">
        <p14:creationId xmlns:p14="http://schemas.microsoft.com/office/powerpoint/2010/main" val="332183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descr="C:\Users\Jonathan\Desktop\logo.png">
            <a:extLst>
              <a:ext uri="{FF2B5EF4-FFF2-40B4-BE49-F238E27FC236}">
                <a16:creationId xmlns:a16="http://schemas.microsoft.com/office/drawing/2014/main" id="{87D418E9-6CCA-42DE-9C62-DBDEE39036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C6A4067-0FD1-4363-AEEA-5AA0D49F450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项目产品竞争力</a:t>
            </a:r>
            <a:endParaRPr lang="zh-CN" altLang="zh-CN" sz="2400" b="1" dirty="0">
              <a:solidFill>
                <a:schemeClr val="bg1"/>
              </a:solidFill>
              <a:latin typeface="幼圆" pitchFamily="49" charset="-122"/>
              <a:ea typeface="幼圆" pitchFamily="49" charset="-122"/>
              <a:cs typeface="+mj-cs"/>
            </a:endParaRPr>
          </a:p>
        </p:txBody>
      </p:sp>
      <p:sp>
        <p:nvSpPr>
          <p:cNvPr id="28" name="TextBox 27"/>
          <p:cNvSpPr txBox="1"/>
          <p:nvPr/>
        </p:nvSpPr>
        <p:spPr>
          <a:xfrm>
            <a:off x="7415867" y="1815024"/>
            <a:ext cx="3405930" cy="530915"/>
          </a:xfrm>
          <a:prstGeom prst="rect">
            <a:avLst/>
          </a:prstGeom>
          <a:noFill/>
        </p:spPr>
        <p:txBody>
          <a:bodyPr wrap="square" lIns="68580" tIns="34290" rIns="68580" bIns="34290" rtlCol="0">
            <a:spAutoFit/>
          </a:bodyPr>
          <a:lstStyle/>
          <a:p>
            <a:pPr>
              <a:lnSpc>
                <a:spcPct val="150000"/>
              </a:lnSpc>
            </a:pP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核心图像处理算法</a:t>
            </a:r>
            <a:endParaRPr lang="en-US" altLang="zh-CN" sz="2000" dirty="0">
              <a:solidFill>
                <a:srgbClr val="C0C0C0"/>
              </a:solidFill>
              <a:latin typeface="微软雅黑" panose="020B0503020204020204" charset="-122"/>
              <a:ea typeface="微软雅黑" panose="020B0503020204020204" charset="-122"/>
              <a:cs typeface="Open Sans" panose="020B0606030504020204" pitchFamily="34" charset="0"/>
            </a:endParaRPr>
          </a:p>
        </p:txBody>
      </p:sp>
      <p:sp>
        <p:nvSpPr>
          <p:cNvPr id="34" name="TextBox 64"/>
          <p:cNvSpPr txBox="1"/>
          <p:nvPr/>
        </p:nvSpPr>
        <p:spPr>
          <a:xfrm>
            <a:off x="7877262" y="4333321"/>
            <a:ext cx="4160940" cy="476541"/>
          </a:xfrm>
          <a:prstGeom prst="rect">
            <a:avLst/>
          </a:prstGeom>
          <a:noFill/>
        </p:spPr>
        <p:txBody>
          <a:bodyPr wrap="square" lIns="68580" tIns="34290" rIns="68580" bIns="34290" rtlCol="0">
            <a:spAutoFit/>
          </a:bodyPr>
          <a:lstStyle/>
          <a:p>
            <a:pPr>
              <a:lnSpc>
                <a:spcPct val="150000"/>
              </a:lnSpc>
            </a:pP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成熟的大数据应用</a:t>
            </a:r>
            <a:r>
              <a:rPr lang="en-US" altLang="zh-CN" sz="2000" dirty="0" err="1">
                <a:solidFill>
                  <a:srgbClr val="595959"/>
                </a:solidFill>
                <a:latin typeface="微软雅黑" panose="020B0503020204020204" charset="-122"/>
                <a:ea typeface="微软雅黑" panose="020B0503020204020204" charset="-122"/>
                <a:sym typeface="Arial" panose="020B0604020202020204" pitchFamily="34" charset="0"/>
              </a:rPr>
              <a:t>SaaS</a:t>
            </a: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平台</a:t>
            </a:r>
            <a:endParaRPr lang="en-US" altLang="zh-CN" sz="2000" dirty="0">
              <a:solidFill>
                <a:srgbClr val="595959"/>
              </a:solidFill>
              <a:latin typeface="微软雅黑" panose="020B0503020204020204" charset="-122"/>
              <a:ea typeface="微软雅黑" panose="020B0503020204020204" charset="-122"/>
              <a:sym typeface="Arial" panose="020B0604020202020204" pitchFamily="34" charset="0"/>
            </a:endParaRPr>
          </a:p>
        </p:txBody>
      </p:sp>
      <p:sp>
        <p:nvSpPr>
          <p:cNvPr id="38" name="TextBox 37"/>
          <p:cNvSpPr txBox="1"/>
          <p:nvPr/>
        </p:nvSpPr>
        <p:spPr>
          <a:xfrm>
            <a:off x="448316" y="2239446"/>
            <a:ext cx="3076396" cy="1454244"/>
          </a:xfrm>
          <a:prstGeom prst="rect">
            <a:avLst/>
          </a:prstGeom>
          <a:noFill/>
        </p:spPr>
        <p:txBody>
          <a:bodyPr wrap="square" lIns="68580" tIns="34290" rIns="68580" bIns="34290" rtlCol="0">
            <a:spAutoFit/>
          </a:bodyPr>
          <a:lstStyle/>
          <a:p>
            <a:pPr>
              <a:lnSpc>
                <a:spcPct val="150000"/>
              </a:lnSpc>
            </a:pP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三甲医院（协和）数百张病理案例影像图片以及技术支持</a:t>
            </a:r>
          </a:p>
        </p:txBody>
      </p:sp>
      <p:grpSp>
        <p:nvGrpSpPr>
          <p:cNvPr id="2" name="组合 46"/>
          <p:cNvGrpSpPr/>
          <p:nvPr/>
        </p:nvGrpSpPr>
        <p:grpSpPr>
          <a:xfrm>
            <a:off x="3588059" y="2035661"/>
            <a:ext cx="4264036" cy="3786299"/>
            <a:chOff x="3923620" y="2035661"/>
            <a:chExt cx="3452286" cy="3003501"/>
          </a:xfrm>
        </p:grpSpPr>
        <p:grpSp>
          <p:nvGrpSpPr>
            <p:cNvPr id="3" name="Group 28"/>
            <p:cNvGrpSpPr/>
            <p:nvPr/>
          </p:nvGrpSpPr>
          <p:grpSpPr>
            <a:xfrm>
              <a:off x="5038877" y="2035661"/>
              <a:ext cx="1425485" cy="1442209"/>
              <a:chOff x="5380261" y="1891294"/>
              <a:chExt cx="1900646" cy="1922352"/>
            </a:xfrm>
            <a:solidFill>
              <a:schemeClr val="accent1"/>
            </a:solidFill>
          </p:grpSpPr>
          <p:sp>
            <p:nvSpPr>
              <p:cNvPr id="8" name="Oval 5"/>
              <p:cNvSpPr>
                <a:spLocks noChangeArrowheads="1"/>
              </p:cNvSpPr>
              <p:nvPr/>
            </p:nvSpPr>
            <p:spPr bwMode="auto">
              <a:xfrm>
                <a:off x="6149473" y="2682212"/>
                <a:ext cx="1131434" cy="113143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 name="Oval 6"/>
              <p:cNvSpPr>
                <a:spLocks noChangeArrowheads="1"/>
              </p:cNvSpPr>
              <p:nvPr/>
            </p:nvSpPr>
            <p:spPr bwMode="auto">
              <a:xfrm>
                <a:off x="5380261" y="1891294"/>
                <a:ext cx="769213" cy="76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 name="Freeform 7"/>
              <p:cNvSpPr/>
              <p:nvPr/>
            </p:nvSpPr>
            <p:spPr bwMode="auto">
              <a:xfrm>
                <a:off x="5734343" y="2253515"/>
                <a:ext cx="949645" cy="949645"/>
              </a:xfrm>
              <a:custGeom>
                <a:avLst/>
                <a:gdLst>
                  <a:gd name="T0" fmla="*/ 214 w 487"/>
                  <a:gd name="T1" fmla="*/ 487 h 487"/>
                  <a:gd name="T2" fmla="*/ 0 w 487"/>
                  <a:gd name="T3" fmla="*/ 208 h 487"/>
                  <a:gd name="T4" fmla="*/ 212 w 487"/>
                  <a:gd name="T5" fmla="*/ 0 h 487"/>
                  <a:gd name="T6" fmla="*/ 487 w 487"/>
                  <a:gd name="T7" fmla="*/ 220 h 487"/>
                  <a:gd name="T8" fmla="*/ 214 w 487"/>
                  <a:gd name="T9" fmla="*/ 487 h 487"/>
                </a:gdLst>
                <a:ahLst/>
                <a:cxnLst>
                  <a:cxn ang="0">
                    <a:pos x="T0" y="T1"/>
                  </a:cxn>
                  <a:cxn ang="0">
                    <a:pos x="T2" y="T3"/>
                  </a:cxn>
                  <a:cxn ang="0">
                    <a:pos x="T4" y="T5"/>
                  </a:cxn>
                  <a:cxn ang="0">
                    <a:pos x="T6" y="T7"/>
                  </a:cxn>
                  <a:cxn ang="0">
                    <a:pos x="T8" y="T9"/>
                  </a:cxn>
                </a:cxnLst>
                <a:rect l="0" t="0"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4" name="Group 34"/>
            <p:cNvGrpSpPr/>
            <p:nvPr/>
          </p:nvGrpSpPr>
          <p:grpSpPr>
            <a:xfrm>
              <a:off x="4734652" y="3596953"/>
              <a:ext cx="1425485" cy="1442209"/>
              <a:chOff x="4974627" y="3972373"/>
              <a:chExt cx="1900647" cy="1922352"/>
            </a:xfrm>
            <a:solidFill>
              <a:schemeClr val="accent3"/>
            </a:solidFill>
          </p:grpSpPr>
          <p:sp>
            <p:nvSpPr>
              <p:cNvPr id="12" name="Oval 11"/>
              <p:cNvSpPr>
                <a:spLocks noChangeArrowheads="1"/>
              </p:cNvSpPr>
              <p:nvPr/>
            </p:nvSpPr>
            <p:spPr bwMode="auto">
              <a:xfrm>
                <a:off x="4974627" y="3972373"/>
                <a:ext cx="1132791" cy="1132791"/>
              </a:xfrm>
              <a:prstGeom prst="ellipse">
                <a:avLst/>
              </a:prstGeom>
              <a:grpFill/>
              <a:ln>
                <a:noFill/>
              </a:ln>
            </p:spPr>
            <p:txBody>
              <a:bodyPr vert="horz" wrap="square" lIns="91440" tIns="45720" rIns="91440" bIns="45720" numCol="1" anchor="t" anchorCtr="0" compatLnSpc="1"/>
              <a:lstStyle/>
              <a:p>
                <a:endParaRPr lang="id-ID"/>
              </a:p>
            </p:txBody>
          </p:sp>
          <p:sp>
            <p:nvSpPr>
              <p:cNvPr id="13" name="Oval 12"/>
              <p:cNvSpPr>
                <a:spLocks noChangeArrowheads="1"/>
              </p:cNvSpPr>
              <p:nvPr/>
            </p:nvSpPr>
            <p:spPr bwMode="auto">
              <a:xfrm>
                <a:off x="6107418" y="5126869"/>
                <a:ext cx="767856" cy="767856"/>
              </a:xfrm>
              <a:prstGeom prst="ellipse">
                <a:avLst/>
              </a:prstGeom>
              <a:grpFill/>
              <a:ln>
                <a:noFill/>
              </a:ln>
            </p:spPr>
            <p:txBody>
              <a:bodyPr vert="horz" wrap="square" lIns="91440" tIns="45720" rIns="91440" bIns="45720" numCol="1" anchor="t" anchorCtr="0" compatLnSpc="1"/>
              <a:lstStyle/>
              <a:p>
                <a:endParaRPr lang="id-ID"/>
              </a:p>
            </p:txBody>
          </p:sp>
          <p:sp>
            <p:nvSpPr>
              <p:cNvPr id="14" name="Freeform 13"/>
              <p:cNvSpPr/>
              <p:nvPr/>
            </p:nvSpPr>
            <p:spPr bwMode="auto">
              <a:xfrm>
                <a:off x="5572903" y="4582859"/>
                <a:ext cx="946932" cy="949645"/>
              </a:xfrm>
              <a:custGeom>
                <a:avLst/>
                <a:gdLst>
                  <a:gd name="T0" fmla="*/ 273 w 486"/>
                  <a:gd name="T1" fmla="*/ 0 h 487"/>
                  <a:gd name="T2" fmla="*/ 486 w 486"/>
                  <a:gd name="T3" fmla="*/ 280 h 487"/>
                  <a:gd name="T4" fmla="*/ 274 w 486"/>
                  <a:gd name="T5" fmla="*/ 487 h 487"/>
                  <a:gd name="T6" fmla="*/ 0 w 486"/>
                  <a:gd name="T7" fmla="*/ 267 h 487"/>
                  <a:gd name="T8" fmla="*/ 273 w 486"/>
                  <a:gd name="T9" fmla="*/ 0 h 487"/>
                </a:gdLst>
                <a:ahLst/>
                <a:cxnLst>
                  <a:cxn ang="0">
                    <a:pos x="T0" y="T1"/>
                  </a:cxn>
                  <a:cxn ang="0">
                    <a:pos x="T2" y="T3"/>
                  </a:cxn>
                  <a:cxn ang="0">
                    <a:pos x="T4" y="T5"/>
                  </a:cxn>
                  <a:cxn ang="0">
                    <a:pos x="T6" y="T7"/>
                  </a:cxn>
                  <a:cxn ang="0">
                    <a:pos x="T8" y="T9"/>
                  </a:cxn>
                </a:cxnLst>
                <a:rect l="0" t="0"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grpFill/>
              <a:ln>
                <a:noFill/>
              </a:ln>
            </p:spPr>
            <p:txBody>
              <a:bodyPr vert="horz" wrap="square" lIns="91440" tIns="45720" rIns="91440" bIns="45720" numCol="1" anchor="t" anchorCtr="0" compatLnSpc="1"/>
              <a:lstStyle/>
              <a:p>
                <a:endParaRPr lang="id-ID"/>
              </a:p>
            </p:txBody>
          </p:sp>
        </p:grpSp>
        <p:grpSp>
          <p:nvGrpSpPr>
            <p:cNvPr id="5" name="Group 38"/>
            <p:cNvGrpSpPr/>
            <p:nvPr/>
          </p:nvGrpSpPr>
          <p:grpSpPr>
            <a:xfrm>
              <a:off x="5682940" y="3000527"/>
              <a:ext cx="1441765" cy="1426943"/>
              <a:chOff x="6239011" y="3177384"/>
              <a:chExt cx="1922353" cy="1902003"/>
            </a:xfrm>
            <a:solidFill>
              <a:schemeClr val="accent4"/>
            </a:solidFill>
          </p:grpSpPr>
          <p:sp>
            <p:nvSpPr>
              <p:cNvPr id="16" name="Oval 14"/>
              <p:cNvSpPr>
                <a:spLocks noChangeArrowheads="1"/>
              </p:cNvSpPr>
              <p:nvPr/>
            </p:nvSpPr>
            <p:spPr bwMode="auto">
              <a:xfrm>
                <a:off x="6239011" y="3946596"/>
                <a:ext cx="1131434" cy="1132791"/>
              </a:xfrm>
              <a:prstGeom prst="ellipse">
                <a:avLst/>
              </a:prstGeom>
              <a:grpFill/>
              <a:ln>
                <a:noFill/>
              </a:ln>
            </p:spPr>
            <p:txBody>
              <a:bodyPr vert="horz" wrap="square" lIns="91440" tIns="45720" rIns="91440" bIns="45720" numCol="1" anchor="t" anchorCtr="0" compatLnSpc="1"/>
              <a:lstStyle/>
              <a:p>
                <a:endParaRPr lang="id-ID"/>
              </a:p>
            </p:txBody>
          </p:sp>
          <p:sp>
            <p:nvSpPr>
              <p:cNvPr id="17" name="Oval 15"/>
              <p:cNvSpPr>
                <a:spLocks noChangeArrowheads="1"/>
              </p:cNvSpPr>
              <p:nvPr/>
            </p:nvSpPr>
            <p:spPr bwMode="auto">
              <a:xfrm>
                <a:off x="7392151" y="3177384"/>
                <a:ext cx="769213" cy="769213"/>
              </a:xfrm>
              <a:prstGeom prst="ellipse">
                <a:avLst/>
              </a:prstGeom>
              <a:grpFill/>
              <a:ln>
                <a:noFill/>
              </a:ln>
            </p:spPr>
            <p:txBody>
              <a:bodyPr vert="horz" wrap="square" lIns="91440" tIns="45720" rIns="91440" bIns="45720" numCol="1" anchor="t" anchorCtr="0" compatLnSpc="1"/>
              <a:lstStyle/>
              <a:p>
                <a:endParaRPr lang="id-ID"/>
              </a:p>
            </p:txBody>
          </p:sp>
          <p:sp>
            <p:nvSpPr>
              <p:cNvPr id="18" name="Freeform 16"/>
              <p:cNvSpPr/>
              <p:nvPr/>
            </p:nvSpPr>
            <p:spPr bwMode="auto">
              <a:xfrm>
                <a:off x="6849497" y="3532823"/>
                <a:ext cx="948289" cy="948289"/>
              </a:xfrm>
              <a:custGeom>
                <a:avLst/>
                <a:gdLst>
                  <a:gd name="T0" fmla="*/ 0 w 486"/>
                  <a:gd name="T1" fmla="*/ 213 h 486"/>
                  <a:gd name="T2" fmla="*/ 279 w 486"/>
                  <a:gd name="T3" fmla="*/ 0 h 486"/>
                  <a:gd name="T4" fmla="*/ 486 w 486"/>
                  <a:gd name="T5" fmla="*/ 212 h 486"/>
                  <a:gd name="T6" fmla="*/ 267 w 486"/>
                  <a:gd name="T7" fmla="*/ 486 h 486"/>
                  <a:gd name="T8" fmla="*/ 0 w 486"/>
                  <a:gd name="T9" fmla="*/ 213 h 486"/>
                </a:gdLst>
                <a:ahLst/>
                <a:cxnLst>
                  <a:cxn ang="0">
                    <a:pos x="T0" y="T1"/>
                  </a:cxn>
                  <a:cxn ang="0">
                    <a:pos x="T2" y="T3"/>
                  </a:cxn>
                  <a:cxn ang="0">
                    <a:pos x="T4" y="T5"/>
                  </a:cxn>
                  <a:cxn ang="0">
                    <a:pos x="T6" y="T7"/>
                  </a:cxn>
                  <a:cxn ang="0">
                    <a:pos x="T8" y="T9"/>
                  </a:cxn>
                </a:cxnLst>
                <a:rect l="0" t="0"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grpFill/>
              <a:ln>
                <a:noFill/>
              </a:ln>
            </p:spPr>
            <p:txBody>
              <a:bodyPr vert="horz" wrap="square" lIns="91440" tIns="45720" rIns="91440" bIns="45720" numCol="1" anchor="t" anchorCtr="0" compatLnSpc="1"/>
              <a:lstStyle/>
              <a:p>
                <a:endParaRPr lang="id-ID"/>
              </a:p>
            </p:txBody>
          </p:sp>
        </p:grpSp>
        <p:grpSp>
          <p:nvGrpSpPr>
            <p:cNvPr id="7" name="Group 47"/>
            <p:cNvGrpSpPr/>
            <p:nvPr/>
          </p:nvGrpSpPr>
          <p:grpSpPr>
            <a:xfrm>
              <a:off x="4053960" y="2648372"/>
              <a:ext cx="1441765" cy="1426943"/>
              <a:chOff x="4067038" y="2707989"/>
              <a:chExt cx="1922353" cy="1902003"/>
            </a:xfrm>
            <a:solidFill>
              <a:schemeClr val="accent2"/>
            </a:solidFill>
          </p:grpSpPr>
          <p:sp>
            <p:nvSpPr>
              <p:cNvPr id="20" name="Oval 8"/>
              <p:cNvSpPr>
                <a:spLocks noChangeArrowheads="1"/>
              </p:cNvSpPr>
              <p:nvPr/>
            </p:nvSpPr>
            <p:spPr bwMode="auto">
              <a:xfrm>
                <a:off x="4856600" y="2707989"/>
                <a:ext cx="1132791" cy="1131434"/>
              </a:xfrm>
              <a:prstGeom prst="ellipse">
                <a:avLst/>
              </a:prstGeom>
              <a:grpFill/>
              <a:ln>
                <a:noFill/>
              </a:ln>
            </p:spPr>
            <p:txBody>
              <a:bodyPr vert="horz" wrap="square" lIns="91440" tIns="45720" rIns="91440" bIns="45720" numCol="1" anchor="t" anchorCtr="0" compatLnSpc="1"/>
              <a:lstStyle/>
              <a:p>
                <a:endParaRPr lang="id-ID"/>
              </a:p>
            </p:txBody>
          </p:sp>
          <p:sp>
            <p:nvSpPr>
              <p:cNvPr id="21" name="Oval 9"/>
              <p:cNvSpPr>
                <a:spLocks noChangeArrowheads="1"/>
              </p:cNvSpPr>
              <p:nvPr/>
            </p:nvSpPr>
            <p:spPr bwMode="auto">
              <a:xfrm>
                <a:off x="4067038" y="3839423"/>
                <a:ext cx="769213" cy="770569"/>
              </a:xfrm>
              <a:prstGeom prst="ellipse">
                <a:avLst/>
              </a:prstGeom>
              <a:grpFill/>
              <a:ln>
                <a:noFill/>
              </a:ln>
            </p:spPr>
            <p:txBody>
              <a:bodyPr vert="horz" wrap="square" lIns="91440" tIns="45720" rIns="91440" bIns="45720" numCol="1" anchor="t" anchorCtr="0" compatLnSpc="1"/>
              <a:lstStyle/>
              <a:p>
                <a:endParaRPr lang="id-ID"/>
              </a:p>
            </p:txBody>
          </p:sp>
          <p:sp>
            <p:nvSpPr>
              <p:cNvPr id="22" name="Freeform 10"/>
              <p:cNvSpPr/>
              <p:nvPr/>
            </p:nvSpPr>
            <p:spPr bwMode="auto">
              <a:xfrm>
                <a:off x="4430616" y="3304908"/>
                <a:ext cx="949645" cy="949645"/>
              </a:xfrm>
              <a:custGeom>
                <a:avLst/>
                <a:gdLst>
                  <a:gd name="T0" fmla="*/ 487 w 487"/>
                  <a:gd name="T1" fmla="*/ 274 h 487"/>
                  <a:gd name="T2" fmla="*/ 207 w 487"/>
                  <a:gd name="T3" fmla="*/ 487 h 487"/>
                  <a:gd name="T4" fmla="*/ 0 w 487"/>
                  <a:gd name="T5" fmla="*/ 275 h 487"/>
                  <a:gd name="T6" fmla="*/ 220 w 487"/>
                  <a:gd name="T7" fmla="*/ 0 h 487"/>
                  <a:gd name="T8" fmla="*/ 487 w 487"/>
                  <a:gd name="T9" fmla="*/ 274 h 487"/>
                </a:gdLst>
                <a:ahLst/>
                <a:cxnLst>
                  <a:cxn ang="0">
                    <a:pos x="T0" y="T1"/>
                  </a:cxn>
                  <a:cxn ang="0">
                    <a:pos x="T2" y="T3"/>
                  </a:cxn>
                  <a:cxn ang="0">
                    <a:pos x="T4" y="T5"/>
                  </a:cxn>
                  <a:cxn ang="0">
                    <a:pos x="T6" y="T7"/>
                  </a:cxn>
                  <a:cxn ang="0">
                    <a:pos x="T8" y="T9"/>
                  </a:cxn>
                </a:cxnLst>
                <a:rect l="0" t="0"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grpFill/>
              <a:ln>
                <a:noFill/>
              </a:ln>
            </p:spPr>
            <p:txBody>
              <a:bodyPr vert="horz" wrap="square" lIns="91440" tIns="45720" rIns="91440" bIns="45720" numCol="1" anchor="t" anchorCtr="0" compatLnSpc="1"/>
              <a:lstStyle/>
              <a:p>
                <a:endParaRPr lang="id-ID"/>
              </a:p>
            </p:txBody>
          </p:sp>
        </p:grpSp>
        <p:sp>
          <p:nvSpPr>
            <p:cNvPr id="23" name="TextBox 22"/>
            <p:cNvSpPr txBox="1"/>
            <p:nvPr/>
          </p:nvSpPr>
          <p:spPr>
            <a:xfrm>
              <a:off x="5070928" y="2158118"/>
              <a:ext cx="484900" cy="346356"/>
            </a:xfrm>
            <a:prstGeom prst="rect">
              <a:avLst/>
            </a:prstGeom>
            <a:noFill/>
          </p:spPr>
          <p:txBody>
            <a:bodyPr wrap="square" lIns="68580" tIns="34290" rIns="68580" bIns="34290" rtlCol="0">
              <a:spAutoFit/>
            </a:bodyPr>
            <a:lstStyle/>
            <a:p>
              <a:pPr algn="ctr"/>
              <a:r>
                <a:rPr lang="id-ID" sz="1800" b="1" dirty="0">
                  <a:solidFill>
                    <a:schemeClr val="bg1"/>
                  </a:solidFill>
                </a:rPr>
                <a:t>01</a:t>
              </a:r>
            </a:p>
          </p:txBody>
        </p:sp>
        <p:sp>
          <p:nvSpPr>
            <p:cNvPr id="24" name="TextBox 23"/>
            <p:cNvSpPr txBox="1"/>
            <p:nvPr/>
          </p:nvSpPr>
          <p:spPr>
            <a:xfrm>
              <a:off x="6559591" y="3115892"/>
              <a:ext cx="549608" cy="346356"/>
            </a:xfrm>
            <a:prstGeom prst="rect">
              <a:avLst/>
            </a:prstGeom>
            <a:noFill/>
          </p:spPr>
          <p:txBody>
            <a:bodyPr wrap="square" lIns="68580" tIns="34290" rIns="68580" bIns="34290" rtlCol="0">
              <a:spAutoFit/>
            </a:bodyPr>
            <a:lstStyle/>
            <a:p>
              <a:pPr algn="ctr"/>
              <a:r>
                <a:rPr lang="id-ID" sz="1800" b="1" dirty="0">
                  <a:solidFill>
                    <a:schemeClr val="bg1"/>
                  </a:solidFill>
                </a:rPr>
                <a:t>02</a:t>
              </a:r>
            </a:p>
          </p:txBody>
        </p:sp>
        <p:sp>
          <p:nvSpPr>
            <p:cNvPr id="25" name="TextBox 24"/>
            <p:cNvSpPr txBox="1"/>
            <p:nvPr/>
          </p:nvSpPr>
          <p:spPr>
            <a:xfrm>
              <a:off x="5594958" y="4577797"/>
              <a:ext cx="549608" cy="346356"/>
            </a:xfrm>
            <a:prstGeom prst="rect">
              <a:avLst/>
            </a:prstGeom>
            <a:noFill/>
          </p:spPr>
          <p:txBody>
            <a:bodyPr wrap="square" lIns="68580" tIns="34290" rIns="68580" bIns="34290" rtlCol="0">
              <a:spAutoFit/>
            </a:bodyPr>
            <a:lstStyle/>
            <a:p>
              <a:pPr algn="ctr"/>
              <a:r>
                <a:rPr lang="id-ID" sz="1800" b="1" dirty="0">
                  <a:solidFill>
                    <a:schemeClr val="bg1"/>
                  </a:solidFill>
                </a:rPr>
                <a:t>03</a:t>
              </a:r>
            </a:p>
          </p:txBody>
        </p:sp>
        <p:sp>
          <p:nvSpPr>
            <p:cNvPr id="26" name="TextBox 25"/>
            <p:cNvSpPr txBox="1"/>
            <p:nvPr/>
          </p:nvSpPr>
          <p:spPr>
            <a:xfrm>
              <a:off x="4064021" y="3611645"/>
              <a:ext cx="549608" cy="274664"/>
            </a:xfrm>
            <a:prstGeom prst="rect">
              <a:avLst/>
            </a:prstGeom>
            <a:noFill/>
          </p:spPr>
          <p:txBody>
            <a:bodyPr wrap="square" lIns="68580" tIns="34290" rIns="68580" bIns="34290" rtlCol="0">
              <a:spAutoFit/>
            </a:bodyPr>
            <a:lstStyle/>
            <a:p>
              <a:pPr algn="ctr"/>
              <a:r>
                <a:rPr lang="id-ID" sz="1800" b="1" dirty="0">
                  <a:solidFill>
                    <a:schemeClr val="bg1"/>
                  </a:solidFill>
                </a:rPr>
                <a:t>0</a:t>
              </a:r>
              <a:r>
                <a:rPr lang="en-US" sz="1800" b="1" dirty="0">
                  <a:solidFill>
                    <a:schemeClr val="bg1"/>
                  </a:solidFill>
                </a:rPr>
                <a:t>3</a:t>
              </a:r>
              <a:endParaRPr lang="id-ID" sz="1800" b="1" dirty="0">
                <a:solidFill>
                  <a:schemeClr val="bg1"/>
                </a:solidFill>
              </a:endParaRPr>
            </a:p>
          </p:txBody>
        </p:sp>
        <p:cxnSp>
          <p:nvCxnSpPr>
            <p:cNvPr id="29" name="Elbow Connector 59"/>
            <p:cNvCxnSpPr/>
            <p:nvPr/>
          </p:nvCxnSpPr>
          <p:spPr>
            <a:xfrm rot="10800000">
              <a:off x="3990721" y="4520785"/>
              <a:ext cx="1448435" cy="321310"/>
            </a:xfrm>
            <a:prstGeom prst="bentConnector3">
              <a:avLst>
                <a:gd name="adj1" fmla="val 49978"/>
              </a:avLst>
            </a:prstGeom>
            <a:ln w="19050">
              <a:solidFill>
                <a:schemeClr val="accent3"/>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30" name="Straight Connector 60"/>
            <p:cNvCxnSpPr/>
            <p:nvPr/>
          </p:nvCxnSpPr>
          <p:spPr>
            <a:xfrm>
              <a:off x="5699506" y="2152870"/>
              <a:ext cx="1221740" cy="0"/>
            </a:xfrm>
            <a:prstGeom prst="line">
              <a:avLst/>
            </a:prstGeom>
            <a:ln w="19050">
              <a:solidFill>
                <a:schemeClr val="accent1"/>
              </a:solidFill>
              <a:prstDash val="sysDash"/>
              <a:headEnd type="none" w="med" len="med"/>
              <a:tailEnd type="diamond"/>
            </a:ln>
          </p:spPr>
          <p:style>
            <a:lnRef idx="1">
              <a:schemeClr val="accent1"/>
            </a:lnRef>
            <a:fillRef idx="0">
              <a:schemeClr val="accent1"/>
            </a:fillRef>
            <a:effectRef idx="0">
              <a:schemeClr val="accent1"/>
            </a:effectRef>
            <a:fontRef idx="minor">
              <a:schemeClr val="tx1"/>
            </a:fontRef>
          </p:style>
        </p:cxnSp>
        <p:cxnSp>
          <p:nvCxnSpPr>
            <p:cNvPr id="31" name="Elbow Connector 61"/>
            <p:cNvCxnSpPr/>
            <p:nvPr/>
          </p:nvCxnSpPr>
          <p:spPr>
            <a:xfrm rot="16200000" flipV="1">
              <a:off x="3750103" y="2583851"/>
              <a:ext cx="909546" cy="562511"/>
            </a:xfrm>
            <a:prstGeom prst="bentConnector3">
              <a:avLst>
                <a:gd name="adj1" fmla="val 100000"/>
              </a:avLst>
            </a:prstGeom>
            <a:ln w="19050">
              <a:solidFill>
                <a:schemeClr val="accent2"/>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32" name="Elbow Connector 62"/>
            <p:cNvCxnSpPr/>
            <p:nvPr/>
          </p:nvCxnSpPr>
          <p:spPr>
            <a:xfrm>
              <a:off x="6874891" y="3655915"/>
              <a:ext cx="501015" cy="433070"/>
            </a:xfrm>
            <a:prstGeom prst="bentConnector3">
              <a:avLst>
                <a:gd name="adj1" fmla="val 1774"/>
              </a:avLst>
            </a:prstGeom>
            <a:ln w="19050">
              <a:solidFill>
                <a:schemeClr val="accent4"/>
              </a:solidFill>
              <a:prstDash val="sysDash"/>
              <a:tailEnd type="diamond"/>
            </a:ln>
          </p:spPr>
          <p:style>
            <a:lnRef idx="1">
              <a:schemeClr val="accent1"/>
            </a:lnRef>
            <a:fillRef idx="0">
              <a:schemeClr val="accent1"/>
            </a:fillRef>
            <a:effectRef idx="0">
              <a:schemeClr val="accent1"/>
            </a:effectRef>
            <a:fontRef idx="minor">
              <a:schemeClr val="tx1"/>
            </a:fontRef>
          </p:style>
        </p:cxnSp>
        <p:sp>
          <p:nvSpPr>
            <p:cNvPr id="40" name="图表"/>
            <p:cNvSpPr/>
            <p:nvPr/>
          </p:nvSpPr>
          <p:spPr bwMode="auto">
            <a:xfrm>
              <a:off x="4889881" y="2872960"/>
              <a:ext cx="361950" cy="361950"/>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1" name="人"/>
            <p:cNvSpPr/>
            <p:nvPr/>
          </p:nvSpPr>
          <p:spPr bwMode="auto">
            <a:xfrm>
              <a:off x="5893181" y="3737830"/>
              <a:ext cx="467995" cy="481965"/>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2" name="硬币"/>
            <p:cNvSpPr/>
            <p:nvPr/>
          </p:nvSpPr>
          <p:spPr bwMode="auto">
            <a:xfrm>
              <a:off x="5854446" y="2872960"/>
              <a:ext cx="370205" cy="370205"/>
            </a:xfrm>
            <a:custGeom>
              <a:avLst/>
              <a:gdLst>
                <a:gd name="T0" fmla="*/ 1857435 w 2036763"/>
                <a:gd name="T1" fmla="*/ 1830231 h 2286000"/>
                <a:gd name="T2" fmla="*/ 231698 w 2036763"/>
                <a:gd name="T3" fmla="*/ 1854959 h 2286000"/>
                <a:gd name="T4" fmla="*/ 157563 w 2036763"/>
                <a:gd name="T5" fmla="*/ 1778733 h 2286000"/>
                <a:gd name="T6" fmla="*/ 733860 w 2036763"/>
                <a:gd name="T7" fmla="*/ 1929370 h 2286000"/>
                <a:gd name="T8" fmla="*/ 1476109 w 2036763"/>
                <a:gd name="T9" fmla="*/ 1905777 h 2286000"/>
                <a:gd name="T10" fmla="*/ 1963536 w 2036763"/>
                <a:gd name="T11" fmla="*/ 1721337 h 2286000"/>
                <a:gd name="T12" fmla="*/ 2025201 w 2036763"/>
                <a:gd name="T13" fmla="*/ 1985860 h 2286000"/>
                <a:gd name="T14" fmla="*/ 1627778 w 2036763"/>
                <a:gd name="T15" fmla="*/ 2215672 h 2286000"/>
                <a:gd name="T16" fmla="*/ 863312 w 2036763"/>
                <a:gd name="T17" fmla="*/ 2281917 h 2286000"/>
                <a:gd name="T18" fmla="*/ 202225 w 2036763"/>
                <a:gd name="T19" fmla="*/ 2143757 h 2286000"/>
                <a:gd name="T20" fmla="*/ 0 w 2036763"/>
                <a:gd name="T21" fmla="*/ 1662579 h 2286000"/>
                <a:gd name="T22" fmla="*/ 413292 w 2036763"/>
                <a:gd name="T23" fmla="*/ 1477836 h 2286000"/>
                <a:gd name="T24" fmla="*/ 124237 w 2036763"/>
                <a:gd name="T25" fmla="*/ 1621895 h 2286000"/>
                <a:gd name="T26" fmla="*/ 73227 w 2036763"/>
                <a:gd name="T27" fmla="*/ 1281373 h 2286000"/>
                <a:gd name="T28" fmla="*/ 560654 w 2036763"/>
                <a:gd name="T29" fmla="*/ 1465586 h 2286000"/>
                <a:gd name="T30" fmla="*/ 1302903 w 2036763"/>
                <a:gd name="T31" fmla="*/ 1489406 h 2286000"/>
                <a:gd name="T32" fmla="*/ 1879199 w 2036763"/>
                <a:gd name="T33" fmla="*/ 1338542 h 2286000"/>
                <a:gd name="T34" fmla="*/ 2035856 w 2036763"/>
                <a:gd name="T35" fmla="*/ 1505741 h 2286000"/>
                <a:gd name="T36" fmla="*/ 1772192 w 2036763"/>
                <a:gd name="T37" fmla="*/ 1730109 h 2286000"/>
                <a:gd name="T38" fmla="*/ 1070525 w 2036763"/>
                <a:gd name="T39" fmla="*/ 1845583 h 2286000"/>
                <a:gd name="T40" fmla="*/ 333717 w 2036763"/>
                <a:gd name="T41" fmla="*/ 1754156 h 2286000"/>
                <a:gd name="T42" fmla="*/ 3854 w 2036763"/>
                <a:gd name="T43" fmla="*/ 1523663 h 2286000"/>
                <a:gd name="T44" fmla="*/ 343919 w 2036763"/>
                <a:gd name="T45" fmla="*/ 1281977 h 2286000"/>
                <a:gd name="T46" fmla="*/ 1857435 w 2036763"/>
                <a:gd name="T47" fmla="*/ 1214825 h 2286000"/>
                <a:gd name="T48" fmla="*/ 24485 w 2036763"/>
                <a:gd name="T49" fmla="*/ 787414 h 2286000"/>
                <a:gd name="T50" fmla="*/ 423268 w 2036763"/>
                <a:gd name="T51" fmla="*/ 996809 h 2286000"/>
                <a:gd name="T52" fmla="*/ 1139898 w 2036763"/>
                <a:gd name="T53" fmla="*/ 1061238 h 2286000"/>
                <a:gd name="T54" fmla="*/ 1782848 w 2036763"/>
                <a:gd name="T55" fmla="*/ 943496 h 2286000"/>
                <a:gd name="T56" fmla="*/ 2035856 w 2036763"/>
                <a:gd name="T57" fmla="*/ 769038 h 2286000"/>
                <a:gd name="T58" fmla="*/ 1876252 w 2036763"/>
                <a:gd name="T59" fmla="*/ 1243183 h 2286000"/>
                <a:gd name="T60" fmla="*/ 1248265 w 2036763"/>
                <a:gd name="T61" fmla="*/ 1397450 h 2286000"/>
                <a:gd name="T62" fmla="*/ 469290 w 2036763"/>
                <a:gd name="T63" fmla="*/ 1350716 h 2286000"/>
                <a:gd name="T64" fmla="*/ 26072 w 2036763"/>
                <a:gd name="T65" fmla="*/ 1132247 h 2286000"/>
                <a:gd name="T66" fmla="*/ 561787 w 2036763"/>
                <a:gd name="T67" fmla="*/ 642633 h 2286000"/>
                <a:gd name="T68" fmla="*/ 1740226 w 2036763"/>
                <a:gd name="T69" fmla="*/ 837260 h 2286000"/>
                <a:gd name="T70" fmla="*/ 102473 w 2036763"/>
                <a:gd name="T71" fmla="*/ 474092 h 2286000"/>
                <a:gd name="T72" fmla="*/ 1337355 w 2036763"/>
                <a:gd name="T73" fmla="*/ 234897 h 2286000"/>
                <a:gd name="T74" fmla="*/ 973591 w 2036763"/>
                <a:gd name="T75" fmla="*/ 219937 h 2286000"/>
                <a:gd name="T76" fmla="*/ 1075191 w 2036763"/>
                <a:gd name="T77" fmla="*/ 297459 h 2286000"/>
                <a:gd name="T78" fmla="*/ 1371146 w 2036763"/>
                <a:gd name="T79" fmla="*/ 435729 h 2286000"/>
                <a:gd name="T80" fmla="*/ 1081087 w 2036763"/>
                <a:gd name="T81" fmla="*/ 581026 h 2286000"/>
                <a:gd name="T82" fmla="*/ 683078 w 2036763"/>
                <a:gd name="T83" fmla="*/ 470637 h 2286000"/>
                <a:gd name="T84" fmla="*/ 974725 w 2036763"/>
                <a:gd name="T85" fmla="*/ 484917 h 2286000"/>
                <a:gd name="T86" fmla="*/ 1043668 w 2036763"/>
                <a:gd name="T87" fmla="*/ 413742 h 2286000"/>
                <a:gd name="T88" fmla="*/ 671512 w 2036763"/>
                <a:gd name="T89" fmla="*/ 280685 h 2286000"/>
                <a:gd name="T90" fmla="*/ 839560 w 2036763"/>
                <a:gd name="T91" fmla="*/ 167576 h 2286000"/>
                <a:gd name="T92" fmla="*/ 494455 w 2036763"/>
                <a:gd name="T93" fmla="*/ 135423 h 2286000"/>
                <a:gd name="T94" fmla="*/ 101339 w 2036763"/>
                <a:gd name="T95" fmla="*/ 312130 h 2286000"/>
                <a:gd name="T96" fmla="*/ 205853 w 2036763"/>
                <a:gd name="T97" fmla="*/ 474999 h 2286000"/>
                <a:gd name="T98" fmla="*/ 801420 w 2036763"/>
                <a:gd name="T99" fmla="*/ 617000 h 2286000"/>
                <a:gd name="T100" fmla="*/ 1542308 w 2036763"/>
                <a:gd name="T101" fmla="*/ 572994 h 2286000"/>
                <a:gd name="T102" fmla="*/ 1935197 w 2036763"/>
                <a:gd name="T103" fmla="*/ 396513 h 2286000"/>
                <a:gd name="T104" fmla="*/ 1830684 w 2036763"/>
                <a:gd name="T105" fmla="*/ 233644 h 2286000"/>
                <a:gd name="T106" fmla="*/ 1235116 w 2036763"/>
                <a:gd name="T107" fmla="*/ 91643 h 2286000"/>
                <a:gd name="T108" fmla="*/ 1546389 w 2036763"/>
                <a:gd name="T109" fmla="*/ 51492 h 2286000"/>
                <a:gd name="T110" fmla="*/ 2004797 w 2036763"/>
                <a:gd name="T111" fmla="*/ 265628 h 2286000"/>
                <a:gd name="T112" fmla="*/ 1997996 w 2036763"/>
                <a:gd name="T113" fmla="*/ 720439 h 2286000"/>
                <a:gd name="T114" fmla="*/ 1525079 w 2036763"/>
                <a:gd name="T115" fmla="*/ 930944 h 2286000"/>
                <a:gd name="T116" fmla="*/ 739528 w 2036763"/>
                <a:gd name="T117" fmla="*/ 964516 h 2286000"/>
                <a:gd name="T118" fmla="*/ 134892 w 2036763"/>
                <a:gd name="T119" fmla="*/ 799832 h 2286000"/>
                <a:gd name="T120" fmla="*/ 2040 w 2036763"/>
                <a:gd name="T121" fmla="*/ 331411 h 2286000"/>
                <a:gd name="T122" fmla="*/ 298124 w 2036763"/>
                <a:gd name="T123" fmla="*/ 104119 h 2286000"/>
                <a:gd name="T124" fmla="*/ 1018381 w 2036763"/>
                <a:gd name="T125" fmla="*/ 0 h 228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6763" h="2286000">
                  <a:moveTo>
                    <a:pt x="495361" y="1937538"/>
                  </a:moveTo>
                  <a:lnTo>
                    <a:pt x="495361" y="2201380"/>
                  </a:lnTo>
                  <a:lnTo>
                    <a:pt x="511685" y="2205010"/>
                  </a:lnTo>
                  <a:lnTo>
                    <a:pt x="528008" y="2208413"/>
                  </a:lnTo>
                  <a:lnTo>
                    <a:pt x="561787" y="2214992"/>
                  </a:lnTo>
                  <a:lnTo>
                    <a:pt x="596474" y="2220890"/>
                  </a:lnTo>
                  <a:lnTo>
                    <a:pt x="631614" y="2226335"/>
                  </a:lnTo>
                  <a:lnTo>
                    <a:pt x="631614" y="1962039"/>
                  </a:lnTo>
                  <a:lnTo>
                    <a:pt x="596474" y="1956594"/>
                  </a:lnTo>
                  <a:lnTo>
                    <a:pt x="561787" y="1950696"/>
                  </a:lnTo>
                  <a:lnTo>
                    <a:pt x="528008" y="1944343"/>
                  </a:lnTo>
                  <a:lnTo>
                    <a:pt x="495361" y="1937538"/>
                  </a:lnTo>
                  <a:close/>
                  <a:moveTo>
                    <a:pt x="295403" y="1880822"/>
                  </a:moveTo>
                  <a:lnTo>
                    <a:pt x="295403" y="2144891"/>
                  </a:lnTo>
                  <a:lnTo>
                    <a:pt x="311273" y="2150336"/>
                  </a:lnTo>
                  <a:lnTo>
                    <a:pt x="327596" y="2156007"/>
                  </a:lnTo>
                  <a:lnTo>
                    <a:pt x="343919" y="2161452"/>
                  </a:lnTo>
                  <a:lnTo>
                    <a:pt x="360696" y="2166670"/>
                  </a:lnTo>
                  <a:lnTo>
                    <a:pt x="378152" y="2171888"/>
                  </a:lnTo>
                  <a:lnTo>
                    <a:pt x="395609" y="2176879"/>
                  </a:lnTo>
                  <a:lnTo>
                    <a:pt x="413292" y="2181870"/>
                  </a:lnTo>
                  <a:lnTo>
                    <a:pt x="431429" y="2186407"/>
                  </a:lnTo>
                  <a:lnTo>
                    <a:pt x="431429" y="1922338"/>
                  </a:lnTo>
                  <a:lnTo>
                    <a:pt x="413292" y="1917800"/>
                  </a:lnTo>
                  <a:lnTo>
                    <a:pt x="395609" y="1912809"/>
                  </a:lnTo>
                  <a:lnTo>
                    <a:pt x="378152" y="1907592"/>
                  </a:lnTo>
                  <a:lnTo>
                    <a:pt x="360696" y="1902374"/>
                  </a:lnTo>
                  <a:lnTo>
                    <a:pt x="343919" y="1897383"/>
                  </a:lnTo>
                  <a:lnTo>
                    <a:pt x="327596" y="1891938"/>
                  </a:lnTo>
                  <a:lnTo>
                    <a:pt x="311273" y="1886493"/>
                  </a:lnTo>
                  <a:lnTo>
                    <a:pt x="295403" y="1880822"/>
                  </a:lnTo>
                  <a:close/>
                  <a:moveTo>
                    <a:pt x="1857435" y="1830231"/>
                  </a:moveTo>
                  <a:lnTo>
                    <a:pt x="1842246" y="1837944"/>
                  </a:lnTo>
                  <a:lnTo>
                    <a:pt x="1826603" y="1845658"/>
                  </a:lnTo>
                  <a:lnTo>
                    <a:pt x="1810280" y="1853144"/>
                  </a:lnTo>
                  <a:lnTo>
                    <a:pt x="1793503" y="1860404"/>
                  </a:lnTo>
                  <a:lnTo>
                    <a:pt x="1776273" y="1867664"/>
                  </a:lnTo>
                  <a:lnTo>
                    <a:pt x="1758590" y="1874696"/>
                  </a:lnTo>
                  <a:lnTo>
                    <a:pt x="1740226" y="1881275"/>
                  </a:lnTo>
                  <a:lnTo>
                    <a:pt x="1721409" y="1888081"/>
                  </a:lnTo>
                  <a:lnTo>
                    <a:pt x="1721409" y="2152151"/>
                  </a:lnTo>
                  <a:lnTo>
                    <a:pt x="1740226" y="2145572"/>
                  </a:lnTo>
                  <a:lnTo>
                    <a:pt x="1758590" y="2138766"/>
                  </a:lnTo>
                  <a:lnTo>
                    <a:pt x="1776273" y="2131733"/>
                  </a:lnTo>
                  <a:lnTo>
                    <a:pt x="1793503" y="2124700"/>
                  </a:lnTo>
                  <a:lnTo>
                    <a:pt x="1810280" y="2117440"/>
                  </a:lnTo>
                  <a:lnTo>
                    <a:pt x="1826603" y="2109954"/>
                  </a:lnTo>
                  <a:lnTo>
                    <a:pt x="1842246" y="2102241"/>
                  </a:lnTo>
                  <a:lnTo>
                    <a:pt x="1857435" y="2094300"/>
                  </a:lnTo>
                  <a:lnTo>
                    <a:pt x="1857435" y="1830231"/>
                  </a:lnTo>
                  <a:close/>
                  <a:moveTo>
                    <a:pt x="95445" y="1777145"/>
                  </a:moveTo>
                  <a:lnTo>
                    <a:pt x="95445" y="2041214"/>
                  </a:lnTo>
                  <a:lnTo>
                    <a:pt x="102473" y="2046659"/>
                  </a:lnTo>
                  <a:lnTo>
                    <a:pt x="109501" y="2051877"/>
                  </a:lnTo>
                  <a:lnTo>
                    <a:pt x="116756" y="2057095"/>
                  </a:lnTo>
                  <a:lnTo>
                    <a:pt x="124237" y="2061859"/>
                  </a:lnTo>
                  <a:lnTo>
                    <a:pt x="132172" y="2067077"/>
                  </a:lnTo>
                  <a:lnTo>
                    <a:pt x="140107" y="2072068"/>
                  </a:lnTo>
                  <a:lnTo>
                    <a:pt x="156883" y="2082050"/>
                  </a:lnTo>
                  <a:lnTo>
                    <a:pt x="174340" y="2091578"/>
                  </a:lnTo>
                  <a:lnTo>
                    <a:pt x="192704" y="2101106"/>
                  </a:lnTo>
                  <a:lnTo>
                    <a:pt x="211747" y="2110181"/>
                  </a:lnTo>
                  <a:lnTo>
                    <a:pt x="231698" y="2119255"/>
                  </a:lnTo>
                  <a:lnTo>
                    <a:pt x="231698" y="1854959"/>
                  </a:lnTo>
                  <a:lnTo>
                    <a:pt x="211747" y="1845885"/>
                  </a:lnTo>
                  <a:lnTo>
                    <a:pt x="192704" y="1837037"/>
                  </a:lnTo>
                  <a:lnTo>
                    <a:pt x="174340" y="1827509"/>
                  </a:lnTo>
                  <a:lnTo>
                    <a:pt x="156883" y="1817980"/>
                  </a:lnTo>
                  <a:lnTo>
                    <a:pt x="140107" y="1807772"/>
                  </a:lnTo>
                  <a:lnTo>
                    <a:pt x="132172" y="1803007"/>
                  </a:lnTo>
                  <a:lnTo>
                    <a:pt x="124237" y="1797790"/>
                  </a:lnTo>
                  <a:lnTo>
                    <a:pt x="116756" y="1792572"/>
                  </a:lnTo>
                  <a:lnTo>
                    <a:pt x="109501" y="1787354"/>
                  </a:lnTo>
                  <a:lnTo>
                    <a:pt x="102473" y="1782363"/>
                  </a:lnTo>
                  <a:lnTo>
                    <a:pt x="95445" y="1777145"/>
                  </a:lnTo>
                  <a:close/>
                  <a:moveTo>
                    <a:pt x="5441" y="1625600"/>
                  </a:moveTo>
                  <a:lnTo>
                    <a:pt x="8162" y="1634221"/>
                  </a:lnTo>
                  <a:lnTo>
                    <a:pt x="11336" y="1642388"/>
                  </a:lnTo>
                  <a:lnTo>
                    <a:pt x="15190" y="1650782"/>
                  </a:lnTo>
                  <a:lnTo>
                    <a:pt x="19724" y="1658722"/>
                  </a:lnTo>
                  <a:lnTo>
                    <a:pt x="24485" y="1666889"/>
                  </a:lnTo>
                  <a:lnTo>
                    <a:pt x="29926" y="1675056"/>
                  </a:lnTo>
                  <a:lnTo>
                    <a:pt x="35820" y="1682770"/>
                  </a:lnTo>
                  <a:lnTo>
                    <a:pt x="42395" y="1690710"/>
                  </a:lnTo>
                  <a:lnTo>
                    <a:pt x="49423" y="1698423"/>
                  </a:lnTo>
                  <a:lnTo>
                    <a:pt x="56904" y="1706137"/>
                  </a:lnTo>
                  <a:lnTo>
                    <a:pt x="64839" y="1713850"/>
                  </a:lnTo>
                  <a:lnTo>
                    <a:pt x="73227" y="1721337"/>
                  </a:lnTo>
                  <a:lnTo>
                    <a:pt x="82296" y="1728823"/>
                  </a:lnTo>
                  <a:lnTo>
                    <a:pt x="91591" y="1736310"/>
                  </a:lnTo>
                  <a:lnTo>
                    <a:pt x="101566" y="1743569"/>
                  </a:lnTo>
                  <a:lnTo>
                    <a:pt x="111995" y="1750829"/>
                  </a:lnTo>
                  <a:lnTo>
                    <a:pt x="122650" y="1757862"/>
                  </a:lnTo>
                  <a:lnTo>
                    <a:pt x="133986" y="1764667"/>
                  </a:lnTo>
                  <a:lnTo>
                    <a:pt x="145548" y="1771700"/>
                  </a:lnTo>
                  <a:lnTo>
                    <a:pt x="157563" y="1778733"/>
                  </a:lnTo>
                  <a:lnTo>
                    <a:pt x="170259" y="1785312"/>
                  </a:lnTo>
                  <a:lnTo>
                    <a:pt x="183182" y="1791891"/>
                  </a:lnTo>
                  <a:lnTo>
                    <a:pt x="196558" y="1798243"/>
                  </a:lnTo>
                  <a:lnTo>
                    <a:pt x="210160" y="1804822"/>
                  </a:lnTo>
                  <a:lnTo>
                    <a:pt x="224443" y="1810948"/>
                  </a:lnTo>
                  <a:lnTo>
                    <a:pt x="238726" y="1817073"/>
                  </a:lnTo>
                  <a:lnTo>
                    <a:pt x="253689" y="1823198"/>
                  </a:lnTo>
                  <a:lnTo>
                    <a:pt x="269332" y="1829324"/>
                  </a:lnTo>
                  <a:lnTo>
                    <a:pt x="284975" y="1834995"/>
                  </a:lnTo>
                  <a:lnTo>
                    <a:pt x="301071" y="1840667"/>
                  </a:lnTo>
                  <a:lnTo>
                    <a:pt x="317394" y="1846338"/>
                  </a:lnTo>
                  <a:lnTo>
                    <a:pt x="334171" y="1851556"/>
                  </a:lnTo>
                  <a:lnTo>
                    <a:pt x="351174" y="1856774"/>
                  </a:lnTo>
                  <a:lnTo>
                    <a:pt x="368857" y="1861992"/>
                  </a:lnTo>
                  <a:lnTo>
                    <a:pt x="386541" y="1866983"/>
                  </a:lnTo>
                  <a:lnTo>
                    <a:pt x="404677" y="1871747"/>
                  </a:lnTo>
                  <a:lnTo>
                    <a:pt x="423268" y="1876738"/>
                  </a:lnTo>
                  <a:lnTo>
                    <a:pt x="441631" y="1881275"/>
                  </a:lnTo>
                  <a:lnTo>
                    <a:pt x="460901" y="1885813"/>
                  </a:lnTo>
                  <a:lnTo>
                    <a:pt x="480172" y="1890123"/>
                  </a:lnTo>
                  <a:lnTo>
                    <a:pt x="500122" y="1894207"/>
                  </a:lnTo>
                  <a:lnTo>
                    <a:pt x="519846" y="1898063"/>
                  </a:lnTo>
                  <a:lnTo>
                    <a:pt x="540250" y="1901920"/>
                  </a:lnTo>
                  <a:lnTo>
                    <a:pt x="560654" y="1905777"/>
                  </a:lnTo>
                  <a:lnTo>
                    <a:pt x="581511" y="1909180"/>
                  </a:lnTo>
                  <a:lnTo>
                    <a:pt x="602369" y="1912583"/>
                  </a:lnTo>
                  <a:lnTo>
                    <a:pt x="623679" y="1915986"/>
                  </a:lnTo>
                  <a:lnTo>
                    <a:pt x="645217" y="1918935"/>
                  </a:lnTo>
                  <a:lnTo>
                    <a:pt x="666981" y="1921884"/>
                  </a:lnTo>
                  <a:lnTo>
                    <a:pt x="688972" y="1924379"/>
                  </a:lnTo>
                  <a:lnTo>
                    <a:pt x="711189" y="1927102"/>
                  </a:lnTo>
                  <a:lnTo>
                    <a:pt x="733860" y="1929370"/>
                  </a:lnTo>
                  <a:lnTo>
                    <a:pt x="756531" y="1931639"/>
                  </a:lnTo>
                  <a:lnTo>
                    <a:pt x="779202" y="1933681"/>
                  </a:lnTo>
                  <a:lnTo>
                    <a:pt x="802554" y="1935496"/>
                  </a:lnTo>
                  <a:lnTo>
                    <a:pt x="825678" y="1937084"/>
                  </a:lnTo>
                  <a:lnTo>
                    <a:pt x="849029" y="1938672"/>
                  </a:lnTo>
                  <a:lnTo>
                    <a:pt x="872834" y="1939806"/>
                  </a:lnTo>
                  <a:lnTo>
                    <a:pt x="896865" y="1940941"/>
                  </a:lnTo>
                  <a:lnTo>
                    <a:pt x="920896" y="1941848"/>
                  </a:lnTo>
                  <a:lnTo>
                    <a:pt x="944701" y="1942529"/>
                  </a:lnTo>
                  <a:lnTo>
                    <a:pt x="969185" y="1942982"/>
                  </a:lnTo>
                  <a:lnTo>
                    <a:pt x="993670" y="1943209"/>
                  </a:lnTo>
                  <a:lnTo>
                    <a:pt x="1018381" y="1943436"/>
                  </a:lnTo>
                  <a:lnTo>
                    <a:pt x="1043093" y="1943209"/>
                  </a:lnTo>
                  <a:lnTo>
                    <a:pt x="1067578" y="1942982"/>
                  </a:lnTo>
                  <a:lnTo>
                    <a:pt x="1091835" y="1942529"/>
                  </a:lnTo>
                  <a:lnTo>
                    <a:pt x="1116093" y="1941848"/>
                  </a:lnTo>
                  <a:lnTo>
                    <a:pt x="1139898" y="1940941"/>
                  </a:lnTo>
                  <a:lnTo>
                    <a:pt x="1163703" y="1939806"/>
                  </a:lnTo>
                  <a:lnTo>
                    <a:pt x="1187507" y="1938672"/>
                  </a:lnTo>
                  <a:lnTo>
                    <a:pt x="1210858" y="1937084"/>
                  </a:lnTo>
                  <a:lnTo>
                    <a:pt x="1234436" y="1935496"/>
                  </a:lnTo>
                  <a:lnTo>
                    <a:pt x="1257334" y="1933681"/>
                  </a:lnTo>
                  <a:lnTo>
                    <a:pt x="1280232" y="1931639"/>
                  </a:lnTo>
                  <a:lnTo>
                    <a:pt x="1302903" y="1929370"/>
                  </a:lnTo>
                  <a:lnTo>
                    <a:pt x="1325347" y="1927102"/>
                  </a:lnTo>
                  <a:lnTo>
                    <a:pt x="1347565" y="1924379"/>
                  </a:lnTo>
                  <a:lnTo>
                    <a:pt x="1369782" y="1921884"/>
                  </a:lnTo>
                  <a:lnTo>
                    <a:pt x="1391319" y="1918935"/>
                  </a:lnTo>
                  <a:lnTo>
                    <a:pt x="1413084" y="1915986"/>
                  </a:lnTo>
                  <a:lnTo>
                    <a:pt x="1434168" y="1912583"/>
                  </a:lnTo>
                  <a:lnTo>
                    <a:pt x="1455252" y="1909180"/>
                  </a:lnTo>
                  <a:lnTo>
                    <a:pt x="1476109" y="1905777"/>
                  </a:lnTo>
                  <a:lnTo>
                    <a:pt x="1496513" y="1901920"/>
                  </a:lnTo>
                  <a:lnTo>
                    <a:pt x="1516917" y="1898063"/>
                  </a:lnTo>
                  <a:lnTo>
                    <a:pt x="1536867" y="1894207"/>
                  </a:lnTo>
                  <a:lnTo>
                    <a:pt x="1556364" y="1890123"/>
                  </a:lnTo>
                  <a:lnTo>
                    <a:pt x="1575635" y="1885813"/>
                  </a:lnTo>
                  <a:lnTo>
                    <a:pt x="1594905" y="1881275"/>
                  </a:lnTo>
                  <a:lnTo>
                    <a:pt x="1613722" y="1876738"/>
                  </a:lnTo>
                  <a:lnTo>
                    <a:pt x="1632086" y="1871747"/>
                  </a:lnTo>
                  <a:lnTo>
                    <a:pt x="1650222" y="1866983"/>
                  </a:lnTo>
                  <a:lnTo>
                    <a:pt x="1668133" y="1861992"/>
                  </a:lnTo>
                  <a:lnTo>
                    <a:pt x="1685589" y="1856774"/>
                  </a:lnTo>
                  <a:lnTo>
                    <a:pt x="1702592" y="1851556"/>
                  </a:lnTo>
                  <a:lnTo>
                    <a:pt x="1719369" y="1846338"/>
                  </a:lnTo>
                  <a:lnTo>
                    <a:pt x="1735919" y="1840667"/>
                  </a:lnTo>
                  <a:lnTo>
                    <a:pt x="1751789" y="1834995"/>
                  </a:lnTo>
                  <a:lnTo>
                    <a:pt x="1767658" y="1829324"/>
                  </a:lnTo>
                  <a:lnTo>
                    <a:pt x="1782848" y="1823198"/>
                  </a:lnTo>
                  <a:lnTo>
                    <a:pt x="1797811" y="1817073"/>
                  </a:lnTo>
                  <a:lnTo>
                    <a:pt x="1812320" y="1810948"/>
                  </a:lnTo>
                  <a:lnTo>
                    <a:pt x="1826603" y="1804822"/>
                  </a:lnTo>
                  <a:lnTo>
                    <a:pt x="1840205" y="1798243"/>
                  </a:lnTo>
                  <a:lnTo>
                    <a:pt x="1853581" y="1791891"/>
                  </a:lnTo>
                  <a:lnTo>
                    <a:pt x="1866504" y="1785312"/>
                  </a:lnTo>
                  <a:lnTo>
                    <a:pt x="1879199" y="1778733"/>
                  </a:lnTo>
                  <a:lnTo>
                    <a:pt x="1891215" y="1771700"/>
                  </a:lnTo>
                  <a:lnTo>
                    <a:pt x="1903004" y="1764667"/>
                  </a:lnTo>
                  <a:lnTo>
                    <a:pt x="1913886" y="1757862"/>
                  </a:lnTo>
                  <a:lnTo>
                    <a:pt x="1924768" y="1750829"/>
                  </a:lnTo>
                  <a:lnTo>
                    <a:pt x="1935197" y="1743569"/>
                  </a:lnTo>
                  <a:lnTo>
                    <a:pt x="1944945" y="1736310"/>
                  </a:lnTo>
                  <a:lnTo>
                    <a:pt x="1954467" y="1728823"/>
                  </a:lnTo>
                  <a:lnTo>
                    <a:pt x="1963536" y="1721337"/>
                  </a:lnTo>
                  <a:lnTo>
                    <a:pt x="1971697" y="1713850"/>
                  </a:lnTo>
                  <a:lnTo>
                    <a:pt x="1979859" y="1706137"/>
                  </a:lnTo>
                  <a:lnTo>
                    <a:pt x="1987113" y="1698423"/>
                  </a:lnTo>
                  <a:lnTo>
                    <a:pt x="1994141" y="1690710"/>
                  </a:lnTo>
                  <a:lnTo>
                    <a:pt x="2000716" y="1682770"/>
                  </a:lnTo>
                  <a:lnTo>
                    <a:pt x="2006611" y="1675056"/>
                  </a:lnTo>
                  <a:lnTo>
                    <a:pt x="2012278" y="1666889"/>
                  </a:lnTo>
                  <a:lnTo>
                    <a:pt x="2017039" y="1658722"/>
                  </a:lnTo>
                  <a:lnTo>
                    <a:pt x="2021573" y="1650782"/>
                  </a:lnTo>
                  <a:lnTo>
                    <a:pt x="2025427" y="1642388"/>
                  </a:lnTo>
                  <a:lnTo>
                    <a:pt x="2028375" y="1634221"/>
                  </a:lnTo>
                  <a:lnTo>
                    <a:pt x="2031322" y="1625600"/>
                  </a:lnTo>
                  <a:lnTo>
                    <a:pt x="2032682" y="1630364"/>
                  </a:lnTo>
                  <a:lnTo>
                    <a:pt x="2033589" y="1634901"/>
                  </a:lnTo>
                  <a:lnTo>
                    <a:pt x="2034723" y="1639666"/>
                  </a:lnTo>
                  <a:lnTo>
                    <a:pt x="2035403" y="1643976"/>
                  </a:lnTo>
                  <a:lnTo>
                    <a:pt x="2035856" y="1648740"/>
                  </a:lnTo>
                  <a:lnTo>
                    <a:pt x="2036536" y="1653277"/>
                  </a:lnTo>
                  <a:lnTo>
                    <a:pt x="2036763" y="1658042"/>
                  </a:lnTo>
                  <a:lnTo>
                    <a:pt x="2036763" y="1662579"/>
                  </a:lnTo>
                  <a:lnTo>
                    <a:pt x="2036763" y="1931866"/>
                  </a:lnTo>
                  <a:lnTo>
                    <a:pt x="2036763" y="1936176"/>
                  </a:lnTo>
                  <a:lnTo>
                    <a:pt x="2036536" y="1940941"/>
                  </a:lnTo>
                  <a:lnTo>
                    <a:pt x="2035856" y="1945478"/>
                  </a:lnTo>
                  <a:lnTo>
                    <a:pt x="2035403" y="1950015"/>
                  </a:lnTo>
                  <a:lnTo>
                    <a:pt x="2034723" y="1954552"/>
                  </a:lnTo>
                  <a:lnTo>
                    <a:pt x="2033816" y="1959090"/>
                  </a:lnTo>
                  <a:lnTo>
                    <a:pt x="2032909" y="1963627"/>
                  </a:lnTo>
                  <a:lnTo>
                    <a:pt x="2031549" y="1967937"/>
                  </a:lnTo>
                  <a:lnTo>
                    <a:pt x="2029962" y="1972475"/>
                  </a:lnTo>
                  <a:lnTo>
                    <a:pt x="2028375" y="1977012"/>
                  </a:lnTo>
                  <a:lnTo>
                    <a:pt x="2025201" y="1985860"/>
                  </a:lnTo>
                  <a:lnTo>
                    <a:pt x="2020893" y="1994480"/>
                  </a:lnTo>
                  <a:lnTo>
                    <a:pt x="2016132" y="2003101"/>
                  </a:lnTo>
                  <a:lnTo>
                    <a:pt x="2010691" y="2011949"/>
                  </a:lnTo>
                  <a:lnTo>
                    <a:pt x="2004797" y="2020343"/>
                  </a:lnTo>
                  <a:lnTo>
                    <a:pt x="1997996" y="2028964"/>
                  </a:lnTo>
                  <a:lnTo>
                    <a:pt x="1991194" y="2037131"/>
                  </a:lnTo>
                  <a:lnTo>
                    <a:pt x="1983259" y="2045298"/>
                  </a:lnTo>
                  <a:lnTo>
                    <a:pt x="1975098" y="2053692"/>
                  </a:lnTo>
                  <a:lnTo>
                    <a:pt x="1966029" y="2061632"/>
                  </a:lnTo>
                  <a:lnTo>
                    <a:pt x="1956734" y="2069572"/>
                  </a:lnTo>
                  <a:lnTo>
                    <a:pt x="1946759" y="2077739"/>
                  </a:lnTo>
                  <a:lnTo>
                    <a:pt x="1936331" y="2085453"/>
                  </a:lnTo>
                  <a:lnTo>
                    <a:pt x="1925448" y="2093166"/>
                  </a:lnTo>
                  <a:lnTo>
                    <a:pt x="1913659" y="2100653"/>
                  </a:lnTo>
                  <a:lnTo>
                    <a:pt x="1901871" y="2108139"/>
                  </a:lnTo>
                  <a:lnTo>
                    <a:pt x="1889175" y="2115626"/>
                  </a:lnTo>
                  <a:lnTo>
                    <a:pt x="1876252" y="2122885"/>
                  </a:lnTo>
                  <a:lnTo>
                    <a:pt x="1862876" y="2129691"/>
                  </a:lnTo>
                  <a:lnTo>
                    <a:pt x="1848820" y="2136951"/>
                  </a:lnTo>
                  <a:lnTo>
                    <a:pt x="1834311" y="2143757"/>
                  </a:lnTo>
                  <a:lnTo>
                    <a:pt x="1819575" y="2150336"/>
                  </a:lnTo>
                  <a:lnTo>
                    <a:pt x="1804159" y="2157142"/>
                  </a:lnTo>
                  <a:lnTo>
                    <a:pt x="1788515" y="2163494"/>
                  </a:lnTo>
                  <a:lnTo>
                    <a:pt x="1772192" y="2170073"/>
                  </a:lnTo>
                  <a:lnTo>
                    <a:pt x="1755416" y="2176198"/>
                  </a:lnTo>
                  <a:lnTo>
                    <a:pt x="1738413" y="2182323"/>
                  </a:lnTo>
                  <a:lnTo>
                    <a:pt x="1720956" y="2188222"/>
                  </a:lnTo>
                  <a:lnTo>
                    <a:pt x="1703046" y="2193894"/>
                  </a:lnTo>
                  <a:lnTo>
                    <a:pt x="1684682" y="2199565"/>
                  </a:lnTo>
                  <a:lnTo>
                    <a:pt x="1666319" y="2205010"/>
                  </a:lnTo>
                  <a:lnTo>
                    <a:pt x="1647049" y="2210455"/>
                  </a:lnTo>
                  <a:lnTo>
                    <a:pt x="1627778" y="2215672"/>
                  </a:lnTo>
                  <a:lnTo>
                    <a:pt x="1608054" y="2220890"/>
                  </a:lnTo>
                  <a:lnTo>
                    <a:pt x="1587877" y="2225428"/>
                  </a:lnTo>
                  <a:lnTo>
                    <a:pt x="1567247" y="2230419"/>
                  </a:lnTo>
                  <a:lnTo>
                    <a:pt x="1546389" y="2234729"/>
                  </a:lnTo>
                  <a:lnTo>
                    <a:pt x="1525079" y="2239039"/>
                  </a:lnTo>
                  <a:lnTo>
                    <a:pt x="1503768" y="2243350"/>
                  </a:lnTo>
                  <a:lnTo>
                    <a:pt x="1481777" y="2247433"/>
                  </a:lnTo>
                  <a:lnTo>
                    <a:pt x="1460013" y="2251063"/>
                  </a:lnTo>
                  <a:lnTo>
                    <a:pt x="1437568" y="2254920"/>
                  </a:lnTo>
                  <a:lnTo>
                    <a:pt x="1414897" y="2258323"/>
                  </a:lnTo>
                  <a:lnTo>
                    <a:pt x="1391773" y="2261499"/>
                  </a:lnTo>
                  <a:lnTo>
                    <a:pt x="1368422" y="2264675"/>
                  </a:lnTo>
                  <a:lnTo>
                    <a:pt x="1344844" y="2267397"/>
                  </a:lnTo>
                  <a:lnTo>
                    <a:pt x="1321266" y="2270120"/>
                  </a:lnTo>
                  <a:lnTo>
                    <a:pt x="1297235" y="2272615"/>
                  </a:lnTo>
                  <a:lnTo>
                    <a:pt x="1272750" y="2274884"/>
                  </a:lnTo>
                  <a:lnTo>
                    <a:pt x="1248265" y="2277152"/>
                  </a:lnTo>
                  <a:lnTo>
                    <a:pt x="1223554" y="2278967"/>
                  </a:lnTo>
                  <a:lnTo>
                    <a:pt x="1198389" y="2280329"/>
                  </a:lnTo>
                  <a:lnTo>
                    <a:pt x="1173451" y="2281917"/>
                  </a:lnTo>
                  <a:lnTo>
                    <a:pt x="1148060" y="2283278"/>
                  </a:lnTo>
                  <a:lnTo>
                    <a:pt x="1122441" y="2284185"/>
                  </a:lnTo>
                  <a:lnTo>
                    <a:pt x="1096597" y="2285093"/>
                  </a:lnTo>
                  <a:lnTo>
                    <a:pt x="1070525" y="2285546"/>
                  </a:lnTo>
                  <a:lnTo>
                    <a:pt x="1044680" y="2285773"/>
                  </a:lnTo>
                  <a:lnTo>
                    <a:pt x="1018381" y="2286000"/>
                  </a:lnTo>
                  <a:lnTo>
                    <a:pt x="992083" y="2285773"/>
                  </a:lnTo>
                  <a:lnTo>
                    <a:pt x="966011" y="2285546"/>
                  </a:lnTo>
                  <a:lnTo>
                    <a:pt x="939940" y="2285093"/>
                  </a:lnTo>
                  <a:lnTo>
                    <a:pt x="914095" y="2284185"/>
                  </a:lnTo>
                  <a:lnTo>
                    <a:pt x="888477" y="2283278"/>
                  </a:lnTo>
                  <a:lnTo>
                    <a:pt x="863312" y="2281917"/>
                  </a:lnTo>
                  <a:lnTo>
                    <a:pt x="838147" y="2280329"/>
                  </a:lnTo>
                  <a:lnTo>
                    <a:pt x="812982" y="2278967"/>
                  </a:lnTo>
                  <a:lnTo>
                    <a:pt x="788271" y="2277152"/>
                  </a:lnTo>
                  <a:lnTo>
                    <a:pt x="763786" y="2274884"/>
                  </a:lnTo>
                  <a:lnTo>
                    <a:pt x="739528" y="2272615"/>
                  </a:lnTo>
                  <a:lnTo>
                    <a:pt x="715497" y="2270120"/>
                  </a:lnTo>
                  <a:lnTo>
                    <a:pt x="691692" y="2267397"/>
                  </a:lnTo>
                  <a:lnTo>
                    <a:pt x="668115" y="2264675"/>
                  </a:lnTo>
                  <a:lnTo>
                    <a:pt x="644990" y="2261499"/>
                  </a:lnTo>
                  <a:lnTo>
                    <a:pt x="621866" y="2258323"/>
                  </a:lnTo>
                  <a:lnTo>
                    <a:pt x="599195" y="2254920"/>
                  </a:lnTo>
                  <a:lnTo>
                    <a:pt x="576750" y="2251063"/>
                  </a:lnTo>
                  <a:lnTo>
                    <a:pt x="554759" y="2247433"/>
                  </a:lnTo>
                  <a:lnTo>
                    <a:pt x="532995" y="2243350"/>
                  </a:lnTo>
                  <a:lnTo>
                    <a:pt x="511458" y="2239039"/>
                  </a:lnTo>
                  <a:lnTo>
                    <a:pt x="490147" y="2234729"/>
                  </a:lnTo>
                  <a:lnTo>
                    <a:pt x="469290" y="2230419"/>
                  </a:lnTo>
                  <a:lnTo>
                    <a:pt x="448886" y="2225428"/>
                  </a:lnTo>
                  <a:lnTo>
                    <a:pt x="428935" y="2220890"/>
                  </a:lnTo>
                  <a:lnTo>
                    <a:pt x="408985" y="2215672"/>
                  </a:lnTo>
                  <a:lnTo>
                    <a:pt x="389715" y="2210455"/>
                  </a:lnTo>
                  <a:lnTo>
                    <a:pt x="370671" y="2205010"/>
                  </a:lnTo>
                  <a:lnTo>
                    <a:pt x="352081" y="2199565"/>
                  </a:lnTo>
                  <a:lnTo>
                    <a:pt x="333717" y="2193894"/>
                  </a:lnTo>
                  <a:lnTo>
                    <a:pt x="315580" y="2188222"/>
                  </a:lnTo>
                  <a:lnTo>
                    <a:pt x="298124" y="2182323"/>
                  </a:lnTo>
                  <a:lnTo>
                    <a:pt x="281120" y="2176198"/>
                  </a:lnTo>
                  <a:lnTo>
                    <a:pt x="264571" y="2170073"/>
                  </a:lnTo>
                  <a:lnTo>
                    <a:pt x="248474" y="2163494"/>
                  </a:lnTo>
                  <a:lnTo>
                    <a:pt x="232605" y="2157142"/>
                  </a:lnTo>
                  <a:lnTo>
                    <a:pt x="217188" y="2150336"/>
                  </a:lnTo>
                  <a:lnTo>
                    <a:pt x="202225" y="2143757"/>
                  </a:lnTo>
                  <a:lnTo>
                    <a:pt x="187716" y="2136951"/>
                  </a:lnTo>
                  <a:lnTo>
                    <a:pt x="173887" y="2129691"/>
                  </a:lnTo>
                  <a:lnTo>
                    <a:pt x="160511" y="2122885"/>
                  </a:lnTo>
                  <a:lnTo>
                    <a:pt x="147362" y="2115626"/>
                  </a:lnTo>
                  <a:lnTo>
                    <a:pt x="134892" y="2108139"/>
                  </a:lnTo>
                  <a:lnTo>
                    <a:pt x="122877" y="2100653"/>
                  </a:lnTo>
                  <a:lnTo>
                    <a:pt x="111541" y="2093166"/>
                  </a:lnTo>
                  <a:lnTo>
                    <a:pt x="100433" y="2085453"/>
                  </a:lnTo>
                  <a:lnTo>
                    <a:pt x="90004" y="2077739"/>
                  </a:lnTo>
                  <a:lnTo>
                    <a:pt x="80029" y="2069572"/>
                  </a:lnTo>
                  <a:lnTo>
                    <a:pt x="70734" y="2061632"/>
                  </a:lnTo>
                  <a:lnTo>
                    <a:pt x="61665" y="2053692"/>
                  </a:lnTo>
                  <a:lnTo>
                    <a:pt x="53504" y="2045298"/>
                  </a:lnTo>
                  <a:lnTo>
                    <a:pt x="45795" y="2037131"/>
                  </a:lnTo>
                  <a:lnTo>
                    <a:pt x="38541" y="2028964"/>
                  </a:lnTo>
                  <a:lnTo>
                    <a:pt x="31966" y="2020343"/>
                  </a:lnTo>
                  <a:lnTo>
                    <a:pt x="26072" y="2011949"/>
                  </a:lnTo>
                  <a:lnTo>
                    <a:pt x="20631" y="2003101"/>
                  </a:lnTo>
                  <a:lnTo>
                    <a:pt x="15870" y="1994480"/>
                  </a:lnTo>
                  <a:lnTo>
                    <a:pt x="11562" y="1985860"/>
                  </a:lnTo>
                  <a:lnTo>
                    <a:pt x="8162" y="1977012"/>
                  </a:lnTo>
                  <a:lnTo>
                    <a:pt x="6575" y="1972475"/>
                  </a:lnTo>
                  <a:lnTo>
                    <a:pt x="5214" y="1967937"/>
                  </a:lnTo>
                  <a:lnTo>
                    <a:pt x="3854" y="1963627"/>
                  </a:lnTo>
                  <a:lnTo>
                    <a:pt x="2947" y="1959090"/>
                  </a:lnTo>
                  <a:lnTo>
                    <a:pt x="2040" y="1954552"/>
                  </a:lnTo>
                  <a:lnTo>
                    <a:pt x="1360" y="1950015"/>
                  </a:lnTo>
                  <a:lnTo>
                    <a:pt x="907" y="1945478"/>
                  </a:lnTo>
                  <a:lnTo>
                    <a:pt x="227" y="1940941"/>
                  </a:lnTo>
                  <a:lnTo>
                    <a:pt x="0" y="1936176"/>
                  </a:lnTo>
                  <a:lnTo>
                    <a:pt x="0" y="1931866"/>
                  </a:lnTo>
                  <a:lnTo>
                    <a:pt x="0" y="1662579"/>
                  </a:lnTo>
                  <a:lnTo>
                    <a:pt x="0" y="1658042"/>
                  </a:lnTo>
                  <a:lnTo>
                    <a:pt x="227" y="1653277"/>
                  </a:lnTo>
                  <a:lnTo>
                    <a:pt x="907" y="1648740"/>
                  </a:lnTo>
                  <a:lnTo>
                    <a:pt x="1360" y="1643976"/>
                  </a:lnTo>
                  <a:lnTo>
                    <a:pt x="2040" y="1639666"/>
                  </a:lnTo>
                  <a:lnTo>
                    <a:pt x="3174" y="1634901"/>
                  </a:lnTo>
                  <a:lnTo>
                    <a:pt x="4081" y="1630364"/>
                  </a:lnTo>
                  <a:lnTo>
                    <a:pt x="5441" y="1625600"/>
                  </a:lnTo>
                  <a:close/>
                  <a:moveTo>
                    <a:pt x="495361" y="1497574"/>
                  </a:moveTo>
                  <a:lnTo>
                    <a:pt x="495361" y="1761643"/>
                  </a:lnTo>
                  <a:lnTo>
                    <a:pt x="511685" y="1765273"/>
                  </a:lnTo>
                  <a:lnTo>
                    <a:pt x="528008" y="1768449"/>
                  </a:lnTo>
                  <a:lnTo>
                    <a:pt x="561787" y="1775028"/>
                  </a:lnTo>
                  <a:lnTo>
                    <a:pt x="596474" y="1780926"/>
                  </a:lnTo>
                  <a:lnTo>
                    <a:pt x="631614" y="1786371"/>
                  </a:lnTo>
                  <a:lnTo>
                    <a:pt x="631614" y="1522075"/>
                  </a:lnTo>
                  <a:lnTo>
                    <a:pt x="596474" y="1516857"/>
                  </a:lnTo>
                  <a:lnTo>
                    <a:pt x="561787" y="1510732"/>
                  </a:lnTo>
                  <a:lnTo>
                    <a:pt x="528008" y="1504379"/>
                  </a:lnTo>
                  <a:lnTo>
                    <a:pt x="495361" y="1497574"/>
                  </a:lnTo>
                  <a:close/>
                  <a:moveTo>
                    <a:pt x="295403" y="1440631"/>
                  </a:moveTo>
                  <a:lnTo>
                    <a:pt x="295403" y="1705154"/>
                  </a:lnTo>
                  <a:lnTo>
                    <a:pt x="311273" y="1710826"/>
                  </a:lnTo>
                  <a:lnTo>
                    <a:pt x="327596" y="1716270"/>
                  </a:lnTo>
                  <a:lnTo>
                    <a:pt x="343919" y="1721488"/>
                  </a:lnTo>
                  <a:lnTo>
                    <a:pt x="360696" y="1726706"/>
                  </a:lnTo>
                  <a:lnTo>
                    <a:pt x="378152" y="1731924"/>
                  </a:lnTo>
                  <a:lnTo>
                    <a:pt x="395609" y="1737142"/>
                  </a:lnTo>
                  <a:lnTo>
                    <a:pt x="413292" y="1741906"/>
                  </a:lnTo>
                  <a:lnTo>
                    <a:pt x="431429" y="1746670"/>
                  </a:lnTo>
                  <a:lnTo>
                    <a:pt x="431429" y="1482374"/>
                  </a:lnTo>
                  <a:lnTo>
                    <a:pt x="413292" y="1477836"/>
                  </a:lnTo>
                  <a:lnTo>
                    <a:pt x="395609" y="1472845"/>
                  </a:lnTo>
                  <a:lnTo>
                    <a:pt x="378152" y="1467628"/>
                  </a:lnTo>
                  <a:lnTo>
                    <a:pt x="360696" y="1462637"/>
                  </a:lnTo>
                  <a:lnTo>
                    <a:pt x="343919" y="1457419"/>
                  </a:lnTo>
                  <a:lnTo>
                    <a:pt x="327596" y="1451974"/>
                  </a:lnTo>
                  <a:lnTo>
                    <a:pt x="311273" y="1446302"/>
                  </a:lnTo>
                  <a:lnTo>
                    <a:pt x="295403" y="1440631"/>
                  </a:lnTo>
                  <a:close/>
                  <a:moveTo>
                    <a:pt x="1857435" y="1390267"/>
                  </a:moveTo>
                  <a:lnTo>
                    <a:pt x="1842246" y="1397980"/>
                  </a:lnTo>
                  <a:lnTo>
                    <a:pt x="1826603" y="1405921"/>
                  </a:lnTo>
                  <a:lnTo>
                    <a:pt x="1810280" y="1413407"/>
                  </a:lnTo>
                  <a:lnTo>
                    <a:pt x="1793503" y="1420440"/>
                  </a:lnTo>
                  <a:lnTo>
                    <a:pt x="1776273" y="1427700"/>
                  </a:lnTo>
                  <a:lnTo>
                    <a:pt x="1758590" y="1434732"/>
                  </a:lnTo>
                  <a:lnTo>
                    <a:pt x="1740226" y="1441311"/>
                  </a:lnTo>
                  <a:lnTo>
                    <a:pt x="1721409" y="1448117"/>
                  </a:lnTo>
                  <a:lnTo>
                    <a:pt x="1721409" y="1712187"/>
                  </a:lnTo>
                  <a:lnTo>
                    <a:pt x="1740226" y="1705608"/>
                  </a:lnTo>
                  <a:lnTo>
                    <a:pt x="1758590" y="1698575"/>
                  </a:lnTo>
                  <a:lnTo>
                    <a:pt x="1776273" y="1691542"/>
                  </a:lnTo>
                  <a:lnTo>
                    <a:pt x="1793503" y="1684736"/>
                  </a:lnTo>
                  <a:lnTo>
                    <a:pt x="1810280" y="1677250"/>
                  </a:lnTo>
                  <a:lnTo>
                    <a:pt x="1826603" y="1669990"/>
                  </a:lnTo>
                  <a:lnTo>
                    <a:pt x="1842246" y="1662277"/>
                  </a:lnTo>
                  <a:lnTo>
                    <a:pt x="1857435" y="1654563"/>
                  </a:lnTo>
                  <a:lnTo>
                    <a:pt x="1857435" y="1390267"/>
                  </a:lnTo>
                  <a:close/>
                  <a:moveTo>
                    <a:pt x="95445" y="1337181"/>
                  </a:moveTo>
                  <a:lnTo>
                    <a:pt x="95445" y="1601250"/>
                  </a:lnTo>
                  <a:lnTo>
                    <a:pt x="102473" y="1606468"/>
                  </a:lnTo>
                  <a:lnTo>
                    <a:pt x="109501" y="1611913"/>
                  </a:lnTo>
                  <a:lnTo>
                    <a:pt x="116756" y="1617131"/>
                  </a:lnTo>
                  <a:lnTo>
                    <a:pt x="124237" y="1621895"/>
                  </a:lnTo>
                  <a:lnTo>
                    <a:pt x="132172" y="1627113"/>
                  </a:lnTo>
                  <a:lnTo>
                    <a:pt x="140107" y="1632104"/>
                  </a:lnTo>
                  <a:lnTo>
                    <a:pt x="156883" y="1642086"/>
                  </a:lnTo>
                  <a:lnTo>
                    <a:pt x="174340" y="1651614"/>
                  </a:lnTo>
                  <a:lnTo>
                    <a:pt x="192704" y="1661142"/>
                  </a:lnTo>
                  <a:lnTo>
                    <a:pt x="211747" y="1670217"/>
                  </a:lnTo>
                  <a:lnTo>
                    <a:pt x="231698" y="1679291"/>
                  </a:lnTo>
                  <a:lnTo>
                    <a:pt x="231698" y="1415222"/>
                  </a:lnTo>
                  <a:lnTo>
                    <a:pt x="211747" y="1406148"/>
                  </a:lnTo>
                  <a:lnTo>
                    <a:pt x="192704" y="1397073"/>
                  </a:lnTo>
                  <a:lnTo>
                    <a:pt x="174340" y="1387545"/>
                  </a:lnTo>
                  <a:lnTo>
                    <a:pt x="156883" y="1378016"/>
                  </a:lnTo>
                  <a:lnTo>
                    <a:pt x="140107" y="1367808"/>
                  </a:lnTo>
                  <a:lnTo>
                    <a:pt x="132172" y="1363043"/>
                  </a:lnTo>
                  <a:lnTo>
                    <a:pt x="124237" y="1357826"/>
                  </a:lnTo>
                  <a:lnTo>
                    <a:pt x="116756" y="1352608"/>
                  </a:lnTo>
                  <a:lnTo>
                    <a:pt x="109501" y="1347844"/>
                  </a:lnTo>
                  <a:lnTo>
                    <a:pt x="102473" y="1342399"/>
                  </a:lnTo>
                  <a:lnTo>
                    <a:pt x="95445" y="1337181"/>
                  </a:lnTo>
                  <a:close/>
                  <a:moveTo>
                    <a:pt x="5441" y="1185863"/>
                  </a:moveTo>
                  <a:lnTo>
                    <a:pt x="8162" y="1194257"/>
                  </a:lnTo>
                  <a:lnTo>
                    <a:pt x="11336" y="1202651"/>
                  </a:lnTo>
                  <a:lnTo>
                    <a:pt x="15190" y="1210818"/>
                  </a:lnTo>
                  <a:lnTo>
                    <a:pt x="19724" y="1218758"/>
                  </a:lnTo>
                  <a:lnTo>
                    <a:pt x="24485" y="1227152"/>
                  </a:lnTo>
                  <a:lnTo>
                    <a:pt x="29926" y="1235092"/>
                  </a:lnTo>
                  <a:lnTo>
                    <a:pt x="35820" y="1242806"/>
                  </a:lnTo>
                  <a:lnTo>
                    <a:pt x="42395" y="1250746"/>
                  </a:lnTo>
                  <a:lnTo>
                    <a:pt x="49423" y="1258459"/>
                  </a:lnTo>
                  <a:lnTo>
                    <a:pt x="56904" y="1266173"/>
                  </a:lnTo>
                  <a:lnTo>
                    <a:pt x="64839" y="1274113"/>
                  </a:lnTo>
                  <a:lnTo>
                    <a:pt x="73227" y="1281373"/>
                  </a:lnTo>
                  <a:lnTo>
                    <a:pt x="82296" y="1288859"/>
                  </a:lnTo>
                  <a:lnTo>
                    <a:pt x="91591" y="1296119"/>
                  </a:lnTo>
                  <a:lnTo>
                    <a:pt x="101566" y="1303605"/>
                  </a:lnTo>
                  <a:lnTo>
                    <a:pt x="111995" y="1310865"/>
                  </a:lnTo>
                  <a:lnTo>
                    <a:pt x="122650" y="1317898"/>
                  </a:lnTo>
                  <a:lnTo>
                    <a:pt x="133986" y="1324930"/>
                  </a:lnTo>
                  <a:lnTo>
                    <a:pt x="145548" y="1331736"/>
                  </a:lnTo>
                  <a:lnTo>
                    <a:pt x="157563" y="1338542"/>
                  </a:lnTo>
                  <a:lnTo>
                    <a:pt x="170259" y="1345121"/>
                  </a:lnTo>
                  <a:lnTo>
                    <a:pt x="183182" y="1351927"/>
                  </a:lnTo>
                  <a:lnTo>
                    <a:pt x="196558" y="1358279"/>
                  </a:lnTo>
                  <a:lnTo>
                    <a:pt x="210160" y="1364858"/>
                  </a:lnTo>
                  <a:lnTo>
                    <a:pt x="224443" y="1370984"/>
                  </a:lnTo>
                  <a:lnTo>
                    <a:pt x="238726" y="1377109"/>
                  </a:lnTo>
                  <a:lnTo>
                    <a:pt x="253689" y="1383234"/>
                  </a:lnTo>
                  <a:lnTo>
                    <a:pt x="269332" y="1389133"/>
                  </a:lnTo>
                  <a:lnTo>
                    <a:pt x="284975" y="1395031"/>
                  </a:lnTo>
                  <a:lnTo>
                    <a:pt x="301071" y="1400703"/>
                  </a:lnTo>
                  <a:lnTo>
                    <a:pt x="317394" y="1406148"/>
                  </a:lnTo>
                  <a:lnTo>
                    <a:pt x="334171" y="1411592"/>
                  </a:lnTo>
                  <a:lnTo>
                    <a:pt x="351174" y="1416810"/>
                  </a:lnTo>
                  <a:lnTo>
                    <a:pt x="368857" y="1422028"/>
                  </a:lnTo>
                  <a:lnTo>
                    <a:pt x="386541" y="1427019"/>
                  </a:lnTo>
                  <a:lnTo>
                    <a:pt x="404677" y="1431783"/>
                  </a:lnTo>
                  <a:lnTo>
                    <a:pt x="423268" y="1436774"/>
                  </a:lnTo>
                  <a:lnTo>
                    <a:pt x="441631" y="1441085"/>
                  </a:lnTo>
                  <a:lnTo>
                    <a:pt x="460901" y="1445849"/>
                  </a:lnTo>
                  <a:lnTo>
                    <a:pt x="480172" y="1449932"/>
                  </a:lnTo>
                  <a:lnTo>
                    <a:pt x="500122" y="1454243"/>
                  </a:lnTo>
                  <a:lnTo>
                    <a:pt x="519846" y="1458099"/>
                  </a:lnTo>
                  <a:lnTo>
                    <a:pt x="540250" y="1461956"/>
                  </a:lnTo>
                  <a:lnTo>
                    <a:pt x="560654" y="1465586"/>
                  </a:lnTo>
                  <a:lnTo>
                    <a:pt x="581511" y="1469216"/>
                  </a:lnTo>
                  <a:lnTo>
                    <a:pt x="602369" y="1472619"/>
                  </a:lnTo>
                  <a:lnTo>
                    <a:pt x="623679" y="1476021"/>
                  </a:lnTo>
                  <a:lnTo>
                    <a:pt x="645217" y="1479198"/>
                  </a:lnTo>
                  <a:lnTo>
                    <a:pt x="666981" y="1481920"/>
                  </a:lnTo>
                  <a:lnTo>
                    <a:pt x="688972" y="1484415"/>
                  </a:lnTo>
                  <a:lnTo>
                    <a:pt x="711189" y="1487138"/>
                  </a:lnTo>
                  <a:lnTo>
                    <a:pt x="733860" y="1489406"/>
                  </a:lnTo>
                  <a:lnTo>
                    <a:pt x="756531" y="1491675"/>
                  </a:lnTo>
                  <a:lnTo>
                    <a:pt x="779202" y="1493717"/>
                  </a:lnTo>
                  <a:lnTo>
                    <a:pt x="802554" y="1495532"/>
                  </a:lnTo>
                  <a:lnTo>
                    <a:pt x="825678" y="1497120"/>
                  </a:lnTo>
                  <a:lnTo>
                    <a:pt x="849029" y="1498708"/>
                  </a:lnTo>
                  <a:lnTo>
                    <a:pt x="872834" y="1500069"/>
                  </a:lnTo>
                  <a:lnTo>
                    <a:pt x="896865" y="1500976"/>
                  </a:lnTo>
                  <a:lnTo>
                    <a:pt x="920896" y="1501884"/>
                  </a:lnTo>
                  <a:lnTo>
                    <a:pt x="944701" y="1502565"/>
                  </a:lnTo>
                  <a:lnTo>
                    <a:pt x="969185" y="1503018"/>
                  </a:lnTo>
                  <a:lnTo>
                    <a:pt x="993670" y="1503245"/>
                  </a:lnTo>
                  <a:lnTo>
                    <a:pt x="1018381" y="1503699"/>
                  </a:lnTo>
                  <a:lnTo>
                    <a:pt x="1043093" y="1503245"/>
                  </a:lnTo>
                  <a:lnTo>
                    <a:pt x="1067578" y="1503018"/>
                  </a:lnTo>
                  <a:lnTo>
                    <a:pt x="1091835" y="1502565"/>
                  </a:lnTo>
                  <a:lnTo>
                    <a:pt x="1116093" y="1501884"/>
                  </a:lnTo>
                  <a:lnTo>
                    <a:pt x="1139898" y="1500976"/>
                  </a:lnTo>
                  <a:lnTo>
                    <a:pt x="1163703" y="1500069"/>
                  </a:lnTo>
                  <a:lnTo>
                    <a:pt x="1187507" y="1498708"/>
                  </a:lnTo>
                  <a:lnTo>
                    <a:pt x="1210858" y="1497120"/>
                  </a:lnTo>
                  <a:lnTo>
                    <a:pt x="1234436" y="1495532"/>
                  </a:lnTo>
                  <a:lnTo>
                    <a:pt x="1257334" y="1493717"/>
                  </a:lnTo>
                  <a:lnTo>
                    <a:pt x="1280232" y="1491675"/>
                  </a:lnTo>
                  <a:lnTo>
                    <a:pt x="1302903" y="1489406"/>
                  </a:lnTo>
                  <a:lnTo>
                    <a:pt x="1325347" y="1487138"/>
                  </a:lnTo>
                  <a:lnTo>
                    <a:pt x="1347565" y="1484415"/>
                  </a:lnTo>
                  <a:lnTo>
                    <a:pt x="1369782" y="1481920"/>
                  </a:lnTo>
                  <a:lnTo>
                    <a:pt x="1391319" y="1479198"/>
                  </a:lnTo>
                  <a:lnTo>
                    <a:pt x="1413084" y="1476021"/>
                  </a:lnTo>
                  <a:lnTo>
                    <a:pt x="1434168" y="1472619"/>
                  </a:lnTo>
                  <a:lnTo>
                    <a:pt x="1455252" y="1469216"/>
                  </a:lnTo>
                  <a:lnTo>
                    <a:pt x="1476109" y="1465586"/>
                  </a:lnTo>
                  <a:lnTo>
                    <a:pt x="1496513" y="1461956"/>
                  </a:lnTo>
                  <a:lnTo>
                    <a:pt x="1516917" y="1458099"/>
                  </a:lnTo>
                  <a:lnTo>
                    <a:pt x="1536867" y="1454243"/>
                  </a:lnTo>
                  <a:lnTo>
                    <a:pt x="1556364" y="1449932"/>
                  </a:lnTo>
                  <a:lnTo>
                    <a:pt x="1575635" y="1445849"/>
                  </a:lnTo>
                  <a:lnTo>
                    <a:pt x="1594905" y="1441085"/>
                  </a:lnTo>
                  <a:lnTo>
                    <a:pt x="1613722" y="1436774"/>
                  </a:lnTo>
                  <a:lnTo>
                    <a:pt x="1632086" y="1431783"/>
                  </a:lnTo>
                  <a:lnTo>
                    <a:pt x="1650222" y="1427019"/>
                  </a:lnTo>
                  <a:lnTo>
                    <a:pt x="1668133" y="1422028"/>
                  </a:lnTo>
                  <a:lnTo>
                    <a:pt x="1685589" y="1416810"/>
                  </a:lnTo>
                  <a:lnTo>
                    <a:pt x="1702592" y="1411592"/>
                  </a:lnTo>
                  <a:lnTo>
                    <a:pt x="1719369" y="1406148"/>
                  </a:lnTo>
                  <a:lnTo>
                    <a:pt x="1735919" y="1400703"/>
                  </a:lnTo>
                  <a:lnTo>
                    <a:pt x="1751789" y="1395031"/>
                  </a:lnTo>
                  <a:lnTo>
                    <a:pt x="1767658" y="1389133"/>
                  </a:lnTo>
                  <a:lnTo>
                    <a:pt x="1782848" y="1383234"/>
                  </a:lnTo>
                  <a:lnTo>
                    <a:pt x="1797811" y="1377109"/>
                  </a:lnTo>
                  <a:lnTo>
                    <a:pt x="1812320" y="1370984"/>
                  </a:lnTo>
                  <a:lnTo>
                    <a:pt x="1826603" y="1364858"/>
                  </a:lnTo>
                  <a:lnTo>
                    <a:pt x="1840205" y="1358279"/>
                  </a:lnTo>
                  <a:lnTo>
                    <a:pt x="1853581" y="1351927"/>
                  </a:lnTo>
                  <a:lnTo>
                    <a:pt x="1866504" y="1345121"/>
                  </a:lnTo>
                  <a:lnTo>
                    <a:pt x="1879199" y="1338542"/>
                  </a:lnTo>
                  <a:lnTo>
                    <a:pt x="1891215" y="1331736"/>
                  </a:lnTo>
                  <a:lnTo>
                    <a:pt x="1903004" y="1324930"/>
                  </a:lnTo>
                  <a:lnTo>
                    <a:pt x="1913886" y="1317898"/>
                  </a:lnTo>
                  <a:lnTo>
                    <a:pt x="1924768" y="1310865"/>
                  </a:lnTo>
                  <a:lnTo>
                    <a:pt x="1935197" y="1303605"/>
                  </a:lnTo>
                  <a:lnTo>
                    <a:pt x="1944945" y="1296119"/>
                  </a:lnTo>
                  <a:lnTo>
                    <a:pt x="1954467" y="1288859"/>
                  </a:lnTo>
                  <a:lnTo>
                    <a:pt x="1963536" y="1281373"/>
                  </a:lnTo>
                  <a:lnTo>
                    <a:pt x="1971697" y="1274113"/>
                  </a:lnTo>
                  <a:lnTo>
                    <a:pt x="1979859" y="1266173"/>
                  </a:lnTo>
                  <a:lnTo>
                    <a:pt x="1987113" y="1258459"/>
                  </a:lnTo>
                  <a:lnTo>
                    <a:pt x="1994141" y="1250746"/>
                  </a:lnTo>
                  <a:lnTo>
                    <a:pt x="2000716" y="1242806"/>
                  </a:lnTo>
                  <a:lnTo>
                    <a:pt x="2006611" y="1235092"/>
                  </a:lnTo>
                  <a:lnTo>
                    <a:pt x="2012278" y="1227152"/>
                  </a:lnTo>
                  <a:lnTo>
                    <a:pt x="2017039" y="1218758"/>
                  </a:lnTo>
                  <a:lnTo>
                    <a:pt x="2021573" y="1210818"/>
                  </a:lnTo>
                  <a:lnTo>
                    <a:pt x="2025427" y="1202651"/>
                  </a:lnTo>
                  <a:lnTo>
                    <a:pt x="2028375" y="1194257"/>
                  </a:lnTo>
                  <a:lnTo>
                    <a:pt x="2031322" y="1185863"/>
                  </a:lnTo>
                  <a:lnTo>
                    <a:pt x="2032682" y="1190400"/>
                  </a:lnTo>
                  <a:lnTo>
                    <a:pt x="2033589" y="1195164"/>
                  </a:lnTo>
                  <a:lnTo>
                    <a:pt x="2034723" y="1199475"/>
                  </a:lnTo>
                  <a:lnTo>
                    <a:pt x="2035403" y="1204012"/>
                  </a:lnTo>
                  <a:lnTo>
                    <a:pt x="2035856" y="1208776"/>
                  </a:lnTo>
                  <a:lnTo>
                    <a:pt x="2036536" y="1213313"/>
                  </a:lnTo>
                  <a:lnTo>
                    <a:pt x="2036763" y="1218078"/>
                  </a:lnTo>
                  <a:lnTo>
                    <a:pt x="2036763" y="1222615"/>
                  </a:lnTo>
                  <a:lnTo>
                    <a:pt x="2036763" y="1491675"/>
                  </a:lnTo>
                  <a:lnTo>
                    <a:pt x="2036763" y="1496439"/>
                  </a:lnTo>
                  <a:lnTo>
                    <a:pt x="2036536" y="1500976"/>
                  </a:lnTo>
                  <a:lnTo>
                    <a:pt x="2035856" y="1505741"/>
                  </a:lnTo>
                  <a:lnTo>
                    <a:pt x="2035403" y="1510051"/>
                  </a:lnTo>
                  <a:lnTo>
                    <a:pt x="2034723" y="1514588"/>
                  </a:lnTo>
                  <a:lnTo>
                    <a:pt x="2033816" y="1519126"/>
                  </a:lnTo>
                  <a:lnTo>
                    <a:pt x="2032909" y="1523663"/>
                  </a:lnTo>
                  <a:lnTo>
                    <a:pt x="2031549" y="1528200"/>
                  </a:lnTo>
                  <a:lnTo>
                    <a:pt x="2029962" y="1532511"/>
                  </a:lnTo>
                  <a:lnTo>
                    <a:pt x="2028375" y="1536821"/>
                  </a:lnTo>
                  <a:lnTo>
                    <a:pt x="2025201" y="1545895"/>
                  </a:lnTo>
                  <a:lnTo>
                    <a:pt x="2020893" y="1554743"/>
                  </a:lnTo>
                  <a:lnTo>
                    <a:pt x="2016132" y="1563137"/>
                  </a:lnTo>
                  <a:lnTo>
                    <a:pt x="2010691" y="1571985"/>
                  </a:lnTo>
                  <a:lnTo>
                    <a:pt x="2004797" y="1580379"/>
                  </a:lnTo>
                  <a:lnTo>
                    <a:pt x="1997996" y="1589000"/>
                  </a:lnTo>
                  <a:lnTo>
                    <a:pt x="1991194" y="1597167"/>
                  </a:lnTo>
                  <a:lnTo>
                    <a:pt x="1983259" y="1605561"/>
                  </a:lnTo>
                  <a:lnTo>
                    <a:pt x="1975098" y="1613728"/>
                  </a:lnTo>
                  <a:lnTo>
                    <a:pt x="1966029" y="1621668"/>
                  </a:lnTo>
                  <a:lnTo>
                    <a:pt x="1956734" y="1629835"/>
                  </a:lnTo>
                  <a:lnTo>
                    <a:pt x="1946759" y="1637775"/>
                  </a:lnTo>
                  <a:lnTo>
                    <a:pt x="1936331" y="1645489"/>
                  </a:lnTo>
                  <a:lnTo>
                    <a:pt x="1925448" y="1653202"/>
                  </a:lnTo>
                  <a:lnTo>
                    <a:pt x="1913659" y="1660689"/>
                  </a:lnTo>
                  <a:lnTo>
                    <a:pt x="1901871" y="1668175"/>
                  </a:lnTo>
                  <a:lnTo>
                    <a:pt x="1889175" y="1675662"/>
                  </a:lnTo>
                  <a:lnTo>
                    <a:pt x="1876252" y="1682921"/>
                  </a:lnTo>
                  <a:lnTo>
                    <a:pt x="1862876" y="1690181"/>
                  </a:lnTo>
                  <a:lnTo>
                    <a:pt x="1848820" y="1696987"/>
                  </a:lnTo>
                  <a:lnTo>
                    <a:pt x="1834311" y="1703793"/>
                  </a:lnTo>
                  <a:lnTo>
                    <a:pt x="1819575" y="1710826"/>
                  </a:lnTo>
                  <a:lnTo>
                    <a:pt x="1804159" y="1717178"/>
                  </a:lnTo>
                  <a:lnTo>
                    <a:pt x="1788515" y="1723984"/>
                  </a:lnTo>
                  <a:lnTo>
                    <a:pt x="1772192" y="1730109"/>
                  </a:lnTo>
                  <a:lnTo>
                    <a:pt x="1755416" y="1736234"/>
                  </a:lnTo>
                  <a:lnTo>
                    <a:pt x="1738413" y="1742360"/>
                  </a:lnTo>
                  <a:lnTo>
                    <a:pt x="1720956" y="1748485"/>
                  </a:lnTo>
                  <a:lnTo>
                    <a:pt x="1703046" y="1754156"/>
                  </a:lnTo>
                  <a:lnTo>
                    <a:pt x="1684682" y="1759828"/>
                  </a:lnTo>
                  <a:lnTo>
                    <a:pt x="1666319" y="1765500"/>
                  </a:lnTo>
                  <a:lnTo>
                    <a:pt x="1647049" y="1770491"/>
                  </a:lnTo>
                  <a:lnTo>
                    <a:pt x="1627778" y="1775709"/>
                  </a:lnTo>
                  <a:lnTo>
                    <a:pt x="1608054" y="1780926"/>
                  </a:lnTo>
                  <a:lnTo>
                    <a:pt x="1587877" y="1785917"/>
                  </a:lnTo>
                  <a:lnTo>
                    <a:pt x="1567247" y="1790455"/>
                  </a:lnTo>
                  <a:lnTo>
                    <a:pt x="1546389" y="1794765"/>
                  </a:lnTo>
                  <a:lnTo>
                    <a:pt x="1525079" y="1799302"/>
                  </a:lnTo>
                  <a:lnTo>
                    <a:pt x="1503768" y="1803386"/>
                  </a:lnTo>
                  <a:lnTo>
                    <a:pt x="1481777" y="1807469"/>
                  </a:lnTo>
                  <a:lnTo>
                    <a:pt x="1460013" y="1811326"/>
                  </a:lnTo>
                  <a:lnTo>
                    <a:pt x="1437568" y="1814956"/>
                  </a:lnTo>
                  <a:lnTo>
                    <a:pt x="1414897" y="1818359"/>
                  </a:lnTo>
                  <a:lnTo>
                    <a:pt x="1391773" y="1821762"/>
                  </a:lnTo>
                  <a:lnTo>
                    <a:pt x="1368422" y="1824711"/>
                  </a:lnTo>
                  <a:lnTo>
                    <a:pt x="1344844" y="1827660"/>
                  </a:lnTo>
                  <a:lnTo>
                    <a:pt x="1321266" y="1830156"/>
                  </a:lnTo>
                  <a:lnTo>
                    <a:pt x="1297235" y="1832651"/>
                  </a:lnTo>
                  <a:lnTo>
                    <a:pt x="1272750" y="1835147"/>
                  </a:lnTo>
                  <a:lnTo>
                    <a:pt x="1248265" y="1837189"/>
                  </a:lnTo>
                  <a:lnTo>
                    <a:pt x="1223554" y="1839003"/>
                  </a:lnTo>
                  <a:lnTo>
                    <a:pt x="1198389" y="1840818"/>
                  </a:lnTo>
                  <a:lnTo>
                    <a:pt x="1173451" y="1841953"/>
                  </a:lnTo>
                  <a:lnTo>
                    <a:pt x="1148060" y="1843314"/>
                  </a:lnTo>
                  <a:lnTo>
                    <a:pt x="1122441" y="1844448"/>
                  </a:lnTo>
                  <a:lnTo>
                    <a:pt x="1096597" y="1845129"/>
                  </a:lnTo>
                  <a:lnTo>
                    <a:pt x="1070525" y="1845583"/>
                  </a:lnTo>
                  <a:lnTo>
                    <a:pt x="1044680" y="1846263"/>
                  </a:lnTo>
                  <a:lnTo>
                    <a:pt x="1018381" y="1846263"/>
                  </a:lnTo>
                  <a:lnTo>
                    <a:pt x="992083" y="1846263"/>
                  </a:lnTo>
                  <a:lnTo>
                    <a:pt x="966011" y="1845583"/>
                  </a:lnTo>
                  <a:lnTo>
                    <a:pt x="939940" y="1845129"/>
                  </a:lnTo>
                  <a:lnTo>
                    <a:pt x="914095" y="1844448"/>
                  </a:lnTo>
                  <a:lnTo>
                    <a:pt x="888477" y="1843314"/>
                  </a:lnTo>
                  <a:lnTo>
                    <a:pt x="863312" y="1841953"/>
                  </a:lnTo>
                  <a:lnTo>
                    <a:pt x="838147" y="1840818"/>
                  </a:lnTo>
                  <a:lnTo>
                    <a:pt x="812982" y="1839003"/>
                  </a:lnTo>
                  <a:lnTo>
                    <a:pt x="788271" y="1837189"/>
                  </a:lnTo>
                  <a:lnTo>
                    <a:pt x="763786" y="1835147"/>
                  </a:lnTo>
                  <a:lnTo>
                    <a:pt x="739528" y="1832651"/>
                  </a:lnTo>
                  <a:lnTo>
                    <a:pt x="715497" y="1830156"/>
                  </a:lnTo>
                  <a:lnTo>
                    <a:pt x="691692" y="1827660"/>
                  </a:lnTo>
                  <a:lnTo>
                    <a:pt x="668115" y="1824711"/>
                  </a:lnTo>
                  <a:lnTo>
                    <a:pt x="644990" y="1821762"/>
                  </a:lnTo>
                  <a:lnTo>
                    <a:pt x="621866" y="1818359"/>
                  </a:lnTo>
                  <a:lnTo>
                    <a:pt x="599195" y="1814956"/>
                  </a:lnTo>
                  <a:lnTo>
                    <a:pt x="576750" y="1811326"/>
                  </a:lnTo>
                  <a:lnTo>
                    <a:pt x="554759" y="1807469"/>
                  </a:lnTo>
                  <a:lnTo>
                    <a:pt x="532995" y="1803386"/>
                  </a:lnTo>
                  <a:lnTo>
                    <a:pt x="511458" y="1799302"/>
                  </a:lnTo>
                  <a:lnTo>
                    <a:pt x="490147" y="1794765"/>
                  </a:lnTo>
                  <a:lnTo>
                    <a:pt x="469290" y="1790455"/>
                  </a:lnTo>
                  <a:lnTo>
                    <a:pt x="448886" y="1785917"/>
                  </a:lnTo>
                  <a:lnTo>
                    <a:pt x="428935" y="1780926"/>
                  </a:lnTo>
                  <a:lnTo>
                    <a:pt x="408985" y="1775709"/>
                  </a:lnTo>
                  <a:lnTo>
                    <a:pt x="389715" y="1770491"/>
                  </a:lnTo>
                  <a:lnTo>
                    <a:pt x="370671" y="1765500"/>
                  </a:lnTo>
                  <a:lnTo>
                    <a:pt x="352081" y="1759828"/>
                  </a:lnTo>
                  <a:lnTo>
                    <a:pt x="333717" y="1754156"/>
                  </a:lnTo>
                  <a:lnTo>
                    <a:pt x="315580" y="1748485"/>
                  </a:lnTo>
                  <a:lnTo>
                    <a:pt x="298124" y="1742360"/>
                  </a:lnTo>
                  <a:lnTo>
                    <a:pt x="281120" y="1736234"/>
                  </a:lnTo>
                  <a:lnTo>
                    <a:pt x="264571" y="1730109"/>
                  </a:lnTo>
                  <a:lnTo>
                    <a:pt x="248474" y="1723984"/>
                  </a:lnTo>
                  <a:lnTo>
                    <a:pt x="232605" y="1717178"/>
                  </a:lnTo>
                  <a:lnTo>
                    <a:pt x="217188" y="1710826"/>
                  </a:lnTo>
                  <a:lnTo>
                    <a:pt x="202225" y="1703793"/>
                  </a:lnTo>
                  <a:lnTo>
                    <a:pt x="187716" y="1696987"/>
                  </a:lnTo>
                  <a:lnTo>
                    <a:pt x="173887" y="1690181"/>
                  </a:lnTo>
                  <a:lnTo>
                    <a:pt x="160511" y="1682921"/>
                  </a:lnTo>
                  <a:lnTo>
                    <a:pt x="147362" y="1675662"/>
                  </a:lnTo>
                  <a:lnTo>
                    <a:pt x="134892" y="1668175"/>
                  </a:lnTo>
                  <a:lnTo>
                    <a:pt x="122877" y="1660689"/>
                  </a:lnTo>
                  <a:lnTo>
                    <a:pt x="111541" y="1653202"/>
                  </a:lnTo>
                  <a:lnTo>
                    <a:pt x="100433" y="1645489"/>
                  </a:lnTo>
                  <a:lnTo>
                    <a:pt x="90004" y="1637775"/>
                  </a:lnTo>
                  <a:lnTo>
                    <a:pt x="80029" y="1629835"/>
                  </a:lnTo>
                  <a:lnTo>
                    <a:pt x="70734" y="1621668"/>
                  </a:lnTo>
                  <a:lnTo>
                    <a:pt x="61665" y="1613728"/>
                  </a:lnTo>
                  <a:lnTo>
                    <a:pt x="53504" y="1605561"/>
                  </a:lnTo>
                  <a:lnTo>
                    <a:pt x="45795" y="1597167"/>
                  </a:lnTo>
                  <a:lnTo>
                    <a:pt x="38541" y="1589000"/>
                  </a:lnTo>
                  <a:lnTo>
                    <a:pt x="31966" y="1580379"/>
                  </a:lnTo>
                  <a:lnTo>
                    <a:pt x="26072" y="1571985"/>
                  </a:lnTo>
                  <a:lnTo>
                    <a:pt x="20631" y="1563137"/>
                  </a:lnTo>
                  <a:lnTo>
                    <a:pt x="15870" y="1554743"/>
                  </a:lnTo>
                  <a:lnTo>
                    <a:pt x="11562" y="1545895"/>
                  </a:lnTo>
                  <a:lnTo>
                    <a:pt x="8162" y="1536821"/>
                  </a:lnTo>
                  <a:lnTo>
                    <a:pt x="6575" y="1532511"/>
                  </a:lnTo>
                  <a:lnTo>
                    <a:pt x="5214" y="1528200"/>
                  </a:lnTo>
                  <a:lnTo>
                    <a:pt x="3854" y="1523663"/>
                  </a:lnTo>
                  <a:lnTo>
                    <a:pt x="2947" y="1519126"/>
                  </a:lnTo>
                  <a:lnTo>
                    <a:pt x="2040" y="1514588"/>
                  </a:lnTo>
                  <a:lnTo>
                    <a:pt x="1360" y="1510051"/>
                  </a:lnTo>
                  <a:lnTo>
                    <a:pt x="907" y="1505741"/>
                  </a:lnTo>
                  <a:lnTo>
                    <a:pt x="227" y="1500976"/>
                  </a:lnTo>
                  <a:lnTo>
                    <a:pt x="0" y="1496439"/>
                  </a:lnTo>
                  <a:lnTo>
                    <a:pt x="0" y="1491675"/>
                  </a:lnTo>
                  <a:lnTo>
                    <a:pt x="0" y="1222615"/>
                  </a:lnTo>
                  <a:lnTo>
                    <a:pt x="0" y="1218078"/>
                  </a:lnTo>
                  <a:lnTo>
                    <a:pt x="227" y="1213313"/>
                  </a:lnTo>
                  <a:lnTo>
                    <a:pt x="907" y="1208776"/>
                  </a:lnTo>
                  <a:lnTo>
                    <a:pt x="1360" y="1204012"/>
                  </a:lnTo>
                  <a:lnTo>
                    <a:pt x="2040" y="1199475"/>
                  </a:lnTo>
                  <a:lnTo>
                    <a:pt x="3174" y="1195164"/>
                  </a:lnTo>
                  <a:lnTo>
                    <a:pt x="4081" y="1190400"/>
                  </a:lnTo>
                  <a:lnTo>
                    <a:pt x="5441" y="1185863"/>
                  </a:lnTo>
                  <a:close/>
                  <a:moveTo>
                    <a:pt x="495361" y="1058062"/>
                  </a:moveTo>
                  <a:lnTo>
                    <a:pt x="495361" y="1322132"/>
                  </a:lnTo>
                  <a:lnTo>
                    <a:pt x="528008" y="1328938"/>
                  </a:lnTo>
                  <a:lnTo>
                    <a:pt x="561787" y="1335290"/>
                  </a:lnTo>
                  <a:lnTo>
                    <a:pt x="596474" y="1341188"/>
                  </a:lnTo>
                  <a:lnTo>
                    <a:pt x="631614" y="1346633"/>
                  </a:lnTo>
                  <a:lnTo>
                    <a:pt x="631614" y="1082564"/>
                  </a:lnTo>
                  <a:lnTo>
                    <a:pt x="596474" y="1077119"/>
                  </a:lnTo>
                  <a:lnTo>
                    <a:pt x="561787" y="1071220"/>
                  </a:lnTo>
                  <a:lnTo>
                    <a:pt x="528008" y="1064641"/>
                  </a:lnTo>
                  <a:lnTo>
                    <a:pt x="495361" y="1058062"/>
                  </a:lnTo>
                  <a:close/>
                  <a:moveTo>
                    <a:pt x="295403" y="1001120"/>
                  </a:moveTo>
                  <a:lnTo>
                    <a:pt x="295403" y="1265416"/>
                  </a:lnTo>
                  <a:lnTo>
                    <a:pt x="311273" y="1271087"/>
                  </a:lnTo>
                  <a:lnTo>
                    <a:pt x="327596" y="1276532"/>
                  </a:lnTo>
                  <a:lnTo>
                    <a:pt x="343919" y="1281977"/>
                  </a:lnTo>
                  <a:lnTo>
                    <a:pt x="360696" y="1286968"/>
                  </a:lnTo>
                  <a:lnTo>
                    <a:pt x="378152" y="1292186"/>
                  </a:lnTo>
                  <a:lnTo>
                    <a:pt x="395609" y="1297404"/>
                  </a:lnTo>
                  <a:lnTo>
                    <a:pt x="413292" y="1302168"/>
                  </a:lnTo>
                  <a:lnTo>
                    <a:pt x="431429" y="1306932"/>
                  </a:lnTo>
                  <a:lnTo>
                    <a:pt x="431429" y="1042863"/>
                  </a:lnTo>
                  <a:lnTo>
                    <a:pt x="413292" y="1038098"/>
                  </a:lnTo>
                  <a:lnTo>
                    <a:pt x="395609" y="1033107"/>
                  </a:lnTo>
                  <a:lnTo>
                    <a:pt x="378152" y="1028116"/>
                  </a:lnTo>
                  <a:lnTo>
                    <a:pt x="360696" y="1022899"/>
                  </a:lnTo>
                  <a:lnTo>
                    <a:pt x="343919" y="1017681"/>
                  </a:lnTo>
                  <a:lnTo>
                    <a:pt x="327596" y="1012236"/>
                  </a:lnTo>
                  <a:lnTo>
                    <a:pt x="311273" y="1006791"/>
                  </a:lnTo>
                  <a:lnTo>
                    <a:pt x="295403" y="1001120"/>
                  </a:lnTo>
                  <a:close/>
                  <a:moveTo>
                    <a:pt x="1857435" y="950756"/>
                  </a:moveTo>
                  <a:lnTo>
                    <a:pt x="1842246" y="958469"/>
                  </a:lnTo>
                  <a:lnTo>
                    <a:pt x="1826603" y="966183"/>
                  </a:lnTo>
                  <a:lnTo>
                    <a:pt x="1810280" y="973669"/>
                  </a:lnTo>
                  <a:lnTo>
                    <a:pt x="1793503" y="980929"/>
                  </a:lnTo>
                  <a:lnTo>
                    <a:pt x="1776273" y="987735"/>
                  </a:lnTo>
                  <a:lnTo>
                    <a:pt x="1758590" y="994767"/>
                  </a:lnTo>
                  <a:lnTo>
                    <a:pt x="1740226" y="1001800"/>
                  </a:lnTo>
                  <a:lnTo>
                    <a:pt x="1721409" y="1008379"/>
                  </a:lnTo>
                  <a:lnTo>
                    <a:pt x="1721409" y="1272675"/>
                  </a:lnTo>
                  <a:lnTo>
                    <a:pt x="1740226" y="1265869"/>
                  </a:lnTo>
                  <a:lnTo>
                    <a:pt x="1758590" y="1259290"/>
                  </a:lnTo>
                  <a:lnTo>
                    <a:pt x="1776273" y="1252258"/>
                  </a:lnTo>
                  <a:lnTo>
                    <a:pt x="1793503" y="1244998"/>
                  </a:lnTo>
                  <a:lnTo>
                    <a:pt x="1810280" y="1237738"/>
                  </a:lnTo>
                  <a:lnTo>
                    <a:pt x="1826603" y="1230252"/>
                  </a:lnTo>
                  <a:lnTo>
                    <a:pt x="1842246" y="1222539"/>
                  </a:lnTo>
                  <a:lnTo>
                    <a:pt x="1857435" y="1214825"/>
                  </a:lnTo>
                  <a:lnTo>
                    <a:pt x="1857435" y="950756"/>
                  </a:lnTo>
                  <a:close/>
                  <a:moveTo>
                    <a:pt x="95445" y="897443"/>
                  </a:moveTo>
                  <a:lnTo>
                    <a:pt x="95445" y="1161739"/>
                  </a:lnTo>
                  <a:lnTo>
                    <a:pt x="102473" y="1166730"/>
                  </a:lnTo>
                  <a:lnTo>
                    <a:pt x="109501" y="1172175"/>
                  </a:lnTo>
                  <a:lnTo>
                    <a:pt x="116756" y="1177393"/>
                  </a:lnTo>
                  <a:lnTo>
                    <a:pt x="124237" y="1182384"/>
                  </a:lnTo>
                  <a:lnTo>
                    <a:pt x="132172" y="1187375"/>
                  </a:lnTo>
                  <a:lnTo>
                    <a:pt x="140107" y="1192366"/>
                  </a:lnTo>
                  <a:lnTo>
                    <a:pt x="156883" y="1202348"/>
                  </a:lnTo>
                  <a:lnTo>
                    <a:pt x="174340" y="1211876"/>
                  </a:lnTo>
                  <a:lnTo>
                    <a:pt x="192704" y="1221631"/>
                  </a:lnTo>
                  <a:lnTo>
                    <a:pt x="211747" y="1230479"/>
                  </a:lnTo>
                  <a:lnTo>
                    <a:pt x="231698" y="1239553"/>
                  </a:lnTo>
                  <a:lnTo>
                    <a:pt x="231698" y="975484"/>
                  </a:lnTo>
                  <a:lnTo>
                    <a:pt x="211747" y="966410"/>
                  </a:lnTo>
                  <a:lnTo>
                    <a:pt x="192704" y="957335"/>
                  </a:lnTo>
                  <a:lnTo>
                    <a:pt x="174340" y="947807"/>
                  </a:lnTo>
                  <a:lnTo>
                    <a:pt x="156883" y="938278"/>
                  </a:lnTo>
                  <a:lnTo>
                    <a:pt x="140107" y="928296"/>
                  </a:lnTo>
                  <a:lnTo>
                    <a:pt x="132172" y="923305"/>
                  </a:lnTo>
                  <a:lnTo>
                    <a:pt x="124237" y="918088"/>
                  </a:lnTo>
                  <a:lnTo>
                    <a:pt x="116756" y="913323"/>
                  </a:lnTo>
                  <a:lnTo>
                    <a:pt x="109501" y="908106"/>
                  </a:lnTo>
                  <a:lnTo>
                    <a:pt x="102473" y="902888"/>
                  </a:lnTo>
                  <a:lnTo>
                    <a:pt x="95445" y="897443"/>
                  </a:lnTo>
                  <a:close/>
                  <a:moveTo>
                    <a:pt x="5441" y="746125"/>
                  </a:moveTo>
                  <a:lnTo>
                    <a:pt x="8162" y="754519"/>
                  </a:lnTo>
                  <a:lnTo>
                    <a:pt x="11336" y="762913"/>
                  </a:lnTo>
                  <a:lnTo>
                    <a:pt x="15190" y="771080"/>
                  </a:lnTo>
                  <a:lnTo>
                    <a:pt x="19724" y="779020"/>
                  </a:lnTo>
                  <a:lnTo>
                    <a:pt x="24485" y="787414"/>
                  </a:lnTo>
                  <a:lnTo>
                    <a:pt x="29926" y="795354"/>
                  </a:lnTo>
                  <a:lnTo>
                    <a:pt x="35820" y="803068"/>
                  </a:lnTo>
                  <a:lnTo>
                    <a:pt x="42395" y="811008"/>
                  </a:lnTo>
                  <a:lnTo>
                    <a:pt x="49423" y="818948"/>
                  </a:lnTo>
                  <a:lnTo>
                    <a:pt x="56904" y="826662"/>
                  </a:lnTo>
                  <a:lnTo>
                    <a:pt x="64839" y="834375"/>
                  </a:lnTo>
                  <a:lnTo>
                    <a:pt x="73227" y="841861"/>
                  </a:lnTo>
                  <a:lnTo>
                    <a:pt x="82296" y="849348"/>
                  </a:lnTo>
                  <a:lnTo>
                    <a:pt x="91591" y="856608"/>
                  </a:lnTo>
                  <a:lnTo>
                    <a:pt x="101566" y="864094"/>
                  </a:lnTo>
                  <a:lnTo>
                    <a:pt x="111995" y="871127"/>
                  </a:lnTo>
                  <a:lnTo>
                    <a:pt x="122650" y="878160"/>
                  </a:lnTo>
                  <a:lnTo>
                    <a:pt x="133986" y="885192"/>
                  </a:lnTo>
                  <a:lnTo>
                    <a:pt x="145548" y="891998"/>
                  </a:lnTo>
                  <a:lnTo>
                    <a:pt x="157563" y="898804"/>
                  </a:lnTo>
                  <a:lnTo>
                    <a:pt x="170259" y="905610"/>
                  </a:lnTo>
                  <a:lnTo>
                    <a:pt x="183182" y="912189"/>
                  </a:lnTo>
                  <a:lnTo>
                    <a:pt x="196558" y="918768"/>
                  </a:lnTo>
                  <a:lnTo>
                    <a:pt x="210160" y="925120"/>
                  </a:lnTo>
                  <a:lnTo>
                    <a:pt x="224443" y="931246"/>
                  </a:lnTo>
                  <a:lnTo>
                    <a:pt x="238726" y="937598"/>
                  </a:lnTo>
                  <a:lnTo>
                    <a:pt x="253689" y="943496"/>
                  </a:lnTo>
                  <a:lnTo>
                    <a:pt x="269332" y="949395"/>
                  </a:lnTo>
                  <a:lnTo>
                    <a:pt x="284975" y="955293"/>
                  </a:lnTo>
                  <a:lnTo>
                    <a:pt x="301071" y="960965"/>
                  </a:lnTo>
                  <a:lnTo>
                    <a:pt x="317394" y="966410"/>
                  </a:lnTo>
                  <a:lnTo>
                    <a:pt x="334171" y="971854"/>
                  </a:lnTo>
                  <a:lnTo>
                    <a:pt x="351174" y="977299"/>
                  </a:lnTo>
                  <a:lnTo>
                    <a:pt x="368857" y="982290"/>
                  </a:lnTo>
                  <a:lnTo>
                    <a:pt x="386541" y="987281"/>
                  </a:lnTo>
                  <a:lnTo>
                    <a:pt x="404677" y="992272"/>
                  </a:lnTo>
                  <a:lnTo>
                    <a:pt x="423268" y="996809"/>
                  </a:lnTo>
                  <a:lnTo>
                    <a:pt x="441631" y="1001573"/>
                  </a:lnTo>
                  <a:lnTo>
                    <a:pt x="460901" y="1006111"/>
                  </a:lnTo>
                  <a:lnTo>
                    <a:pt x="480172" y="1010194"/>
                  </a:lnTo>
                  <a:lnTo>
                    <a:pt x="500122" y="1014278"/>
                  </a:lnTo>
                  <a:lnTo>
                    <a:pt x="519846" y="1018588"/>
                  </a:lnTo>
                  <a:lnTo>
                    <a:pt x="540250" y="1022445"/>
                  </a:lnTo>
                  <a:lnTo>
                    <a:pt x="560654" y="1026075"/>
                  </a:lnTo>
                  <a:lnTo>
                    <a:pt x="581511" y="1029704"/>
                  </a:lnTo>
                  <a:lnTo>
                    <a:pt x="602369" y="1032881"/>
                  </a:lnTo>
                  <a:lnTo>
                    <a:pt x="623679" y="1036057"/>
                  </a:lnTo>
                  <a:lnTo>
                    <a:pt x="645217" y="1039233"/>
                  </a:lnTo>
                  <a:lnTo>
                    <a:pt x="666981" y="1041955"/>
                  </a:lnTo>
                  <a:lnTo>
                    <a:pt x="688972" y="1044904"/>
                  </a:lnTo>
                  <a:lnTo>
                    <a:pt x="711189" y="1047400"/>
                  </a:lnTo>
                  <a:lnTo>
                    <a:pt x="733860" y="1049668"/>
                  </a:lnTo>
                  <a:lnTo>
                    <a:pt x="756531" y="1051937"/>
                  </a:lnTo>
                  <a:lnTo>
                    <a:pt x="779202" y="1053752"/>
                  </a:lnTo>
                  <a:lnTo>
                    <a:pt x="802554" y="1055567"/>
                  </a:lnTo>
                  <a:lnTo>
                    <a:pt x="825678" y="1057382"/>
                  </a:lnTo>
                  <a:lnTo>
                    <a:pt x="849029" y="1058743"/>
                  </a:lnTo>
                  <a:lnTo>
                    <a:pt x="872834" y="1060104"/>
                  </a:lnTo>
                  <a:lnTo>
                    <a:pt x="896865" y="1061238"/>
                  </a:lnTo>
                  <a:lnTo>
                    <a:pt x="920896" y="1062146"/>
                  </a:lnTo>
                  <a:lnTo>
                    <a:pt x="944701" y="1062827"/>
                  </a:lnTo>
                  <a:lnTo>
                    <a:pt x="969185" y="1063507"/>
                  </a:lnTo>
                  <a:lnTo>
                    <a:pt x="993670" y="1063734"/>
                  </a:lnTo>
                  <a:lnTo>
                    <a:pt x="1018381" y="1063734"/>
                  </a:lnTo>
                  <a:lnTo>
                    <a:pt x="1043093" y="1063734"/>
                  </a:lnTo>
                  <a:lnTo>
                    <a:pt x="1067578" y="1063507"/>
                  </a:lnTo>
                  <a:lnTo>
                    <a:pt x="1091835" y="1062827"/>
                  </a:lnTo>
                  <a:lnTo>
                    <a:pt x="1116093" y="1062146"/>
                  </a:lnTo>
                  <a:lnTo>
                    <a:pt x="1139898" y="1061238"/>
                  </a:lnTo>
                  <a:lnTo>
                    <a:pt x="1163703" y="1060104"/>
                  </a:lnTo>
                  <a:lnTo>
                    <a:pt x="1187507" y="1058743"/>
                  </a:lnTo>
                  <a:lnTo>
                    <a:pt x="1210858" y="1057382"/>
                  </a:lnTo>
                  <a:lnTo>
                    <a:pt x="1234436" y="1055567"/>
                  </a:lnTo>
                  <a:lnTo>
                    <a:pt x="1257334" y="1053752"/>
                  </a:lnTo>
                  <a:lnTo>
                    <a:pt x="1280232" y="1051937"/>
                  </a:lnTo>
                  <a:lnTo>
                    <a:pt x="1302903" y="1049668"/>
                  </a:lnTo>
                  <a:lnTo>
                    <a:pt x="1325347" y="1047400"/>
                  </a:lnTo>
                  <a:lnTo>
                    <a:pt x="1347565" y="1044904"/>
                  </a:lnTo>
                  <a:lnTo>
                    <a:pt x="1369782" y="1041955"/>
                  </a:lnTo>
                  <a:lnTo>
                    <a:pt x="1391319" y="1039233"/>
                  </a:lnTo>
                  <a:lnTo>
                    <a:pt x="1413084" y="1036057"/>
                  </a:lnTo>
                  <a:lnTo>
                    <a:pt x="1434168" y="1032881"/>
                  </a:lnTo>
                  <a:lnTo>
                    <a:pt x="1455252" y="1029704"/>
                  </a:lnTo>
                  <a:lnTo>
                    <a:pt x="1476109" y="1026075"/>
                  </a:lnTo>
                  <a:lnTo>
                    <a:pt x="1496513" y="1022445"/>
                  </a:lnTo>
                  <a:lnTo>
                    <a:pt x="1516917" y="1018588"/>
                  </a:lnTo>
                  <a:lnTo>
                    <a:pt x="1536867" y="1014278"/>
                  </a:lnTo>
                  <a:lnTo>
                    <a:pt x="1556364" y="1010194"/>
                  </a:lnTo>
                  <a:lnTo>
                    <a:pt x="1575635" y="1006111"/>
                  </a:lnTo>
                  <a:lnTo>
                    <a:pt x="1594905" y="1001573"/>
                  </a:lnTo>
                  <a:lnTo>
                    <a:pt x="1613722" y="996809"/>
                  </a:lnTo>
                  <a:lnTo>
                    <a:pt x="1632086" y="992272"/>
                  </a:lnTo>
                  <a:lnTo>
                    <a:pt x="1650222" y="987281"/>
                  </a:lnTo>
                  <a:lnTo>
                    <a:pt x="1668133" y="982290"/>
                  </a:lnTo>
                  <a:lnTo>
                    <a:pt x="1685589" y="977299"/>
                  </a:lnTo>
                  <a:lnTo>
                    <a:pt x="1702592" y="971854"/>
                  </a:lnTo>
                  <a:lnTo>
                    <a:pt x="1719369" y="966410"/>
                  </a:lnTo>
                  <a:lnTo>
                    <a:pt x="1735919" y="960965"/>
                  </a:lnTo>
                  <a:lnTo>
                    <a:pt x="1751789" y="955293"/>
                  </a:lnTo>
                  <a:lnTo>
                    <a:pt x="1767658" y="949395"/>
                  </a:lnTo>
                  <a:lnTo>
                    <a:pt x="1782848" y="943496"/>
                  </a:lnTo>
                  <a:lnTo>
                    <a:pt x="1797811" y="937598"/>
                  </a:lnTo>
                  <a:lnTo>
                    <a:pt x="1812320" y="931246"/>
                  </a:lnTo>
                  <a:lnTo>
                    <a:pt x="1826603" y="925120"/>
                  </a:lnTo>
                  <a:lnTo>
                    <a:pt x="1840205" y="918768"/>
                  </a:lnTo>
                  <a:lnTo>
                    <a:pt x="1853581" y="912189"/>
                  </a:lnTo>
                  <a:lnTo>
                    <a:pt x="1866504" y="905610"/>
                  </a:lnTo>
                  <a:lnTo>
                    <a:pt x="1879199" y="898804"/>
                  </a:lnTo>
                  <a:lnTo>
                    <a:pt x="1891215" y="891998"/>
                  </a:lnTo>
                  <a:lnTo>
                    <a:pt x="1903004" y="885192"/>
                  </a:lnTo>
                  <a:lnTo>
                    <a:pt x="1913886" y="878160"/>
                  </a:lnTo>
                  <a:lnTo>
                    <a:pt x="1924768" y="871127"/>
                  </a:lnTo>
                  <a:lnTo>
                    <a:pt x="1935197" y="864094"/>
                  </a:lnTo>
                  <a:lnTo>
                    <a:pt x="1944945" y="856608"/>
                  </a:lnTo>
                  <a:lnTo>
                    <a:pt x="1954467" y="849348"/>
                  </a:lnTo>
                  <a:lnTo>
                    <a:pt x="1963536" y="841861"/>
                  </a:lnTo>
                  <a:lnTo>
                    <a:pt x="1971697" y="834375"/>
                  </a:lnTo>
                  <a:lnTo>
                    <a:pt x="1979859" y="826662"/>
                  </a:lnTo>
                  <a:lnTo>
                    <a:pt x="1987113" y="818948"/>
                  </a:lnTo>
                  <a:lnTo>
                    <a:pt x="1994141" y="811008"/>
                  </a:lnTo>
                  <a:lnTo>
                    <a:pt x="2000716" y="803068"/>
                  </a:lnTo>
                  <a:lnTo>
                    <a:pt x="2006611" y="795354"/>
                  </a:lnTo>
                  <a:lnTo>
                    <a:pt x="2012278" y="787414"/>
                  </a:lnTo>
                  <a:lnTo>
                    <a:pt x="2017039" y="779020"/>
                  </a:lnTo>
                  <a:lnTo>
                    <a:pt x="2021573" y="771080"/>
                  </a:lnTo>
                  <a:lnTo>
                    <a:pt x="2025427" y="762913"/>
                  </a:lnTo>
                  <a:lnTo>
                    <a:pt x="2028375" y="754519"/>
                  </a:lnTo>
                  <a:lnTo>
                    <a:pt x="2031322" y="746125"/>
                  </a:lnTo>
                  <a:lnTo>
                    <a:pt x="2032682" y="750662"/>
                  </a:lnTo>
                  <a:lnTo>
                    <a:pt x="2033589" y="755426"/>
                  </a:lnTo>
                  <a:lnTo>
                    <a:pt x="2034723" y="759737"/>
                  </a:lnTo>
                  <a:lnTo>
                    <a:pt x="2035403" y="764501"/>
                  </a:lnTo>
                  <a:lnTo>
                    <a:pt x="2035856" y="769038"/>
                  </a:lnTo>
                  <a:lnTo>
                    <a:pt x="2036536" y="773802"/>
                  </a:lnTo>
                  <a:lnTo>
                    <a:pt x="2036763" y="778340"/>
                  </a:lnTo>
                  <a:lnTo>
                    <a:pt x="2036763" y="782877"/>
                  </a:lnTo>
                  <a:lnTo>
                    <a:pt x="2036763" y="1051937"/>
                  </a:lnTo>
                  <a:lnTo>
                    <a:pt x="2036763" y="1056701"/>
                  </a:lnTo>
                  <a:lnTo>
                    <a:pt x="2036536" y="1061238"/>
                  </a:lnTo>
                  <a:lnTo>
                    <a:pt x="2035856" y="1065776"/>
                  </a:lnTo>
                  <a:lnTo>
                    <a:pt x="2035403" y="1070313"/>
                  </a:lnTo>
                  <a:lnTo>
                    <a:pt x="2034723" y="1075077"/>
                  </a:lnTo>
                  <a:lnTo>
                    <a:pt x="2033816" y="1079388"/>
                  </a:lnTo>
                  <a:lnTo>
                    <a:pt x="2032909" y="1083925"/>
                  </a:lnTo>
                  <a:lnTo>
                    <a:pt x="2031549" y="1088462"/>
                  </a:lnTo>
                  <a:lnTo>
                    <a:pt x="2029962" y="1092773"/>
                  </a:lnTo>
                  <a:lnTo>
                    <a:pt x="2028375" y="1097083"/>
                  </a:lnTo>
                  <a:lnTo>
                    <a:pt x="2025201" y="1106157"/>
                  </a:lnTo>
                  <a:lnTo>
                    <a:pt x="2020893" y="1115005"/>
                  </a:lnTo>
                  <a:lnTo>
                    <a:pt x="2016132" y="1123399"/>
                  </a:lnTo>
                  <a:lnTo>
                    <a:pt x="2010691" y="1132247"/>
                  </a:lnTo>
                  <a:lnTo>
                    <a:pt x="2004797" y="1140868"/>
                  </a:lnTo>
                  <a:lnTo>
                    <a:pt x="1997996" y="1149035"/>
                  </a:lnTo>
                  <a:lnTo>
                    <a:pt x="1991194" y="1157656"/>
                  </a:lnTo>
                  <a:lnTo>
                    <a:pt x="1983259" y="1165823"/>
                  </a:lnTo>
                  <a:lnTo>
                    <a:pt x="1975098" y="1173990"/>
                  </a:lnTo>
                  <a:lnTo>
                    <a:pt x="1966029" y="1182157"/>
                  </a:lnTo>
                  <a:lnTo>
                    <a:pt x="1956734" y="1190097"/>
                  </a:lnTo>
                  <a:lnTo>
                    <a:pt x="1946759" y="1198037"/>
                  </a:lnTo>
                  <a:lnTo>
                    <a:pt x="1936331" y="1205751"/>
                  </a:lnTo>
                  <a:lnTo>
                    <a:pt x="1925448" y="1213464"/>
                  </a:lnTo>
                  <a:lnTo>
                    <a:pt x="1913659" y="1220950"/>
                  </a:lnTo>
                  <a:lnTo>
                    <a:pt x="1901871" y="1228437"/>
                  </a:lnTo>
                  <a:lnTo>
                    <a:pt x="1889175" y="1235923"/>
                  </a:lnTo>
                  <a:lnTo>
                    <a:pt x="1876252" y="1243183"/>
                  </a:lnTo>
                  <a:lnTo>
                    <a:pt x="1862876" y="1250216"/>
                  </a:lnTo>
                  <a:lnTo>
                    <a:pt x="1848820" y="1257476"/>
                  </a:lnTo>
                  <a:lnTo>
                    <a:pt x="1834311" y="1264055"/>
                  </a:lnTo>
                  <a:lnTo>
                    <a:pt x="1819575" y="1271087"/>
                  </a:lnTo>
                  <a:lnTo>
                    <a:pt x="1804159" y="1277440"/>
                  </a:lnTo>
                  <a:lnTo>
                    <a:pt x="1788515" y="1284019"/>
                  </a:lnTo>
                  <a:lnTo>
                    <a:pt x="1772192" y="1290371"/>
                  </a:lnTo>
                  <a:lnTo>
                    <a:pt x="1755416" y="1296496"/>
                  </a:lnTo>
                  <a:lnTo>
                    <a:pt x="1738413" y="1302848"/>
                  </a:lnTo>
                  <a:lnTo>
                    <a:pt x="1720956" y="1308747"/>
                  </a:lnTo>
                  <a:lnTo>
                    <a:pt x="1703046" y="1314418"/>
                  </a:lnTo>
                  <a:lnTo>
                    <a:pt x="1684682" y="1320090"/>
                  </a:lnTo>
                  <a:lnTo>
                    <a:pt x="1666319" y="1325535"/>
                  </a:lnTo>
                  <a:lnTo>
                    <a:pt x="1647049" y="1330979"/>
                  </a:lnTo>
                  <a:lnTo>
                    <a:pt x="1627778" y="1335970"/>
                  </a:lnTo>
                  <a:lnTo>
                    <a:pt x="1608054" y="1341188"/>
                  </a:lnTo>
                  <a:lnTo>
                    <a:pt x="1587877" y="1346179"/>
                  </a:lnTo>
                  <a:lnTo>
                    <a:pt x="1567247" y="1350716"/>
                  </a:lnTo>
                  <a:lnTo>
                    <a:pt x="1546389" y="1355254"/>
                  </a:lnTo>
                  <a:lnTo>
                    <a:pt x="1525079" y="1359564"/>
                  </a:lnTo>
                  <a:lnTo>
                    <a:pt x="1503768" y="1363648"/>
                  </a:lnTo>
                  <a:lnTo>
                    <a:pt x="1481777" y="1367731"/>
                  </a:lnTo>
                  <a:lnTo>
                    <a:pt x="1460013" y="1371588"/>
                  </a:lnTo>
                  <a:lnTo>
                    <a:pt x="1437568" y="1375218"/>
                  </a:lnTo>
                  <a:lnTo>
                    <a:pt x="1414897" y="1378621"/>
                  </a:lnTo>
                  <a:lnTo>
                    <a:pt x="1391773" y="1382024"/>
                  </a:lnTo>
                  <a:lnTo>
                    <a:pt x="1368422" y="1384973"/>
                  </a:lnTo>
                  <a:lnTo>
                    <a:pt x="1344844" y="1387922"/>
                  </a:lnTo>
                  <a:lnTo>
                    <a:pt x="1321266" y="1390418"/>
                  </a:lnTo>
                  <a:lnTo>
                    <a:pt x="1297235" y="1393140"/>
                  </a:lnTo>
                  <a:lnTo>
                    <a:pt x="1272750" y="1395409"/>
                  </a:lnTo>
                  <a:lnTo>
                    <a:pt x="1248265" y="1397450"/>
                  </a:lnTo>
                  <a:lnTo>
                    <a:pt x="1223554" y="1399265"/>
                  </a:lnTo>
                  <a:lnTo>
                    <a:pt x="1198389" y="1401080"/>
                  </a:lnTo>
                  <a:lnTo>
                    <a:pt x="1173451" y="1402441"/>
                  </a:lnTo>
                  <a:lnTo>
                    <a:pt x="1148060" y="1403576"/>
                  </a:lnTo>
                  <a:lnTo>
                    <a:pt x="1122441" y="1404710"/>
                  </a:lnTo>
                  <a:lnTo>
                    <a:pt x="1096597" y="1405391"/>
                  </a:lnTo>
                  <a:lnTo>
                    <a:pt x="1070525" y="1406071"/>
                  </a:lnTo>
                  <a:lnTo>
                    <a:pt x="1044680" y="1406525"/>
                  </a:lnTo>
                  <a:lnTo>
                    <a:pt x="1018381" y="1406525"/>
                  </a:lnTo>
                  <a:lnTo>
                    <a:pt x="992083" y="1406525"/>
                  </a:lnTo>
                  <a:lnTo>
                    <a:pt x="966011" y="1406071"/>
                  </a:lnTo>
                  <a:lnTo>
                    <a:pt x="939940" y="1405391"/>
                  </a:lnTo>
                  <a:lnTo>
                    <a:pt x="914095" y="1404710"/>
                  </a:lnTo>
                  <a:lnTo>
                    <a:pt x="888477" y="1403576"/>
                  </a:lnTo>
                  <a:lnTo>
                    <a:pt x="863312" y="1402441"/>
                  </a:lnTo>
                  <a:lnTo>
                    <a:pt x="838147" y="1401080"/>
                  </a:lnTo>
                  <a:lnTo>
                    <a:pt x="812982" y="1399265"/>
                  </a:lnTo>
                  <a:lnTo>
                    <a:pt x="788271" y="1397450"/>
                  </a:lnTo>
                  <a:lnTo>
                    <a:pt x="763786" y="1395409"/>
                  </a:lnTo>
                  <a:lnTo>
                    <a:pt x="739528" y="1393140"/>
                  </a:lnTo>
                  <a:lnTo>
                    <a:pt x="715497" y="1390418"/>
                  </a:lnTo>
                  <a:lnTo>
                    <a:pt x="691692" y="1387922"/>
                  </a:lnTo>
                  <a:lnTo>
                    <a:pt x="668115" y="1384973"/>
                  </a:lnTo>
                  <a:lnTo>
                    <a:pt x="644990" y="1382024"/>
                  </a:lnTo>
                  <a:lnTo>
                    <a:pt x="621866" y="1378621"/>
                  </a:lnTo>
                  <a:lnTo>
                    <a:pt x="599195" y="1375218"/>
                  </a:lnTo>
                  <a:lnTo>
                    <a:pt x="576750" y="1371588"/>
                  </a:lnTo>
                  <a:lnTo>
                    <a:pt x="554759" y="1367731"/>
                  </a:lnTo>
                  <a:lnTo>
                    <a:pt x="532995" y="1363648"/>
                  </a:lnTo>
                  <a:lnTo>
                    <a:pt x="511458" y="1359564"/>
                  </a:lnTo>
                  <a:lnTo>
                    <a:pt x="490147" y="1355254"/>
                  </a:lnTo>
                  <a:lnTo>
                    <a:pt x="469290" y="1350716"/>
                  </a:lnTo>
                  <a:lnTo>
                    <a:pt x="448886" y="1346179"/>
                  </a:lnTo>
                  <a:lnTo>
                    <a:pt x="428935" y="1341188"/>
                  </a:lnTo>
                  <a:lnTo>
                    <a:pt x="408985" y="1335970"/>
                  </a:lnTo>
                  <a:lnTo>
                    <a:pt x="389715" y="1330979"/>
                  </a:lnTo>
                  <a:lnTo>
                    <a:pt x="370671" y="1325535"/>
                  </a:lnTo>
                  <a:lnTo>
                    <a:pt x="352081" y="1320090"/>
                  </a:lnTo>
                  <a:lnTo>
                    <a:pt x="333717" y="1314418"/>
                  </a:lnTo>
                  <a:lnTo>
                    <a:pt x="315580" y="1308747"/>
                  </a:lnTo>
                  <a:lnTo>
                    <a:pt x="298124" y="1302848"/>
                  </a:lnTo>
                  <a:lnTo>
                    <a:pt x="281120" y="1296496"/>
                  </a:lnTo>
                  <a:lnTo>
                    <a:pt x="264571" y="1290371"/>
                  </a:lnTo>
                  <a:lnTo>
                    <a:pt x="248474" y="1284019"/>
                  </a:lnTo>
                  <a:lnTo>
                    <a:pt x="232605" y="1277440"/>
                  </a:lnTo>
                  <a:lnTo>
                    <a:pt x="217188" y="1271087"/>
                  </a:lnTo>
                  <a:lnTo>
                    <a:pt x="202225" y="1264055"/>
                  </a:lnTo>
                  <a:lnTo>
                    <a:pt x="187716" y="1257476"/>
                  </a:lnTo>
                  <a:lnTo>
                    <a:pt x="173887" y="1250216"/>
                  </a:lnTo>
                  <a:lnTo>
                    <a:pt x="160511" y="1243183"/>
                  </a:lnTo>
                  <a:lnTo>
                    <a:pt x="147362" y="1235923"/>
                  </a:lnTo>
                  <a:lnTo>
                    <a:pt x="134892" y="1228437"/>
                  </a:lnTo>
                  <a:lnTo>
                    <a:pt x="122877" y="1220950"/>
                  </a:lnTo>
                  <a:lnTo>
                    <a:pt x="111541" y="1213464"/>
                  </a:lnTo>
                  <a:lnTo>
                    <a:pt x="100433" y="1205751"/>
                  </a:lnTo>
                  <a:lnTo>
                    <a:pt x="90004" y="1198037"/>
                  </a:lnTo>
                  <a:lnTo>
                    <a:pt x="80029" y="1190097"/>
                  </a:lnTo>
                  <a:lnTo>
                    <a:pt x="70734" y="1182157"/>
                  </a:lnTo>
                  <a:lnTo>
                    <a:pt x="61665" y="1173990"/>
                  </a:lnTo>
                  <a:lnTo>
                    <a:pt x="53504" y="1165823"/>
                  </a:lnTo>
                  <a:lnTo>
                    <a:pt x="45795" y="1157656"/>
                  </a:lnTo>
                  <a:lnTo>
                    <a:pt x="38541" y="1149035"/>
                  </a:lnTo>
                  <a:lnTo>
                    <a:pt x="31966" y="1140868"/>
                  </a:lnTo>
                  <a:lnTo>
                    <a:pt x="26072" y="1132247"/>
                  </a:lnTo>
                  <a:lnTo>
                    <a:pt x="20631" y="1123399"/>
                  </a:lnTo>
                  <a:lnTo>
                    <a:pt x="15870" y="1115005"/>
                  </a:lnTo>
                  <a:lnTo>
                    <a:pt x="11562" y="1106157"/>
                  </a:lnTo>
                  <a:lnTo>
                    <a:pt x="8162" y="1097083"/>
                  </a:lnTo>
                  <a:lnTo>
                    <a:pt x="6575" y="1092773"/>
                  </a:lnTo>
                  <a:lnTo>
                    <a:pt x="5214" y="1088462"/>
                  </a:lnTo>
                  <a:lnTo>
                    <a:pt x="3854" y="1083925"/>
                  </a:lnTo>
                  <a:lnTo>
                    <a:pt x="2947" y="1079388"/>
                  </a:lnTo>
                  <a:lnTo>
                    <a:pt x="2040" y="1075077"/>
                  </a:lnTo>
                  <a:lnTo>
                    <a:pt x="1360" y="1070313"/>
                  </a:lnTo>
                  <a:lnTo>
                    <a:pt x="907" y="1065776"/>
                  </a:lnTo>
                  <a:lnTo>
                    <a:pt x="227" y="1061238"/>
                  </a:lnTo>
                  <a:lnTo>
                    <a:pt x="0" y="1056701"/>
                  </a:lnTo>
                  <a:lnTo>
                    <a:pt x="0" y="1051937"/>
                  </a:lnTo>
                  <a:lnTo>
                    <a:pt x="0" y="782877"/>
                  </a:lnTo>
                  <a:lnTo>
                    <a:pt x="0" y="778340"/>
                  </a:lnTo>
                  <a:lnTo>
                    <a:pt x="227" y="773802"/>
                  </a:lnTo>
                  <a:lnTo>
                    <a:pt x="907" y="769038"/>
                  </a:lnTo>
                  <a:lnTo>
                    <a:pt x="1360" y="764501"/>
                  </a:lnTo>
                  <a:lnTo>
                    <a:pt x="2040" y="759737"/>
                  </a:lnTo>
                  <a:lnTo>
                    <a:pt x="3174" y="755426"/>
                  </a:lnTo>
                  <a:lnTo>
                    <a:pt x="4081" y="750662"/>
                  </a:lnTo>
                  <a:lnTo>
                    <a:pt x="5441" y="746125"/>
                  </a:lnTo>
                  <a:close/>
                  <a:moveTo>
                    <a:pt x="495361" y="629250"/>
                  </a:moveTo>
                  <a:lnTo>
                    <a:pt x="495361" y="893516"/>
                  </a:lnTo>
                  <a:lnTo>
                    <a:pt x="528008" y="900321"/>
                  </a:lnTo>
                  <a:lnTo>
                    <a:pt x="561787" y="906673"/>
                  </a:lnTo>
                  <a:lnTo>
                    <a:pt x="596474" y="912570"/>
                  </a:lnTo>
                  <a:lnTo>
                    <a:pt x="631614" y="918015"/>
                  </a:lnTo>
                  <a:lnTo>
                    <a:pt x="631614" y="653975"/>
                  </a:lnTo>
                  <a:lnTo>
                    <a:pt x="596474" y="648531"/>
                  </a:lnTo>
                  <a:lnTo>
                    <a:pt x="561787" y="642633"/>
                  </a:lnTo>
                  <a:lnTo>
                    <a:pt x="528008" y="636055"/>
                  </a:lnTo>
                  <a:lnTo>
                    <a:pt x="495361" y="629250"/>
                  </a:lnTo>
                  <a:close/>
                  <a:moveTo>
                    <a:pt x="295403" y="572313"/>
                  </a:moveTo>
                  <a:lnTo>
                    <a:pt x="295403" y="836580"/>
                  </a:lnTo>
                  <a:lnTo>
                    <a:pt x="311273" y="842251"/>
                  </a:lnTo>
                  <a:lnTo>
                    <a:pt x="327596" y="847922"/>
                  </a:lnTo>
                  <a:lnTo>
                    <a:pt x="343919" y="853366"/>
                  </a:lnTo>
                  <a:lnTo>
                    <a:pt x="360696" y="858583"/>
                  </a:lnTo>
                  <a:lnTo>
                    <a:pt x="378152" y="863574"/>
                  </a:lnTo>
                  <a:lnTo>
                    <a:pt x="395609" y="868791"/>
                  </a:lnTo>
                  <a:lnTo>
                    <a:pt x="413292" y="873328"/>
                  </a:lnTo>
                  <a:lnTo>
                    <a:pt x="431429" y="878318"/>
                  </a:lnTo>
                  <a:lnTo>
                    <a:pt x="431429" y="614278"/>
                  </a:lnTo>
                  <a:lnTo>
                    <a:pt x="413292" y="609288"/>
                  </a:lnTo>
                  <a:lnTo>
                    <a:pt x="395609" y="604751"/>
                  </a:lnTo>
                  <a:lnTo>
                    <a:pt x="378152" y="599534"/>
                  </a:lnTo>
                  <a:lnTo>
                    <a:pt x="360696" y="594317"/>
                  </a:lnTo>
                  <a:lnTo>
                    <a:pt x="343919" y="589099"/>
                  </a:lnTo>
                  <a:lnTo>
                    <a:pt x="327596" y="583882"/>
                  </a:lnTo>
                  <a:lnTo>
                    <a:pt x="311273" y="577984"/>
                  </a:lnTo>
                  <a:lnTo>
                    <a:pt x="295403" y="572313"/>
                  </a:lnTo>
                  <a:close/>
                  <a:moveTo>
                    <a:pt x="1857435" y="522182"/>
                  </a:moveTo>
                  <a:lnTo>
                    <a:pt x="1842246" y="529894"/>
                  </a:lnTo>
                  <a:lnTo>
                    <a:pt x="1826603" y="537380"/>
                  </a:lnTo>
                  <a:lnTo>
                    <a:pt x="1810280" y="544866"/>
                  </a:lnTo>
                  <a:lnTo>
                    <a:pt x="1793503" y="552351"/>
                  </a:lnTo>
                  <a:lnTo>
                    <a:pt x="1776273" y="559157"/>
                  </a:lnTo>
                  <a:lnTo>
                    <a:pt x="1758590" y="566188"/>
                  </a:lnTo>
                  <a:lnTo>
                    <a:pt x="1740226" y="573221"/>
                  </a:lnTo>
                  <a:lnTo>
                    <a:pt x="1721409" y="579572"/>
                  </a:lnTo>
                  <a:lnTo>
                    <a:pt x="1721409" y="843839"/>
                  </a:lnTo>
                  <a:lnTo>
                    <a:pt x="1740226" y="837260"/>
                  </a:lnTo>
                  <a:lnTo>
                    <a:pt x="1758590" y="830455"/>
                  </a:lnTo>
                  <a:lnTo>
                    <a:pt x="1776273" y="823423"/>
                  </a:lnTo>
                  <a:lnTo>
                    <a:pt x="1793503" y="816391"/>
                  </a:lnTo>
                  <a:lnTo>
                    <a:pt x="1810280" y="808906"/>
                  </a:lnTo>
                  <a:lnTo>
                    <a:pt x="1826603" y="801420"/>
                  </a:lnTo>
                  <a:lnTo>
                    <a:pt x="1842246" y="793934"/>
                  </a:lnTo>
                  <a:lnTo>
                    <a:pt x="1857435" y="786222"/>
                  </a:lnTo>
                  <a:lnTo>
                    <a:pt x="1857435" y="522182"/>
                  </a:lnTo>
                  <a:close/>
                  <a:moveTo>
                    <a:pt x="95445" y="468875"/>
                  </a:moveTo>
                  <a:lnTo>
                    <a:pt x="95445" y="733142"/>
                  </a:lnTo>
                  <a:lnTo>
                    <a:pt x="102473" y="738359"/>
                  </a:lnTo>
                  <a:lnTo>
                    <a:pt x="109501" y="743349"/>
                  </a:lnTo>
                  <a:lnTo>
                    <a:pt x="116756" y="748567"/>
                  </a:lnTo>
                  <a:lnTo>
                    <a:pt x="124237" y="753784"/>
                  </a:lnTo>
                  <a:lnTo>
                    <a:pt x="132172" y="759001"/>
                  </a:lnTo>
                  <a:lnTo>
                    <a:pt x="140107" y="763765"/>
                  </a:lnTo>
                  <a:lnTo>
                    <a:pt x="156883" y="773519"/>
                  </a:lnTo>
                  <a:lnTo>
                    <a:pt x="174340" y="783500"/>
                  </a:lnTo>
                  <a:lnTo>
                    <a:pt x="192704" y="793027"/>
                  </a:lnTo>
                  <a:lnTo>
                    <a:pt x="211747" y="801874"/>
                  </a:lnTo>
                  <a:lnTo>
                    <a:pt x="231698" y="810947"/>
                  </a:lnTo>
                  <a:lnTo>
                    <a:pt x="231698" y="546907"/>
                  </a:lnTo>
                  <a:lnTo>
                    <a:pt x="211747" y="537834"/>
                  </a:lnTo>
                  <a:lnTo>
                    <a:pt x="192704" y="528533"/>
                  </a:lnTo>
                  <a:lnTo>
                    <a:pt x="174340" y="519233"/>
                  </a:lnTo>
                  <a:lnTo>
                    <a:pt x="156883" y="509479"/>
                  </a:lnTo>
                  <a:lnTo>
                    <a:pt x="140107" y="499725"/>
                  </a:lnTo>
                  <a:lnTo>
                    <a:pt x="132172" y="494734"/>
                  </a:lnTo>
                  <a:lnTo>
                    <a:pt x="124237" y="489517"/>
                  </a:lnTo>
                  <a:lnTo>
                    <a:pt x="116756" y="484527"/>
                  </a:lnTo>
                  <a:lnTo>
                    <a:pt x="109501" y="479309"/>
                  </a:lnTo>
                  <a:lnTo>
                    <a:pt x="102473" y="474092"/>
                  </a:lnTo>
                  <a:lnTo>
                    <a:pt x="95445" y="468875"/>
                  </a:lnTo>
                  <a:close/>
                  <a:moveTo>
                    <a:pt x="951139" y="128588"/>
                  </a:moveTo>
                  <a:lnTo>
                    <a:pt x="1081087" y="128588"/>
                  </a:lnTo>
                  <a:lnTo>
                    <a:pt x="1081087" y="158962"/>
                  </a:lnTo>
                  <a:lnTo>
                    <a:pt x="1097189" y="159869"/>
                  </a:lnTo>
                  <a:lnTo>
                    <a:pt x="1112837" y="160549"/>
                  </a:lnTo>
                  <a:lnTo>
                    <a:pt x="1127805" y="161682"/>
                  </a:lnTo>
                  <a:lnTo>
                    <a:pt x="1142319" y="162816"/>
                  </a:lnTo>
                  <a:lnTo>
                    <a:pt x="1156380" y="164176"/>
                  </a:lnTo>
                  <a:lnTo>
                    <a:pt x="1169761" y="165762"/>
                  </a:lnTo>
                  <a:lnTo>
                    <a:pt x="1182687" y="167576"/>
                  </a:lnTo>
                  <a:lnTo>
                    <a:pt x="1195387" y="169162"/>
                  </a:lnTo>
                  <a:lnTo>
                    <a:pt x="1207180" y="171202"/>
                  </a:lnTo>
                  <a:lnTo>
                    <a:pt x="1218520" y="173242"/>
                  </a:lnTo>
                  <a:lnTo>
                    <a:pt x="1229632" y="175283"/>
                  </a:lnTo>
                  <a:lnTo>
                    <a:pt x="1240064" y="177776"/>
                  </a:lnTo>
                  <a:lnTo>
                    <a:pt x="1250043" y="180269"/>
                  </a:lnTo>
                  <a:lnTo>
                    <a:pt x="1259341" y="182763"/>
                  </a:lnTo>
                  <a:lnTo>
                    <a:pt x="1268412" y="185709"/>
                  </a:lnTo>
                  <a:lnTo>
                    <a:pt x="1276577" y="188430"/>
                  </a:lnTo>
                  <a:lnTo>
                    <a:pt x="1284287" y="191603"/>
                  </a:lnTo>
                  <a:lnTo>
                    <a:pt x="1291771" y="194776"/>
                  </a:lnTo>
                  <a:lnTo>
                    <a:pt x="1298802" y="198176"/>
                  </a:lnTo>
                  <a:lnTo>
                    <a:pt x="1304925" y="201803"/>
                  </a:lnTo>
                  <a:lnTo>
                    <a:pt x="1310821" y="205430"/>
                  </a:lnTo>
                  <a:lnTo>
                    <a:pt x="1316037" y="209057"/>
                  </a:lnTo>
                  <a:lnTo>
                    <a:pt x="1321027" y="213137"/>
                  </a:lnTo>
                  <a:lnTo>
                    <a:pt x="1325336" y="216990"/>
                  </a:lnTo>
                  <a:lnTo>
                    <a:pt x="1329191" y="221524"/>
                  </a:lnTo>
                  <a:lnTo>
                    <a:pt x="1332366" y="225830"/>
                  </a:lnTo>
                  <a:lnTo>
                    <a:pt x="1335087" y="230137"/>
                  </a:lnTo>
                  <a:lnTo>
                    <a:pt x="1337355" y="234897"/>
                  </a:lnTo>
                  <a:lnTo>
                    <a:pt x="1339170" y="239657"/>
                  </a:lnTo>
                  <a:lnTo>
                    <a:pt x="1340530" y="244644"/>
                  </a:lnTo>
                  <a:lnTo>
                    <a:pt x="1341437" y="249631"/>
                  </a:lnTo>
                  <a:lnTo>
                    <a:pt x="1341664" y="254845"/>
                  </a:lnTo>
                  <a:lnTo>
                    <a:pt x="1341437" y="258245"/>
                  </a:lnTo>
                  <a:lnTo>
                    <a:pt x="1340757" y="262098"/>
                  </a:lnTo>
                  <a:lnTo>
                    <a:pt x="1340077" y="267085"/>
                  </a:lnTo>
                  <a:lnTo>
                    <a:pt x="1338716" y="272752"/>
                  </a:lnTo>
                  <a:lnTo>
                    <a:pt x="1056594" y="272752"/>
                  </a:lnTo>
                  <a:lnTo>
                    <a:pt x="1056594" y="257111"/>
                  </a:lnTo>
                  <a:lnTo>
                    <a:pt x="1056594" y="250764"/>
                  </a:lnTo>
                  <a:lnTo>
                    <a:pt x="1056141" y="245324"/>
                  </a:lnTo>
                  <a:lnTo>
                    <a:pt x="1055234" y="240564"/>
                  </a:lnTo>
                  <a:lnTo>
                    <a:pt x="1054327" y="236031"/>
                  </a:lnTo>
                  <a:lnTo>
                    <a:pt x="1052739" y="232177"/>
                  </a:lnTo>
                  <a:lnTo>
                    <a:pt x="1051152" y="229004"/>
                  </a:lnTo>
                  <a:lnTo>
                    <a:pt x="1049111" y="226057"/>
                  </a:lnTo>
                  <a:lnTo>
                    <a:pt x="1046843" y="224017"/>
                  </a:lnTo>
                  <a:lnTo>
                    <a:pt x="1044121" y="221977"/>
                  </a:lnTo>
                  <a:lnTo>
                    <a:pt x="1040493" y="220390"/>
                  </a:lnTo>
                  <a:lnTo>
                    <a:pt x="1036410" y="219030"/>
                  </a:lnTo>
                  <a:lnTo>
                    <a:pt x="1031648" y="218124"/>
                  </a:lnTo>
                  <a:lnTo>
                    <a:pt x="1025978" y="217217"/>
                  </a:lnTo>
                  <a:lnTo>
                    <a:pt x="1019628" y="216537"/>
                  </a:lnTo>
                  <a:lnTo>
                    <a:pt x="1012825" y="216310"/>
                  </a:lnTo>
                  <a:lnTo>
                    <a:pt x="1005114" y="216084"/>
                  </a:lnTo>
                  <a:lnTo>
                    <a:pt x="998764" y="216310"/>
                  </a:lnTo>
                  <a:lnTo>
                    <a:pt x="992868" y="216537"/>
                  </a:lnTo>
                  <a:lnTo>
                    <a:pt x="987425" y="216990"/>
                  </a:lnTo>
                  <a:lnTo>
                    <a:pt x="982209" y="217897"/>
                  </a:lnTo>
                  <a:lnTo>
                    <a:pt x="977673" y="218577"/>
                  </a:lnTo>
                  <a:lnTo>
                    <a:pt x="973591" y="219937"/>
                  </a:lnTo>
                  <a:lnTo>
                    <a:pt x="969735" y="221070"/>
                  </a:lnTo>
                  <a:lnTo>
                    <a:pt x="966334" y="222657"/>
                  </a:lnTo>
                  <a:lnTo>
                    <a:pt x="963159" y="224470"/>
                  </a:lnTo>
                  <a:lnTo>
                    <a:pt x="960664" y="226510"/>
                  </a:lnTo>
                  <a:lnTo>
                    <a:pt x="958396" y="229004"/>
                  </a:lnTo>
                  <a:lnTo>
                    <a:pt x="956582" y="231271"/>
                  </a:lnTo>
                  <a:lnTo>
                    <a:pt x="955221" y="233764"/>
                  </a:lnTo>
                  <a:lnTo>
                    <a:pt x="954087" y="236711"/>
                  </a:lnTo>
                  <a:lnTo>
                    <a:pt x="953407" y="239657"/>
                  </a:lnTo>
                  <a:lnTo>
                    <a:pt x="953407" y="243058"/>
                  </a:lnTo>
                  <a:lnTo>
                    <a:pt x="953407" y="245551"/>
                  </a:lnTo>
                  <a:lnTo>
                    <a:pt x="953634" y="248498"/>
                  </a:lnTo>
                  <a:lnTo>
                    <a:pt x="954087" y="250991"/>
                  </a:lnTo>
                  <a:lnTo>
                    <a:pt x="954994" y="253484"/>
                  </a:lnTo>
                  <a:lnTo>
                    <a:pt x="955901" y="255751"/>
                  </a:lnTo>
                  <a:lnTo>
                    <a:pt x="957035" y="258018"/>
                  </a:lnTo>
                  <a:lnTo>
                    <a:pt x="958396" y="260058"/>
                  </a:lnTo>
                  <a:lnTo>
                    <a:pt x="959757" y="262098"/>
                  </a:lnTo>
                  <a:lnTo>
                    <a:pt x="961571" y="263911"/>
                  </a:lnTo>
                  <a:lnTo>
                    <a:pt x="963839" y="265725"/>
                  </a:lnTo>
                  <a:lnTo>
                    <a:pt x="965880" y="267538"/>
                  </a:lnTo>
                  <a:lnTo>
                    <a:pt x="968148" y="269125"/>
                  </a:lnTo>
                  <a:lnTo>
                    <a:pt x="970643" y="270712"/>
                  </a:lnTo>
                  <a:lnTo>
                    <a:pt x="973591" y="271845"/>
                  </a:lnTo>
                  <a:lnTo>
                    <a:pt x="976539" y="273205"/>
                  </a:lnTo>
                  <a:lnTo>
                    <a:pt x="979714" y="274565"/>
                  </a:lnTo>
                  <a:lnTo>
                    <a:pt x="987878" y="276832"/>
                  </a:lnTo>
                  <a:lnTo>
                    <a:pt x="998991" y="280005"/>
                  </a:lnTo>
                  <a:lnTo>
                    <a:pt x="1013278" y="283632"/>
                  </a:lnTo>
                  <a:lnTo>
                    <a:pt x="1030741" y="287712"/>
                  </a:lnTo>
                  <a:lnTo>
                    <a:pt x="1051378" y="292245"/>
                  </a:lnTo>
                  <a:lnTo>
                    <a:pt x="1075191" y="297459"/>
                  </a:lnTo>
                  <a:lnTo>
                    <a:pt x="1132114" y="309246"/>
                  </a:lnTo>
                  <a:lnTo>
                    <a:pt x="1181327" y="319673"/>
                  </a:lnTo>
                  <a:lnTo>
                    <a:pt x="1222375" y="328740"/>
                  </a:lnTo>
                  <a:lnTo>
                    <a:pt x="1239611" y="332820"/>
                  </a:lnTo>
                  <a:lnTo>
                    <a:pt x="1255032" y="336673"/>
                  </a:lnTo>
                  <a:lnTo>
                    <a:pt x="1267732" y="340073"/>
                  </a:lnTo>
                  <a:lnTo>
                    <a:pt x="1278618" y="343020"/>
                  </a:lnTo>
                  <a:lnTo>
                    <a:pt x="1288143" y="346193"/>
                  </a:lnTo>
                  <a:lnTo>
                    <a:pt x="1297441" y="349594"/>
                  </a:lnTo>
                  <a:lnTo>
                    <a:pt x="1306286" y="353220"/>
                  </a:lnTo>
                  <a:lnTo>
                    <a:pt x="1314677" y="357300"/>
                  </a:lnTo>
                  <a:lnTo>
                    <a:pt x="1322841" y="361381"/>
                  </a:lnTo>
                  <a:lnTo>
                    <a:pt x="1330552" y="366141"/>
                  </a:lnTo>
                  <a:lnTo>
                    <a:pt x="1337809" y="370901"/>
                  </a:lnTo>
                  <a:lnTo>
                    <a:pt x="1344613" y="376114"/>
                  </a:lnTo>
                  <a:lnTo>
                    <a:pt x="1348014" y="378834"/>
                  </a:lnTo>
                  <a:lnTo>
                    <a:pt x="1350963" y="381554"/>
                  </a:lnTo>
                  <a:lnTo>
                    <a:pt x="1353684" y="384501"/>
                  </a:lnTo>
                  <a:lnTo>
                    <a:pt x="1356632" y="387448"/>
                  </a:lnTo>
                  <a:lnTo>
                    <a:pt x="1358900" y="390621"/>
                  </a:lnTo>
                  <a:lnTo>
                    <a:pt x="1360941" y="393568"/>
                  </a:lnTo>
                  <a:lnTo>
                    <a:pt x="1362982" y="396741"/>
                  </a:lnTo>
                  <a:lnTo>
                    <a:pt x="1364796" y="400141"/>
                  </a:lnTo>
                  <a:lnTo>
                    <a:pt x="1366384" y="403315"/>
                  </a:lnTo>
                  <a:lnTo>
                    <a:pt x="1367745" y="406942"/>
                  </a:lnTo>
                  <a:lnTo>
                    <a:pt x="1368879" y="410342"/>
                  </a:lnTo>
                  <a:lnTo>
                    <a:pt x="1370013" y="413969"/>
                  </a:lnTo>
                  <a:lnTo>
                    <a:pt x="1370466" y="417822"/>
                  </a:lnTo>
                  <a:lnTo>
                    <a:pt x="1370920" y="421449"/>
                  </a:lnTo>
                  <a:lnTo>
                    <a:pt x="1371600" y="425302"/>
                  </a:lnTo>
                  <a:lnTo>
                    <a:pt x="1371600" y="429156"/>
                  </a:lnTo>
                  <a:lnTo>
                    <a:pt x="1371146" y="435729"/>
                  </a:lnTo>
                  <a:lnTo>
                    <a:pt x="1370466" y="441849"/>
                  </a:lnTo>
                  <a:lnTo>
                    <a:pt x="1368879" y="447743"/>
                  </a:lnTo>
                  <a:lnTo>
                    <a:pt x="1366837" y="453409"/>
                  </a:lnTo>
                  <a:lnTo>
                    <a:pt x="1364570" y="459076"/>
                  </a:lnTo>
                  <a:lnTo>
                    <a:pt x="1361395" y="464516"/>
                  </a:lnTo>
                  <a:lnTo>
                    <a:pt x="1357539" y="469730"/>
                  </a:lnTo>
                  <a:lnTo>
                    <a:pt x="1353457" y="474717"/>
                  </a:lnTo>
                  <a:lnTo>
                    <a:pt x="1348468" y="479704"/>
                  </a:lnTo>
                  <a:lnTo>
                    <a:pt x="1343252" y="484690"/>
                  </a:lnTo>
                  <a:lnTo>
                    <a:pt x="1337129" y="488997"/>
                  </a:lnTo>
                  <a:lnTo>
                    <a:pt x="1330779" y="493304"/>
                  </a:lnTo>
                  <a:lnTo>
                    <a:pt x="1323521" y="497837"/>
                  </a:lnTo>
                  <a:lnTo>
                    <a:pt x="1316037" y="501917"/>
                  </a:lnTo>
                  <a:lnTo>
                    <a:pt x="1307873" y="505771"/>
                  </a:lnTo>
                  <a:lnTo>
                    <a:pt x="1299029" y="509398"/>
                  </a:lnTo>
                  <a:lnTo>
                    <a:pt x="1289503" y="513024"/>
                  </a:lnTo>
                  <a:lnTo>
                    <a:pt x="1279752" y="516198"/>
                  </a:lnTo>
                  <a:lnTo>
                    <a:pt x="1269093" y="519371"/>
                  </a:lnTo>
                  <a:lnTo>
                    <a:pt x="1257980" y="522545"/>
                  </a:lnTo>
                  <a:lnTo>
                    <a:pt x="1246414" y="525265"/>
                  </a:lnTo>
                  <a:lnTo>
                    <a:pt x="1234395" y="527985"/>
                  </a:lnTo>
                  <a:lnTo>
                    <a:pt x="1221468" y="530478"/>
                  </a:lnTo>
                  <a:lnTo>
                    <a:pt x="1208314" y="532745"/>
                  </a:lnTo>
                  <a:lnTo>
                    <a:pt x="1194253" y="535012"/>
                  </a:lnTo>
                  <a:lnTo>
                    <a:pt x="1179966" y="536825"/>
                  </a:lnTo>
                  <a:lnTo>
                    <a:pt x="1164545" y="538638"/>
                  </a:lnTo>
                  <a:lnTo>
                    <a:pt x="1149123" y="540452"/>
                  </a:lnTo>
                  <a:lnTo>
                    <a:pt x="1133021" y="541812"/>
                  </a:lnTo>
                  <a:lnTo>
                    <a:pt x="1116239" y="543172"/>
                  </a:lnTo>
                  <a:lnTo>
                    <a:pt x="1098777" y="544305"/>
                  </a:lnTo>
                  <a:lnTo>
                    <a:pt x="1081087" y="545212"/>
                  </a:lnTo>
                  <a:lnTo>
                    <a:pt x="1081087" y="581026"/>
                  </a:lnTo>
                  <a:lnTo>
                    <a:pt x="951139" y="581026"/>
                  </a:lnTo>
                  <a:lnTo>
                    <a:pt x="951139" y="544078"/>
                  </a:lnTo>
                  <a:lnTo>
                    <a:pt x="937078" y="543625"/>
                  </a:lnTo>
                  <a:lnTo>
                    <a:pt x="923471" y="542945"/>
                  </a:lnTo>
                  <a:lnTo>
                    <a:pt x="909864" y="541812"/>
                  </a:lnTo>
                  <a:lnTo>
                    <a:pt x="896484" y="540678"/>
                  </a:lnTo>
                  <a:lnTo>
                    <a:pt x="883330" y="539545"/>
                  </a:lnTo>
                  <a:lnTo>
                    <a:pt x="870403" y="538185"/>
                  </a:lnTo>
                  <a:lnTo>
                    <a:pt x="857703" y="536598"/>
                  </a:lnTo>
                  <a:lnTo>
                    <a:pt x="845457" y="534785"/>
                  </a:lnTo>
                  <a:lnTo>
                    <a:pt x="832984" y="532745"/>
                  </a:lnTo>
                  <a:lnTo>
                    <a:pt x="821191" y="530705"/>
                  </a:lnTo>
                  <a:lnTo>
                    <a:pt x="809171" y="528665"/>
                  </a:lnTo>
                  <a:lnTo>
                    <a:pt x="797605" y="526171"/>
                  </a:lnTo>
                  <a:lnTo>
                    <a:pt x="786266" y="523451"/>
                  </a:lnTo>
                  <a:lnTo>
                    <a:pt x="775153" y="520731"/>
                  </a:lnTo>
                  <a:lnTo>
                    <a:pt x="764267" y="517784"/>
                  </a:lnTo>
                  <a:lnTo>
                    <a:pt x="753608" y="514838"/>
                  </a:lnTo>
                  <a:lnTo>
                    <a:pt x="743403" y="511438"/>
                  </a:lnTo>
                  <a:lnTo>
                    <a:pt x="733878" y="507811"/>
                  </a:lnTo>
                  <a:lnTo>
                    <a:pt x="724807" y="503731"/>
                  </a:lnTo>
                  <a:lnTo>
                    <a:pt x="716642" y="499651"/>
                  </a:lnTo>
                  <a:lnTo>
                    <a:pt x="709158" y="494891"/>
                  </a:lnTo>
                  <a:lnTo>
                    <a:pt x="705530" y="492624"/>
                  </a:lnTo>
                  <a:lnTo>
                    <a:pt x="702128" y="489904"/>
                  </a:lnTo>
                  <a:lnTo>
                    <a:pt x="698953" y="487637"/>
                  </a:lnTo>
                  <a:lnTo>
                    <a:pt x="696005" y="484917"/>
                  </a:lnTo>
                  <a:lnTo>
                    <a:pt x="692830" y="482197"/>
                  </a:lnTo>
                  <a:lnTo>
                    <a:pt x="690335" y="479477"/>
                  </a:lnTo>
                  <a:lnTo>
                    <a:pt x="687841" y="476530"/>
                  </a:lnTo>
                  <a:lnTo>
                    <a:pt x="685346" y="473810"/>
                  </a:lnTo>
                  <a:lnTo>
                    <a:pt x="683078" y="470637"/>
                  </a:lnTo>
                  <a:lnTo>
                    <a:pt x="681037" y="467916"/>
                  </a:lnTo>
                  <a:lnTo>
                    <a:pt x="679223" y="464743"/>
                  </a:lnTo>
                  <a:lnTo>
                    <a:pt x="677408" y="461343"/>
                  </a:lnTo>
                  <a:lnTo>
                    <a:pt x="675821" y="457943"/>
                  </a:lnTo>
                  <a:lnTo>
                    <a:pt x="674233" y="454770"/>
                  </a:lnTo>
                  <a:lnTo>
                    <a:pt x="673326" y="451369"/>
                  </a:lnTo>
                  <a:lnTo>
                    <a:pt x="671966" y="447743"/>
                  </a:lnTo>
                  <a:lnTo>
                    <a:pt x="671285" y="444343"/>
                  </a:lnTo>
                  <a:lnTo>
                    <a:pt x="670378" y="440489"/>
                  </a:lnTo>
                  <a:lnTo>
                    <a:pt x="669925" y="436862"/>
                  </a:lnTo>
                  <a:lnTo>
                    <a:pt x="669471" y="433009"/>
                  </a:lnTo>
                  <a:lnTo>
                    <a:pt x="669244" y="429156"/>
                  </a:lnTo>
                  <a:lnTo>
                    <a:pt x="669244" y="425302"/>
                  </a:lnTo>
                  <a:lnTo>
                    <a:pt x="669244" y="406715"/>
                  </a:lnTo>
                  <a:lnTo>
                    <a:pt x="951139" y="406715"/>
                  </a:lnTo>
                  <a:lnTo>
                    <a:pt x="951139" y="430062"/>
                  </a:lnTo>
                  <a:lnTo>
                    <a:pt x="951366" y="439129"/>
                  </a:lnTo>
                  <a:lnTo>
                    <a:pt x="951819" y="447516"/>
                  </a:lnTo>
                  <a:lnTo>
                    <a:pt x="952273" y="454770"/>
                  </a:lnTo>
                  <a:lnTo>
                    <a:pt x="953407" y="461116"/>
                  </a:lnTo>
                  <a:lnTo>
                    <a:pt x="954768" y="466783"/>
                  </a:lnTo>
                  <a:lnTo>
                    <a:pt x="956355" y="471543"/>
                  </a:lnTo>
                  <a:lnTo>
                    <a:pt x="957035" y="473357"/>
                  </a:lnTo>
                  <a:lnTo>
                    <a:pt x="957716" y="475170"/>
                  </a:lnTo>
                  <a:lnTo>
                    <a:pt x="958850" y="476530"/>
                  </a:lnTo>
                  <a:lnTo>
                    <a:pt x="959757" y="477890"/>
                  </a:lnTo>
                  <a:lnTo>
                    <a:pt x="961118" y="479024"/>
                  </a:lnTo>
                  <a:lnTo>
                    <a:pt x="962478" y="479930"/>
                  </a:lnTo>
                  <a:lnTo>
                    <a:pt x="964066" y="481064"/>
                  </a:lnTo>
                  <a:lnTo>
                    <a:pt x="965880" y="481970"/>
                  </a:lnTo>
                  <a:lnTo>
                    <a:pt x="969962" y="483557"/>
                  </a:lnTo>
                  <a:lnTo>
                    <a:pt x="974725" y="484917"/>
                  </a:lnTo>
                  <a:lnTo>
                    <a:pt x="980394" y="485824"/>
                  </a:lnTo>
                  <a:lnTo>
                    <a:pt x="986971" y="486730"/>
                  </a:lnTo>
                  <a:lnTo>
                    <a:pt x="994228" y="486957"/>
                  </a:lnTo>
                  <a:lnTo>
                    <a:pt x="1002166" y="487184"/>
                  </a:lnTo>
                  <a:lnTo>
                    <a:pt x="1009196" y="487184"/>
                  </a:lnTo>
                  <a:lnTo>
                    <a:pt x="1015546" y="486730"/>
                  </a:lnTo>
                  <a:lnTo>
                    <a:pt x="1021443" y="486050"/>
                  </a:lnTo>
                  <a:lnTo>
                    <a:pt x="1027112" y="485597"/>
                  </a:lnTo>
                  <a:lnTo>
                    <a:pt x="1032328" y="484690"/>
                  </a:lnTo>
                  <a:lnTo>
                    <a:pt x="1037091" y="483557"/>
                  </a:lnTo>
                  <a:lnTo>
                    <a:pt x="1041173" y="482197"/>
                  </a:lnTo>
                  <a:lnTo>
                    <a:pt x="1044802" y="480837"/>
                  </a:lnTo>
                  <a:lnTo>
                    <a:pt x="1047977" y="479024"/>
                  </a:lnTo>
                  <a:lnTo>
                    <a:pt x="1050925" y="477210"/>
                  </a:lnTo>
                  <a:lnTo>
                    <a:pt x="1053193" y="475170"/>
                  </a:lnTo>
                  <a:lnTo>
                    <a:pt x="1055234" y="472677"/>
                  </a:lnTo>
                  <a:lnTo>
                    <a:pt x="1056821" y="470183"/>
                  </a:lnTo>
                  <a:lnTo>
                    <a:pt x="1057955" y="467237"/>
                  </a:lnTo>
                  <a:lnTo>
                    <a:pt x="1058635" y="464516"/>
                  </a:lnTo>
                  <a:lnTo>
                    <a:pt x="1058635" y="461343"/>
                  </a:lnTo>
                  <a:lnTo>
                    <a:pt x="1058635" y="453636"/>
                  </a:lnTo>
                  <a:lnTo>
                    <a:pt x="1057955" y="446383"/>
                  </a:lnTo>
                  <a:lnTo>
                    <a:pt x="1056821" y="440036"/>
                  </a:lnTo>
                  <a:lnTo>
                    <a:pt x="1055461" y="433916"/>
                  </a:lnTo>
                  <a:lnTo>
                    <a:pt x="1053419" y="428475"/>
                  </a:lnTo>
                  <a:lnTo>
                    <a:pt x="1052512" y="425756"/>
                  </a:lnTo>
                  <a:lnTo>
                    <a:pt x="1051152" y="423489"/>
                  </a:lnTo>
                  <a:lnTo>
                    <a:pt x="1049791" y="421222"/>
                  </a:lnTo>
                  <a:lnTo>
                    <a:pt x="1048657" y="419182"/>
                  </a:lnTo>
                  <a:lnTo>
                    <a:pt x="1047069" y="417369"/>
                  </a:lnTo>
                  <a:lnTo>
                    <a:pt x="1045482" y="415555"/>
                  </a:lnTo>
                  <a:lnTo>
                    <a:pt x="1043668" y="413742"/>
                  </a:lnTo>
                  <a:lnTo>
                    <a:pt x="1041173" y="411928"/>
                  </a:lnTo>
                  <a:lnTo>
                    <a:pt x="1038225" y="410342"/>
                  </a:lnTo>
                  <a:lnTo>
                    <a:pt x="1034823" y="408528"/>
                  </a:lnTo>
                  <a:lnTo>
                    <a:pt x="1030741" y="406715"/>
                  </a:lnTo>
                  <a:lnTo>
                    <a:pt x="1026432" y="404675"/>
                  </a:lnTo>
                  <a:lnTo>
                    <a:pt x="1016000" y="401048"/>
                  </a:lnTo>
                  <a:lnTo>
                    <a:pt x="1003753" y="397195"/>
                  </a:lnTo>
                  <a:lnTo>
                    <a:pt x="989466" y="393341"/>
                  </a:lnTo>
                  <a:lnTo>
                    <a:pt x="972910" y="389488"/>
                  </a:lnTo>
                  <a:lnTo>
                    <a:pt x="954768" y="385408"/>
                  </a:lnTo>
                  <a:lnTo>
                    <a:pt x="895350" y="372714"/>
                  </a:lnTo>
                  <a:lnTo>
                    <a:pt x="846137" y="361607"/>
                  </a:lnTo>
                  <a:lnTo>
                    <a:pt x="807357" y="352314"/>
                  </a:lnTo>
                  <a:lnTo>
                    <a:pt x="791935" y="348460"/>
                  </a:lnTo>
                  <a:lnTo>
                    <a:pt x="779009" y="345060"/>
                  </a:lnTo>
                  <a:lnTo>
                    <a:pt x="767669" y="341887"/>
                  </a:lnTo>
                  <a:lnTo>
                    <a:pt x="756557" y="338260"/>
                  </a:lnTo>
                  <a:lnTo>
                    <a:pt x="746125" y="334180"/>
                  </a:lnTo>
                  <a:lnTo>
                    <a:pt x="735692" y="329646"/>
                  </a:lnTo>
                  <a:lnTo>
                    <a:pt x="725941" y="325113"/>
                  </a:lnTo>
                  <a:lnTo>
                    <a:pt x="716642" y="319900"/>
                  </a:lnTo>
                  <a:lnTo>
                    <a:pt x="707571" y="314459"/>
                  </a:lnTo>
                  <a:lnTo>
                    <a:pt x="698953" y="308793"/>
                  </a:lnTo>
                  <a:lnTo>
                    <a:pt x="694644" y="306072"/>
                  </a:lnTo>
                  <a:lnTo>
                    <a:pt x="690789" y="302899"/>
                  </a:lnTo>
                  <a:lnTo>
                    <a:pt x="687160" y="299952"/>
                  </a:lnTo>
                  <a:lnTo>
                    <a:pt x="684212" y="297006"/>
                  </a:lnTo>
                  <a:lnTo>
                    <a:pt x="681037" y="293606"/>
                  </a:lnTo>
                  <a:lnTo>
                    <a:pt x="678316" y="290432"/>
                  </a:lnTo>
                  <a:lnTo>
                    <a:pt x="675594" y="287485"/>
                  </a:lnTo>
                  <a:lnTo>
                    <a:pt x="673326" y="284085"/>
                  </a:lnTo>
                  <a:lnTo>
                    <a:pt x="671512" y="280685"/>
                  </a:lnTo>
                  <a:lnTo>
                    <a:pt x="669698" y="277285"/>
                  </a:lnTo>
                  <a:lnTo>
                    <a:pt x="668110" y="274112"/>
                  </a:lnTo>
                  <a:lnTo>
                    <a:pt x="667203" y="270485"/>
                  </a:lnTo>
                  <a:lnTo>
                    <a:pt x="666069" y="266858"/>
                  </a:lnTo>
                  <a:lnTo>
                    <a:pt x="665616" y="263458"/>
                  </a:lnTo>
                  <a:lnTo>
                    <a:pt x="665162" y="259605"/>
                  </a:lnTo>
                  <a:lnTo>
                    <a:pt x="665162" y="255978"/>
                  </a:lnTo>
                  <a:lnTo>
                    <a:pt x="665389" y="250764"/>
                  </a:lnTo>
                  <a:lnTo>
                    <a:pt x="666069" y="245551"/>
                  </a:lnTo>
                  <a:lnTo>
                    <a:pt x="667430" y="240564"/>
                  </a:lnTo>
                  <a:lnTo>
                    <a:pt x="669471" y="235804"/>
                  </a:lnTo>
                  <a:lnTo>
                    <a:pt x="671966" y="231044"/>
                  </a:lnTo>
                  <a:lnTo>
                    <a:pt x="675141" y="226510"/>
                  </a:lnTo>
                  <a:lnTo>
                    <a:pt x="678769" y="222204"/>
                  </a:lnTo>
                  <a:lnTo>
                    <a:pt x="682851" y="217897"/>
                  </a:lnTo>
                  <a:lnTo>
                    <a:pt x="687387" y="213590"/>
                  </a:lnTo>
                  <a:lnTo>
                    <a:pt x="692830" y="209737"/>
                  </a:lnTo>
                  <a:lnTo>
                    <a:pt x="698953" y="205883"/>
                  </a:lnTo>
                  <a:lnTo>
                    <a:pt x="705303" y="202257"/>
                  </a:lnTo>
                  <a:lnTo>
                    <a:pt x="712333" y="198857"/>
                  </a:lnTo>
                  <a:lnTo>
                    <a:pt x="719817" y="195456"/>
                  </a:lnTo>
                  <a:lnTo>
                    <a:pt x="727755" y="192056"/>
                  </a:lnTo>
                  <a:lnTo>
                    <a:pt x="736600" y="188883"/>
                  </a:lnTo>
                  <a:lnTo>
                    <a:pt x="745898" y="185936"/>
                  </a:lnTo>
                  <a:lnTo>
                    <a:pt x="755650" y="183216"/>
                  </a:lnTo>
                  <a:lnTo>
                    <a:pt x="765855" y="180496"/>
                  </a:lnTo>
                  <a:lnTo>
                    <a:pt x="776741" y="177776"/>
                  </a:lnTo>
                  <a:lnTo>
                    <a:pt x="788307" y="175509"/>
                  </a:lnTo>
                  <a:lnTo>
                    <a:pt x="800100" y="173242"/>
                  </a:lnTo>
                  <a:lnTo>
                    <a:pt x="812800" y="171202"/>
                  </a:lnTo>
                  <a:lnTo>
                    <a:pt x="825953" y="169389"/>
                  </a:lnTo>
                  <a:lnTo>
                    <a:pt x="839560" y="167576"/>
                  </a:lnTo>
                  <a:lnTo>
                    <a:pt x="853848" y="165762"/>
                  </a:lnTo>
                  <a:lnTo>
                    <a:pt x="868816" y="164176"/>
                  </a:lnTo>
                  <a:lnTo>
                    <a:pt x="884010" y="162816"/>
                  </a:lnTo>
                  <a:lnTo>
                    <a:pt x="900112" y="161682"/>
                  </a:lnTo>
                  <a:lnTo>
                    <a:pt x="916441" y="160549"/>
                  </a:lnTo>
                  <a:lnTo>
                    <a:pt x="933450" y="159869"/>
                  </a:lnTo>
                  <a:lnTo>
                    <a:pt x="951139" y="158962"/>
                  </a:lnTo>
                  <a:lnTo>
                    <a:pt x="951139" y="128588"/>
                  </a:lnTo>
                  <a:close/>
                  <a:moveTo>
                    <a:pt x="1018381" y="83477"/>
                  </a:moveTo>
                  <a:lnTo>
                    <a:pt x="993670" y="83703"/>
                  </a:lnTo>
                  <a:lnTo>
                    <a:pt x="969185" y="83930"/>
                  </a:lnTo>
                  <a:lnTo>
                    <a:pt x="944701" y="84384"/>
                  </a:lnTo>
                  <a:lnTo>
                    <a:pt x="920443" y="85064"/>
                  </a:lnTo>
                  <a:lnTo>
                    <a:pt x="896638" y="85972"/>
                  </a:lnTo>
                  <a:lnTo>
                    <a:pt x="872607" y="86879"/>
                  </a:lnTo>
                  <a:lnTo>
                    <a:pt x="848576" y="88467"/>
                  </a:lnTo>
                  <a:lnTo>
                    <a:pt x="824998" y="89828"/>
                  </a:lnTo>
                  <a:lnTo>
                    <a:pt x="801420" y="91643"/>
                  </a:lnTo>
                  <a:lnTo>
                    <a:pt x="778296" y="93457"/>
                  </a:lnTo>
                  <a:lnTo>
                    <a:pt x="754944" y="95726"/>
                  </a:lnTo>
                  <a:lnTo>
                    <a:pt x="732047" y="97767"/>
                  </a:lnTo>
                  <a:lnTo>
                    <a:pt x="709376" y="100489"/>
                  </a:lnTo>
                  <a:lnTo>
                    <a:pt x="686705" y="103211"/>
                  </a:lnTo>
                  <a:lnTo>
                    <a:pt x="664487" y="106160"/>
                  </a:lnTo>
                  <a:lnTo>
                    <a:pt x="642270" y="108882"/>
                  </a:lnTo>
                  <a:lnTo>
                    <a:pt x="620505" y="112285"/>
                  </a:lnTo>
                  <a:lnTo>
                    <a:pt x="598741" y="115688"/>
                  </a:lnTo>
                  <a:lnTo>
                    <a:pt x="577431" y="119317"/>
                  </a:lnTo>
                  <a:lnTo>
                    <a:pt x="556120" y="123173"/>
                  </a:lnTo>
                  <a:lnTo>
                    <a:pt x="535262" y="127256"/>
                  </a:lnTo>
                  <a:lnTo>
                    <a:pt x="514632" y="131339"/>
                  </a:lnTo>
                  <a:lnTo>
                    <a:pt x="494455" y="135423"/>
                  </a:lnTo>
                  <a:lnTo>
                    <a:pt x="474504" y="140186"/>
                  </a:lnTo>
                  <a:lnTo>
                    <a:pt x="454554" y="144723"/>
                  </a:lnTo>
                  <a:lnTo>
                    <a:pt x="435283" y="149713"/>
                  </a:lnTo>
                  <a:lnTo>
                    <a:pt x="416240" y="154931"/>
                  </a:lnTo>
                  <a:lnTo>
                    <a:pt x="397423" y="159921"/>
                  </a:lnTo>
                  <a:lnTo>
                    <a:pt x="378832" y="165365"/>
                  </a:lnTo>
                  <a:lnTo>
                    <a:pt x="360696" y="170809"/>
                  </a:lnTo>
                  <a:lnTo>
                    <a:pt x="343012" y="176707"/>
                  </a:lnTo>
                  <a:lnTo>
                    <a:pt x="325782" y="182605"/>
                  </a:lnTo>
                  <a:lnTo>
                    <a:pt x="310139" y="188049"/>
                  </a:lnTo>
                  <a:lnTo>
                    <a:pt x="295403" y="193493"/>
                  </a:lnTo>
                  <a:lnTo>
                    <a:pt x="280894" y="199164"/>
                  </a:lnTo>
                  <a:lnTo>
                    <a:pt x="267291" y="204835"/>
                  </a:lnTo>
                  <a:lnTo>
                    <a:pt x="253689" y="210506"/>
                  </a:lnTo>
                  <a:lnTo>
                    <a:pt x="241219" y="216177"/>
                  </a:lnTo>
                  <a:lnTo>
                    <a:pt x="228750" y="222075"/>
                  </a:lnTo>
                  <a:lnTo>
                    <a:pt x="217188" y="227746"/>
                  </a:lnTo>
                  <a:lnTo>
                    <a:pt x="205853" y="233644"/>
                  </a:lnTo>
                  <a:lnTo>
                    <a:pt x="195197" y="239314"/>
                  </a:lnTo>
                  <a:lnTo>
                    <a:pt x="184995" y="245439"/>
                  </a:lnTo>
                  <a:lnTo>
                    <a:pt x="175474" y="251110"/>
                  </a:lnTo>
                  <a:lnTo>
                    <a:pt x="166178" y="256781"/>
                  </a:lnTo>
                  <a:lnTo>
                    <a:pt x="157563" y="262679"/>
                  </a:lnTo>
                  <a:lnTo>
                    <a:pt x="149402" y="268350"/>
                  </a:lnTo>
                  <a:lnTo>
                    <a:pt x="141694" y="274021"/>
                  </a:lnTo>
                  <a:lnTo>
                    <a:pt x="134439" y="279692"/>
                  </a:lnTo>
                  <a:lnTo>
                    <a:pt x="127638" y="285136"/>
                  </a:lnTo>
                  <a:lnTo>
                    <a:pt x="121517" y="290807"/>
                  </a:lnTo>
                  <a:lnTo>
                    <a:pt x="115849" y="296251"/>
                  </a:lnTo>
                  <a:lnTo>
                    <a:pt x="110635" y="301695"/>
                  </a:lnTo>
                  <a:lnTo>
                    <a:pt x="105874" y="306912"/>
                  </a:lnTo>
                  <a:lnTo>
                    <a:pt x="101339" y="312130"/>
                  </a:lnTo>
                  <a:lnTo>
                    <a:pt x="97485" y="317347"/>
                  </a:lnTo>
                  <a:lnTo>
                    <a:pt x="94085" y="322564"/>
                  </a:lnTo>
                  <a:lnTo>
                    <a:pt x="91364" y="327328"/>
                  </a:lnTo>
                  <a:lnTo>
                    <a:pt x="88870" y="332091"/>
                  </a:lnTo>
                  <a:lnTo>
                    <a:pt x="87057" y="336855"/>
                  </a:lnTo>
                  <a:lnTo>
                    <a:pt x="85470" y="341392"/>
                  </a:lnTo>
                  <a:lnTo>
                    <a:pt x="84109" y="345929"/>
                  </a:lnTo>
                  <a:lnTo>
                    <a:pt x="83656" y="350012"/>
                  </a:lnTo>
                  <a:lnTo>
                    <a:pt x="83429" y="354548"/>
                  </a:lnTo>
                  <a:lnTo>
                    <a:pt x="83656" y="358631"/>
                  </a:lnTo>
                  <a:lnTo>
                    <a:pt x="84109" y="362715"/>
                  </a:lnTo>
                  <a:lnTo>
                    <a:pt x="85470" y="367251"/>
                  </a:lnTo>
                  <a:lnTo>
                    <a:pt x="87057" y="371788"/>
                  </a:lnTo>
                  <a:lnTo>
                    <a:pt x="88870" y="376552"/>
                  </a:lnTo>
                  <a:lnTo>
                    <a:pt x="91364" y="381315"/>
                  </a:lnTo>
                  <a:lnTo>
                    <a:pt x="94085" y="386533"/>
                  </a:lnTo>
                  <a:lnTo>
                    <a:pt x="97485" y="391296"/>
                  </a:lnTo>
                  <a:lnTo>
                    <a:pt x="101339" y="396513"/>
                  </a:lnTo>
                  <a:lnTo>
                    <a:pt x="105874" y="401731"/>
                  </a:lnTo>
                  <a:lnTo>
                    <a:pt x="110635" y="407175"/>
                  </a:lnTo>
                  <a:lnTo>
                    <a:pt x="115849" y="412392"/>
                  </a:lnTo>
                  <a:lnTo>
                    <a:pt x="121517" y="417836"/>
                  </a:lnTo>
                  <a:lnTo>
                    <a:pt x="127638" y="423507"/>
                  </a:lnTo>
                  <a:lnTo>
                    <a:pt x="134439" y="428951"/>
                  </a:lnTo>
                  <a:lnTo>
                    <a:pt x="141694" y="434622"/>
                  </a:lnTo>
                  <a:lnTo>
                    <a:pt x="149402" y="440293"/>
                  </a:lnTo>
                  <a:lnTo>
                    <a:pt x="157563" y="445964"/>
                  </a:lnTo>
                  <a:lnTo>
                    <a:pt x="166178" y="451862"/>
                  </a:lnTo>
                  <a:lnTo>
                    <a:pt x="175474" y="457533"/>
                  </a:lnTo>
                  <a:lnTo>
                    <a:pt x="184995" y="463658"/>
                  </a:lnTo>
                  <a:lnTo>
                    <a:pt x="195197" y="469329"/>
                  </a:lnTo>
                  <a:lnTo>
                    <a:pt x="205853" y="474999"/>
                  </a:lnTo>
                  <a:lnTo>
                    <a:pt x="217188" y="480897"/>
                  </a:lnTo>
                  <a:lnTo>
                    <a:pt x="228750" y="486568"/>
                  </a:lnTo>
                  <a:lnTo>
                    <a:pt x="241219" y="492466"/>
                  </a:lnTo>
                  <a:lnTo>
                    <a:pt x="253689" y="498137"/>
                  </a:lnTo>
                  <a:lnTo>
                    <a:pt x="267291" y="503808"/>
                  </a:lnTo>
                  <a:lnTo>
                    <a:pt x="280894" y="509479"/>
                  </a:lnTo>
                  <a:lnTo>
                    <a:pt x="295403" y="514923"/>
                  </a:lnTo>
                  <a:lnTo>
                    <a:pt x="310139" y="520594"/>
                  </a:lnTo>
                  <a:lnTo>
                    <a:pt x="325782" y="526038"/>
                  </a:lnTo>
                  <a:lnTo>
                    <a:pt x="343012" y="531936"/>
                  </a:lnTo>
                  <a:lnTo>
                    <a:pt x="360696" y="537607"/>
                  </a:lnTo>
                  <a:lnTo>
                    <a:pt x="378832" y="543278"/>
                  </a:lnTo>
                  <a:lnTo>
                    <a:pt x="397423" y="548722"/>
                  </a:lnTo>
                  <a:lnTo>
                    <a:pt x="416240" y="553939"/>
                  </a:lnTo>
                  <a:lnTo>
                    <a:pt x="435283" y="558930"/>
                  </a:lnTo>
                  <a:lnTo>
                    <a:pt x="454554" y="563920"/>
                  </a:lnTo>
                  <a:lnTo>
                    <a:pt x="474504" y="568457"/>
                  </a:lnTo>
                  <a:lnTo>
                    <a:pt x="494455" y="572994"/>
                  </a:lnTo>
                  <a:lnTo>
                    <a:pt x="514632" y="577304"/>
                  </a:lnTo>
                  <a:lnTo>
                    <a:pt x="535262" y="581387"/>
                  </a:lnTo>
                  <a:lnTo>
                    <a:pt x="556120" y="585470"/>
                  </a:lnTo>
                  <a:lnTo>
                    <a:pt x="577431" y="589553"/>
                  </a:lnTo>
                  <a:lnTo>
                    <a:pt x="598741" y="592955"/>
                  </a:lnTo>
                  <a:lnTo>
                    <a:pt x="620505" y="596358"/>
                  </a:lnTo>
                  <a:lnTo>
                    <a:pt x="642270" y="599534"/>
                  </a:lnTo>
                  <a:lnTo>
                    <a:pt x="664487" y="602710"/>
                  </a:lnTo>
                  <a:lnTo>
                    <a:pt x="686705" y="605432"/>
                  </a:lnTo>
                  <a:lnTo>
                    <a:pt x="709376" y="608381"/>
                  </a:lnTo>
                  <a:lnTo>
                    <a:pt x="732047" y="610649"/>
                  </a:lnTo>
                  <a:lnTo>
                    <a:pt x="754944" y="612917"/>
                  </a:lnTo>
                  <a:lnTo>
                    <a:pt x="778296" y="614959"/>
                  </a:lnTo>
                  <a:lnTo>
                    <a:pt x="801420" y="617000"/>
                  </a:lnTo>
                  <a:lnTo>
                    <a:pt x="824998" y="618588"/>
                  </a:lnTo>
                  <a:lnTo>
                    <a:pt x="848576" y="620176"/>
                  </a:lnTo>
                  <a:lnTo>
                    <a:pt x="872607" y="621537"/>
                  </a:lnTo>
                  <a:lnTo>
                    <a:pt x="896638" y="622671"/>
                  </a:lnTo>
                  <a:lnTo>
                    <a:pt x="920443" y="623579"/>
                  </a:lnTo>
                  <a:lnTo>
                    <a:pt x="944701" y="624259"/>
                  </a:lnTo>
                  <a:lnTo>
                    <a:pt x="969185" y="624713"/>
                  </a:lnTo>
                  <a:lnTo>
                    <a:pt x="993670" y="624940"/>
                  </a:lnTo>
                  <a:lnTo>
                    <a:pt x="1018381" y="625393"/>
                  </a:lnTo>
                  <a:lnTo>
                    <a:pt x="1043093" y="624940"/>
                  </a:lnTo>
                  <a:lnTo>
                    <a:pt x="1067578" y="624713"/>
                  </a:lnTo>
                  <a:lnTo>
                    <a:pt x="1091835" y="624259"/>
                  </a:lnTo>
                  <a:lnTo>
                    <a:pt x="1116093" y="623579"/>
                  </a:lnTo>
                  <a:lnTo>
                    <a:pt x="1140125" y="622671"/>
                  </a:lnTo>
                  <a:lnTo>
                    <a:pt x="1164156" y="621537"/>
                  </a:lnTo>
                  <a:lnTo>
                    <a:pt x="1187961" y="620176"/>
                  </a:lnTo>
                  <a:lnTo>
                    <a:pt x="1211539" y="618588"/>
                  </a:lnTo>
                  <a:lnTo>
                    <a:pt x="1235116" y="617000"/>
                  </a:lnTo>
                  <a:lnTo>
                    <a:pt x="1258467" y="614959"/>
                  </a:lnTo>
                  <a:lnTo>
                    <a:pt x="1281819" y="612917"/>
                  </a:lnTo>
                  <a:lnTo>
                    <a:pt x="1304716" y="610649"/>
                  </a:lnTo>
                  <a:lnTo>
                    <a:pt x="1327387" y="608381"/>
                  </a:lnTo>
                  <a:lnTo>
                    <a:pt x="1349832" y="605432"/>
                  </a:lnTo>
                  <a:lnTo>
                    <a:pt x="1372276" y="602710"/>
                  </a:lnTo>
                  <a:lnTo>
                    <a:pt x="1394493" y="599534"/>
                  </a:lnTo>
                  <a:lnTo>
                    <a:pt x="1416484" y="596358"/>
                  </a:lnTo>
                  <a:lnTo>
                    <a:pt x="1438022" y="592955"/>
                  </a:lnTo>
                  <a:lnTo>
                    <a:pt x="1459333" y="589553"/>
                  </a:lnTo>
                  <a:lnTo>
                    <a:pt x="1480643" y="585470"/>
                  </a:lnTo>
                  <a:lnTo>
                    <a:pt x="1501501" y="581387"/>
                  </a:lnTo>
                  <a:lnTo>
                    <a:pt x="1522131" y="577304"/>
                  </a:lnTo>
                  <a:lnTo>
                    <a:pt x="1542308" y="572994"/>
                  </a:lnTo>
                  <a:lnTo>
                    <a:pt x="1562259" y="568457"/>
                  </a:lnTo>
                  <a:lnTo>
                    <a:pt x="1582209" y="563920"/>
                  </a:lnTo>
                  <a:lnTo>
                    <a:pt x="1601480" y="558930"/>
                  </a:lnTo>
                  <a:lnTo>
                    <a:pt x="1620523" y="553939"/>
                  </a:lnTo>
                  <a:lnTo>
                    <a:pt x="1639340" y="548722"/>
                  </a:lnTo>
                  <a:lnTo>
                    <a:pt x="1657704" y="543278"/>
                  </a:lnTo>
                  <a:lnTo>
                    <a:pt x="1676067" y="537607"/>
                  </a:lnTo>
                  <a:lnTo>
                    <a:pt x="1693751" y="531936"/>
                  </a:lnTo>
                  <a:lnTo>
                    <a:pt x="1710981" y="526038"/>
                  </a:lnTo>
                  <a:lnTo>
                    <a:pt x="1726624" y="520594"/>
                  </a:lnTo>
                  <a:lnTo>
                    <a:pt x="1741587" y="514923"/>
                  </a:lnTo>
                  <a:lnTo>
                    <a:pt x="1755643" y="509479"/>
                  </a:lnTo>
                  <a:lnTo>
                    <a:pt x="1769699" y="503808"/>
                  </a:lnTo>
                  <a:lnTo>
                    <a:pt x="1782848" y="498137"/>
                  </a:lnTo>
                  <a:lnTo>
                    <a:pt x="1795543" y="492466"/>
                  </a:lnTo>
                  <a:lnTo>
                    <a:pt x="1807786" y="486568"/>
                  </a:lnTo>
                  <a:lnTo>
                    <a:pt x="1819575" y="480897"/>
                  </a:lnTo>
                  <a:lnTo>
                    <a:pt x="1830684" y="474999"/>
                  </a:lnTo>
                  <a:lnTo>
                    <a:pt x="1841566" y="469329"/>
                  </a:lnTo>
                  <a:lnTo>
                    <a:pt x="1851541" y="463658"/>
                  </a:lnTo>
                  <a:lnTo>
                    <a:pt x="1861289" y="457533"/>
                  </a:lnTo>
                  <a:lnTo>
                    <a:pt x="1870358" y="451862"/>
                  </a:lnTo>
                  <a:lnTo>
                    <a:pt x="1879199" y="445964"/>
                  </a:lnTo>
                  <a:lnTo>
                    <a:pt x="1887361" y="440293"/>
                  </a:lnTo>
                  <a:lnTo>
                    <a:pt x="1894843" y="434622"/>
                  </a:lnTo>
                  <a:lnTo>
                    <a:pt x="1902097" y="428951"/>
                  </a:lnTo>
                  <a:lnTo>
                    <a:pt x="1908899" y="423507"/>
                  </a:lnTo>
                  <a:lnTo>
                    <a:pt x="1915020" y="417836"/>
                  </a:lnTo>
                  <a:lnTo>
                    <a:pt x="1920914" y="412392"/>
                  </a:lnTo>
                  <a:lnTo>
                    <a:pt x="1926129" y="407175"/>
                  </a:lnTo>
                  <a:lnTo>
                    <a:pt x="1931116" y="401731"/>
                  </a:lnTo>
                  <a:lnTo>
                    <a:pt x="1935197" y="396513"/>
                  </a:lnTo>
                  <a:lnTo>
                    <a:pt x="1939051" y="391296"/>
                  </a:lnTo>
                  <a:lnTo>
                    <a:pt x="1942678" y="386533"/>
                  </a:lnTo>
                  <a:lnTo>
                    <a:pt x="1945399" y="381315"/>
                  </a:lnTo>
                  <a:lnTo>
                    <a:pt x="1947666" y="376552"/>
                  </a:lnTo>
                  <a:lnTo>
                    <a:pt x="1949933" y="371788"/>
                  </a:lnTo>
                  <a:lnTo>
                    <a:pt x="1951293" y="367251"/>
                  </a:lnTo>
                  <a:lnTo>
                    <a:pt x="1952654" y="362715"/>
                  </a:lnTo>
                  <a:lnTo>
                    <a:pt x="1953107" y="358631"/>
                  </a:lnTo>
                  <a:lnTo>
                    <a:pt x="1953560" y="354548"/>
                  </a:lnTo>
                  <a:lnTo>
                    <a:pt x="1953107" y="350012"/>
                  </a:lnTo>
                  <a:lnTo>
                    <a:pt x="1952654" y="345929"/>
                  </a:lnTo>
                  <a:lnTo>
                    <a:pt x="1951293" y="341392"/>
                  </a:lnTo>
                  <a:lnTo>
                    <a:pt x="1949933" y="336855"/>
                  </a:lnTo>
                  <a:lnTo>
                    <a:pt x="1947666" y="332091"/>
                  </a:lnTo>
                  <a:lnTo>
                    <a:pt x="1945399" y="327328"/>
                  </a:lnTo>
                  <a:lnTo>
                    <a:pt x="1942678" y="322564"/>
                  </a:lnTo>
                  <a:lnTo>
                    <a:pt x="1939051" y="317347"/>
                  </a:lnTo>
                  <a:lnTo>
                    <a:pt x="1935197" y="312130"/>
                  </a:lnTo>
                  <a:lnTo>
                    <a:pt x="1931116" y="306912"/>
                  </a:lnTo>
                  <a:lnTo>
                    <a:pt x="1926129" y="301695"/>
                  </a:lnTo>
                  <a:lnTo>
                    <a:pt x="1920914" y="296251"/>
                  </a:lnTo>
                  <a:lnTo>
                    <a:pt x="1915020" y="290807"/>
                  </a:lnTo>
                  <a:lnTo>
                    <a:pt x="1908899" y="285136"/>
                  </a:lnTo>
                  <a:lnTo>
                    <a:pt x="1902097" y="279692"/>
                  </a:lnTo>
                  <a:lnTo>
                    <a:pt x="1894843" y="274021"/>
                  </a:lnTo>
                  <a:lnTo>
                    <a:pt x="1887361" y="268350"/>
                  </a:lnTo>
                  <a:lnTo>
                    <a:pt x="1879199" y="262679"/>
                  </a:lnTo>
                  <a:lnTo>
                    <a:pt x="1870358" y="256781"/>
                  </a:lnTo>
                  <a:lnTo>
                    <a:pt x="1861289" y="251110"/>
                  </a:lnTo>
                  <a:lnTo>
                    <a:pt x="1851541" y="245439"/>
                  </a:lnTo>
                  <a:lnTo>
                    <a:pt x="1841566" y="239314"/>
                  </a:lnTo>
                  <a:lnTo>
                    <a:pt x="1830684" y="233644"/>
                  </a:lnTo>
                  <a:lnTo>
                    <a:pt x="1819575" y="227746"/>
                  </a:lnTo>
                  <a:lnTo>
                    <a:pt x="1807786" y="222075"/>
                  </a:lnTo>
                  <a:lnTo>
                    <a:pt x="1795543" y="216177"/>
                  </a:lnTo>
                  <a:lnTo>
                    <a:pt x="1782848" y="210506"/>
                  </a:lnTo>
                  <a:lnTo>
                    <a:pt x="1769699" y="204835"/>
                  </a:lnTo>
                  <a:lnTo>
                    <a:pt x="1755643" y="199164"/>
                  </a:lnTo>
                  <a:lnTo>
                    <a:pt x="1741587" y="193493"/>
                  </a:lnTo>
                  <a:lnTo>
                    <a:pt x="1726624" y="188049"/>
                  </a:lnTo>
                  <a:lnTo>
                    <a:pt x="1710981" y="182605"/>
                  </a:lnTo>
                  <a:lnTo>
                    <a:pt x="1693751" y="176707"/>
                  </a:lnTo>
                  <a:lnTo>
                    <a:pt x="1676067" y="170809"/>
                  </a:lnTo>
                  <a:lnTo>
                    <a:pt x="1657704" y="165365"/>
                  </a:lnTo>
                  <a:lnTo>
                    <a:pt x="1639340" y="159921"/>
                  </a:lnTo>
                  <a:lnTo>
                    <a:pt x="1620523" y="154931"/>
                  </a:lnTo>
                  <a:lnTo>
                    <a:pt x="1601480" y="149713"/>
                  </a:lnTo>
                  <a:lnTo>
                    <a:pt x="1582209" y="144723"/>
                  </a:lnTo>
                  <a:lnTo>
                    <a:pt x="1562259" y="140186"/>
                  </a:lnTo>
                  <a:lnTo>
                    <a:pt x="1542308" y="135423"/>
                  </a:lnTo>
                  <a:lnTo>
                    <a:pt x="1522131" y="131339"/>
                  </a:lnTo>
                  <a:lnTo>
                    <a:pt x="1501501" y="127256"/>
                  </a:lnTo>
                  <a:lnTo>
                    <a:pt x="1480643" y="123173"/>
                  </a:lnTo>
                  <a:lnTo>
                    <a:pt x="1459333" y="119317"/>
                  </a:lnTo>
                  <a:lnTo>
                    <a:pt x="1438022" y="115688"/>
                  </a:lnTo>
                  <a:lnTo>
                    <a:pt x="1416484" y="112285"/>
                  </a:lnTo>
                  <a:lnTo>
                    <a:pt x="1394493" y="108882"/>
                  </a:lnTo>
                  <a:lnTo>
                    <a:pt x="1372276" y="106160"/>
                  </a:lnTo>
                  <a:lnTo>
                    <a:pt x="1349832" y="103211"/>
                  </a:lnTo>
                  <a:lnTo>
                    <a:pt x="1327387" y="100489"/>
                  </a:lnTo>
                  <a:lnTo>
                    <a:pt x="1304716" y="97767"/>
                  </a:lnTo>
                  <a:lnTo>
                    <a:pt x="1281819" y="95726"/>
                  </a:lnTo>
                  <a:lnTo>
                    <a:pt x="1258467" y="93457"/>
                  </a:lnTo>
                  <a:lnTo>
                    <a:pt x="1235116" y="91643"/>
                  </a:lnTo>
                  <a:lnTo>
                    <a:pt x="1211539" y="89828"/>
                  </a:lnTo>
                  <a:lnTo>
                    <a:pt x="1187961" y="88467"/>
                  </a:lnTo>
                  <a:lnTo>
                    <a:pt x="1164156" y="86879"/>
                  </a:lnTo>
                  <a:lnTo>
                    <a:pt x="1140125" y="85972"/>
                  </a:lnTo>
                  <a:lnTo>
                    <a:pt x="1116093" y="85064"/>
                  </a:lnTo>
                  <a:lnTo>
                    <a:pt x="1091835" y="84384"/>
                  </a:lnTo>
                  <a:lnTo>
                    <a:pt x="1067578" y="83930"/>
                  </a:lnTo>
                  <a:lnTo>
                    <a:pt x="1043093" y="83703"/>
                  </a:lnTo>
                  <a:lnTo>
                    <a:pt x="1018381" y="83477"/>
                  </a:lnTo>
                  <a:close/>
                  <a:moveTo>
                    <a:pt x="1018381" y="0"/>
                  </a:moveTo>
                  <a:lnTo>
                    <a:pt x="1044680" y="227"/>
                  </a:lnTo>
                  <a:lnTo>
                    <a:pt x="1070525" y="681"/>
                  </a:lnTo>
                  <a:lnTo>
                    <a:pt x="1096597" y="1134"/>
                  </a:lnTo>
                  <a:lnTo>
                    <a:pt x="1122441" y="1815"/>
                  </a:lnTo>
                  <a:lnTo>
                    <a:pt x="1148060" y="2949"/>
                  </a:lnTo>
                  <a:lnTo>
                    <a:pt x="1173451" y="4083"/>
                  </a:lnTo>
                  <a:lnTo>
                    <a:pt x="1198389" y="5671"/>
                  </a:lnTo>
                  <a:lnTo>
                    <a:pt x="1223554" y="7259"/>
                  </a:lnTo>
                  <a:lnTo>
                    <a:pt x="1248265" y="9074"/>
                  </a:lnTo>
                  <a:lnTo>
                    <a:pt x="1272750" y="11342"/>
                  </a:lnTo>
                  <a:lnTo>
                    <a:pt x="1297235" y="13384"/>
                  </a:lnTo>
                  <a:lnTo>
                    <a:pt x="1321266" y="16106"/>
                  </a:lnTo>
                  <a:lnTo>
                    <a:pt x="1344844" y="18601"/>
                  </a:lnTo>
                  <a:lnTo>
                    <a:pt x="1368422" y="21777"/>
                  </a:lnTo>
                  <a:lnTo>
                    <a:pt x="1391773" y="24725"/>
                  </a:lnTo>
                  <a:lnTo>
                    <a:pt x="1414897" y="27901"/>
                  </a:lnTo>
                  <a:lnTo>
                    <a:pt x="1437568" y="31531"/>
                  </a:lnTo>
                  <a:lnTo>
                    <a:pt x="1460013" y="35160"/>
                  </a:lnTo>
                  <a:lnTo>
                    <a:pt x="1481777" y="39016"/>
                  </a:lnTo>
                  <a:lnTo>
                    <a:pt x="1503768" y="42873"/>
                  </a:lnTo>
                  <a:lnTo>
                    <a:pt x="1525079" y="46956"/>
                  </a:lnTo>
                  <a:lnTo>
                    <a:pt x="1546389" y="51492"/>
                  </a:lnTo>
                  <a:lnTo>
                    <a:pt x="1567247" y="56029"/>
                  </a:lnTo>
                  <a:lnTo>
                    <a:pt x="1587877" y="60566"/>
                  </a:lnTo>
                  <a:lnTo>
                    <a:pt x="1608054" y="65556"/>
                  </a:lnTo>
                  <a:lnTo>
                    <a:pt x="1627778" y="70547"/>
                  </a:lnTo>
                  <a:lnTo>
                    <a:pt x="1647049" y="75537"/>
                  </a:lnTo>
                  <a:lnTo>
                    <a:pt x="1666319" y="80981"/>
                  </a:lnTo>
                  <a:lnTo>
                    <a:pt x="1684682" y="86425"/>
                  </a:lnTo>
                  <a:lnTo>
                    <a:pt x="1703046" y="92096"/>
                  </a:lnTo>
                  <a:lnTo>
                    <a:pt x="1720956" y="97994"/>
                  </a:lnTo>
                  <a:lnTo>
                    <a:pt x="1738413" y="104119"/>
                  </a:lnTo>
                  <a:lnTo>
                    <a:pt x="1755416" y="110017"/>
                  </a:lnTo>
                  <a:lnTo>
                    <a:pt x="1772192" y="116141"/>
                  </a:lnTo>
                  <a:lnTo>
                    <a:pt x="1788515" y="122493"/>
                  </a:lnTo>
                  <a:lnTo>
                    <a:pt x="1804159" y="129071"/>
                  </a:lnTo>
                  <a:lnTo>
                    <a:pt x="1819575" y="135649"/>
                  </a:lnTo>
                  <a:lnTo>
                    <a:pt x="1834311" y="142455"/>
                  </a:lnTo>
                  <a:lnTo>
                    <a:pt x="1848820" y="149486"/>
                  </a:lnTo>
                  <a:lnTo>
                    <a:pt x="1862876" y="156292"/>
                  </a:lnTo>
                  <a:lnTo>
                    <a:pt x="1876252" y="163324"/>
                  </a:lnTo>
                  <a:lnTo>
                    <a:pt x="1889175" y="170809"/>
                  </a:lnTo>
                  <a:lnTo>
                    <a:pt x="1901871" y="178068"/>
                  </a:lnTo>
                  <a:lnTo>
                    <a:pt x="1913659" y="185554"/>
                  </a:lnTo>
                  <a:lnTo>
                    <a:pt x="1925448" y="193039"/>
                  </a:lnTo>
                  <a:lnTo>
                    <a:pt x="1936331" y="200752"/>
                  </a:lnTo>
                  <a:lnTo>
                    <a:pt x="1946759" y="208464"/>
                  </a:lnTo>
                  <a:lnTo>
                    <a:pt x="1956734" y="216404"/>
                  </a:lnTo>
                  <a:lnTo>
                    <a:pt x="1966029" y="224570"/>
                  </a:lnTo>
                  <a:lnTo>
                    <a:pt x="1975098" y="232509"/>
                  </a:lnTo>
                  <a:lnTo>
                    <a:pt x="1983259" y="240675"/>
                  </a:lnTo>
                  <a:lnTo>
                    <a:pt x="1991194" y="249069"/>
                  </a:lnTo>
                  <a:lnTo>
                    <a:pt x="1997996" y="257462"/>
                  </a:lnTo>
                  <a:lnTo>
                    <a:pt x="2004797" y="265628"/>
                  </a:lnTo>
                  <a:lnTo>
                    <a:pt x="2010691" y="274248"/>
                  </a:lnTo>
                  <a:lnTo>
                    <a:pt x="2016132" y="283094"/>
                  </a:lnTo>
                  <a:lnTo>
                    <a:pt x="2020893" y="291487"/>
                  </a:lnTo>
                  <a:lnTo>
                    <a:pt x="2025201" y="300334"/>
                  </a:lnTo>
                  <a:lnTo>
                    <a:pt x="2028375" y="309408"/>
                  </a:lnTo>
                  <a:lnTo>
                    <a:pt x="2029962" y="313717"/>
                  </a:lnTo>
                  <a:lnTo>
                    <a:pt x="2031549" y="318027"/>
                  </a:lnTo>
                  <a:lnTo>
                    <a:pt x="2032909" y="322791"/>
                  </a:lnTo>
                  <a:lnTo>
                    <a:pt x="2033816" y="327101"/>
                  </a:lnTo>
                  <a:lnTo>
                    <a:pt x="2034723" y="331411"/>
                  </a:lnTo>
                  <a:lnTo>
                    <a:pt x="2035403" y="336174"/>
                  </a:lnTo>
                  <a:lnTo>
                    <a:pt x="2035856" y="340484"/>
                  </a:lnTo>
                  <a:lnTo>
                    <a:pt x="2036536" y="345248"/>
                  </a:lnTo>
                  <a:lnTo>
                    <a:pt x="2036763" y="349785"/>
                  </a:lnTo>
                  <a:lnTo>
                    <a:pt x="2036763" y="354548"/>
                  </a:lnTo>
                  <a:lnTo>
                    <a:pt x="2036763" y="623579"/>
                  </a:lnTo>
                  <a:lnTo>
                    <a:pt x="2036763" y="628115"/>
                  </a:lnTo>
                  <a:lnTo>
                    <a:pt x="2036536" y="632879"/>
                  </a:lnTo>
                  <a:lnTo>
                    <a:pt x="2035856" y="637189"/>
                  </a:lnTo>
                  <a:lnTo>
                    <a:pt x="2035403" y="641726"/>
                  </a:lnTo>
                  <a:lnTo>
                    <a:pt x="2034723" y="646489"/>
                  </a:lnTo>
                  <a:lnTo>
                    <a:pt x="2033816" y="650799"/>
                  </a:lnTo>
                  <a:lnTo>
                    <a:pt x="2032909" y="655109"/>
                  </a:lnTo>
                  <a:lnTo>
                    <a:pt x="2031549" y="659873"/>
                  </a:lnTo>
                  <a:lnTo>
                    <a:pt x="2029962" y="664183"/>
                  </a:lnTo>
                  <a:lnTo>
                    <a:pt x="2028375" y="668720"/>
                  </a:lnTo>
                  <a:lnTo>
                    <a:pt x="2025201" y="677339"/>
                  </a:lnTo>
                  <a:lnTo>
                    <a:pt x="2020893" y="686186"/>
                  </a:lnTo>
                  <a:lnTo>
                    <a:pt x="2016132" y="695033"/>
                  </a:lnTo>
                  <a:lnTo>
                    <a:pt x="2010691" y="703426"/>
                  </a:lnTo>
                  <a:lnTo>
                    <a:pt x="2004797" y="712272"/>
                  </a:lnTo>
                  <a:lnTo>
                    <a:pt x="1997996" y="720439"/>
                  </a:lnTo>
                  <a:lnTo>
                    <a:pt x="1991194" y="729058"/>
                  </a:lnTo>
                  <a:lnTo>
                    <a:pt x="1983259" y="737225"/>
                  </a:lnTo>
                  <a:lnTo>
                    <a:pt x="1975098" y="745391"/>
                  </a:lnTo>
                  <a:lnTo>
                    <a:pt x="1966029" y="753557"/>
                  </a:lnTo>
                  <a:lnTo>
                    <a:pt x="1956734" y="761496"/>
                  </a:lnTo>
                  <a:lnTo>
                    <a:pt x="1946759" y="769209"/>
                  </a:lnTo>
                  <a:lnTo>
                    <a:pt x="1936331" y="777148"/>
                  </a:lnTo>
                  <a:lnTo>
                    <a:pt x="1925448" y="784861"/>
                  </a:lnTo>
                  <a:lnTo>
                    <a:pt x="1913659" y="792346"/>
                  </a:lnTo>
                  <a:lnTo>
                    <a:pt x="1901871" y="799832"/>
                  </a:lnTo>
                  <a:lnTo>
                    <a:pt x="1889175" y="807091"/>
                  </a:lnTo>
                  <a:lnTo>
                    <a:pt x="1876252" y="814577"/>
                  </a:lnTo>
                  <a:lnTo>
                    <a:pt x="1862876" y="821609"/>
                  </a:lnTo>
                  <a:lnTo>
                    <a:pt x="1848820" y="828640"/>
                  </a:lnTo>
                  <a:lnTo>
                    <a:pt x="1834311" y="835446"/>
                  </a:lnTo>
                  <a:lnTo>
                    <a:pt x="1819575" y="842251"/>
                  </a:lnTo>
                  <a:lnTo>
                    <a:pt x="1804159" y="848829"/>
                  </a:lnTo>
                  <a:lnTo>
                    <a:pt x="1788515" y="855407"/>
                  </a:lnTo>
                  <a:lnTo>
                    <a:pt x="1772192" y="861759"/>
                  </a:lnTo>
                  <a:lnTo>
                    <a:pt x="1755416" y="868110"/>
                  </a:lnTo>
                  <a:lnTo>
                    <a:pt x="1738413" y="874008"/>
                  </a:lnTo>
                  <a:lnTo>
                    <a:pt x="1720956" y="879906"/>
                  </a:lnTo>
                  <a:lnTo>
                    <a:pt x="1703046" y="885804"/>
                  </a:lnTo>
                  <a:lnTo>
                    <a:pt x="1684682" y="891475"/>
                  </a:lnTo>
                  <a:lnTo>
                    <a:pt x="1666319" y="896919"/>
                  </a:lnTo>
                  <a:lnTo>
                    <a:pt x="1647049" y="902363"/>
                  </a:lnTo>
                  <a:lnTo>
                    <a:pt x="1627778" y="907580"/>
                  </a:lnTo>
                  <a:lnTo>
                    <a:pt x="1608054" y="912344"/>
                  </a:lnTo>
                  <a:lnTo>
                    <a:pt x="1587877" y="917334"/>
                  </a:lnTo>
                  <a:lnTo>
                    <a:pt x="1567247" y="921871"/>
                  </a:lnTo>
                  <a:lnTo>
                    <a:pt x="1546389" y="926634"/>
                  </a:lnTo>
                  <a:lnTo>
                    <a:pt x="1525079" y="930944"/>
                  </a:lnTo>
                  <a:lnTo>
                    <a:pt x="1503768" y="935027"/>
                  </a:lnTo>
                  <a:lnTo>
                    <a:pt x="1481777" y="938884"/>
                  </a:lnTo>
                  <a:lnTo>
                    <a:pt x="1460013" y="942740"/>
                  </a:lnTo>
                  <a:lnTo>
                    <a:pt x="1437568" y="946369"/>
                  </a:lnTo>
                  <a:lnTo>
                    <a:pt x="1414897" y="949999"/>
                  </a:lnTo>
                  <a:lnTo>
                    <a:pt x="1391773" y="953175"/>
                  </a:lnTo>
                  <a:lnTo>
                    <a:pt x="1368422" y="956123"/>
                  </a:lnTo>
                  <a:lnTo>
                    <a:pt x="1344844" y="959299"/>
                  </a:lnTo>
                  <a:lnTo>
                    <a:pt x="1321266" y="961794"/>
                  </a:lnTo>
                  <a:lnTo>
                    <a:pt x="1297235" y="964516"/>
                  </a:lnTo>
                  <a:lnTo>
                    <a:pt x="1272750" y="966558"/>
                  </a:lnTo>
                  <a:lnTo>
                    <a:pt x="1248265" y="968826"/>
                  </a:lnTo>
                  <a:lnTo>
                    <a:pt x="1223554" y="970641"/>
                  </a:lnTo>
                  <a:lnTo>
                    <a:pt x="1198389" y="972229"/>
                  </a:lnTo>
                  <a:lnTo>
                    <a:pt x="1173451" y="973817"/>
                  </a:lnTo>
                  <a:lnTo>
                    <a:pt x="1148060" y="974951"/>
                  </a:lnTo>
                  <a:lnTo>
                    <a:pt x="1122441" y="976085"/>
                  </a:lnTo>
                  <a:lnTo>
                    <a:pt x="1096597" y="976766"/>
                  </a:lnTo>
                  <a:lnTo>
                    <a:pt x="1070525" y="977446"/>
                  </a:lnTo>
                  <a:lnTo>
                    <a:pt x="1044680" y="977673"/>
                  </a:lnTo>
                  <a:lnTo>
                    <a:pt x="1018381" y="977900"/>
                  </a:lnTo>
                  <a:lnTo>
                    <a:pt x="992083" y="977673"/>
                  </a:lnTo>
                  <a:lnTo>
                    <a:pt x="966011" y="977446"/>
                  </a:lnTo>
                  <a:lnTo>
                    <a:pt x="939940" y="976766"/>
                  </a:lnTo>
                  <a:lnTo>
                    <a:pt x="914095" y="976085"/>
                  </a:lnTo>
                  <a:lnTo>
                    <a:pt x="888477" y="974951"/>
                  </a:lnTo>
                  <a:lnTo>
                    <a:pt x="863312" y="973817"/>
                  </a:lnTo>
                  <a:lnTo>
                    <a:pt x="838147" y="972229"/>
                  </a:lnTo>
                  <a:lnTo>
                    <a:pt x="812982" y="970641"/>
                  </a:lnTo>
                  <a:lnTo>
                    <a:pt x="788271" y="968826"/>
                  </a:lnTo>
                  <a:lnTo>
                    <a:pt x="763786" y="966558"/>
                  </a:lnTo>
                  <a:lnTo>
                    <a:pt x="739528" y="964516"/>
                  </a:lnTo>
                  <a:lnTo>
                    <a:pt x="715497" y="961794"/>
                  </a:lnTo>
                  <a:lnTo>
                    <a:pt x="691692" y="959299"/>
                  </a:lnTo>
                  <a:lnTo>
                    <a:pt x="668115" y="956123"/>
                  </a:lnTo>
                  <a:lnTo>
                    <a:pt x="644990" y="953175"/>
                  </a:lnTo>
                  <a:lnTo>
                    <a:pt x="621866" y="949999"/>
                  </a:lnTo>
                  <a:lnTo>
                    <a:pt x="599195" y="946369"/>
                  </a:lnTo>
                  <a:lnTo>
                    <a:pt x="576750" y="942740"/>
                  </a:lnTo>
                  <a:lnTo>
                    <a:pt x="554759" y="938884"/>
                  </a:lnTo>
                  <a:lnTo>
                    <a:pt x="532995" y="935027"/>
                  </a:lnTo>
                  <a:lnTo>
                    <a:pt x="511458" y="930944"/>
                  </a:lnTo>
                  <a:lnTo>
                    <a:pt x="490147" y="926634"/>
                  </a:lnTo>
                  <a:lnTo>
                    <a:pt x="469290" y="921871"/>
                  </a:lnTo>
                  <a:lnTo>
                    <a:pt x="448886" y="917334"/>
                  </a:lnTo>
                  <a:lnTo>
                    <a:pt x="428935" y="912344"/>
                  </a:lnTo>
                  <a:lnTo>
                    <a:pt x="408985" y="907580"/>
                  </a:lnTo>
                  <a:lnTo>
                    <a:pt x="389715" y="902363"/>
                  </a:lnTo>
                  <a:lnTo>
                    <a:pt x="370671" y="896919"/>
                  </a:lnTo>
                  <a:lnTo>
                    <a:pt x="352081" y="891475"/>
                  </a:lnTo>
                  <a:lnTo>
                    <a:pt x="333717" y="885804"/>
                  </a:lnTo>
                  <a:lnTo>
                    <a:pt x="315580" y="879906"/>
                  </a:lnTo>
                  <a:lnTo>
                    <a:pt x="298124" y="874008"/>
                  </a:lnTo>
                  <a:lnTo>
                    <a:pt x="281120" y="868110"/>
                  </a:lnTo>
                  <a:lnTo>
                    <a:pt x="264571" y="861759"/>
                  </a:lnTo>
                  <a:lnTo>
                    <a:pt x="248474" y="855407"/>
                  </a:lnTo>
                  <a:lnTo>
                    <a:pt x="232605" y="848829"/>
                  </a:lnTo>
                  <a:lnTo>
                    <a:pt x="217188" y="842251"/>
                  </a:lnTo>
                  <a:lnTo>
                    <a:pt x="202225" y="835446"/>
                  </a:lnTo>
                  <a:lnTo>
                    <a:pt x="187716" y="828640"/>
                  </a:lnTo>
                  <a:lnTo>
                    <a:pt x="173887" y="821609"/>
                  </a:lnTo>
                  <a:lnTo>
                    <a:pt x="160511" y="814577"/>
                  </a:lnTo>
                  <a:lnTo>
                    <a:pt x="147362" y="807091"/>
                  </a:lnTo>
                  <a:lnTo>
                    <a:pt x="134892" y="799832"/>
                  </a:lnTo>
                  <a:lnTo>
                    <a:pt x="122877" y="792346"/>
                  </a:lnTo>
                  <a:lnTo>
                    <a:pt x="111541" y="784861"/>
                  </a:lnTo>
                  <a:lnTo>
                    <a:pt x="100433" y="777148"/>
                  </a:lnTo>
                  <a:lnTo>
                    <a:pt x="90004" y="769209"/>
                  </a:lnTo>
                  <a:lnTo>
                    <a:pt x="80029" y="761496"/>
                  </a:lnTo>
                  <a:lnTo>
                    <a:pt x="70734" y="753557"/>
                  </a:lnTo>
                  <a:lnTo>
                    <a:pt x="61665" y="745391"/>
                  </a:lnTo>
                  <a:lnTo>
                    <a:pt x="53504" y="737225"/>
                  </a:lnTo>
                  <a:lnTo>
                    <a:pt x="45795" y="729058"/>
                  </a:lnTo>
                  <a:lnTo>
                    <a:pt x="38541" y="720439"/>
                  </a:lnTo>
                  <a:lnTo>
                    <a:pt x="31966" y="712272"/>
                  </a:lnTo>
                  <a:lnTo>
                    <a:pt x="26072" y="703426"/>
                  </a:lnTo>
                  <a:lnTo>
                    <a:pt x="20631" y="695033"/>
                  </a:lnTo>
                  <a:lnTo>
                    <a:pt x="15870" y="686186"/>
                  </a:lnTo>
                  <a:lnTo>
                    <a:pt x="11562" y="677339"/>
                  </a:lnTo>
                  <a:lnTo>
                    <a:pt x="8162" y="668720"/>
                  </a:lnTo>
                  <a:lnTo>
                    <a:pt x="6575" y="664183"/>
                  </a:lnTo>
                  <a:lnTo>
                    <a:pt x="5214" y="659873"/>
                  </a:lnTo>
                  <a:lnTo>
                    <a:pt x="3854" y="655109"/>
                  </a:lnTo>
                  <a:lnTo>
                    <a:pt x="2947" y="650799"/>
                  </a:lnTo>
                  <a:lnTo>
                    <a:pt x="2040" y="646489"/>
                  </a:lnTo>
                  <a:lnTo>
                    <a:pt x="1360" y="641726"/>
                  </a:lnTo>
                  <a:lnTo>
                    <a:pt x="907" y="637189"/>
                  </a:lnTo>
                  <a:lnTo>
                    <a:pt x="227" y="632879"/>
                  </a:lnTo>
                  <a:lnTo>
                    <a:pt x="0" y="628115"/>
                  </a:lnTo>
                  <a:lnTo>
                    <a:pt x="0" y="623579"/>
                  </a:lnTo>
                  <a:lnTo>
                    <a:pt x="0" y="354548"/>
                  </a:lnTo>
                  <a:lnTo>
                    <a:pt x="0" y="349785"/>
                  </a:lnTo>
                  <a:lnTo>
                    <a:pt x="227" y="345248"/>
                  </a:lnTo>
                  <a:lnTo>
                    <a:pt x="907" y="340484"/>
                  </a:lnTo>
                  <a:lnTo>
                    <a:pt x="1360" y="336174"/>
                  </a:lnTo>
                  <a:lnTo>
                    <a:pt x="2040" y="331411"/>
                  </a:lnTo>
                  <a:lnTo>
                    <a:pt x="2947" y="327101"/>
                  </a:lnTo>
                  <a:lnTo>
                    <a:pt x="3854" y="322791"/>
                  </a:lnTo>
                  <a:lnTo>
                    <a:pt x="5214" y="318027"/>
                  </a:lnTo>
                  <a:lnTo>
                    <a:pt x="6575" y="313717"/>
                  </a:lnTo>
                  <a:lnTo>
                    <a:pt x="8162" y="309408"/>
                  </a:lnTo>
                  <a:lnTo>
                    <a:pt x="11562" y="300334"/>
                  </a:lnTo>
                  <a:lnTo>
                    <a:pt x="15870" y="291487"/>
                  </a:lnTo>
                  <a:lnTo>
                    <a:pt x="20631" y="283094"/>
                  </a:lnTo>
                  <a:lnTo>
                    <a:pt x="26072" y="274248"/>
                  </a:lnTo>
                  <a:lnTo>
                    <a:pt x="31966" y="265628"/>
                  </a:lnTo>
                  <a:lnTo>
                    <a:pt x="38541" y="257462"/>
                  </a:lnTo>
                  <a:lnTo>
                    <a:pt x="45795" y="249069"/>
                  </a:lnTo>
                  <a:lnTo>
                    <a:pt x="53504" y="240675"/>
                  </a:lnTo>
                  <a:lnTo>
                    <a:pt x="61665" y="232509"/>
                  </a:lnTo>
                  <a:lnTo>
                    <a:pt x="70734" y="224570"/>
                  </a:lnTo>
                  <a:lnTo>
                    <a:pt x="80029" y="216404"/>
                  </a:lnTo>
                  <a:lnTo>
                    <a:pt x="90004" y="208464"/>
                  </a:lnTo>
                  <a:lnTo>
                    <a:pt x="100433" y="200752"/>
                  </a:lnTo>
                  <a:lnTo>
                    <a:pt x="111541" y="193039"/>
                  </a:lnTo>
                  <a:lnTo>
                    <a:pt x="122877" y="185554"/>
                  </a:lnTo>
                  <a:lnTo>
                    <a:pt x="134892" y="178068"/>
                  </a:lnTo>
                  <a:lnTo>
                    <a:pt x="147362" y="170809"/>
                  </a:lnTo>
                  <a:lnTo>
                    <a:pt x="160511" y="163324"/>
                  </a:lnTo>
                  <a:lnTo>
                    <a:pt x="173887" y="156292"/>
                  </a:lnTo>
                  <a:lnTo>
                    <a:pt x="187716" y="149486"/>
                  </a:lnTo>
                  <a:lnTo>
                    <a:pt x="202225" y="142455"/>
                  </a:lnTo>
                  <a:lnTo>
                    <a:pt x="217188" y="135649"/>
                  </a:lnTo>
                  <a:lnTo>
                    <a:pt x="232605" y="129071"/>
                  </a:lnTo>
                  <a:lnTo>
                    <a:pt x="248474" y="122493"/>
                  </a:lnTo>
                  <a:lnTo>
                    <a:pt x="264571" y="116141"/>
                  </a:lnTo>
                  <a:lnTo>
                    <a:pt x="281120" y="110017"/>
                  </a:lnTo>
                  <a:lnTo>
                    <a:pt x="298124" y="104119"/>
                  </a:lnTo>
                  <a:lnTo>
                    <a:pt x="315580" y="97994"/>
                  </a:lnTo>
                  <a:lnTo>
                    <a:pt x="333717" y="92096"/>
                  </a:lnTo>
                  <a:lnTo>
                    <a:pt x="352081" y="86425"/>
                  </a:lnTo>
                  <a:lnTo>
                    <a:pt x="370671" y="80981"/>
                  </a:lnTo>
                  <a:lnTo>
                    <a:pt x="389715" y="75537"/>
                  </a:lnTo>
                  <a:lnTo>
                    <a:pt x="408985" y="70547"/>
                  </a:lnTo>
                  <a:lnTo>
                    <a:pt x="428935" y="65556"/>
                  </a:lnTo>
                  <a:lnTo>
                    <a:pt x="448886" y="60566"/>
                  </a:lnTo>
                  <a:lnTo>
                    <a:pt x="469290" y="56029"/>
                  </a:lnTo>
                  <a:lnTo>
                    <a:pt x="490147" y="51492"/>
                  </a:lnTo>
                  <a:lnTo>
                    <a:pt x="511458" y="46956"/>
                  </a:lnTo>
                  <a:lnTo>
                    <a:pt x="532995" y="42873"/>
                  </a:lnTo>
                  <a:lnTo>
                    <a:pt x="554759" y="39016"/>
                  </a:lnTo>
                  <a:lnTo>
                    <a:pt x="576750" y="35160"/>
                  </a:lnTo>
                  <a:lnTo>
                    <a:pt x="599195" y="31531"/>
                  </a:lnTo>
                  <a:lnTo>
                    <a:pt x="621866" y="27901"/>
                  </a:lnTo>
                  <a:lnTo>
                    <a:pt x="644990" y="24725"/>
                  </a:lnTo>
                  <a:lnTo>
                    <a:pt x="668115" y="21777"/>
                  </a:lnTo>
                  <a:lnTo>
                    <a:pt x="691692" y="18601"/>
                  </a:lnTo>
                  <a:lnTo>
                    <a:pt x="715497" y="16106"/>
                  </a:lnTo>
                  <a:lnTo>
                    <a:pt x="739528" y="13384"/>
                  </a:lnTo>
                  <a:lnTo>
                    <a:pt x="763786" y="11342"/>
                  </a:lnTo>
                  <a:lnTo>
                    <a:pt x="788271" y="9074"/>
                  </a:lnTo>
                  <a:lnTo>
                    <a:pt x="812982" y="7259"/>
                  </a:lnTo>
                  <a:lnTo>
                    <a:pt x="838147" y="5671"/>
                  </a:lnTo>
                  <a:lnTo>
                    <a:pt x="863312" y="4083"/>
                  </a:lnTo>
                  <a:lnTo>
                    <a:pt x="888477" y="2949"/>
                  </a:lnTo>
                  <a:lnTo>
                    <a:pt x="914095" y="1815"/>
                  </a:lnTo>
                  <a:lnTo>
                    <a:pt x="939940" y="1134"/>
                  </a:lnTo>
                  <a:lnTo>
                    <a:pt x="966011" y="681"/>
                  </a:lnTo>
                  <a:lnTo>
                    <a:pt x="992083" y="227"/>
                  </a:lnTo>
                  <a:lnTo>
                    <a:pt x="10183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48" name="矩形 47"/>
          <p:cNvSpPr/>
          <p:nvPr/>
        </p:nvSpPr>
        <p:spPr>
          <a:xfrm>
            <a:off x="1870075" y="5676976"/>
            <a:ext cx="8563505" cy="461665"/>
          </a:xfrm>
          <a:prstGeom prst="rect">
            <a:avLst/>
          </a:prstGeom>
        </p:spPr>
        <p:txBody>
          <a:bodyPr wrap="square">
            <a:spAutoFit/>
          </a:bodyPr>
          <a:lstStyle/>
          <a:p>
            <a:r>
              <a:rPr lang="zh-CN" altLang="en-US" sz="2400" b="1" dirty="0">
                <a:solidFill>
                  <a:srgbClr val="FF0000"/>
                </a:solidFill>
                <a:latin typeface="微软雅黑" panose="020B0503020204020204" charset="-122"/>
                <a:ea typeface="微软雅黑" panose="020B0503020204020204" charset="-122"/>
                <a:sym typeface="Arial" panose="020B0604020202020204" pitchFamily="34" charset="0"/>
              </a:rPr>
              <a:t>医院、医生参与，产品算法不断优化，并不断完善肿瘤特征库</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7"/>
          <p:cNvGrpSpPr/>
          <p:nvPr/>
        </p:nvGrpSpPr>
        <p:grpSpPr>
          <a:xfrm>
            <a:off x="167780" y="922789"/>
            <a:ext cx="12024220" cy="5935211"/>
            <a:chOff x="1026131" y="1163283"/>
            <a:chExt cx="10500342" cy="5296239"/>
          </a:xfrm>
        </p:grpSpPr>
        <p:grpSp>
          <p:nvGrpSpPr>
            <p:cNvPr id="3" name="Group 9"/>
            <p:cNvGrpSpPr/>
            <p:nvPr/>
          </p:nvGrpSpPr>
          <p:grpSpPr>
            <a:xfrm>
              <a:off x="1653376" y="4621942"/>
              <a:ext cx="3172776" cy="1837580"/>
              <a:chOff x="1741171" y="5032199"/>
              <a:chExt cx="3521682" cy="2024919"/>
            </a:xfrm>
          </p:grpSpPr>
          <p:sp>
            <p:nvSpPr>
              <p:cNvPr id="5" name="Round Single Corner Rectangle 10"/>
              <p:cNvSpPr/>
              <p:nvPr/>
            </p:nvSpPr>
            <p:spPr>
              <a:xfrm flipV="1">
                <a:off x="4349143" y="5037343"/>
                <a:ext cx="913710" cy="911140"/>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 Single Corner Rectangle 11"/>
              <p:cNvSpPr/>
              <p:nvPr/>
            </p:nvSpPr>
            <p:spPr>
              <a:xfrm flipH="1">
                <a:off x="1741172" y="5032199"/>
                <a:ext cx="949686" cy="913713"/>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12"/>
              <p:cNvSpPr/>
              <p:nvPr/>
            </p:nvSpPr>
            <p:spPr>
              <a:xfrm rot="5400000">
                <a:off x="1655678" y="6029780"/>
                <a:ext cx="1112831" cy="9418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
              <p:cNvSpPr/>
              <p:nvPr/>
            </p:nvSpPr>
            <p:spPr>
              <a:xfrm rot="5400000">
                <a:off x="3070516" y="4657687"/>
                <a:ext cx="913710" cy="1673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14"/>
            <p:cNvGrpSpPr/>
            <p:nvPr/>
          </p:nvGrpSpPr>
          <p:grpSpPr>
            <a:xfrm>
              <a:off x="4002956" y="3792773"/>
              <a:ext cx="3165720" cy="831511"/>
              <a:chOff x="4349143" y="4118490"/>
              <a:chExt cx="3513851" cy="916281"/>
            </a:xfrm>
            <a:solidFill>
              <a:schemeClr val="accent6">
                <a:lumMod val="40000"/>
                <a:lumOff val="60000"/>
              </a:schemeClr>
            </a:solidFill>
          </p:grpSpPr>
          <p:sp>
            <p:nvSpPr>
              <p:cNvPr id="10" name="Round Single Corner Rectangle 15"/>
              <p:cNvSpPr/>
              <p:nvPr/>
            </p:nvSpPr>
            <p:spPr>
              <a:xfrm flipH="1">
                <a:off x="4349143" y="4126204"/>
                <a:ext cx="913710" cy="908567"/>
              </a:xfrm>
              <a:prstGeom prst="round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ound Single Corner Rectangle 16"/>
              <p:cNvSpPr/>
              <p:nvPr/>
            </p:nvSpPr>
            <p:spPr>
              <a:xfrm flipV="1">
                <a:off x="6949284" y="4121059"/>
                <a:ext cx="913710" cy="911140"/>
              </a:xfrm>
              <a:prstGeom prst="round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7"/>
              <p:cNvSpPr/>
              <p:nvPr/>
            </p:nvSpPr>
            <p:spPr>
              <a:xfrm rot="5400000">
                <a:off x="5653585" y="3727757"/>
                <a:ext cx="913710" cy="16951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8"/>
            <p:cNvGrpSpPr/>
            <p:nvPr/>
          </p:nvGrpSpPr>
          <p:grpSpPr>
            <a:xfrm>
              <a:off x="6364521" y="2961322"/>
              <a:ext cx="3159649" cy="833771"/>
              <a:chOff x="6970401" y="3202285"/>
              <a:chExt cx="3507111" cy="918773"/>
            </a:xfrm>
          </p:grpSpPr>
          <p:sp>
            <p:nvSpPr>
              <p:cNvPr id="14" name="Round Single Corner Rectangle 19"/>
              <p:cNvSpPr/>
              <p:nvPr/>
            </p:nvSpPr>
            <p:spPr>
              <a:xfrm flipH="1">
                <a:off x="6970401" y="3212491"/>
                <a:ext cx="913710" cy="908567"/>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ound Single Corner Rectangle 20"/>
              <p:cNvSpPr/>
              <p:nvPr/>
            </p:nvSpPr>
            <p:spPr>
              <a:xfrm flipV="1">
                <a:off x="9529087" y="3209918"/>
                <a:ext cx="948425" cy="900932"/>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Rectangle 21"/>
              <p:cNvSpPr/>
              <p:nvPr/>
            </p:nvSpPr>
            <p:spPr>
              <a:xfrm rot="5400000">
                <a:off x="8274844" y="2811552"/>
                <a:ext cx="913710" cy="1695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22"/>
            <p:cNvGrpSpPr/>
            <p:nvPr/>
          </p:nvGrpSpPr>
          <p:grpSpPr>
            <a:xfrm>
              <a:off x="8700995" y="2143752"/>
              <a:ext cx="2825478" cy="829177"/>
              <a:chOff x="9563802" y="2301350"/>
              <a:chExt cx="3136190" cy="913711"/>
            </a:xfrm>
          </p:grpSpPr>
          <p:sp>
            <p:nvSpPr>
              <p:cNvPr id="18" name="Round Single Corner Rectangle 23"/>
              <p:cNvSpPr/>
              <p:nvPr/>
            </p:nvSpPr>
            <p:spPr>
              <a:xfrm flipH="1">
                <a:off x="9563802" y="2301350"/>
                <a:ext cx="913710" cy="908567"/>
              </a:xfrm>
              <a:prstGeom prst="round1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24"/>
              <p:cNvSpPr/>
              <p:nvPr/>
            </p:nvSpPr>
            <p:spPr>
              <a:xfrm rot="5400000">
                <a:off x="11131897" y="1646965"/>
                <a:ext cx="913710" cy="22224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25"/>
            <p:cNvGrpSpPr/>
            <p:nvPr/>
          </p:nvGrpSpPr>
          <p:grpSpPr>
            <a:xfrm>
              <a:off x="1026131" y="3559952"/>
              <a:ext cx="1850182" cy="887527"/>
              <a:chOff x="5209593" y="1671344"/>
              <a:chExt cx="658283" cy="244541"/>
            </a:xfrm>
          </p:grpSpPr>
          <p:cxnSp>
            <p:nvCxnSpPr>
              <p:cNvPr id="21" name="Straight Connector 26"/>
              <p:cNvCxnSpPr/>
              <p:nvPr/>
            </p:nvCxnSpPr>
            <p:spPr>
              <a:xfrm flipH="1">
                <a:off x="5209593" y="1671344"/>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7"/>
              <p:cNvCxnSpPr/>
              <p:nvPr/>
            </p:nvCxnSpPr>
            <p:spPr>
              <a:xfrm>
                <a:off x="5867876" y="1671344"/>
                <a:ext cx="0" cy="244541"/>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0" name="Group 28"/>
            <p:cNvGrpSpPr/>
            <p:nvPr/>
          </p:nvGrpSpPr>
          <p:grpSpPr>
            <a:xfrm>
              <a:off x="3342471" y="2767363"/>
              <a:ext cx="1850182" cy="850093"/>
              <a:chOff x="5209593" y="1548441"/>
              <a:chExt cx="658283" cy="234227"/>
            </a:xfrm>
          </p:grpSpPr>
          <p:cxnSp>
            <p:nvCxnSpPr>
              <p:cNvPr id="24" name="Straight Connector 29"/>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30"/>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3" name="Group 31"/>
            <p:cNvGrpSpPr/>
            <p:nvPr/>
          </p:nvGrpSpPr>
          <p:grpSpPr>
            <a:xfrm>
              <a:off x="5711943" y="1961903"/>
              <a:ext cx="1850182" cy="850093"/>
              <a:chOff x="5209593" y="1548441"/>
              <a:chExt cx="658283" cy="234227"/>
            </a:xfrm>
          </p:grpSpPr>
          <p:cxnSp>
            <p:nvCxnSpPr>
              <p:cNvPr id="27" name="Straight Connector 32"/>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33"/>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6" name="Group 34"/>
            <p:cNvGrpSpPr/>
            <p:nvPr/>
          </p:nvGrpSpPr>
          <p:grpSpPr>
            <a:xfrm>
              <a:off x="8058650" y="1163283"/>
              <a:ext cx="1850182" cy="850093"/>
              <a:chOff x="5209593" y="1548441"/>
              <a:chExt cx="658283" cy="234227"/>
            </a:xfrm>
          </p:grpSpPr>
          <p:cxnSp>
            <p:nvCxnSpPr>
              <p:cNvPr id="30" name="Straight Connector 35"/>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6"/>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sp>
          <p:nvSpPr>
            <p:cNvPr id="32" name="Title 13"/>
            <p:cNvSpPr txBox="1">
              <a:spLocks/>
            </p:cNvSpPr>
            <p:nvPr/>
          </p:nvSpPr>
          <p:spPr>
            <a:xfrm>
              <a:off x="1026131" y="3634431"/>
              <a:ext cx="1823030"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算法模型验证，协和医院合作开发</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itle 13"/>
            <p:cNvSpPr txBox="1">
              <a:spLocks/>
            </p:cNvSpPr>
            <p:nvPr/>
          </p:nvSpPr>
          <p:spPr>
            <a:xfrm>
              <a:off x="3339868" y="2891575"/>
              <a:ext cx="1823030"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en-US" altLang="zh-CN" sz="1600" dirty="0" err="1">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SaaS</a:t>
              </a: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平台基层医院部署，建立基层医院和三甲医院合作通道</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itle 13"/>
            <p:cNvSpPr txBox="1">
              <a:spLocks/>
            </p:cNvSpPr>
            <p:nvPr/>
          </p:nvSpPr>
          <p:spPr>
            <a:xfrm>
              <a:off x="7946897" y="1263629"/>
              <a:ext cx="2533366"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研发眼科肿瘤智能设备，用于普通用户初步筛查，预防眼部肿瘤</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itle 13"/>
            <p:cNvSpPr txBox="1">
              <a:spLocks/>
            </p:cNvSpPr>
            <p:nvPr/>
          </p:nvSpPr>
          <p:spPr>
            <a:xfrm>
              <a:off x="5402239" y="2133520"/>
              <a:ext cx="2439915"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平台扩展到基层医生培训和教学，并不断通过医生意见和病例数据完善算法模型</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ontent Placeholder 2"/>
            <p:cNvSpPr txBox="1">
              <a:spLocks/>
            </p:cNvSpPr>
            <p:nvPr/>
          </p:nvSpPr>
          <p:spPr>
            <a:xfrm>
              <a:off x="5711943" y="4997806"/>
              <a:ext cx="5387190" cy="646221"/>
            </a:xfrm>
            <a:prstGeom prst="rect">
              <a:avLst/>
            </a:prstGeom>
          </p:spPr>
          <p:txBody>
            <a:bodyPr vert="horz" lIns="75020" tIns="37509" rIns="75020" bIns="3750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本系统方法可类推至其他部位肿瘤的预诊断</a:t>
              </a: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9" name="Group 45"/>
            <p:cNvGrpSpPr/>
            <p:nvPr/>
          </p:nvGrpSpPr>
          <p:grpSpPr>
            <a:xfrm>
              <a:off x="2501897" y="4511722"/>
              <a:ext cx="765975" cy="938214"/>
              <a:chOff x="2683009" y="4910733"/>
              <a:chExt cx="850209" cy="1033862"/>
            </a:xfrm>
          </p:grpSpPr>
          <p:grpSp>
            <p:nvGrpSpPr>
              <p:cNvPr id="37" name="Group 46"/>
              <p:cNvGrpSpPr/>
              <p:nvPr/>
            </p:nvGrpSpPr>
            <p:grpSpPr>
              <a:xfrm rot="16200000">
                <a:off x="2591183" y="5002559"/>
                <a:ext cx="1033862" cy="850209"/>
                <a:chOff x="917661" y="2671968"/>
                <a:chExt cx="1033862" cy="850209"/>
              </a:xfrm>
              <a:solidFill>
                <a:schemeClr val="accent1">
                  <a:lumMod val="50000"/>
                </a:schemeClr>
              </a:solidFill>
            </p:grpSpPr>
            <p:sp>
              <p:nvSpPr>
                <p:cNvPr id="42" name="Rectangle 50"/>
                <p:cNvSpPr/>
                <p:nvPr/>
              </p:nvSpPr>
              <p:spPr>
                <a:xfrm>
                  <a:off x="917661" y="2671968"/>
                  <a:ext cx="913710" cy="85020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Isosceles Triangle 51"/>
                <p:cNvSpPr/>
                <p:nvPr/>
              </p:nvSpPr>
              <p:spPr>
                <a:xfrm rot="5400000">
                  <a:off x="1785948" y="3035711"/>
                  <a:ext cx="208428" cy="122723"/>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47"/>
              <p:cNvGrpSpPr/>
              <p:nvPr/>
            </p:nvGrpSpPr>
            <p:grpSpPr>
              <a:xfrm>
                <a:off x="2942859" y="5246138"/>
                <a:ext cx="325709" cy="591559"/>
                <a:chOff x="1211661" y="2850672"/>
                <a:chExt cx="325709" cy="591559"/>
              </a:xfrm>
            </p:grpSpPr>
            <p:sp>
              <p:nvSpPr>
                <p:cNvPr id="40" name="Freeform 16"/>
                <p:cNvSpPr>
                  <a:spLocks noEditPoints="1"/>
                </p:cNvSpPr>
                <p:nvPr/>
              </p:nvSpPr>
              <p:spPr bwMode="auto">
                <a:xfrm>
                  <a:off x="1211661" y="2850672"/>
                  <a:ext cx="325709" cy="326475"/>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1436"/>
                <p:cNvSpPr>
                  <a:spLocks noChangeArrowheads="1"/>
                </p:cNvSpPr>
                <p:nvPr/>
              </p:nvSpPr>
              <p:spPr bwMode="auto">
                <a:xfrm>
                  <a:off x="1273232" y="3177149"/>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grpSp>
        <p:grpSp>
          <p:nvGrpSpPr>
            <p:cNvPr id="39" name="Group 52"/>
            <p:cNvGrpSpPr/>
            <p:nvPr/>
          </p:nvGrpSpPr>
          <p:grpSpPr>
            <a:xfrm>
              <a:off x="4819362" y="3684882"/>
              <a:ext cx="765975" cy="938214"/>
              <a:chOff x="6113450" y="3999595"/>
              <a:chExt cx="850209" cy="1033862"/>
            </a:xfrm>
          </p:grpSpPr>
          <p:grpSp>
            <p:nvGrpSpPr>
              <p:cNvPr id="44" name="Group 53"/>
              <p:cNvGrpSpPr/>
              <p:nvPr/>
            </p:nvGrpSpPr>
            <p:grpSpPr>
              <a:xfrm rot="16200000">
                <a:off x="6021624" y="4091421"/>
                <a:ext cx="1033862" cy="850209"/>
                <a:chOff x="917661" y="2671968"/>
                <a:chExt cx="1033862" cy="850209"/>
              </a:xfrm>
              <a:solidFill>
                <a:schemeClr val="accent6">
                  <a:lumMod val="50000"/>
                </a:schemeClr>
              </a:solidFill>
            </p:grpSpPr>
            <p:sp>
              <p:nvSpPr>
                <p:cNvPr id="49" name="Rectangle 57"/>
                <p:cNvSpPr/>
                <p:nvPr/>
              </p:nvSpPr>
              <p:spPr>
                <a:xfrm>
                  <a:off x="917661" y="2671968"/>
                  <a:ext cx="913710" cy="85020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Isosceles Triangle 58"/>
                <p:cNvSpPr/>
                <p:nvPr/>
              </p:nvSpPr>
              <p:spPr>
                <a:xfrm rot="5400000">
                  <a:off x="1785948" y="3035711"/>
                  <a:ext cx="208428" cy="122723"/>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5" name="Group 54"/>
              <p:cNvGrpSpPr/>
              <p:nvPr/>
            </p:nvGrpSpPr>
            <p:grpSpPr>
              <a:xfrm>
                <a:off x="6284500" y="4352378"/>
                <a:ext cx="475926" cy="546882"/>
                <a:chOff x="2949271" y="3734492"/>
                <a:chExt cx="475926" cy="546882"/>
              </a:xfrm>
            </p:grpSpPr>
            <p:sp>
              <p:nvSpPr>
                <p:cNvPr id="47" name="Rectangle 1436"/>
                <p:cNvSpPr>
                  <a:spLocks noChangeArrowheads="1"/>
                </p:cNvSpPr>
                <p:nvPr/>
              </p:nvSpPr>
              <p:spPr bwMode="auto">
                <a:xfrm>
                  <a:off x="3100656" y="4016292"/>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48" name="Freeform 36"/>
                <p:cNvSpPr>
                  <a:spLocks noEditPoints="1"/>
                </p:cNvSpPr>
                <p:nvPr/>
              </p:nvSpPr>
              <p:spPr bwMode="auto">
                <a:xfrm>
                  <a:off x="2949271" y="3734492"/>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6" name="Group 59"/>
            <p:cNvGrpSpPr/>
            <p:nvPr/>
          </p:nvGrpSpPr>
          <p:grpSpPr>
            <a:xfrm>
              <a:off x="7180922" y="2855702"/>
              <a:ext cx="765975" cy="938214"/>
              <a:chOff x="8734709" y="3085881"/>
              <a:chExt cx="850209" cy="1033862"/>
            </a:xfrm>
          </p:grpSpPr>
          <p:grpSp>
            <p:nvGrpSpPr>
              <p:cNvPr id="51" name="Group 60"/>
              <p:cNvGrpSpPr/>
              <p:nvPr/>
            </p:nvGrpSpPr>
            <p:grpSpPr>
              <a:xfrm rot="16200000">
                <a:off x="8642883" y="3177707"/>
                <a:ext cx="1033862" cy="850209"/>
                <a:chOff x="917661" y="2671968"/>
                <a:chExt cx="1033862" cy="850209"/>
              </a:xfrm>
              <a:solidFill>
                <a:schemeClr val="accent4">
                  <a:lumMod val="50000"/>
                </a:schemeClr>
              </a:solidFill>
            </p:grpSpPr>
            <p:sp>
              <p:nvSpPr>
                <p:cNvPr id="56" name="Rectangle 64"/>
                <p:cNvSpPr/>
                <p:nvPr/>
              </p:nvSpPr>
              <p:spPr>
                <a:xfrm>
                  <a:off x="917661" y="2671968"/>
                  <a:ext cx="913710" cy="8502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Isosceles Triangle 65"/>
                <p:cNvSpPr/>
                <p:nvPr/>
              </p:nvSpPr>
              <p:spPr>
                <a:xfrm rot="5400000">
                  <a:off x="1785948" y="3035711"/>
                  <a:ext cx="208428" cy="122723"/>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Group 61"/>
              <p:cNvGrpSpPr/>
              <p:nvPr/>
            </p:nvGrpSpPr>
            <p:grpSpPr>
              <a:xfrm>
                <a:off x="9037576" y="3408253"/>
                <a:ext cx="244475" cy="612849"/>
                <a:chOff x="4907114" y="2829382"/>
                <a:chExt cx="244475" cy="612849"/>
              </a:xfrm>
            </p:grpSpPr>
            <p:sp>
              <p:nvSpPr>
                <p:cNvPr id="54" name="Rectangle 1436"/>
                <p:cNvSpPr>
                  <a:spLocks noChangeArrowheads="1"/>
                </p:cNvSpPr>
                <p:nvPr/>
              </p:nvSpPr>
              <p:spPr bwMode="auto">
                <a:xfrm>
                  <a:off x="4928067" y="3177149"/>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55" name="Freeform 31"/>
                <p:cNvSpPr>
                  <a:spLocks noEditPoints="1"/>
                </p:cNvSpPr>
                <p:nvPr/>
              </p:nvSpPr>
              <p:spPr bwMode="auto">
                <a:xfrm>
                  <a:off x="4907114" y="2829382"/>
                  <a:ext cx="244475" cy="33337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3" name="Group 66"/>
            <p:cNvGrpSpPr/>
            <p:nvPr/>
          </p:nvGrpSpPr>
          <p:grpSpPr>
            <a:xfrm>
              <a:off x="9524179" y="2041613"/>
              <a:ext cx="778654" cy="926637"/>
              <a:chOff x="10477512" y="2188812"/>
              <a:chExt cx="864281" cy="1021106"/>
            </a:xfrm>
          </p:grpSpPr>
          <p:grpSp>
            <p:nvGrpSpPr>
              <p:cNvPr id="58" name="Group 67"/>
              <p:cNvGrpSpPr/>
              <p:nvPr/>
            </p:nvGrpSpPr>
            <p:grpSpPr>
              <a:xfrm rot="16200000">
                <a:off x="10399100" y="2267224"/>
                <a:ext cx="1021106" cy="864281"/>
                <a:chOff x="930417" y="2665710"/>
                <a:chExt cx="1021106" cy="864281"/>
              </a:xfrm>
              <a:solidFill>
                <a:schemeClr val="tx1">
                  <a:lumMod val="85000"/>
                  <a:lumOff val="15000"/>
                </a:schemeClr>
              </a:solidFill>
            </p:grpSpPr>
            <p:sp>
              <p:nvSpPr>
                <p:cNvPr id="63" name="Rectangle 71"/>
                <p:cNvSpPr/>
                <p:nvPr/>
              </p:nvSpPr>
              <p:spPr>
                <a:xfrm>
                  <a:off x="930417" y="2665710"/>
                  <a:ext cx="900955" cy="8642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72"/>
                <p:cNvSpPr/>
                <p:nvPr/>
              </p:nvSpPr>
              <p:spPr>
                <a:xfrm rot="5400000">
                  <a:off x="1785948" y="3035711"/>
                  <a:ext cx="208428" cy="12272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9" name="Group 68"/>
              <p:cNvGrpSpPr/>
              <p:nvPr/>
            </p:nvGrpSpPr>
            <p:grpSpPr>
              <a:xfrm>
                <a:off x="10720280" y="2482237"/>
                <a:ext cx="368485" cy="642595"/>
                <a:chOff x="8493353" y="1130621"/>
                <a:chExt cx="368485" cy="642595"/>
              </a:xfrm>
            </p:grpSpPr>
            <p:sp>
              <p:nvSpPr>
                <p:cNvPr id="61" name="Rectangle 1436"/>
                <p:cNvSpPr>
                  <a:spLocks noChangeArrowheads="1"/>
                </p:cNvSpPr>
                <p:nvPr/>
              </p:nvSpPr>
              <p:spPr bwMode="auto">
                <a:xfrm>
                  <a:off x="8556970" y="1508133"/>
                  <a:ext cx="202567" cy="26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Freeform 21"/>
                <p:cNvSpPr>
                  <a:spLocks noEditPoints="1"/>
                </p:cNvSpPr>
                <p:nvPr/>
              </p:nvSpPr>
              <p:spPr bwMode="auto">
                <a:xfrm>
                  <a:off x="8493353" y="1130621"/>
                  <a:ext cx="368485" cy="377514"/>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pic>
        <p:nvPicPr>
          <p:cNvPr id="66" name="Picture 2" descr="C:\Users\Jonathan\Desktop\logo.png">
            <a:extLst>
              <a:ext uri="{FF2B5EF4-FFF2-40B4-BE49-F238E27FC236}">
                <a16:creationId xmlns:a16="http://schemas.microsoft.com/office/drawing/2014/main" id="{EE56BC03-5EE3-46F3-8F58-A7F71A9275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ectangle 2">
            <a:extLst>
              <a:ext uri="{FF2B5EF4-FFF2-40B4-BE49-F238E27FC236}">
                <a16:creationId xmlns:a16="http://schemas.microsoft.com/office/drawing/2014/main" id="{9C08E442-91BD-4FAC-97F9-710EDFEEC2F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项目产业化路线</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Jonathan\Desktop\logo.png">
            <a:extLst>
              <a:ext uri="{FF2B5EF4-FFF2-40B4-BE49-F238E27FC236}">
                <a16:creationId xmlns:a16="http://schemas.microsoft.com/office/drawing/2014/main" id="{EE56BC03-5EE3-46F3-8F58-A7F71A9275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9C08E442-91BD-4FAC-97F9-710EDFEEC2F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商业模式</a:t>
            </a:r>
            <a:endParaRPr lang="zh-CN" altLang="zh-CN" sz="2400" b="1" dirty="0">
              <a:solidFill>
                <a:schemeClr val="bg1"/>
              </a:solidFill>
              <a:latin typeface="幼圆" pitchFamily="49" charset="-122"/>
              <a:ea typeface="幼圆" pitchFamily="49" charset="-122"/>
              <a:cs typeface="+mj-cs"/>
            </a:endParaRPr>
          </a:p>
        </p:txBody>
      </p:sp>
      <p:grpSp>
        <p:nvGrpSpPr>
          <p:cNvPr id="2" name="组合 103"/>
          <p:cNvGrpSpPr/>
          <p:nvPr/>
        </p:nvGrpSpPr>
        <p:grpSpPr>
          <a:xfrm>
            <a:off x="1414093" y="1909079"/>
            <a:ext cx="9399314" cy="2790614"/>
            <a:chOff x="1128713" y="1903000"/>
            <a:chExt cx="7093387" cy="2103148"/>
          </a:xfrm>
        </p:grpSpPr>
        <p:sp>
          <p:nvSpPr>
            <p:cNvPr id="84" name="Freeform 22"/>
            <p:cNvSpPr/>
            <p:nvPr/>
          </p:nvSpPr>
          <p:spPr bwMode="auto">
            <a:xfrm>
              <a:off x="4570413" y="1903000"/>
              <a:ext cx="1054100" cy="2103148"/>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4"/>
            </a:solidFill>
            <a:ln>
              <a:noFill/>
            </a:ln>
          </p:spPr>
          <p:txBody>
            <a:bodyPr/>
            <a:lstStyle/>
            <a:p>
              <a:endParaRPr lang="zh-CN" altLang="en-US">
                <a:solidFill>
                  <a:prstClr val="white">
                    <a:lumMod val="50000"/>
                  </a:prstClr>
                </a:solidFill>
              </a:endParaRPr>
            </a:p>
          </p:txBody>
        </p:sp>
        <p:sp>
          <p:nvSpPr>
            <p:cNvPr id="85" name="Freeform 23"/>
            <p:cNvSpPr/>
            <p:nvPr/>
          </p:nvSpPr>
          <p:spPr bwMode="auto">
            <a:xfrm>
              <a:off x="3519487" y="1903000"/>
              <a:ext cx="2674938" cy="2103148"/>
            </a:xfrm>
            <a:custGeom>
              <a:avLst/>
              <a:gdLst/>
              <a:ahLst/>
              <a:cxnLst/>
              <a:rect l="l" t="t" r="r" b="b"/>
              <a:pathLst>
                <a:path w="2674938" h="2101850">
                  <a:moveTo>
                    <a:pt x="1050925" y="0"/>
                  </a:moveTo>
                  <a:cubicBezTo>
                    <a:pt x="1050925" y="0"/>
                    <a:pt x="1050925" y="0"/>
                    <a:pt x="1050925" y="3175"/>
                  </a:cubicBezTo>
                  <a:cubicBezTo>
                    <a:pt x="1169554" y="3175"/>
                    <a:pt x="1509800" y="3175"/>
                    <a:pt x="2485684" y="3175"/>
                  </a:cubicBezTo>
                  <a:cubicBezTo>
                    <a:pt x="2589774" y="3175"/>
                    <a:pt x="2674938" y="85004"/>
                    <a:pt x="2674938" y="185016"/>
                  </a:cubicBezTo>
                  <a:cubicBezTo>
                    <a:pt x="2674938" y="285029"/>
                    <a:pt x="2589774" y="369888"/>
                    <a:pt x="2485684" y="369888"/>
                  </a:cubicBezTo>
                  <a:cubicBezTo>
                    <a:pt x="2485684" y="369888"/>
                    <a:pt x="2485684" y="369888"/>
                    <a:pt x="1050925" y="369888"/>
                  </a:cubicBezTo>
                  <a:lnTo>
                    <a:pt x="1050925" y="370023"/>
                  </a:lnTo>
                  <a:cubicBezTo>
                    <a:pt x="674293" y="370023"/>
                    <a:pt x="367520" y="673320"/>
                    <a:pt x="367520" y="1052442"/>
                  </a:cubicBezTo>
                  <a:cubicBezTo>
                    <a:pt x="367520" y="1428530"/>
                    <a:pt x="674293" y="1734861"/>
                    <a:pt x="1050925" y="1734861"/>
                  </a:cubicBezTo>
                  <a:cubicBezTo>
                    <a:pt x="1050925" y="1734861"/>
                    <a:pt x="1050925" y="1734861"/>
                    <a:pt x="1050925" y="2101850"/>
                  </a:cubicBezTo>
                  <a:cubicBezTo>
                    <a:pt x="470790" y="2101850"/>
                    <a:pt x="0" y="1631739"/>
                    <a:pt x="0" y="1052442"/>
                  </a:cubicBezTo>
                  <a:cubicBezTo>
                    <a:pt x="0" y="491539"/>
                    <a:pt x="436781" y="34749"/>
                    <a:pt x="987425" y="3205"/>
                  </a:cubicBezTo>
                  <a:lnTo>
                    <a:pt x="987425" y="3175"/>
                  </a:lnTo>
                  <a:close/>
                </a:path>
              </a:pathLst>
            </a:custGeom>
            <a:solidFill>
              <a:schemeClr val="accent1"/>
            </a:solidFill>
            <a:ln>
              <a:noFill/>
            </a:ln>
          </p:spPr>
          <p:txBody>
            <a:bodyPr/>
            <a:lstStyle/>
            <a:p>
              <a:endParaRPr lang="zh-CN" altLang="en-US">
                <a:solidFill>
                  <a:prstClr val="white">
                    <a:lumMod val="50000"/>
                  </a:prstClr>
                </a:solidFill>
              </a:endParaRPr>
            </a:p>
          </p:txBody>
        </p:sp>
        <p:sp>
          <p:nvSpPr>
            <p:cNvPr id="86" name="Freeform 25"/>
            <p:cNvSpPr/>
            <p:nvPr/>
          </p:nvSpPr>
          <p:spPr bwMode="auto">
            <a:xfrm>
              <a:off x="4570415" y="2273116"/>
              <a:ext cx="682625" cy="1366093"/>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EEA752"/>
            </a:solidFill>
            <a:ln>
              <a:noFill/>
            </a:ln>
          </p:spPr>
          <p:txBody>
            <a:bodyPr/>
            <a:lstStyle/>
            <a:p>
              <a:endParaRPr lang="zh-CN" altLang="en-US">
                <a:solidFill>
                  <a:prstClr val="white">
                    <a:lumMod val="50000"/>
                  </a:prstClr>
                </a:solidFill>
              </a:endParaRPr>
            </a:p>
          </p:txBody>
        </p:sp>
        <p:grpSp>
          <p:nvGrpSpPr>
            <p:cNvPr id="3" name="组合 41"/>
            <p:cNvGrpSpPr/>
            <p:nvPr/>
          </p:nvGrpSpPr>
          <p:grpSpPr>
            <a:xfrm>
              <a:off x="3887789" y="2273116"/>
              <a:ext cx="2306638" cy="1366093"/>
              <a:chOff x="3887789" y="2272414"/>
              <a:chExt cx="2306638" cy="1365671"/>
            </a:xfrm>
          </p:grpSpPr>
          <p:sp>
            <p:nvSpPr>
              <p:cNvPr id="88" name="Freeform 24"/>
              <p:cNvSpPr/>
              <p:nvPr/>
            </p:nvSpPr>
            <p:spPr bwMode="auto">
              <a:xfrm>
                <a:off x="3887789" y="2272414"/>
                <a:ext cx="682625" cy="1365671"/>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2"/>
              </a:solidFill>
              <a:ln>
                <a:noFill/>
              </a:ln>
            </p:spPr>
            <p:txBody>
              <a:bodyPr/>
              <a:lstStyle/>
              <a:p>
                <a:endParaRPr lang="zh-CN" altLang="en-US">
                  <a:solidFill>
                    <a:prstClr val="white">
                      <a:lumMod val="50000"/>
                    </a:prstClr>
                  </a:solidFill>
                </a:endParaRPr>
              </a:p>
            </p:txBody>
          </p:sp>
          <p:sp>
            <p:nvSpPr>
              <p:cNvPr id="89" name="Freeform 31"/>
              <p:cNvSpPr/>
              <p:nvPr/>
            </p:nvSpPr>
            <p:spPr bwMode="auto">
              <a:xfrm>
                <a:off x="4506914" y="2272415"/>
                <a:ext cx="1687513" cy="366826"/>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2"/>
              </a:solidFill>
              <a:ln>
                <a:noFill/>
              </a:ln>
            </p:spPr>
            <p:txBody>
              <a:bodyPr/>
              <a:lstStyle/>
              <a:p>
                <a:endParaRPr lang="zh-CN" altLang="en-US">
                  <a:solidFill>
                    <a:prstClr val="white">
                      <a:lumMod val="50000"/>
                    </a:prstClr>
                  </a:solidFill>
                </a:endParaRPr>
              </a:p>
            </p:txBody>
          </p:sp>
        </p:grpSp>
        <p:sp>
          <p:nvSpPr>
            <p:cNvPr id="90" name="Oval 26"/>
            <p:cNvSpPr>
              <a:spLocks noChangeArrowheads="1"/>
            </p:cNvSpPr>
            <p:nvPr/>
          </p:nvSpPr>
          <p:spPr bwMode="auto">
            <a:xfrm>
              <a:off x="4254502" y="2640054"/>
              <a:ext cx="631825" cy="630628"/>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prstClr val="white">
                    <a:lumMod val="50000"/>
                  </a:prstClr>
                </a:solidFill>
              </a:endParaRPr>
            </a:p>
          </p:txBody>
        </p:sp>
        <p:sp>
          <p:nvSpPr>
            <p:cNvPr id="91" name="Rectangle 39"/>
            <p:cNvSpPr>
              <a:spLocks noChangeArrowheads="1"/>
            </p:cNvSpPr>
            <p:nvPr/>
          </p:nvSpPr>
          <p:spPr bwMode="auto">
            <a:xfrm>
              <a:off x="6478056" y="2164939"/>
              <a:ext cx="1744044" cy="160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5000"/>
                </a:lnSpc>
                <a:spcBef>
                  <a:spcPct val="0"/>
                </a:spcBef>
                <a:spcAft>
                  <a:spcPct val="0"/>
                </a:spcAft>
              </a:pPr>
              <a:r>
                <a:rPr lang="zh-CN" altLang="en-US" sz="2800" dirty="0">
                  <a:latin typeface="微软雅黑"/>
                  <a:ea typeface="微软雅黑"/>
                  <a:cs typeface="Lato Light" charset="0"/>
                  <a:sym typeface="Lato Light" charset="0"/>
                </a:rPr>
                <a:t>平台授权</a:t>
              </a:r>
              <a:endParaRPr lang="en-US" altLang="zh-CN" sz="2800" dirty="0">
                <a:latin typeface="微软雅黑"/>
                <a:ea typeface="微软雅黑"/>
                <a:cs typeface="Lato Light" charset="0"/>
                <a:sym typeface="Lato Light" charset="0"/>
              </a:endParaRPr>
            </a:p>
            <a:p>
              <a:pPr fontAlgn="base">
                <a:lnSpc>
                  <a:spcPct val="125000"/>
                </a:lnSpc>
                <a:spcBef>
                  <a:spcPct val="0"/>
                </a:spcBef>
                <a:spcAft>
                  <a:spcPct val="0"/>
                </a:spcAft>
              </a:pPr>
              <a:endParaRPr lang="en-US" altLang="zh-CN" sz="2000" dirty="0">
                <a:latin typeface="微软雅黑"/>
                <a:ea typeface="微软雅黑"/>
                <a:cs typeface="Lato Light" charset="0"/>
                <a:sym typeface="Lato Light" charset="0"/>
              </a:endParaRPr>
            </a:p>
            <a:p>
              <a:pPr fontAlgn="base">
                <a:lnSpc>
                  <a:spcPct val="125000"/>
                </a:lnSpc>
                <a:spcBef>
                  <a:spcPct val="0"/>
                </a:spcBef>
                <a:spcAft>
                  <a:spcPct val="0"/>
                </a:spcAft>
              </a:pPr>
              <a:endParaRPr lang="en-US" altLang="zh-CN" sz="2000" dirty="0">
                <a:latin typeface="微软雅黑"/>
                <a:ea typeface="微软雅黑"/>
                <a:cs typeface="Lato Light" charset="0"/>
                <a:sym typeface="Lato Light" charset="0"/>
              </a:endParaRPr>
            </a:p>
            <a:p>
              <a:pPr fontAlgn="base">
                <a:lnSpc>
                  <a:spcPct val="125000"/>
                </a:lnSpc>
                <a:spcBef>
                  <a:spcPct val="0"/>
                </a:spcBef>
                <a:spcAft>
                  <a:spcPct val="0"/>
                </a:spcAft>
              </a:pPr>
              <a:endParaRPr lang="en-US" altLang="zh-CN" sz="2000" dirty="0">
                <a:latin typeface="微软雅黑"/>
                <a:ea typeface="微软雅黑"/>
                <a:cs typeface="Lato Light" charset="0"/>
                <a:sym typeface="Lato Light" charset="0"/>
              </a:endParaRPr>
            </a:p>
            <a:p>
              <a:pPr fontAlgn="base">
                <a:lnSpc>
                  <a:spcPct val="125000"/>
                </a:lnSpc>
                <a:spcBef>
                  <a:spcPct val="0"/>
                </a:spcBef>
                <a:spcAft>
                  <a:spcPct val="0"/>
                </a:spcAft>
              </a:pPr>
              <a:r>
                <a:rPr lang="en-US" altLang="zh-CN" sz="2000" dirty="0">
                  <a:latin typeface="微软雅黑"/>
                  <a:ea typeface="微软雅黑"/>
                  <a:cs typeface="Lato Light" charset="0"/>
                  <a:sym typeface="Lato Light" charset="0"/>
                </a:rPr>
                <a:t>     </a:t>
              </a:r>
            </a:p>
          </p:txBody>
        </p:sp>
        <p:sp>
          <p:nvSpPr>
            <p:cNvPr id="95" name="Rectangle 49"/>
            <p:cNvSpPr>
              <a:spLocks noChangeArrowheads="1"/>
            </p:cNvSpPr>
            <p:nvPr/>
          </p:nvSpPr>
          <p:spPr bwMode="auto">
            <a:xfrm>
              <a:off x="1128713" y="2640054"/>
              <a:ext cx="2592387" cy="43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lang="en-US" altLang="zh-CN" sz="2800" dirty="0" err="1">
                  <a:latin typeface="微软雅黑"/>
                  <a:ea typeface="微软雅黑"/>
                  <a:cs typeface="Lato Light" charset="0"/>
                  <a:sym typeface="Lato Light" charset="0"/>
                </a:rPr>
                <a:t>SaaS</a:t>
              </a:r>
              <a:r>
                <a:rPr lang="zh-CN" altLang="en-US" sz="2800" dirty="0">
                  <a:latin typeface="微软雅黑"/>
                  <a:ea typeface="微软雅黑"/>
                  <a:cs typeface="Lato Light" charset="0"/>
                  <a:sym typeface="Lato Light" charset="0"/>
                </a:rPr>
                <a:t>软件系统服务</a:t>
              </a:r>
              <a:endParaRPr lang="en-US" altLang="zh-CN" sz="2800" dirty="0">
                <a:latin typeface="微软雅黑"/>
                <a:ea typeface="微软雅黑"/>
                <a:cs typeface="Lato Light" charset="0"/>
                <a:sym typeface="Lato Light" charset="0"/>
              </a:endParaRPr>
            </a:p>
          </p:txBody>
        </p:sp>
        <p:sp>
          <p:nvSpPr>
            <p:cNvPr id="97" name="Rectangle 52"/>
            <p:cNvSpPr>
              <a:spLocks noChangeArrowheads="1"/>
            </p:cNvSpPr>
            <p:nvPr/>
          </p:nvSpPr>
          <p:spPr bwMode="auto">
            <a:xfrm>
              <a:off x="3059115" y="3348517"/>
              <a:ext cx="674687" cy="2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rgbClr val="F8F8F8"/>
                  </a:solidFill>
                  <a:latin typeface="微软雅黑" pitchFamily="34" charset="-122"/>
                  <a:ea typeface="微软雅黑" pitchFamily="34" charset="-122"/>
                </a:rPr>
                <a:t>Option 01</a:t>
              </a:r>
            </a:p>
          </p:txBody>
        </p:sp>
        <p:sp>
          <p:nvSpPr>
            <p:cNvPr id="98" name="Rectangle 53"/>
            <p:cNvSpPr>
              <a:spLocks noChangeArrowheads="1"/>
            </p:cNvSpPr>
            <p:nvPr/>
          </p:nvSpPr>
          <p:spPr bwMode="auto">
            <a:xfrm>
              <a:off x="3059115" y="3715456"/>
              <a:ext cx="674687" cy="21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rgbClr val="F8F8F8"/>
                  </a:solidFill>
                  <a:latin typeface="微软雅黑" pitchFamily="34" charset="-122"/>
                  <a:ea typeface="微软雅黑" pitchFamily="34" charset="-122"/>
                </a:rPr>
                <a:t>Option 02</a:t>
              </a:r>
            </a:p>
          </p:txBody>
        </p:sp>
        <p:sp>
          <p:nvSpPr>
            <p:cNvPr id="101" name="Freeform 27"/>
            <p:cNvSpPr>
              <a:spLocks noEditPoints="1"/>
            </p:cNvSpPr>
            <p:nvPr/>
          </p:nvSpPr>
          <p:spPr bwMode="auto">
            <a:xfrm>
              <a:off x="4413250" y="2794137"/>
              <a:ext cx="319088" cy="319285"/>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accent1"/>
            </a:solidFill>
            <a:ln>
              <a:noFill/>
            </a:ln>
          </p:spPr>
          <p:txBody>
            <a:bodyPr/>
            <a:lstStyle/>
            <a:p>
              <a:endParaRPr lang="zh-CN" altLang="en-US">
                <a:solidFill>
                  <a:prstClr val="white">
                    <a:lumMod val="50000"/>
                  </a:prstClr>
                </a:solidFill>
              </a:endParaRPr>
            </a:p>
          </p:txBody>
        </p:sp>
        <p:sp>
          <p:nvSpPr>
            <p:cNvPr id="102" name="Freeform 28"/>
            <p:cNvSpPr/>
            <p:nvPr/>
          </p:nvSpPr>
          <p:spPr bwMode="auto">
            <a:xfrm>
              <a:off x="2946402" y="3270681"/>
              <a:ext cx="1668463" cy="368528"/>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EEA752"/>
            </a:solidFill>
            <a:ln>
              <a:noFill/>
            </a:ln>
          </p:spPr>
          <p:txBody>
            <a:bodyPr/>
            <a:lstStyle/>
            <a:p>
              <a:endParaRPr lang="zh-CN" altLang="en-US">
                <a:solidFill>
                  <a:prstClr val="white">
                    <a:lumMod val="50000"/>
                  </a:prstClr>
                </a:solidFill>
              </a:endParaRPr>
            </a:p>
          </p:txBody>
        </p:sp>
        <p:sp>
          <p:nvSpPr>
            <p:cNvPr id="103" name="Freeform 29"/>
            <p:cNvSpPr/>
            <p:nvPr/>
          </p:nvSpPr>
          <p:spPr bwMode="auto">
            <a:xfrm>
              <a:off x="2946402" y="3639209"/>
              <a:ext cx="1668463" cy="366939"/>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4"/>
            </a:solidFill>
            <a:ln>
              <a:noFill/>
            </a:ln>
          </p:spPr>
          <p:txBody>
            <a:bodyPr/>
            <a:lstStyle/>
            <a:p>
              <a:endParaRPr lang="zh-CN" altLang="en-US">
                <a:solidFill>
                  <a:prstClr val="white">
                    <a:lumMod val="50000"/>
                  </a:prstClr>
                </a:solidFill>
              </a:endParaRPr>
            </a:p>
          </p:txBody>
        </p:sp>
      </p:grpSp>
      <p:sp>
        <p:nvSpPr>
          <p:cNvPr id="6" name="椭圆 5">
            <a:extLst>
              <a:ext uri="{FF2B5EF4-FFF2-40B4-BE49-F238E27FC236}">
                <a16:creationId xmlns:a16="http://schemas.microsoft.com/office/drawing/2014/main" id="{AB8B834A-78C0-458F-83E8-B1617A33A8EC}"/>
              </a:ext>
            </a:extLst>
          </p:cNvPr>
          <p:cNvSpPr/>
          <p:nvPr/>
        </p:nvSpPr>
        <p:spPr bwMode="auto">
          <a:xfrm>
            <a:off x="390525" y="5107340"/>
            <a:ext cx="1733550" cy="805936"/>
          </a:xfrm>
          <a:prstGeom prst="ellipse">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t" anchorCtr="0" compatLnSpc="1">
            <a:prstTxWarp prst="textNoShape">
              <a:avLst/>
            </a:prstTxWarp>
          </a:bodyPr>
          <a:lstStyle/>
          <a:p>
            <a:r>
              <a:rPr lang="zh-CN" altLang="en-US" dirty="0">
                <a:sym typeface="Lato Light" charset="0"/>
              </a:rPr>
              <a:t>基层</a:t>
            </a:r>
            <a:endParaRPr lang="en-US" altLang="zh-CN" dirty="0">
              <a:sym typeface="Lato Light" charset="0"/>
            </a:endParaRPr>
          </a:p>
          <a:p>
            <a:r>
              <a:rPr lang="zh-CN" altLang="en-US" dirty="0">
                <a:sym typeface="Lato Light" charset="0"/>
              </a:rPr>
              <a:t>医院</a:t>
            </a:r>
            <a:endParaRPr lang="en-US" altLang="zh-CN" dirty="0">
              <a:sym typeface="Lato Light"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0" name="椭圆 19">
            <a:extLst>
              <a:ext uri="{FF2B5EF4-FFF2-40B4-BE49-F238E27FC236}">
                <a16:creationId xmlns:a16="http://schemas.microsoft.com/office/drawing/2014/main" id="{7A3143CA-2631-4035-AFAD-6F40B6599340}"/>
              </a:ext>
            </a:extLst>
          </p:cNvPr>
          <p:cNvSpPr/>
          <p:nvPr/>
        </p:nvSpPr>
        <p:spPr bwMode="auto">
          <a:xfrm>
            <a:off x="2125285" y="5107340"/>
            <a:ext cx="1581150" cy="805936"/>
          </a:xfrm>
          <a:prstGeom prst="ellipse">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r>
              <a:rPr lang="zh-CN" altLang="en-US" dirty="0"/>
              <a:t>体检中心</a:t>
            </a:r>
          </a:p>
        </p:txBody>
      </p:sp>
      <p:sp>
        <p:nvSpPr>
          <p:cNvPr id="21" name="椭圆 20">
            <a:extLst>
              <a:ext uri="{FF2B5EF4-FFF2-40B4-BE49-F238E27FC236}">
                <a16:creationId xmlns:a16="http://schemas.microsoft.com/office/drawing/2014/main" id="{F9EAB0EB-2E09-4EAB-9333-F2855D664E90}"/>
              </a:ext>
            </a:extLst>
          </p:cNvPr>
          <p:cNvSpPr/>
          <p:nvPr/>
        </p:nvSpPr>
        <p:spPr bwMode="auto">
          <a:xfrm>
            <a:off x="3889851" y="5133486"/>
            <a:ext cx="1581150" cy="805936"/>
          </a:xfrm>
          <a:prstGeom prst="ellipse">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r>
              <a:rPr lang="zh-CN" altLang="en-US" sz="1600" dirty="0"/>
              <a:t>眼科专科医院</a:t>
            </a:r>
          </a:p>
        </p:txBody>
      </p:sp>
      <p:sp>
        <p:nvSpPr>
          <p:cNvPr id="22" name="椭圆 21">
            <a:extLst>
              <a:ext uri="{FF2B5EF4-FFF2-40B4-BE49-F238E27FC236}">
                <a16:creationId xmlns:a16="http://schemas.microsoft.com/office/drawing/2014/main" id="{3175DCBD-B2A7-4D13-BE23-F241AE816F35}"/>
              </a:ext>
            </a:extLst>
          </p:cNvPr>
          <p:cNvSpPr/>
          <p:nvPr/>
        </p:nvSpPr>
        <p:spPr bwMode="auto">
          <a:xfrm>
            <a:off x="5636321" y="5186572"/>
            <a:ext cx="1581150" cy="805936"/>
          </a:xfrm>
          <a:prstGeom prst="ellipse">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r>
              <a:rPr lang="zh-CN" altLang="en-US" dirty="0"/>
              <a:t>医学 教育</a:t>
            </a:r>
          </a:p>
        </p:txBody>
      </p:sp>
      <p:sp>
        <p:nvSpPr>
          <p:cNvPr id="23" name="椭圆 22">
            <a:extLst>
              <a:ext uri="{FF2B5EF4-FFF2-40B4-BE49-F238E27FC236}">
                <a16:creationId xmlns:a16="http://schemas.microsoft.com/office/drawing/2014/main" id="{C3A1C0B4-1803-4753-A4F2-BB7A931B9A6E}"/>
              </a:ext>
            </a:extLst>
          </p:cNvPr>
          <p:cNvSpPr/>
          <p:nvPr/>
        </p:nvSpPr>
        <p:spPr bwMode="auto">
          <a:xfrm>
            <a:off x="8638971" y="4417405"/>
            <a:ext cx="1581150" cy="805936"/>
          </a:xfrm>
          <a:prstGeom prst="ellipse">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r>
              <a:rPr lang="zh-CN" altLang="en-US" dirty="0">
                <a:latin typeface="微软雅黑"/>
                <a:ea typeface="微软雅黑"/>
                <a:cs typeface="Lato Light" charset="0"/>
                <a:sym typeface="Lato Light" charset="0"/>
              </a:rPr>
              <a:t>算法授权</a:t>
            </a:r>
            <a:endParaRPr lang="zh-CN" altLang="en-US" dirty="0"/>
          </a:p>
        </p:txBody>
      </p:sp>
      <p:sp>
        <p:nvSpPr>
          <p:cNvPr id="7" name="箭头: 下 6">
            <a:extLst>
              <a:ext uri="{FF2B5EF4-FFF2-40B4-BE49-F238E27FC236}">
                <a16:creationId xmlns:a16="http://schemas.microsoft.com/office/drawing/2014/main" id="{623FB630-E892-4D13-8510-EE7851B0FCC6}"/>
              </a:ext>
            </a:extLst>
          </p:cNvPr>
          <p:cNvSpPr/>
          <p:nvPr/>
        </p:nvSpPr>
        <p:spPr bwMode="auto">
          <a:xfrm rot="902462">
            <a:off x="1056829" y="3704832"/>
            <a:ext cx="282575" cy="1425143"/>
          </a:xfrm>
          <a:prstGeom prst="downArrow">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箭头: 下 24">
            <a:extLst>
              <a:ext uri="{FF2B5EF4-FFF2-40B4-BE49-F238E27FC236}">
                <a16:creationId xmlns:a16="http://schemas.microsoft.com/office/drawing/2014/main" id="{018ABA3D-6109-4DAA-B604-7AB91C98F222}"/>
              </a:ext>
            </a:extLst>
          </p:cNvPr>
          <p:cNvSpPr/>
          <p:nvPr/>
        </p:nvSpPr>
        <p:spPr bwMode="auto">
          <a:xfrm>
            <a:off x="2603767" y="3671577"/>
            <a:ext cx="308279" cy="1418237"/>
          </a:xfrm>
          <a:prstGeom prst="downArrow">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6" name="箭头: 下 25">
            <a:extLst>
              <a:ext uri="{FF2B5EF4-FFF2-40B4-BE49-F238E27FC236}">
                <a16:creationId xmlns:a16="http://schemas.microsoft.com/office/drawing/2014/main" id="{6B4C8DF5-6F0A-4BC9-A0CD-9E43AF536154}"/>
              </a:ext>
            </a:extLst>
          </p:cNvPr>
          <p:cNvSpPr/>
          <p:nvPr/>
        </p:nvSpPr>
        <p:spPr bwMode="auto">
          <a:xfrm rot="20620611">
            <a:off x="3811636" y="3426113"/>
            <a:ext cx="376473" cy="1793133"/>
          </a:xfrm>
          <a:prstGeom prst="downArrow">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箭头: 下 26">
            <a:extLst>
              <a:ext uri="{FF2B5EF4-FFF2-40B4-BE49-F238E27FC236}">
                <a16:creationId xmlns:a16="http://schemas.microsoft.com/office/drawing/2014/main" id="{11995F45-BE76-4E26-9F98-2DDBBBC76F29}"/>
              </a:ext>
            </a:extLst>
          </p:cNvPr>
          <p:cNvSpPr/>
          <p:nvPr/>
        </p:nvSpPr>
        <p:spPr bwMode="auto">
          <a:xfrm rot="19191272">
            <a:off x="5020861" y="3260961"/>
            <a:ext cx="331918" cy="2236595"/>
          </a:xfrm>
          <a:prstGeom prst="downArrow">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箭头: 下 27">
            <a:extLst>
              <a:ext uri="{FF2B5EF4-FFF2-40B4-BE49-F238E27FC236}">
                <a16:creationId xmlns:a16="http://schemas.microsoft.com/office/drawing/2014/main" id="{B3FC623F-A903-4A58-83C9-36F787E321F8}"/>
              </a:ext>
            </a:extLst>
          </p:cNvPr>
          <p:cNvSpPr/>
          <p:nvPr/>
        </p:nvSpPr>
        <p:spPr bwMode="auto">
          <a:xfrm>
            <a:off x="8974636" y="2992260"/>
            <a:ext cx="823947" cy="1425143"/>
          </a:xfrm>
          <a:prstGeom prst="downArrow">
            <a:avLst/>
          </a:pr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4">
            <a:extLst>
              <a:ext uri="{FF2B5EF4-FFF2-40B4-BE49-F238E27FC236}">
                <a16:creationId xmlns:a16="http://schemas.microsoft.com/office/drawing/2014/main" id="{75DE471A-D005-4863-9BCA-7114CD5C7A9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136775" y="1825625"/>
            <a:ext cx="7918450" cy="4351338"/>
          </a:xfrm>
        </p:spPr>
      </p:pic>
      <p:pic>
        <p:nvPicPr>
          <p:cNvPr id="22531" name="Picture 2" descr="C:\Users\Jonathan\Desktop\logo.png">
            <a:extLst>
              <a:ext uri="{FF2B5EF4-FFF2-40B4-BE49-F238E27FC236}">
                <a16:creationId xmlns:a16="http://schemas.microsoft.com/office/drawing/2014/main" id="{39BCE3F0-053C-46B9-A65C-2E7DD9FB6F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BF1C793E-A60C-4683-8703-F5F3A48C73CC}"/>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财务指标预测</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F057A652-BEB5-452D-9B5B-FFC50DEC69AA}"/>
              </a:ext>
            </a:extLst>
          </p:cNvPr>
          <p:cNvSpPr>
            <a:spLocks noGrp="1"/>
          </p:cNvSpPr>
          <p:nvPr>
            <p:ph idx="1"/>
          </p:nvPr>
        </p:nvSpPr>
        <p:spPr/>
        <p:txBody>
          <a:bodyPr/>
          <a:lstStyle/>
          <a:p>
            <a:r>
              <a:rPr lang="zh-CN" altLang="en-US" dirty="0"/>
              <a:t>盈利预测分析说明</a:t>
            </a:r>
          </a:p>
          <a:p>
            <a:r>
              <a:rPr lang="zh-CN" altLang="en-US" dirty="0"/>
              <a:t>主营业收入的测算：</a:t>
            </a:r>
            <a:endParaRPr lang="en-US" altLang="zh-CN" dirty="0"/>
          </a:p>
          <a:p>
            <a:pPr marL="0" indent="0">
              <a:buNone/>
            </a:pPr>
            <a:r>
              <a:rPr lang="en-US" altLang="zh-CN" dirty="0"/>
              <a:t>    </a:t>
            </a:r>
            <a:r>
              <a:rPr lang="zh-CN" altLang="en-US" dirty="0"/>
              <a:t>医院付费安装预诊断平台系统</a:t>
            </a:r>
            <a:endParaRPr lang="en-US" altLang="zh-CN" dirty="0"/>
          </a:p>
          <a:p>
            <a:pPr marL="0" indent="0">
              <a:buNone/>
            </a:pPr>
            <a:endParaRPr lang="en-US" altLang="zh-CN" dirty="0"/>
          </a:p>
          <a:p>
            <a:pPr marL="0" indent="0">
              <a:buNone/>
            </a:pPr>
            <a:r>
              <a:rPr lang="zh-CN" altLang="en-US" dirty="0"/>
              <a:t>    数据库和软件升级等服务构成</a:t>
            </a:r>
            <a:endParaRPr lang="en-US" altLang="zh-CN" dirty="0"/>
          </a:p>
          <a:p>
            <a:pPr marL="0" indent="0">
              <a:buNone/>
            </a:pPr>
            <a:endParaRPr lang="en-US" altLang="zh-CN" dirty="0"/>
          </a:p>
          <a:p>
            <a:pPr marL="0" indent="0">
              <a:buNone/>
            </a:pPr>
            <a:r>
              <a:rPr lang="zh-CN" altLang="en-US" dirty="0"/>
              <a:t>    现有眼眶疾病诊断需求量</a:t>
            </a:r>
            <a:endParaRPr lang="en-US" altLang="zh-CN" dirty="0"/>
          </a:p>
          <a:p>
            <a:pPr marL="0" indent="0">
              <a:buNone/>
            </a:pPr>
            <a:endParaRPr lang="en-US" altLang="zh-CN" dirty="0"/>
          </a:p>
          <a:p>
            <a:pPr marL="0" indent="0">
              <a:buNone/>
            </a:pPr>
            <a:r>
              <a:rPr lang="zh-CN" altLang="en-US" dirty="0"/>
              <a:t>   市场推广情况</a:t>
            </a:r>
          </a:p>
          <a:p>
            <a:endParaRPr lang="zh-CN" altLang="en-US" dirty="0"/>
          </a:p>
        </p:txBody>
      </p:sp>
      <p:pic>
        <p:nvPicPr>
          <p:cNvPr id="23555" name="Picture 2" descr="C:\Users\Jonathan\Desktop\logo.png">
            <a:extLst>
              <a:ext uri="{FF2B5EF4-FFF2-40B4-BE49-F238E27FC236}">
                <a16:creationId xmlns:a16="http://schemas.microsoft.com/office/drawing/2014/main" id="{EB4494C0-77FC-4696-9B08-A72627F2BC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A059CCBB-2316-4B09-9C12-0CB26F80F36B}"/>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财务指标预测</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CAF9098-F673-4038-AACA-0504B3070ED7}"/>
              </a:ext>
            </a:extLst>
          </p:cNvPr>
          <p:cNvSpPr>
            <a:spLocks noGrp="1" noChangeArrowheads="1"/>
          </p:cNvSpPr>
          <p:nvPr>
            <p:ph type="ctrTitle" idx="4294967295"/>
          </p:nvPr>
        </p:nvSpPr>
        <p:spPr>
          <a:xfrm>
            <a:off x="0" y="2525713"/>
            <a:ext cx="5273675" cy="1092200"/>
          </a:xfrm>
        </p:spPr>
        <p:txBody>
          <a:bodyPr/>
          <a:lstStyle/>
          <a:p>
            <a:pPr eaLnBrk="1" hangingPunct="1"/>
            <a:r>
              <a:rPr lang="zh-CN" altLang="zh-CN" sz="5400">
                <a:solidFill>
                  <a:schemeClr val="bg1"/>
                </a:solidFill>
              </a:rPr>
              <a:t>谢  谢！</a:t>
            </a:r>
          </a:p>
        </p:txBody>
      </p:sp>
      <p:pic>
        <p:nvPicPr>
          <p:cNvPr id="24579" name="Picture 3" descr="45634">
            <a:extLst>
              <a:ext uri="{FF2B5EF4-FFF2-40B4-BE49-F238E27FC236}">
                <a16:creationId xmlns:a16="http://schemas.microsoft.com/office/drawing/2014/main" id="{955CB8FA-DC10-4C40-90F2-7B6C2E13C2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2212638"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1 Título">
            <a:extLst>
              <a:ext uri="{FF2B5EF4-FFF2-40B4-BE49-F238E27FC236}">
                <a16:creationId xmlns:a16="http://schemas.microsoft.com/office/drawing/2014/main" id="{4B468B04-3B28-4B70-95A6-39F84071F0F1}"/>
              </a:ext>
            </a:extLst>
          </p:cNvPr>
          <p:cNvSpPr txBox="1">
            <a:spLocks noChangeArrowheads="1"/>
          </p:cNvSpPr>
          <p:nvPr/>
        </p:nvSpPr>
        <p:spPr bwMode="auto">
          <a:xfrm>
            <a:off x="3679825" y="1708150"/>
            <a:ext cx="48529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5763"/>
              </a:lnSpc>
              <a:buFont typeface="Arial" panose="020B0604020202020204" pitchFamily="34" charset="0"/>
              <a:buNone/>
            </a:pPr>
            <a:r>
              <a:rPr lang="es-HN" altLang="en-US" sz="4900" b="1">
                <a:solidFill>
                  <a:schemeClr val="bg1"/>
                </a:solidFill>
                <a:latin typeface="Rockwell" panose="02060603020205020403" pitchFamily="18" charset="0"/>
              </a:rPr>
              <a:t>THANK </a:t>
            </a:r>
            <a:r>
              <a:rPr lang="es-HN" altLang="en-US" sz="4900" b="1">
                <a:solidFill>
                  <a:srgbClr val="FFC000"/>
                </a:solidFill>
                <a:latin typeface="Rockwell" panose="02060603020205020403" pitchFamily="18" charset="0"/>
              </a:rPr>
              <a:t>YOU!</a:t>
            </a:r>
          </a:p>
        </p:txBody>
      </p:sp>
      <p:pic>
        <p:nvPicPr>
          <p:cNvPr id="24581" name="Picture 6" descr="C:\Users\Jonathan\Desktop\logo.png">
            <a:extLst>
              <a:ext uri="{FF2B5EF4-FFF2-40B4-BE49-F238E27FC236}">
                <a16:creationId xmlns:a16="http://schemas.microsoft.com/office/drawing/2014/main" id="{C8844521-0A4A-4497-B820-CD4EE55A25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3613" y="3451225"/>
            <a:ext cx="2614612"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2772"/>
                                        </p:tgtEl>
                                        <p:attrNameLst>
                                          <p:attrName>style.visibility</p:attrName>
                                        </p:attrNameLst>
                                      </p:cBhvr>
                                      <p:to>
                                        <p:strVal val="visible"/>
                                      </p:to>
                                    </p:set>
                                    <p:anim calcmode="lin" valueType="num">
                                      <p:cBhvr>
                                        <p:cTn id="7" dur="500" fill="hold"/>
                                        <p:tgtEl>
                                          <p:spTgt spid="327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772"/>
                                        </p:tgtEl>
                                        <p:attrNameLst>
                                          <p:attrName>ppt_y</p:attrName>
                                        </p:attrNameLst>
                                      </p:cBhvr>
                                      <p:tavLst>
                                        <p:tav tm="0">
                                          <p:val>
                                            <p:strVal val="#ppt_y"/>
                                          </p:val>
                                        </p:tav>
                                        <p:tav tm="100000">
                                          <p:val>
                                            <p:strVal val="#ppt_y"/>
                                          </p:val>
                                        </p:tav>
                                      </p:tavLst>
                                    </p:anim>
                                    <p:anim calcmode="lin" valueType="num">
                                      <p:cBhvr>
                                        <p:cTn id="9" dur="500" fill="hold"/>
                                        <p:tgtEl>
                                          <p:spTgt spid="327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7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圆角矩形 11">
            <a:extLst>
              <a:ext uri="{FF2B5EF4-FFF2-40B4-BE49-F238E27FC236}">
                <a16:creationId xmlns:a16="http://schemas.microsoft.com/office/drawing/2014/main" id="{CEEEDEB1-B921-40EB-AB8E-8E49F44EBEE8}"/>
              </a:ext>
            </a:extLst>
          </p:cNvPr>
          <p:cNvSpPr>
            <a:spLocks/>
          </p:cNvSpPr>
          <p:nvPr/>
        </p:nvSpPr>
        <p:spPr bwMode="auto">
          <a:xfrm>
            <a:off x="1984375" y="5794375"/>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5" name="圆角矩形 11">
            <a:extLst>
              <a:ext uri="{FF2B5EF4-FFF2-40B4-BE49-F238E27FC236}">
                <a16:creationId xmlns:a16="http://schemas.microsoft.com/office/drawing/2014/main" id="{4D03F8D5-9A71-47B7-AD66-8C69069190B9}"/>
              </a:ext>
            </a:extLst>
          </p:cNvPr>
          <p:cNvSpPr>
            <a:spLocks/>
          </p:cNvSpPr>
          <p:nvPr/>
        </p:nvSpPr>
        <p:spPr bwMode="auto">
          <a:xfrm>
            <a:off x="1989138" y="5170488"/>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6" name="圆角矩形 11">
            <a:extLst>
              <a:ext uri="{FF2B5EF4-FFF2-40B4-BE49-F238E27FC236}">
                <a16:creationId xmlns:a16="http://schemas.microsoft.com/office/drawing/2014/main" id="{66492B02-0453-4CF2-851D-08615939E47F}"/>
              </a:ext>
            </a:extLst>
          </p:cNvPr>
          <p:cNvSpPr>
            <a:spLocks/>
          </p:cNvSpPr>
          <p:nvPr/>
        </p:nvSpPr>
        <p:spPr bwMode="auto">
          <a:xfrm>
            <a:off x="1978025" y="4546600"/>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7" name="圆角矩形 11">
            <a:extLst>
              <a:ext uri="{FF2B5EF4-FFF2-40B4-BE49-F238E27FC236}">
                <a16:creationId xmlns:a16="http://schemas.microsoft.com/office/drawing/2014/main" id="{0D709DAA-9168-4632-892D-E1DF2DB099C6}"/>
              </a:ext>
            </a:extLst>
          </p:cNvPr>
          <p:cNvSpPr>
            <a:spLocks/>
          </p:cNvSpPr>
          <p:nvPr/>
        </p:nvSpPr>
        <p:spPr bwMode="auto">
          <a:xfrm>
            <a:off x="2001838" y="3911600"/>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8" name="圆角矩形 11">
            <a:extLst>
              <a:ext uri="{FF2B5EF4-FFF2-40B4-BE49-F238E27FC236}">
                <a16:creationId xmlns:a16="http://schemas.microsoft.com/office/drawing/2014/main" id="{D3FBB6CD-C5BC-4570-953F-1518180DAA9E}"/>
              </a:ext>
            </a:extLst>
          </p:cNvPr>
          <p:cNvSpPr>
            <a:spLocks/>
          </p:cNvSpPr>
          <p:nvPr/>
        </p:nvSpPr>
        <p:spPr bwMode="auto">
          <a:xfrm>
            <a:off x="1982788" y="3262313"/>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9" name="圆角矩形 11">
            <a:extLst>
              <a:ext uri="{FF2B5EF4-FFF2-40B4-BE49-F238E27FC236}">
                <a16:creationId xmlns:a16="http://schemas.microsoft.com/office/drawing/2014/main" id="{8501CDDD-D2E4-4B2F-8338-BAB1A2A30B60}"/>
              </a:ext>
            </a:extLst>
          </p:cNvPr>
          <p:cNvSpPr>
            <a:spLocks/>
          </p:cNvSpPr>
          <p:nvPr/>
        </p:nvSpPr>
        <p:spPr bwMode="auto">
          <a:xfrm>
            <a:off x="1968500" y="2636838"/>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0" name="圆角矩形 11">
            <a:extLst>
              <a:ext uri="{FF2B5EF4-FFF2-40B4-BE49-F238E27FC236}">
                <a16:creationId xmlns:a16="http://schemas.microsoft.com/office/drawing/2014/main" id="{DFF298B9-9DB4-4F0F-8961-1F2D56AFF05B}"/>
              </a:ext>
            </a:extLst>
          </p:cNvPr>
          <p:cNvSpPr>
            <a:spLocks/>
          </p:cNvSpPr>
          <p:nvPr/>
        </p:nvSpPr>
        <p:spPr bwMode="auto">
          <a:xfrm>
            <a:off x="1982788" y="2005013"/>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1" name="圆角矩形 11">
            <a:extLst>
              <a:ext uri="{FF2B5EF4-FFF2-40B4-BE49-F238E27FC236}">
                <a16:creationId xmlns:a16="http://schemas.microsoft.com/office/drawing/2014/main" id="{14182437-A00A-421B-AEB2-F5D1B2315F7E}"/>
              </a:ext>
            </a:extLst>
          </p:cNvPr>
          <p:cNvSpPr>
            <a:spLocks/>
          </p:cNvSpPr>
          <p:nvPr/>
        </p:nvSpPr>
        <p:spPr bwMode="auto">
          <a:xfrm>
            <a:off x="1968500" y="1355725"/>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2" name="矩形 19">
            <a:extLst>
              <a:ext uri="{FF2B5EF4-FFF2-40B4-BE49-F238E27FC236}">
                <a16:creationId xmlns:a16="http://schemas.microsoft.com/office/drawing/2014/main" id="{2CC56439-5988-4203-A301-BAF82E40862F}"/>
              </a:ext>
            </a:extLst>
          </p:cNvPr>
          <p:cNvSpPr>
            <a:spLocks noChangeArrowheads="1"/>
          </p:cNvSpPr>
          <p:nvPr/>
        </p:nvSpPr>
        <p:spPr bwMode="auto">
          <a:xfrm>
            <a:off x="2003425" y="1038225"/>
            <a:ext cx="227013" cy="5821363"/>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Arial" panose="020B0604020202020204" pitchFamily="34" charset="0"/>
              <a:buNone/>
            </a:pPr>
            <a:endParaRPr lang="zh-CN" altLang="en-US" sz="1400">
              <a:solidFill>
                <a:schemeClr val="bg1"/>
              </a:solidFill>
              <a:latin typeface="幼圆" panose="02010509060101010101" pitchFamily="49" charset="-122"/>
              <a:ea typeface="幼圆" panose="02010509060101010101" pitchFamily="49" charset="-122"/>
            </a:endParaRPr>
          </a:p>
        </p:txBody>
      </p:sp>
      <p:sp>
        <p:nvSpPr>
          <p:cNvPr id="9227" name="任意多边形 22">
            <a:extLst>
              <a:ext uri="{FF2B5EF4-FFF2-40B4-BE49-F238E27FC236}">
                <a16:creationId xmlns:a16="http://schemas.microsoft.com/office/drawing/2014/main" id="{EE0F4317-13CE-47D9-9C8A-6A5A43C3D238}"/>
              </a:ext>
            </a:extLst>
          </p:cNvPr>
          <p:cNvSpPr>
            <a:spLocks noChangeArrowheads="1"/>
          </p:cNvSpPr>
          <p:nvPr/>
        </p:nvSpPr>
        <p:spPr bwMode="auto">
          <a:xfrm flipH="1">
            <a:off x="8356600" y="25400"/>
            <a:ext cx="3448050" cy="787400"/>
          </a:xfrm>
          <a:custGeom>
            <a:avLst/>
            <a:gdLst>
              <a:gd name="T0" fmla="*/ 3616446 w 3970185"/>
              <a:gd name="T1" fmla="*/ 0 h 708025"/>
              <a:gd name="T2" fmla="*/ 2839268 w 3970185"/>
              <a:gd name="T3" fmla="*/ 0 h 708025"/>
              <a:gd name="T4" fmla="*/ 2695691 w 3970185"/>
              <a:gd name="T5" fmla="*/ 0 h 708025"/>
              <a:gd name="T6" fmla="*/ 0 w 3970185"/>
              <a:gd name="T7" fmla="*/ 0 h 708025"/>
              <a:gd name="T8" fmla="*/ 0 w 3970185"/>
              <a:gd name="T9" fmla="*/ 1088384 h 708025"/>
              <a:gd name="T10" fmla="*/ 2695691 w 3970185"/>
              <a:gd name="T11" fmla="*/ 1088384 h 708025"/>
              <a:gd name="T12" fmla="*/ 2839268 w 3970185"/>
              <a:gd name="T13" fmla="*/ 1088384 h 708025"/>
              <a:gd name="T14" fmla="*/ 3616446 w 3970185"/>
              <a:gd name="T15" fmla="*/ 1088384 h 708025"/>
              <a:gd name="T16" fmla="*/ 3970582 w 3970185"/>
              <a:gd name="T17" fmla="*/ 544192 h 708025"/>
              <a:gd name="T18" fmla="*/ 3616446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0185"/>
              <a:gd name="T31" fmla="*/ 0 h 708025"/>
              <a:gd name="T32" fmla="*/ 3970185 w 3970185"/>
              <a:gd name="T33" fmla="*/ 708025 h 7080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noFill/>
          <a:ln w="9525">
            <a:noFill/>
            <a:miter lim="800000"/>
            <a:headEnd/>
            <a:tailEnd/>
          </a:ln>
          <a:effectLst>
            <a:outerShdw dist="25401" dir="2700000" algn="ctr" rotWithShape="0">
              <a:srgbClr val="000000">
                <a:alpha val="0"/>
              </a:srgbClr>
            </a:outerShdw>
          </a:effectLst>
        </p:spPr>
        <p:txBody>
          <a:bodyPr lIns="68580" tIns="36195" rIns="68580" bIns="36195" anchor="ctr"/>
          <a:lstStyle/>
          <a:p>
            <a:pPr algn="r" eaLnBrk="1" hangingPunct="1">
              <a:buFont typeface="Arial" pitchFamily="34" charset="0"/>
              <a:buNone/>
              <a:defRPr/>
            </a:pPr>
            <a:r>
              <a:rPr lang="zh-CN" altLang="en-US" sz="2400">
                <a:solidFill>
                  <a:srgbClr val="FFFFFF"/>
                </a:solidFill>
                <a:latin typeface="微软雅黑" pitchFamily="34" charset="-122"/>
                <a:ea typeface="微软雅黑" pitchFamily="34" charset="-122"/>
              </a:rPr>
              <a:t>目 录 </a:t>
            </a:r>
            <a:r>
              <a:rPr lang="en-US" altLang="zh-CN" sz="2400">
                <a:solidFill>
                  <a:srgbClr val="FFFFFF"/>
                </a:solidFill>
                <a:latin typeface="Calibri" pitchFamily="34" charset="0"/>
              </a:rPr>
              <a:t>/ </a:t>
            </a:r>
            <a:r>
              <a:rPr lang="en-US" altLang="zh-CN" sz="2400">
                <a:solidFill>
                  <a:srgbClr val="90E1FE"/>
                </a:solidFill>
                <a:latin typeface="Baskerville Old Face" pitchFamily="18" charset="0"/>
              </a:rPr>
              <a:t>contents</a:t>
            </a:r>
          </a:p>
        </p:txBody>
      </p:sp>
      <p:sp>
        <p:nvSpPr>
          <p:cNvPr id="9228" name="圆角矩形 4">
            <a:extLst>
              <a:ext uri="{FF2B5EF4-FFF2-40B4-BE49-F238E27FC236}">
                <a16:creationId xmlns:a16="http://schemas.microsoft.com/office/drawing/2014/main" id="{AC9ABB2C-B4C0-4576-AF29-DF7EB805FC24}"/>
              </a:ext>
            </a:extLst>
          </p:cNvPr>
          <p:cNvSpPr>
            <a:spLocks/>
          </p:cNvSpPr>
          <p:nvPr/>
        </p:nvSpPr>
        <p:spPr bwMode="auto">
          <a:xfrm>
            <a:off x="1982788" y="143827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5" name="椭圆 6">
            <a:extLst>
              <a:ext uri="{FF2B5EF4-FFF2-40B4-BE49-F238E27FC236}">
                <a16:creationId xmlns:a16="http://schemas.microsoft.com/office/drawing/2014/main" id="{B4315768-393F-4192-9C90-BF23FC3E6875}"/>
              </a:ext>
            </a:extLst>
          </p:cNvPr>
          <p:cNvGrpSpPr>
            <a:grpSpLocks/>
          </p:cNvGrpSpPr>
          <p:nvPr/>
        </p:nvGrpSpPr>
        <p:grpSpPr bwMode="auto">
          <a:xfrm>
            <a:off x="2647950" y="1512888"/>
            <a:ext cx="569913" cy="427037"/>
            <a:chOff x="0" y="0"/>
            <a:chExt cx="269" cy="269"/>
          </a:xfrm>
        </p:grpSpPr>
        <p:pic>
          <p:nvPicPr>
            <p:cNvPr id="8243" name="椭圆 6">
              <a:extLst>
                <a:ext uri="{FF2B5EF4-FFF2-40B4-BE49-F238E27FC236}">
                  <a16:creationId xmlns:a16="http://schemas.microsoft.com/office/drawing/2014/main" id="{D32A77EA-B25E-4DBA-A570-BDA6A4077778}"/>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4" name="Text Box 15">
              <a:extLst>
                <a:ext uri="{FF2B5EF4-FFF2-40B4-BE49-F238E27FC236}">
                  <a16:creationId xmlns:a16="http://schemas.microsoft.com/office/drawing/2014/main" id="{ECAEB2B5-F62F-4BE7-878F-9DD1E9224390}"/>
                </a:ext>
              </a:extLst>
            </p:cNvPr>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01</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0" name="圆角矩形 4">
            <a:extLst>
              <a:ext uri="{FF2B5EF4-FFF2-40B4-BE49-F238E27FC236}">
                <a16:creationId xmlns:a16="http://schemas.microsoft.com/office/drawing/2014/main" id="{561F0E46-3A66-4A83-9036-DB805E2EC597}"/>
              </a:ext>
            </a:extLst>
          </p:cNvPr>
          <p:cNvSpPr>
            <a:spLocks/>
          </p:cNvSpPr>
          <p:nvPr/>
        </p:nvSpPr>
        <p:spPr bwMode="auto">
          <a:xfrm>
            <a:off x="1982788" y="207962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7" name="椭圆 85">
            <a:extLst>
              <a:ext uri="{FF2B5EF4-FFF2-40B4-BE49-F238E27FC236}">
                <a16:creationId xmlns:a16="http://schemas.microsoft.com/office/drawing/2014/main" id="{FED010DC-A820-4839-A95F-98B6D3EBBD5E}"/>
              </a:ext>
            </a:extLst>
          </p:cNvPr>
          <p:cNvGrpSpPr>
            <a:grpSpLocks/>
          </p:cNvGrpSpPr>
          <p:nvPr/>
        </p:nvGrpSpPr>
        <p:grpSpPr bwMode="auto">
          <a:xfrm>
            <a:off x="2647950" y="2135188"/>
            <a:ext cx="569913" cy="427037"/>
            <a:chOff x="0" y="0"/>
            <a:chExt cx="269" cy="269"/>
          </a:xfrm>
        </p:grpSpPr>
        <p:pic>
          <p:nvPicPr>
            <p:cNvPr id="8241" name="椭圆 85">
              <a:extLst>
                <a:ext uri="{FF2B5EF4-FFF2-40B4-BE49-F238E27FC236}">
                  <a16:creationId xmlns:a16="http://schemas.microsoft.com/office/drawing/2014/main" id="{2F74808E-1BD2-4DF6-856E-6672BF9F99EC}"/>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2" name="Text Box 19">
              <a:extLst>
                <a:ext uri="{FF2B5EF4-FFF2-40B4-BE49-F238E27FC236}">
                  <a16:creationId xmlns:a16="http://schemas.microsoft.com/office/drawing/2014/main" id="{052A714B-527B-48A2-A99F-DB762BB2F85E}"/>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02</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2" name="圆角矩形 4">
            <a:extLst>
              <a:ext uri="{FF2B5EF4-FFF2-40B4-BE49-F238E27FC236}">
                <a16:creationId xmlns:a16="http://schemas.microsoft.com/office/drawing/2014/main" id="{88D91DB4-2EC0-4A94-B001-790CC06BB931}"/>
              </a:ext>
            </a:extLst>
          </p:cNvPr>
          <p:cNvSpPr>
            <a:spLocks/>
          </p:cNvSpPr>
          <p:nvPr/>
        </p:nvSpPr>
        <p:spPr bwMode="auto">
          <a:xfrm>
            <a:off x="1982788" y="270668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9" name="椭圆 89">
            <a:extLst>
              <a:ext uri="{FF2B5EF4-FFF2-40B4-BE49-F238E27FC236}">
                <a16:creationId xmlns:a16="http://schemas.microsoft.com/office/drawing/2014/main" id="{B1429E9C-3D03-4AF7-97C5-6D6DEA488237}"/>
              </a:ext>
            </a:extLst>
          </p:cNvPr>
          <p:cNvGrpSpPr>
            <a:grpSpLocks/>
          </p:cNvGrpSpPr>
          <p:nvPr/>
        </p:nvGrpSpPr>
        <p:grpSpPr bwMode="auto">
          <a:xfrm>
            <a:off x="2647950" y="2779713"/>
            <a:ext cx="569913" cy="427037"/>
            <a:chOff x="0" y="0"/>
            <a:chExt cx="269" cy="269"/>
          </a:xfrm>
        </p:grpSpPr>
        <p:pic>
          <p:nvPicPr>
            <p:cNvPr id="8239" name="椭圆 89">
              <a:extLst>
                <a:ext uri="{FF2B5EF4-FFF2-40B4-BE49-F238E27FC236}">
                  <a16:creationId xmlns:a16="http://schemas.microsoft.com/office/drawing/2014/main" id="{9C8768CF-F29A-4A6E-B9EB-B78D04ECE6C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0" name="Text Box 23">
              <a:extLst>
                <a:ext uri="{FF2B5EF4-FFF2-40B4-BE49-F238E27FC236}">
                  <a16:creationId xmlns:a16="http://schemas.microsoft.com/office/drawing/2014/main" id="{B1130FDB-28B8-4F74-979D-9052627EA842}"/>
                </a:ext>
              </a:extLst>
            </p:cNvPr>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03</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4" name="圆角矩形 4">
            <a:extLst>
              <a:ext uri="{FF2B5EF4-FFF2-40B4-BE49-F238E27FC236}">
                <a16:creationId xmlns:a16="http://schemas.microsoft.com/office/drawing/2014/main" id="{B1D2D439-362F-42BF-AB47-1F132EC38E0C}"/>
              </a:ext>
            </a:extLst>
          </p:cNvPr>
          <p:cNvSpPr>
            <a:spLocks/>
          </p:cNvSpPr>
          <p:nvPr/>
        </p:nvSpPr>
        <p:spPr bwMode="auto">
          <a:xfrm>
            <a:off x="1982788" y="334803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1" name="椭圆 93">
            <a:extLst>
              <a:ext uri="{FF2B5EF4-FFF2-40B4-BE49-F238E27FC236}">
                <a16:creationId xmlns:a16="http://schemas.microsoft.com/office/drawing/2014/main" id="{C2ADEB1C-2D36-46F7-996D-0CEA1640FC05}"/>
              </a:ext>
            </a:extLst>
          </p:cNvPr>
          <p:cNvGrpSpPr>
            <a:grpSpLocks/>
          </p:cNvGrpSpPr>
          <p:nvPr/>
        </p:nvGrpSpPr>
        <p:grpSpPr bwMode="auto">
          <a:xfrm>
            <a:off x="2647950" y="3417888"/>
            <a:ext cx="569913" cy="427037"/>
            <a:chOff x="0" y="0"/>
            <a:chExt cx="269" cy="269"/>
          </a:xfrm>
        </p:grpSpPr>
        <p:pic>
          <p:nvPicPr>
            <p:cNvPr id="8237" name="椭圆 93">
              <a:extLst>
                <a:ext uri="{FF2B5EF4-FFF2-40B4-BE49-F238E27FC236}">
                  <a16:creationId xmlns:a16="http://schemas.microsoft.com/office/drawing/2014/main" id="{DA4489A4-31C5-4E69-892D-B494AD5C31F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8" name="Text Box 27">
              <a:extLst>
                <a:ext uri="{FF2B5EF4-FFF2-40B4-BE49-F238E27FC236}">
                  <a16:creationId xmlns:a16="http://schemas.microsoft.com/office/drawing/2014/main" id="{4BC775E0-9AF4-40B6-81F8-0BEA9C2E8B41}"/>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04</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8212" name="TextBox 33">
            <a:extLst>
              <a:ext uri="{FF2B5EF4-FFF2-40B4-BE49-F238E27FC236}">
                <a16:creationId xmlns:a16="http://schemas.microsoft.com/office/drawing/2014/main" id="{9BCF2F87-9DD6-4CB6-9FEA-34C657B18F92}"/>
              </a:ext>
            </a:extLst>
          </p:cNvPr>
          <p:cNvSpPr txBox="1">
            <a:spLocks noChangeArrowheads="1"/>
          </p:cNvSpPr>
          <p:nvPr/>
        </p:nvSpPr>
        <p:spPr bwMode="auto">
          <a:xfrm>
            <a:off x="3465513" y="1482725"/>
            <a:ext cx="5959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rPr>
              <a:t>个人经历及主要业绩</a:t>
            </a:r>
          </a:p>
        </p:txBody>
      </p:sp>
      <p:sp>
        <p:nvSpPr>
          <p:cNvPr id="9237" name="圆角矩形 4">
            <a:extLst>
              <a:ext uri="{FF2B5EF4-FFF2-40B4-BE49-F238E27FC236}">
                <a16:creationId xmlns:a16="http://schemas.microsoft.com/office/drawing/2014/main" id="{63014DBF-ED4F-4B27-BF80-241E0BA7B648}"/>
              </a:ext>
            </a:extLst>
          </p:cNvPr>
          <p:cNvSpPr>
            <a:spLocks/>
          </p:cNvSpPr>
          <p:nvPr/>
        </p:nvSpPr>
        <p:spPr bwMode="auto">
          <a:xfrm>
            <a:off x="1982788" y="3981450"/>
            <a:ext cx="1346200" cy="560388"/>
          </a:xfrm>
          <a:custGeom>
            <a:avLst/>
            <a:gdLst>
              <a:gd name="T0" fmla="*/ 0 w 1944216"/>
              <a:gd name="T1" fmla="*/ 0 h 1080120"/>
              <a:gd name="T2" fmla="*/ 673202 w 1944216"/>
              <a:gd name="T3" fmla="*/ 0 h 1080120"/>
              <a:gd name="T4" fmla="*/ 932126 w 1944216"/>
              <a:gd name="T5" fmla="*/ 145370 h 1080120"/>
              <a:gd name="T6" fmla="*/ 673202 w 1944216"/>
              <a:gd name="T7" fmla="*/ 290741 h 1080120"/>
              <a:gd name="T8" fmla="*/ 0 w 1944216"/>
              <a:gd name="T9" fmla="*/ 290741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4" name="椭圆 93">
            <a:extLst>
              <a:ext uri="{FF2B5EF4-FFF2-40B4-BE49-F238E27FC236}">
                <a16:creationId xmlns:a16="http://schemas.microsoft.com/office/drawing/2014/main" id="{2A183DAC-455D-42B8-94D6-E20C9B970802}"/>
              </a:ext>
            </a:extLst>
          </p:cNvPr>
          <p:cNvGrpSpPr>
            <a:grpSpLocks/>
          </p:cNvGrpSpPr>
          <p:nvPr/>
        </p:nvGrpSpPr>
        <p:grpSpPr bwMode="auto">
          <a:xfrm>
            <a:off x="2644775" y="4041775"/>
            <a:ext cx="568325" cy="427038"/>
            <a:chOff x="0" y="0"/>
            <a:chExt cx="269" cy="269"/>
          </a:xfrm>
        </p:grpSpPr>
        <p:pic>
          <p:nvPicPr>
            <p:cNvPr id="8235" name="椭圆 93">
              <a:extLst>
                <a:ext uri="{FF2B5EF4-FFF2-40B4-BE49-F238E27FC236}">
                  <a16:creationId xmlns:a16="http://schemas.microsoft.com/office/drawing/2014/main" id="{5D1EF16E-F5E8-4278-A2B6-CAC3AB12705D}"/>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6" name="Text Box 32">
              <a:extLst>
                <a:ext uri="{FF2B5EF4-FFF2-40B4-BE49-F238E27FC236}">
                  <a16:creationId xmlns:a16="http://schemas.microsoft.com/office/drawing/2014/main" id="{FC9A3994-6F39-4FAA-BE1F-820BB4BEEABE}"/>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5</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9" name="圆角矩形 4">
            <a:extLst>
              <a:ext uri="{FF2B5EF4-FFF2-40B4-BE49-F238E27FC236}">
                <a16:creationId xmlns:a16="http://schemas.microsoft.com/office/drawing/2014/main" id="{664345EE-12E3-4CEA-B3BA-E425C6EC1E3D}"/>
              </a:ext>
            </a:extLst>
          </p:cNvPr>
          <p:cNvSpPr>
            <a:spLocks/>
          </p:cNvSpPr>
          <p:nvPr/>
        </p:nvSpPr>
        <p:spPr bwMode="auto">
          <a:xfrm>
            <a:off x="1993900" y="460533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6" name="椭圆 93">
            <a:extLst>
              <a:ext uri="{FF2B5EF4-FFF2-40B4-BE49-F238E27FC236}">
                <a16:creationId xmlns:a16="http://schemas.microsoft.com/office/drawing/2014/main" id="{BB97F2D7-D9A5-4715-97D9-E22400807AE1}"/>
              </a:ext>
            </a:extLst>
          </p:cNvPr>
          <p:cNvGrpSpPr>
            <a:grpSpLocks/>
          </p:cNvGrpSpPr>
          <p:nvPr/>
        </p:nvGrpSpPr>
        <p:grpSpPr bwMode="auto">
          <a:xfrm>
            <a:off x="2640013" y="4664075"/>
            <a:ext cx="569912" cy="428625"/>
            <a:chOff x="0" y="0"/>
            <a:chExt cx="269" cy="269"/>
          </a:xfrm>
        </p:grpSpPr>
        <p:pic>
          <p:nvPicPr>
            <p:cNvPr id="8233" name="椭圆 93">
              <a:extLst>
                <a:ext uri="{FF2B5EF4-FFF2-40B4-BE49-F238E27FC236}">
                  <a16:creationId xmlns:a16="http://schemas.microsoft.com/office/drawing/2014/main" id="{CAE06DE1-0EFD-4190-89E7-A63FBAD59F6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4" name="Text Box 36">
              <a:extLst>
                <a:ext uri="{FF2B5EF4-FFF2-40B4-BE49-F238E27FC236}">
                  <a16:creationId xmlns:a16="http://schemas.microsoft.com/office/drawing/2014/main" id="{678C2E08-FE2E-4BC3-848E-F79A70DA9DB7}"/>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6</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41" name="圆角矩形 4">
            <a:extLst>
              <a:ext uri="{FF2B5EF4-FFF2-40B4-BE49-F238E27FC236}">
                <a16:creationId xmlns:a16="http://schemas.microsoft.com/office/drawing/2014/main" id="{E91ACCE2-63DB-4B90-982F-A78E73833DBC}"/>
              </a:ext>
            </a:extLst>
          </p:cNvPr>
          <p:cNvSpPr>
            <a:spLocks/>
          </p:cNvSpPr>
          <p:nvPr/>
        </p:nvSpPr>
        <p:spPr bwMode="auto">
          <a:xfrm>
            <a:off x="1989138" y="5229225"/>
            <a:ext cx="1346200" cy="560388"/>
          </a:xfrm>
          <a:custGeom>
            <a:avLst/>
            <a:gdLst>
              <a:gd name="T0" fmla="*/ 0 w 1944216"/>
              <a:gd name="T1" fmla="*/ 0 h 1080120"/>
              <a:gd name="T2" fmla="*/ 673202 w 1944216"/>
              <a:gd name="T3" fmla="*/ 0 h 1080120"/>
              <a:gd name="T4" fmla="*/ 932126 w 1944216"/>
              <a:gd name="T5" fmla="*/ 145370 h 1080120"/>
              <a:gd name="T6" fmla="*/ 673202 w 1944216"/>
              <a:gd name="T7" fmla="*/ 290741 h 1080120"/>
              <a:gd name="T8" fmla="*/ 0 w 1944216"/>
              <a:gd name="T9" fmla="*/ 290741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8" name="椭圆 93">
            <a:extLst>
              <a:ext uri="{FF2B5EF4-FFF2-40B4-BE49-F238E27FC236}">
                <a16:creationId xmlns:a16="http://schemas.microsoft.com/office/drawing/2014/main" id="{CCD4B51E-6D3D-40C3-8F31-8EB87C0598FF}"/>
              </a:ext>
            </a:extLst>
          </p:cNvPr>
          <p:cNvGrpSpPr>
            <a:grpSpLocks/>
          </p:cNvGrpSpPr>
          <p:nvPr/>
        </p:nvGrpSpPr>
        <p:grpSpPr bwMode="auto">
          <a:xfrm>
            <a:off x="2649538" y="5287963"/>
            <a:ext cx="569912" cy="427037"/>
            <a:chOff x="0" y="0"/>
            <a:chExt cx="269" cy="269"/>
          </a:xfrm>
        </p:grpSpPr>
        <p:pic>
          <p:nvPicPr>
            <p:cNvPr id="8231" name="椭圆 93">
              <a:extLst>
                <a:ext uri="{FF2B5EF4-FFF2-40B4-BE49-F238E27FC236}">
                  <a16:creationId xmlns:a16="http://schemas.microsoft.com/office/drawing/2014/main" id="{63DE5402-2B98-4F7B-B677-9FEA4F778FC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2" name="Text Box 40">
              <a:extLst>
                <a:ext uri="{FF2B5EF4-FFF2-40B4-BE49-F238E27FC236}">
                  <a16:creationId xmlns:a16="http://schemas.microsoft.com/office/drawing/2014/main" id="{969D34FB-3E5B-496C-A3AD-ABEEAD90A345}"/>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7</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43" name="圆角矩形 4">
            <a:extLst>
              <a:ext uri="{FF2B5EF4-FFF2-40B4-BE49-F238E27FC236}">
                <a16:creationId xmlns:a16="http://schemas.microsoft.com/office/drawing/2014/main" id="{877705F8-FF18-43FA-9015-D09B9554AAB7}"/>
              </a:ext>
            </a:extLst>
          </p:cNvPr>
          <p:cNvSpPr>
            <a:spLocks/>
          </p:cNvSpPr>
          <p:nvPr/>
        </p:nvSpPr>
        <p:spPr bwMode="auto">
          <a:xfrm>
            <a:off x="1984375" y="585152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20" name="椭圆 93">
            <a:extLst>
              <a:ext uri="{FF2B5EF4-FFF2-40B4-BE49-F238E27FC236}">
                <a16:creationId xmlns:a16="http://schemas.microsoft.com/office/drawing/2014/main" id="{F57E748A-DFD8-483A-9B32-3B1D93B9A36E}"/>
              </a:ext>
            </a:extLst>
          </p:cNvPr>
          <p:cNvGrpSpPr>
            <a:grpSpLocks/>
          </p:cNvGrpSpPr>
          <p:nvPr/>
        </p:nvGrpSpPr>
        <p:grpSpPr bwMode="auto">
          <a:xfrm>
            <a:off x="2644775" y="5911850"/>
            <a:ext cx="569913" cy="427038"/>
            <a:chOff x="0" y="0"/>
            <a:chExt cx="269" cy="269"/>
          </a:xfrm>
        </p:grpSpPr>
        <p:pic>
          <p:nvPicPr>
            <p:cNvPr id="8229" name="椭圆 93">
              <a:extLst>
                <a:ext uri="{FF2B5EF4-FFF2-40B4-BE49-F238E27FC236}">
                  <a16:creationId xmlns:a16="http://schemas.microsoft.com/office/drawing/2014/main" id="{81949B7B-10F4-4CF2-BDE1-A15A42163F22}"/>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0" name="Text Box 44">
              <a:extLst>
                <a:ext uri="{FF2B5EF4-FFF2-40B4-BE49-F238E27FC236}">
                  <a16:creationId xmlns:a16="http://schemas.microsoft.com/office/drawing/2014/main" id="{5D41DF29-060D-49E8-AFE4-0D0685F23A45}"/>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8</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8221" name="TextBox 33">
            <a:extLst>
              <a:ext uri="{FF2B5EF4-FFF2-40B4-BE49-F238E27FC236}">
                <a16:creationId xmlns:a16="http://schemas.microsoft.com/office/drawing/2014/main" id="{D57CE9F6-282D-4A28-B279-7B0CF967653F}"/>
              </a:ext>
            </a:extLst>
          </p:cNvPr>
          <p:cNvSpPr txBox="1">
            <a:spLocks noChangeArrowheads="1"/>
          </p:cNvSpPr>
          <p:nvPr/>
        </p:nvSpPr>
        <p:spPr bwMode="auto">
          <a:xfrm>
            <a:off x="3476625" y="2120555"/>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创新团队实力</a:t>
            </a:r>
          </a:p>
        </p:txBody>
      </p:sp>
      <p:sp>
        <p:nvSpPr>
          <p:cNvPr id="8223" name="TextBox 33">
            <a:extLst>
              <a:ext uri="{FF2B5EF4-FFF2-40B4-BE49-F238E27FC236}">
                <a16:creationId xmlns:a16="http://schemas.microsoft.com/office/drawing/2014/main" id="{EAD7F3B5-A031-43E1-8AB7-EBA038A586E2}"/>
              </a:ext>
            </a:extLst>
          </p:cNvPr>
          <p:cNvSpPr txBox="1">
            <a:spLocks noChangeArrowheads="1"/>
          </p:cNvSpPr>
          <p:nvPr/>
        </p:nvSpPr>
        <p:spPr bwMode="auto">
          <a:xfrm>
            <a:off x="3492500" y="2765288"/>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项目简介</a:t>
            </a:r>
          </a:p>
        </p:txBody>
      </p:sp>
      <p:sp>
        <p:nvSpPr>
          <p:cNvPr id="8224" name="TextBox 33">
            <a:extLst>
              <a:ext uri="{FF2B5EF4-FFF2-40B4-BE49-F238E27FC236}">
                <a16:creationId xmlns:a16="http://schemas.microsoft.com/office/drawing/2014/main" id="{B18AF378-8070-423B-8754-BE16C24B8D83}"/>
              </a:ext>
            </a:extLst>
          </p:cNvPr>
          <p:cNvSpPr txBox="1">
            <a:spLocks noChangeArrowheads="1"/>
          </p:cNvSpPr>
          <p:nvPr/>
        </p:nvSpPr>
        <p:spPr bwMode="auto">
          <a:xfrm>
            <a:off x="3492500" y="3407949"/>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项目技术水平和创新点</a:t>
            </a:r>
          </a:p>
        </p:txBody>
      </p:sp>
      <p:sp>
        <p:nvSpPr>
          <p:cNvPr id="8225" name="TextBox 33">
            <a:extLst>
              <a:ext uri="{FF2B5EF4-FFF2-40B4-BE49-F238E27FC236}">
                <a16:creationId xmlns:a16="http://schemas.microsoft.com/office/drawing/2014/main" id="{8C029486-DE4F-4DBA-8820-24AD22BAE691}"/>
              </a:ext>
            </a:extLst>
          </p:cNvPr>
          <p:cNvSpPr txBox="1">
            <a:spLocks noChangeArrowheads="1"/>
          </p:cNvSpPr>
          <p:nvPr/>
        </p:nvSpPr>
        <p:spPr bwMode="auto">
          <a:xfrm>
            <a:off x="3473450" y="4042749"/>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项目产品竞争力</a:t>
            </a:r>
          </a:p>
        </p:txBody>
      </p:sp>
      <p:sp>
        <p:nvSpPr>
          <p:cNvPr id="8226" name="TextBox 33">
            <a:extLst>
              <a:ext uri="{FF2B5EF4-FFF2-40B4-BE49-F238E27FC236}">
                <a16:creationId xmlns:a16="http://schemas.microsoft.com/office/drawing/2014/main" id="{DBCD10F0-A5F6-4481-8761-1EC44953D6B8}"/>
              </a:ext>
            </a:extLst>
          </p:cNvPr>
          <p:cNvSpPr txBox="1">
            <a:spLocks noChangeArrowheads="1"/>
          </p:cNvSpPr>
          <p:nvPr/>
        </p:nvSpPr>
        <p:spPr bwMode="auto">
          <a:xfrm>
            <a:off x="3482975" y="4656698"/>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项目产品商业模式及产业化进程</a:t>
            </a:r>
          </a:p>
        </p:txBody>
      </p:sp>
      <p:sp>
        <p:nvSpPr>
          <p:cNvPr id="8227" name="TextBox 33">
            <a:extLst>
              <a:ext uri="{FF2B5EF4-FFF2-40B4-BE49-F238E27FC236}">
                <a16:creationId xmlns:a16="http://schemas.microsoft.com/office/drawing/2014/main" id="{C6C5EB5D-65D7-41B5-86C8-E727FE4A3E06}"/>
              </a:ext>
            </a:extLst>
          </p:cNvPr>
          <p:cNvSpPr txBox="1">
            <a:spLocks noChangeArrowheads="1"/>
          </p:cNvSpPr>
          <p:nvPr/>
        </p:nvSpPr>
        <p:spPr bwMode="auto">
          <a:xfrm>
            <a:off x="3492500" y="5264710"/>
            <a:ext cx="5959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项目财务指标及盈利预测</a:t>
            </a:r>
          </a:p>
        </p:txBody>
      </p:sp>
      <p:pic>
        <p:nvPicPr>
          <p:cNvPr id="8228" name="Picture 2" descr="C:\Users\Jonathan\Desktop\logo.png">
            <a:extLst>
              <a:ext uri="{FF2B5EF4-FFF2-40B4-BE49-F238E27FC236}">
                <a16:creationId xmlns:a16="http://schemas.microsoft.com/office/drawing/2014/main" id="{7E3FB447-8B88-45AF-9013-C950A721B3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33">
            <a:extLst>
              <a:ext uri="{FF2B5EF4-FFF2-40B4-BE49-F238E27FC236}">
                <a16:creationId xmlns:a16="http://schemas.microsoft.com/office/drawing/2014/main" id="{EAD7F3B5-A031-43E1-8AB7-EBA038A586E2}"/>
              </a:ext>
            </a:extLst>
          </p:cNvPr>
          <p:cNvSpPr txBox="1">
            <a:spLocks noChangeArrowheads="1"/>
          </p:cNvSpPr>
          <p:nvPr/>
        </p:nvSpPr>
        <p:spPr bwMode="auto">
          <a:xfrm>
            <a:off x="3495815" y="5899388"/>
            <a:ext cx="5959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小结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7448258-3B24-4513-9AD0-9B367AD36AE6}"/>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个人</a:t>
            </a:r>
            <a:r>
              <a:rPr lang="zh-CN" altLang="zh-CN" sz="2400" b="1" dirty="0">
                <a:solidFill>
                  <a:schemeClr val="bg1"/>
                </a:solidFill>
                <a:latin typeface="幼圆" pitchFamily="49" charset="-122"/>
                <a:ea typeface="幼圆" pitchFamily="49" charset="-122"/>
                <a:cs typeface="+mj-cs"/>
              </a:rPr>
              <a:t>简介</a:t>
            </a:r>
          </a:p>
        </p:txBody>
      </p:sp>
      <p:graphicFrame>
        <p:nvGraphicFramePr>
          <p:cNvPr id="3" name="Group 3">
            <a:extLst>
              <a:ext uri="{FF2B5EF4-FFF2-40B4-BE49-F238E27FC236}">
                <a16:creationId xmlns:a16="http://schemas.microsoft.com/office/drawing/2014/main" id="{D4996C25-08D2-4DE3-A874-98061CF54F60}"/>
              </a:ext>
            </a:extLst>
          </p:cNvPr>
          <p:cNvGraphicFramePr>
            <a:graphicFrameLocks/>
          </p:cNvGraphicFramePr>
          <p:nvPr>
            <p:extLst>
              <p:ext uri="{D42A27DB-BD31-4B8C-83A1-F6EECF244321}">
                <p14:modId xmlns:p14="http://schemas.microsoft.com/office/powerpoint/2010/main" val="350264195"/>
              </p:ext>
            </p:extLst>
          </p:nvPr>
        </p:nvGraphicFramePr>
        <p:xfrm>
          <a:off x="552450" y="1311275"/>
          <a:ext cx="11156950" cy="5398072"/>
        </p:xfrm>
        <a:graphic>
          <a:graphicData uri="http://schemas.openxmlformats.org/drawingml/2006/table">
            <a:tbl>
              <a:tblPr/>
              <a:tblGrid>
                <a:gridCol w="2108200">
                  <a:extLst>
                    <a:ext uri="{9D8B030D-6E8A-4147-A177-3AD203B41FA5}">
                      <a16:colId xmlns:a16="http://schemas.microsoft.com/office/drawing/2014/main" val="20000"/>
                    </a:ext>
                  </a:extLst>
                </a:gridCol>
                <a:gridCol w="9048750">
                  <a:extLst>
                    <a:ext uri="{9D8B030D-6E8A-4147-A177-3AD203B41FA5}">
                      <a16:colId xmlns:a16="http://schemas.microsoft.com/office/drawing/2014/main" val="20001"/>
                    </a:ext>
                  </a:extLst>
                </a:gridCol>
              </a:tblGrid>
              <a:tr h="581025">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个人经历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306888">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285750" indent="-285750"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2017</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年</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12</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月</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至今 武汉联合创想科技有限公司  研发总监</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2012</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年</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5</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月</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至今  湖北工业大学计算机学院  副教授</a:t>
                      </a:r>
                      <a:endPar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endParaRP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2007</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—2012</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日本广岛大学、信息工程、博士</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2005</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—2007</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日本广岛大学、信息工程、硕士</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2000</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9</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6</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华中科技大学、计算机系、学士</a:t>
                      </a:r>
                      <a:endPar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endParaRP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项发明专利（已获批</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项，受理</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1</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核心期刊发表论文 </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13 </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篇，其中在海外发表 </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4 </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篇</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代表性产品或服务</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6</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a:t>
                      </a:r>
                      <a:r>
                        <a:rPr kumimoji="0" lang="zh-CN" altLang="en-US" sz="2100" b="0" i="0" u="none" strike="noStrike" kern="1200" cap="none" normalizeH="0" baseline="0" dirty="0">
                          <a:ln>
                            <a:noFill/>
                          </a:ln>
                          <a:solidFill>
                            <a:srgbClr val="FF0000"/>
                          </a:solidFill>
                          <a:effectLst/>
                          <a:latin typeface="楷体" panose="02010609060101010101" pitchFamily="49" charset="-122"/>
                          <a:ea typeface="楷体" panose="02010609060101010101" pitchFamily="49" charset="-122"/>
                          <a:cs typeface="+mn-cs"/>
                          <a:sym typeface="Arial" panose="020B0604020202020204" pitchFamily="34" charset="0"/>
                        </a:rPr>
                        <a:t>人眼血丝图像分析研究及数字化系统模型；基于深度学习技术的胶质瘤分级辅助诊断系统；眼科肿瘤预诊断中基于深度置信学习的肿瘤分类系统等</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
        <p:nvSpPr>
          <p:cNvPr id="6" name="Text Box 16">
            <a:extLst>
              <a:ext uri="{FF2B5EF4-FFF2-40B4-BE49-F238E27FC236}">
                <a16:creationId xmlns:a16="http://schemas.microsoft.com/office/drawing/2014/main" id="{DDB6B608-163B-45D0-B026-6F3E9620DC3F}"/>
              </a:ext>
            </a:extLst>
          </p:cNvPr>
          <p:cNvSpPr txBox="1">
            <a:spLocks noChangeArrowheads="1"/>
          </p:cNvSpPr>
          <p:nvPr/>
        </p:nvSpPr>
        <p:spPr bwMode="auto">
          <a:xfrm>
            <a:off x="1079500" y="2330450"/>
            <a:ext cx="1254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600" b="1" dirty="0"/>
              <a:t>吴聪</a:t>
            </a:r>
          </a:p>
        </p:txBody>
      </p:sp>
      <p:pic>
        <p:nvPicPr>
          <p:cNvPr id="9231" name="Picture 2" descr="C:\Users\Jonathan\Desktop\logo.png">
            <a:extLst>
              <a:ext uri="{FF2B5EF4-FFF2-40B4-BE49-F238E27FC236}">
                <a16:creationId xmlns:a16="http://schemas.microsoft.com/office/drawing/2014/main" id="{04A8296F-53C4-4498-9F25-6B04068311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FCC6F25A-C463-4E81-BE98-98962D73753C}"/>
              </a:ext>
            </a:extLst>
          </p:cNvPr>
          <p:cNvPicPr>
            <a:picLocks noChangeAspect="1"/>
          </p:cNvPicPr>
          <p:nvPr/>
        </p:nvPicPr>
        <p:blipFill>
          <a:blip r:embed="rId4" cstate="print"/>
          <a:stretch>
            <a:fillRect/>
          </a:stretch>
        </p:blipFill>
        <p:spPr>
          <a:xfrm>
            <a:off x="828662" y="3063228"/>
            <a:ext cx="1755800" cy="1908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9"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6" grpId="1" bldLvl="0" autoUpdateAnimBg="0"/>
      <p:bldP spid="6" grpId="2" bldLvl="0" autoUpdateAnimBg="0"/>
      <p:bldP spid="6" grpId="3" bldLvl="0" autoUpdateAnimBg="0"/>
      <p:bldP spid="6" grpId="4" bldLvl="0" autoUpdateAnimBg="0"/>
      <p:bldP spid="6" grpId="5" bldLvl="0" autoUpdateAnimBg="0"/>
      <p:bldP spid="6" grpId="6" bldLvl="0" autoUpdateAnimBg="0"/>
      <p:bldP spid="6" grpId="7" bldLvl="0" autoUpdateAnimBg="0"/>
      <p:bldP spid="6" grpId="8" bldLvl="0" autoUpdateAnimBg="0"/>
      <p:bldP spid="6" grpId="9"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D31695-0B0C-4B6B-A665-77F2D1567BC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个人</a:t>
            </a:r>
            <a:r>
              <a:rPr lang="zh-CN" altLang="zh-CN" sz="2400" b="1" dirty="0">
                <a:solidFill>
                  <a:schemeClr val="bg1"/>
                </a:solidFill>
                <a:latin typeface="幼圆" pitchFamily="49" charset="-122"/>
                <a:ea typeface="幼圆" pitchFamily="49" charset="-122"/>
                <a:cs typeface="+mj-cs"/>
              </a:rPr>
              <a:t>简介</a:t>
            </a:r>
          </a:p>
        </p:txBody>
      </p:sp>
      <p:graphicFrame>
        <p:nvGraphicFramePr>
          <p:cNvPr id="3" name="Group 3">
            <a:extLst>
              <a:ext uri="{FF2B5EF4-FFF2-40B4-BE49-F238E27FC236}">
                <a16:creationId xmlns:a16="http://schemas.microsoft.com/office/drawing/2014/main" id="{B2F5ACA4-BCD0-44B3-9008-7FCB04F4571D}"/>
              </a:ext>
            </a:extLst>
          </p:cNvPr>
          <p:cNvGraphicFramePr>
            <a:graphicFrameLocks/>
          </p:cNvGraphicFramePr>
          <p:nvPr>
            <p:extLst>
              <p:ext uri="{D42A27DB-BD31-4B8C-83A1-F6EECF244321}">
                <p14:modId xmlns:p14="http://schemas.microsoft.com/office/powerpoint/2010/main" val="16347590"/>
              </p:ext>
            </p:extLst>
          </p:nvPr>
        </p:nvGraphicFramePr>
        <p:xfrm>
          <a:off x="552450" y="1311275"/>
          <a:ext cx="11156950" cy="5305512"/>
        </p:xfrm>
        <a:graphic>
          <a:graphicData uri="http://schemas.openxmlformats.org/drawingml/2006/table">
            <a:tbl>
              <a:tblPr/>
              <a:tblGrid>
                <a:gridCol w="2108200">
                  <a:extLst>
                    <a:ext uri="{9D8B030D-6E8A-4147-A177-3AD203B41FA5}">
                      <a16:colId xmlns:a16="http://schemas.microsoft.com/office/drawing/2014/main" val="20000"/>
                    </a:ext>
                  </a:extLst>
                </a:gridCol>
                <a:gridCol w="9048750">
                  <a:extLst>
                    <a:ext uri="{9D8B030D-6E8A-4147-A177-3AD203B41FA5}">
                      <a16:colId xmlns:a16="http://schemas.microsoft.com/office/drawing/2014/main" val="20001"/>
                    </a:ext>
                  </a:extLst>
                </a:gridCol>
              </a:tblGrid>
              <a:tr h="581100">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姓名</a:t>
                      </a: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主要业绩</a:t>
                      </a:r>
                      <a:endPar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359200">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285750" indent="-285750"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a:buFont typeface="Wingdings" pitchFamily="2" charset="2"/>
                        <a:buChar char="Ø"/>
                      </a:pPr>
                      <a:r>
                        <a:rPr lang="zh-CN" altLang="en-US" sz="2000" dirty="0">
                          <a:latin typeface="楷体" pitchFamily="49" charset="-122"/>
                          <a:ea typeface="楷体" pitchFamily="49" charset="-122"/>
                        </a:rPr>
                        <a:t>超过</a:t>
                      </a:r>
                      <a:r>
                        <a:rPr lang="en-US" altLang="zh-CN" sz="2000" dirty="0">
                          <a:latin typeface="楷体" pitchFamily="49" charset="-122"/>
                          <a:ea typeface="楷体" pitchFamily="49" charset="-122"/>
                        </a:rPr>
                        <a:t>12</a:t>
                      </a:r>
                      <a:r>
                        <a:rPr lang="zh-CN" altLang="en-US" sz="2000" dirty="0">
                          <a:latin typeface="楷体" pitchFamily="49" charset="-122"/>
                          <a:ea typeface="楷体" pitchFamily="49" charset="-122"/>
                        </a:rPr>
                        <a:t>年计算机图像处理技术与医学辅助诊断方面的研发经验，技术专长：机器学习、演化算法、图像处理、图像特征提取。</a:t>
                      </a:r>
                      <a:endParaRPr lang="en-US" altLang="zh-CN" sz="2000" dirty="0">
                        <a:latin typeface="楷体" pitchFamily="49" charset="-122"/>
                        <a:ea typeface="楷体" pitchFamily="49" charset="-122"/>
                      </a:endParaRPr>
                    </a:p>
                    <a:p>
                      <a:pPr>
                        <a:buFont typeface="Wingdings" pitchFamily="2" charset="2"/>
                        <a:buChar char="Ø"/>
                      </a:pPr>
                      <a:r>
                        <a:rPr lang="zh-CN" altLang="zh-CN" sz="2000" b="1" dirty="0">
                          <a:latin typeface="楷体" pitchFamily="49" charset="-122"/>
                          <a:ea typeface="楷体" pitchFamily="49" charset="-122"/>
                        </a:rPr>
                        <a:t>主持</a:t>
                      </a:r>
                      <a:r>
                        <a:rPr lang="zh-CN" altLang="zh-CN" sz="2000" dirty="0">
                          <a:latin typeface="楷体" pitchFamily="49" charset="-122"/>
                          <a:ea typeface="楷体" pitchFamily="49" charset="-122"/>
                        </a:rPr>
                        <a:t>湖北省自然科学基金</a:t>
                      </a:r>
                      <a:r>
                        <a:rPr lang="zh-CN" altLang="zh-CN" sz="2000" dirty="0">
                          <a:solidFill>
                            <a:schemeClr val="tx1"/>
                          </a:solidFill>
                          <a:latin typeface="楷体" pitchFamily="49" charset="-122"/>
                          <a:ea typeface="楷体" pitchFamily="49" charset="-122"/>
                        </a:rPr>
                        <a:t>面上项目</a:t>
                      </a:r>
                      <a:r>
                        <a:rPr lang="zh-CN" altLang="zh-CN" sz="2000" dirty="0">
                          <a:latin typeface="楷体" pitchFamily="49" charset="-122"/>
                          <a:ea typeface="楷体" pitchFamily="49" charset="-122"/>
                        </a:rPr>
                        <a:t>一项，</a:t>
                      </a:r>
                      <a:r>
                        <a:rPr lang="en-US" altLang="zh-CN" sz="2000" dirty="0">
                          <a:latin typeface="楷体" pitchFamily="49" charset="-122"/>
                          <a:ea typeface="楷体" pitchFamily="49" charset="-122"/>
                        </a:rPr>
                        <a:t>2012</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en-US" sz="2000" dirty="0">
                          <a:latin typeface="楷体" pitchFamily="49" charset="-122"/>
                          <a:ea typeface="楷体" pitchFamily="49" charset="-122"/>
                        </a:rPr>
                        <a:t>横向课题四项，</a:t>
                      </a:r>
                      <a:r>
                        <a:rPr lang="en-US" altLang="zh-CN" sz="2000" dirty="0">
                          <a:latin typeface="楷体" pitchFamily="49" charset="-122"/>
                          <a:ea typeface="楷体" pitchFamily="49" charset="-122"/>
                        </a:rPr>
                        <a:t>2013</a:t>
                      </a:r>
                      <a:r>
                        <a:rPr lang="zh-CN" altLang="en-US" sz="2000" dirty="0">
                          <a:latin typeface="楷体" pitchFamily="49" charset="-122"/>
                          <a:ea typeface="楷体" pitchFamily="49" charset="-122"/>
                        </a:rPr>
                        <a:t>年</a:t>
                      </a:r>
                      <a:r>
                        <a:rPr lang="en-US" altLang="zh-CN" sz="2000" dirty="0">
                          <a:latin typeface="楷体" pitchFamily="49" charset="-122"/>
                          <a:ea typeface="楷体" pitchFamily="49" charset="-122"/>
                        </a:rPr>
                        <a:t>-2017</a:t>
                      </a:r>
                      <a:r>
                        <a:rPr lang="zh-CN" altLang="en-US" sz="2000" dirty="0">
                          <a:latin typeface="楷体" pitchFamily="49" charset="-122"/>
                          <a:ea typeface="楷体" pitchFamily="49" charset="-122"/>
                        </a:rPr>
                        <a:t>年，</a:t>
                      </a:r>
                      <a:r>
                        <a:rPr lang="zh-CN" altLang="zh-CN" sz="2000" dirty="0">
                          <a:latin typeface="楷体" pitchFamily="49" charset="-122"/>
                          <a:ea typeface="楷体" pitchFamily="49" charset="-122"/>
                        </a:rPr>
                        <a:t>总经费</a:t>
                      </a:r>
                      <a:r>
                        <a:rPr lang="en-US" altLang="zh-CN" sz="2000" dirty="0">
                          <a:latin typeface="楷体" pitchFamily="49" charset="-122"/>
                          <a:ea typeface="楷体" pitchFamily="49" charset="-122"/>
                        </a:rPr>
                        <a:t>76</a:t>
                      </a:r>
                      <a:r>
                        <a:rPr lang="zh-CN" altLang="zh-CN" sz="2000" dirty="0">
                          <a:latin typeface="楷体" pitchFamily="49" charset="-122"/>
                          <a:ea typeface="楷体" pitchFamily="49" charset="-122"/>
                        </a:rPr>
                        <a:t>万元</a:t>
                      </a:r>
                      <a:endParaRPr lang="en-US" altLang="zh-CN" sz="2000" dirty="0">
                        <a:latin typeface="楷体" pitchFamily="49" charset="-122"/>
                        <a:ea typeface="楷体" pitchFamily="49" charset="-122"/>
                      </a:endParaRPr>
                    </a:p>
                    <a:p>
                      <a:pPr>
                        <a:buFont typeface="Wingdings" pitchFamily="2" charset="2"/>
                        <a:buChar char="Ø"/>
                      </a:pPr>
                      <a:r>
                        <a:rPr lang="zh-CN" altLang="en-US" sz="2000" b="1" dirty="0">
                          <a:latin typeface="楷体" pitchFamily="49" charset="-122"/>
                          <a:ea typeface="楷体" pitchFamily="49" charset="-122"/>
                        </a:rPr>
                        <a:t>领导</a:t>
                      </a:r>
                      <a:r>
                        <a:rPr lang="zh-CN" altLang="zh-CN" sz="2000" b="1" dirty="0">
                          <a:latin typeface="楷体" pitchFamily="49" charset="-122"/>
                          <a:ea typeface="楷体" pitchFamily="49" charset="-122"/>
                        </a:rPr>
                        <a:t>团队</a:t>
                      </a:r>
                      <a:r>
                        <a:rPr lang="zh-CN" altLang="en-US" sz="2000" b="1" dirty="0">
                          <a:latin typeface="楷体" pitchFamily="49" charset="-122"/>
                          <a:ea typeface="楷体" pitchFamily="49" charset="-122"/>
                        </a:rPr>
                        <a:t>核心成员之一</a:t>
                      </a:r>
                      <a:r>
                        <a:rPr lang="zh-CN" altLang="zh-CN" sz="2000" dirty="0">
                          <a:latin typeface="楷体" pitchFamily="49" charset="-122"/>
                          <a:ea typeface="楷体" pitchFamily="49" charset="-122"/>
                        </a:rPr>
                        <a:t>，</a:t>
                      </a:r>
                      <a:r>
                        <a:rPr lang="zh-CN" altLang="en-US" sz="2000" dirty="0">
                          <a:latin typeface="楷体" pitchFamily="49" charset="-122"/>
                          <a:ea typeface="楷体" pitchFamily="49" charset="-122"/>
                        </a:rPr>
                        <a:t>完成</a:t>
                      </a:r>
                      <a:r>
                        <a:rPr lang="zh-CN" altLang="zh-CN" sz="2000" dirty="0">
                          <a:latin typeface="楷体" pitchFamily="49" charset="-122"/>
                          <a:ea typeface="楷体" pitchFamily="49" charset="-122"/>
                        </a:rPr>
                        <a:t>国家级纵向课题“《电子与计算机工程》专业职教师资培养标准、培养方案、核心课程和特色教材开发项目”，总经费</a:t>
                      </a:r>
                      <a:r>
                        <a:rPr lang="en-US" altLang="zh-CN" sz="2000" dirty="0">
                          <a:latin typeface="楷体" pitchFamily="49" charset="-122"/>
                          <a:ea typeface="楷体" pitchFamily="49" charset="-122"/>
                        </a:rPr>
                        <a:t>150</a:t>
                      </a:r>
                      <a:r>
                        <a:rPr lang="zh-CN" altLang="zh-CN" sz="2000" dirty="0">
                          <a:latin typeface="楷体" pitchFamily="49" charset="-122"/>
                          <a:ea typeface="楷体" pitchFamily="49" charset="-122"/>
                        </a:rPr>
                        <a:t>万元，并出版学术专著</a:t>
                      </a:r>
                      <a:r>
                        <a:rPr lang="en-US" altLang="zh-CN" sz="2000" dirty="0">
                          <a:latin typeface="楷体" pitchFamily="49" charset="-122"/>
                          <a:ea typeface="楷体" pitchFamily="49" charset="-122"/>
                        </a:rPr>
                        <a:t>1</a:t>
                      </a:r>
                      <a:r>
                        <a:rPr lang="zh-CN" altLang="zh-CN" sz="2000" dirty="0">
                          <a:latin typeface="楷体" pitchFamily="49" charset="-122"/>
                          <a:ea typeface="楷体" pitchFamily="49" charset="-122"/>
                        </a:rPr>
                        <a:t>部。</a:t>
                      </a:r>
                      <a:r>
                        <a:rPr lang="en-US" altLang="zh-CN" sz="2000" dirty="0">
                          <a:latin typeface="楷体" pitchFamily="49" charset="-122"/>
                          <a:ea typeface="楷体" pitchFamily="49" charset="-122"/>
                        </a:rPr>
                        <a:t> 2015</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作为</a:t>
                      </a:r>
                      <a:r>
                        <a:rPr lang="zh-CN" altLang="zh-CN" sz="2000" b="1" dirty="0">
                          <a:latin typeface="楷体" pitchFamily="49" charset="-122"/>
                          <a:ea typeface="楷体" pitchFamily="49" charset="-122"/>
                        </a:rPr>
                        <a:t>核心团队成员</a:t>
                      </a:r>
                      <a:r>
                        <a:rPr lang="zh-CN" altLang="en-US" sz="2000" b="1" dirty="0">
                          <a:latin typeface="楷体" pitchFamily="49" charset="-122"/>
                          <a:ea typeface="楷体" pitchFamily="49" charset="-122"/>
                        </a:rPr>
                        <a:t>（研发副组长）</a:t>
                      </a:r>
                      <a:r>
                        <a:rPr lang="zh-CN" altLang="zh-CN" sz="2000" dirty="0">
                          <a:latin typeface="楷体" pitchFamily="49" charset="-122"/>
                          <a:ea typeface="楷体" pitchFamily="49" charset="-122"/>
                        </a:rPr>
                        <a:t>，</a:t>
                      </a:r>
                      <a:r>
                        <a:rPr lang="zh-CN" altLang="en-US" sz="2000" dirty="0">
                          <a:latin typeface="楷体" pitchFamily="49" charset="-122"/>
                          <a:ea typeface="楷体" pitchFamily="49" charset="-122"/>
                        </a:rPr>
                        <a:t>参与</a:t>
                      </a:r>
                      <a:r>
                        <a:rPr lang="zh-CN" altLang="zh-CN" sz="2000" dirty="0">
                          <a:latin typeface="楷体" pitchFamily="49" charset="-122"/>
                          <a:ea typeface="楷体" pitchFamily="49" charset="-122"/>
                        </a:rPr>
                        <a:t>国家自然科学基金青年项目</a:t>
                      </a:r>
                      <a:r>
                        <a:rPr lang="en-US" altLang="zh-CN" sz="2000" dirty="0">
                          <a:latin typeface="楷体" pitchFamily="49" charset="-122"/>
                          <a:ea typeface="楷体" pitchFamily="49" charset="-122"/>
                        </a:rPr>
                        <a:t>1</a:t>
                      </a:r>
                      <a:r>
                        <a:rPr lang="zh-CN" altLang="zh-CN" sz="2000" dirty="0">
                          <a:latin typeface="楷体" pitchFamily="49" charset="-122"/>
                          <a:ea typeface="楷体" pitchFamily="49" charset="-122"/>
                        </a:rPr>
                        <a:t>项</a:t>
                      </a:r>
                      <a:r>
                        <a:rPr lang="zh-CN" altLang="en-US" sz="2000" dirty="0">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rPr>
                        <a:t>经费</a:t>
                      </a:r>
                      <a:r>
                        <a:rPr lang="en-US" altLang="zh-CN" sz="2000" dirty="0">
                          <a:solidFill>
                            <a:schemeClr val="tx1"/>
                          </a:solidFill>
                          <a:latin typeface="楷体" pitchFamily="49" charset="-122"/>
                          <a:ea typeface="楷体" pitchFamily="49" charset="-122"/>
                        </a:rPr>
                        <a:t>25</a:t>
                      </a:r>
                      <a:r>
                        <a:rPr lang="zh-CN" altLang="en-US" sz="2000" dirty="0">
                          <a:solidFill>
                            <a:schemeClr val="tx1"/>
                          </a:solidFill>
                          <a:latin typeface="楷体" pitchFamily="49" charset="-122"/>
                          <a:ea typeface="楷体" pitchFamily="49" charset="-122"/>
                        </a:rPr>
                        <a:t>万元 </a:t>
                      </a:r>
                      <a:r>
                        <a:rPr lang="en-US" altLang="zh-CN" sz="2000" dirty="0">
                          <a:solidFill>
                            <a:schemeClr val="tx1"/>
                          </a:solidFill>
                          <a:latin typeface="楷体" pitchFamily="49" charset="-122"/>
                          <a:ea typeface="楷体" pitchFamily="49" charset="-122"/>
                        </a:rPr>
                        <a:t>2016</a:t>
                      </a:r>
                      <a:r>
                        <a:rPr lang="zh-CN" altLang="en-US" sz="2000" dirty="0">
                          <a:solidFill>
                            <a:schemeClr val="tx1"/>
                          </a:solidFill>
                          <a:latin typeface="楷体" pitchFamily="49" charset="-122"/>
                          <a:ea typeface="楷体" pitchFamily="49" charset="-122"/>
                        </a:rPr>
                        <a:t>年</a:t>
                      </a:r>
                      <a:endParaRPr lang="en-US" altLang="zh-CN" sz="2000" dirty="0">
                        <a:solidFill>
                          <a:schemeClr val="tx1"/>
                        </a:solidFill>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与武汉同济医院合作，</a:t>
                      </a:r>
                      <a:r>
                        <a:rPr lang="zh-CN" altLang="en-US" sz="2000" dirty="0">
                          <a:latin typeface="楷体" pitchFamily="49" charset="-122"/>
                          <a:ea typeface="楷体" pitchFamily="49" charset="-122"/>
                        </a:rPr>
                        <a:t>开发</a:t>
                      </a:r>
                      <a:r>
                        <a:rPr lang="zh-CN" altLang="zh-CN" sz="2000" dirty="0">
                          <a:latin typeface="楷体" pitchFamily="49" charset="-122"/>
                          <a:ea typeface="楷体" pitchFamily="49" charset="-122"/>
                        </a:rPr>
                        <a:t>基于深度学习技术的胶质瘤分级辅助诊断系统。</a:t>
                      </a:r>
                      <a:r>
                        <a:rPr lang="en-US" altLang="zh-CN" sz="2000" dirty="0">
                          <a:latin typeface="楷体" pitchFamily="49" charset="-122"/>
                          <a:ea typeface="楷体" pitchFamily="49" charset="-122"/>
                        </a:rPr>
                        <a:t>2015</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从</a:t>
                      </a:r>
                      <a:r>
                        <a:rPr lang="en-US" altLang="zh-CN" sz="2000" dirty="0">
                          <a:latin typeface="楷体" pitchFamily="49" charset="-122"/>
                          <a:ea typeface="楷体" pitchFamily="49" charset="-122"/>
                        </a:rPr>
                        <a:t>2014</a:t>
                      </a:r>
                      <a:r>
                        <a:rPr lang="zh-CN" altLang="zh-CN" sz="2000" dirty="0">
                          <a:latin typeface="楷体" pitchFamily="49" charset="-122"/>
                          <a:ea typeface="楷体" pitchFamily="49" charset="-122"/>
                        </a:rPr>
                        <a:t>年开始，</a:t>
                      </a:r>
                      <a:r>
                        <a:rPr lang="zh-CN" altLang="en-US" sz="2000" b="1" dirty="0">
                          <a:latin typeface="楷体" pitchFamily="49" charset="-122"/>
                          <a:ea typeface="楷体" pitchFamily="49" charset="-122"/>
                        </a:rPr>
                        <a:t>作为特聘专家</a:t>
                      </a:r>
                      <a:r>
                        <a:rPr lang="zh-CN" altLang="en-US" sz="2000" dirty="0">
                          <a:latin typeface="楷体" pitchFamily="49" charset="-122"/>
                          <a:ea typeface="楷体" pitchFamily="49" charset="-122"/>
                        </a:rPr>
                        <a:t>，指导武汉光庭信息技术有限公司重点研发项目</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车载视频图像导流线、道路标志牌以及车牌识别和标定配准研究与开发工作。</a:t>
                      </a:r>
                      <a:endParaRPr lang="en-US" altLang="zh-CN" sz="2000" b="1" dirty="0">
                        <a:latin typeface="楷体" pitchFamily="49" charset="-122"/>
                        <a:ea typeface="楷体" pitchFamily="49" charset="-122"/>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
        <p:nvSpPr>
          <p:cNvPr id="6" name="Text Box 16">
            <a:extLst>
              <a:ext uri="{FF2B5EF4-FFF2-40B4-BE49-F238E27FC236}">
                <a16:creationId xmlns:a16="http://schemas.microsoft.com/office/drawing/2014/main" id="{5B8E5794-27C8-4C02-8943-A7238EDBD2D7}"/>
              </a:ext>
            </a:extLst>
          </p:cNvPr>
          <p:cNvSpPr txBox="1">
            <a:spLocks noChangeArrowheads="1"/>
          </p:cNvSpPr>
          <p:nvPr/>
        </p:nvSpPr>
        <p:spPr bwMode="auto">
          <a:xfrm>
            <a:off x="1079500" y="2330450"/>
            <a:ext cx="1254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dirty="0"/>
              <a:t>吴聪</a:t>
            </a:r>
          </a:p>
        </p:txBody>
      </p:sp>
      <p:pic>
        <p:nvPicPr>
          <p:cNvPr id="10255" name="Picture 2" descr="C:\Users\Jonathan\Desktop\logo.png">
            <a:extLst>
              <a:ext uri="{FF2B5EF4-FFF2-40B4-BE49-F238E27FC236}">
                <a16:creationId xmlns:a16="http://schemas.microsoft.com/office/drawing/2014/main" id="{7C3C2CBE-FC25-442E-A151-52DFFF882C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9"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6" grpId="1" bldLvl="0" autoUpdateAnimBg="0"/>
      <p:bldP spid="6" grpId="2" bldLvl="0" autoUpdateAnimBg="0"/>
      <p:bldP spid="6" grpId="3" bldLvl="0" autoUpdateAnimBg="0"/>
      <p:bldP spid="6" grpId="4" bldLvl="0" autoUpdateAnimBg="0"/>
      <p:bldP spid="6" grpId="5" bldLvl="0" autoUpdateAnimBg="0"/>
      <p:bldP spid="6" grpId="6" bldLvl="0" autoUpdateAnimBg="0"/>
      <p:bldP spid="6" grpId="7" bldLvl="0" autoUpdateAnimBg="0"/>
      <p:bldP spid="6" grpId="8" bldLvl="0" autoUpdateAnimBg="0"/>
      <p:bldP spid="6" grpId="9"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4880DA41-C740-4398-AD15-6870FBC5DBAA}"/>
              </a:ext>
            </a:extLst>
          </p:cNvPr>
          <p:cNvSpPr>
            <a:spLocks noChangeArrowheads="1"/>
          </p:cNvSpPr>
          <p:nvPr/>
        </p:nvSpPr>
        <p:spPr bwMode="auto">
          <a:xfrm>
            <a:off x="3070224" y="3270250"/>
            <a:ext cx="85121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许明</a:t>
            </a:r>
          </a:p>
          <a:p>
            <a:r>
              <a:rPr lang="zh-CN" altLang="en-US" dirty="0"/>
              <a:t>华中科技大学计算机硕士，浙江大学</a:t>
            </a:r>
            <a:r>
              <a:rPr lang="en-US" altLang="zh-CN" dirty="0"/>
              <a:t>MBA</a:t>
            </a:r>
            <a:r>
              <a:rPr lang="zh-CN" altLang="en-US" dirty="0"/>
              <a:t>，超过</a:t>
            </a:r>
            <a:r>
              <a:rPr lang="en-US" altLang="zh-CN" dirty="0"/>
              <a:t>15</a:t>
            </a:r>
            <a:r>
              <a:rPr lang="zh-CN" altLang="en-US" dirty="0"/>
              <a:t>年软件行业技术开发和管理经验</a:t>
            </a:r>
          </a:p>
          <a:p>
            <a:r>
              <a:rPr lang="zh-CN" altLang="en-US" dirty="0"/>
              <a:t>联合创想科技有限公司项目总监、负责本项目总体实施</a:t>
            </a:r>
          </a:p>
          <a:p>
            <a:r>
              <a:rPr lang="zh-CN" altLang="en-US" dirty="0"/>
              <a:t>曾就职于中兴通讯、诺基亚西门子等知名企业</a:t>
            </a:r>
          </a:p>
        </p:txBody>
      </p:sp>
      <p:sp>
        <p:nvSpPr>
          <p:cNvPr id="11267" name="矩形 2">
            <a:extLst>
              <a:ext uri="{FF2B5EF4-FFF2-40B4-BE49-F238E27FC236}">
                <a16:creationId xmlns:a16="http://schemas.microsoft.com/office/drawing/2014/main" id="{52F1CC21-0845-4489-A9FD-5CC8266859FC}"/>
              </a:ext>
            </a:extLst>
          </p:cNvPr>
          <p:cNvSpPr>
            <a:spLocks noChangeArrowheads="1"/>
          </p:cNvSpPr>
          <p:nvPr/>
        </p:nvSpPr>
        <p:spPr bwMode="auto">
          <a:xfrm>
            <a:off x="3070225" y="1022350"/>
            <a:ext cx="86233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吴聪</a:t>
            </a:r>
          </a:p>
          <a:p>
            <a:r>
              <a:rPr lang="zh-CN" altLang="en-US" dirty="0"/>
              <a:t>日本广岛大学信息工程博士，超过</a:t>
            </a:r>
            <a:r>
              <a:rPr lang="en-US" altLang="zh-CN" dirty="0"/>
              <a:t>15</a:t>
            </a:r>
            <a:r>
              <a:rPr lang="zh-CN" altLang="en-US" dirty="0"/>
              <a:t>年图像处理和图像提取研发经验；曾入选“湖北省楚天学者之楚天学子”（</a:t>
            </a:r>
            <a:r>
              <a:rPr lang="en-US" altLang="zh-CN" dirty="0"/>
              <a:t>2012</a:t>
            </a:r>
            <a:r>
              <a:rPr lang="zh-CN" altLang="en-US" dirty="0"/>
              <a:t>）</a:t>
            </a:r>
          </a:p>
          <a:p>
            <a:r>
              <a:rPr lang="zh-CN" altLang="en-US" dirty="0"/>
              <a:t>联合创想科技有限公司研发总监、本项目总负责人</a:t>
            </a:r>
          </a:p>
          <a:p>
            <a:r>
              <a:rPr lang="en-US" altLang="zh-CN" dirty="0"/>
              <a:t>2005</a:t>
            </a:r>
            <a:r>
              <a:rPr lang="zh-CN" altLang="en-US" dirty="0"/>
              <a:t>年</a:t>
            </a:r>
            <a:r>
              <a:rPr lang="en-US" altLang="zh-CN" dirty="0"/>
              <a:t>-2011</a:t>
            </a:r>
            <a:r>
              <a:rPr lang="zh-CN" altLang="en-US" dirty="0"/>
              <a:t>年，在日本广岛大学，专业从事医学图像处理研究</a:t>
            </a:r>
          </a:p>
          <a:p>
            <a:r>
              <a:rPr lang="en-US" altLang="zh-CN" dirty="0"/>
              <a:t>2012</a:t>
            </a:r>
            <a:r>
              <a:rPr lang="zh-CN" altLang="en-US" dirty="0"/>
              <a:t>年至今，任湖北工业大学计算机学院副教授，多次承担国家级、省级重大科研项目，方向包括深度学习、图像处理、图像识别</a:t>
            </a:r>
          </a:p>
        </p:txBody>
      </p:sp>
      <p:sp>
        <p:nvSpPr>
          <p:cNvPr id="11268" name="矩形 3">
            <a:extLst>
              <a:ext uri="{FF2B5EF4-FFF2-40B4-BE49-F238E27FC236}">
                <a16:creationId xmlns:a16="http://schemas.microsoft.com/office/drawing/2014/main" id="{E504315F-9ED5-4254-988B-91ABA5F2280B}"/>
              </a:ext>
            </a:extLst>
          </p:cNvPr>
          <p:cNvSpPr>
            <a:spLocks noChangeArrowheads="1"/>
          </p:cNvSpPr>
          <p:nvPr/>
        </p:nvSpPr>
        <p:spPr bwMode="auto">
          <a:xfrm>
            <a:off x="3070225" y="4687888"/>
            <a:ext cx="86233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陈强德</a:t>
            </a:r>
          </a:p>
          <a:p>
            <a:r>
              <a:rPr lang="zh-CN" altLang="en-US" dirty="0"/>
              <a:t>武汉纺织大学计算机学士，具有超过</a:t>
            </a:r>
            <a:r>
              <a:rPr lang="en-US" altLang="zh-CN" dirty="0"/>
              <a:t>10</a:t>
            </a:r>
            <a:r>
              <a:rPr lang="zh-CN" altLang="en-US" dirty="0"/>
              <a:t>年软件云平台开发运营经验</a:t>
            </a:r>
          </a:p>
          <a:p>
            <a:r>
              <a:rPr lang="zh-CN" altLang="en-US" dirty="0"/>
              <a:t>联合创想科技有限公司运营总监、项目实施、</a:t>
            </a:r>
          </a:p>
          <a:p>
            <a:r>
              <a:rPr lang="zh-CN" altLang="en-US" dirty="0"/>
              <a:t>曾供职于中国电信、</a:t>
            </a:r>
            <a:r>
              <a:rPr lang="en-US" altLang="zh-CN" dirty="0"/>
              <a:t>IBM</a:t>
            </a:r>
            <a:r>
              <a:rPr lang="zh-CN" altLang="en-US" dirty="0"/>
              <a:t>中国，负责云平台流程优化以及</a:t>
            </a:r>
            <a:r>
              <a:rPr lang="en-US" altLang="zh-CN" dirty="0"/>
              <a:t>DevOps</a:t>
            </a:r>
            <a:r>
              <a:rPr lang="zh-CN" altLang="en-US" dirty="0"/>
              <a:t>流程研发</a:t>
            </a:r>
          </a:p>
          <a:p>
            <a:r>
              <a:rPr lang="zh-CN" altLang="en-US" dirty="0"/>
              <a:t>专业领域包括软件架构设计、云平台开发运营，具有多年软件项目总体设计与团队成功管理经验。</a:t>
            </a:r>
          </a:p>
        </p:txBody>
      </p:sp>
      <p:sp>
        <p:nvSpPr>
          <p:cNvPr id="5" name="Rectangle 2">
            <a:extLst>
              <a:ext uri="{FF2B5EF4-FFF2-40B4-BE49-F238E27FC236}">
                <a16:creationId xmlns:a16="http://schemas.microsoft.com/office/drawing/2014/main" id="{7BBBFB53-06F0-4B8A-8C6E-073A98FAF2D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创新团队介绍</a:t>
            </a:r>
            <a:endParaRPr lang="zh-CN" altLang="zh-CN" sz="2400" b="1" dirty="0">
              <a:solidFill>
                <a:schemeClr val="bg1"/>
              </a:solidFill>
              <a:latin typeface="幼圆" pitchFamily="49" charset="-122"/>
              <a:ea typeface="幼圆" pitchFamily="49" charset="-122"/>
              <a:cs typeface="+mj-cs"/>
            </a:endParaRPr>
          </a:p>
        </p:txBody>
      </p:sp>
      <p:pic>
        <p:nvPicPr>
          <p:cNvPr id="11270" name="Picture 2" descr="C:\Users\Jonathan\Desktop\logo.png">
            <a:extLst>
              <a:ext uri="{FF2B5EF4-FFF2-40B4-BE49-F238E27FC236}">
                <a16:creationId xmlns:a16="http://schemas.microsoft.com/office/drawing/2014/main" id="{509843AC-31B6-40FC-A897-D6693A8F1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7CAE4A16-6EB8-4456-8948-FD8A6144D03B}"/>
              </a:ext>
            </a:extLst>
          </p:cNvPr>
          <p:cNvPicPr>
            <a:picLocks noChangeAspect="1"/>
          </p:cNvPicPr>
          <p:nvPr/>
        </p:nvPicPr>
        <p:blipFill>
          <a:blip r:embed="rId4" cstate="print"/>
          <a:stretch>
            <a:fillRect/>
          </a:stretch>
        </p:blipFill>
        <p:spPr>
          <a:xfrm>
            <a:off x="809133" y="969110"/>
            <a:ext cx="1755800" cy="19143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4880DA41-C740-4398-AD15-6870FBC5DBAA}"/>
              </a:ext>
            </a:extLst>
          </p:cNvPr>
          <p:cNvSpPr>
            <a:spLocks noChangeArrowheads="1"/>
          </p:cNvSpPr>
          <p:nvPr/>
        </p:nvSpPr>
        <p:spPr bwMode="auto">
          <a:xfrm>
            <a:off x="3070225" y="3054350"/>
            <a:ext cx="6096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张小刚</a:t>
            </a:r>
            <a:endParaRPr lang="en-US" altLang="zh-CN" dirty="0"/>
          </a:p>
          <a:p>
            <a:r>
              <a:rPr lang="zh-CN" altLang="en-US" dirty="0"/>
              <a:t>武汉大学学士  具有多年项目管理项目集群经验，海量数据处理，复杂系统设计开发</a:t>
            </a:r>
          </a:p>
        </p:txBody>
      </p:sp>
      <p:sp>
        <p:nvSpPr>
          <p:cNvPr id="11267" name="矩形 2">
            <a:extLst>
              <a:ext uri="{FF2B5EF4-FFF2-40B4-BE49-F238E27FC236}">
                <a16:creationId xmlns:a16="http://schemas.microsoft.com/office/drawing/2014/main" id="{52F1CC21-0845-4489-A9FD-5CC8266859FC}"/>
              </a:ext>
            </a:extLst>
          </p:cNvPr>
          <p:cNvSpPr>
            <a:spLocks noChangeArrowheads="1"/>
          </p:cNvSpPr>
          <p:nvPr/>
        </p:nvSpPr>
        <p:spPr bwMode="auto">
          <a:xfrm>
            <a:off x="3070225" y="1022350"/>
            <a:ext cx="8623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袁冲</a:t>
            </a:r>
            <a:endParaRPr lang="en-US" altLang="zh-CN" dirty="0"/>
          </a:p>
          <a:p>
            <a:endParaRPr lang="en-US" altLang="zh-CN" dirty="0"/>
          </a:p>
        </p:txBody>
      </p:sp>
      <p:sp>
        <p:nvSpPr>
          <p:cNvPr id="5" name="Rectangle 2">
            <a:extLst>
              <a:ext uri="{FF2B5EF4-FFF2-40B4-BE49-F238E27FC236}">
                <a16:creationId xmlns:a16="http://schemas.microsoft.com/office/drawing/2014/main" id="{7BBBFB53-06F0-4B8A-8C6E-073A98FAF2D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创新团队介绍</a:t>
            </a:r>
            <a:endParaRPr lang="zh-CN" altLang="zh-CN" sz="2400" b="1" dirty="0">
              <a:solidFill>
                <a:schemeClr val="bg1"/>
              </a:solidFill>
              <a:latin typeface="幼圆" pitchFamily="49" charset="-122"/>
              <a:ea typeface="幼圆" pitchFamily="49" charset="-122"/>
              <a:cs typeface="+mj-cs"/>
            </a:endParaRPr>
          </a:p>
        </p:txBody>
      </p:sp>
      <p:pic>
        <p:nvPicPr>
          <p:cNvPr id="11270" name="Picture 2" descr="C:\Users\Jonathan\Desktop\logo.png">
            <a:extLst>
              <a:ext uri="{FF2B5EF4-FFF2-40B4-BE49-F238E27FC236}">
                <a16:creationId xmlns:a16="http://schemas.microsoft.com/office/drawing/2014/main" id="{509843AC-31B6-40FC-A897-D6693A8F1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67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4880DA41-C740-4398-AD15-6870FBC5DBAA}"/>
              </a:ext>
            </a:extLst>
          </p:cNvPr>
          <p:cNvSpPr>
            <a:spLocks noChangeArrowheads="1"/>
          </p:cNvSpPr>
          <p:nvPr/>
        </p:nvSpPr>
        <p:spPr bwMode="auto">
          <a:xfrm>
            <a:off x="3070225" y="3054350"/>
            <a:ext cx="609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dirty="0"/>
          </a:p>
          <a:p>
            <a:r>
              <a:rPr lang="zh-CN" altLang="en-US" dirty="0"/>
              <a:t>杨俊洁</a:t>
            </a:r>
            <a:endParaRPr lang="en-US" altLang="zh-CN" dirty="0"/>
          </a:p>
          <a:p>
            <a:r>
              <a:rPr lang="zh-CN" altLang="en-US" dirty="0"/>
              <a:t>华中科技大学，同济医学院附属协和医院眼科，主治医师，博士</a:t>
            </a:r>
          </a:p>
        </p:txBody>
      </p:sp>
      <p:sp>
        <p:nvSpPr>
          <p:cNvPr id="11267" name="矩形 2">
            <a:extLst>
              <a:ext uri="{FF2B5EF4-FFF2-40B4-BE49-F238E27FC236}">
                <a16:creationId xmlns:a16="http://schemas.microsoft.com/office/drawing/2014/main" id="{52F1CC21-0845-4489-A9FD-5CC8266859FC}"/>
              </a:ext>
            </a:extLst>
          </p:cNvPr>
          <p:cNvSpPr>
            <a:spLocks noChangeArrowheads="1"/>
          </p:cNvSpPr>
          <p:nvPr/>
        </p:nvSpPr>
        <p:spPr bwMode="auto">
          <a:xfrm>
            <a:off x="3070225" y="1022350"/>
            <a:ext cx="86233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姜发纲</a:t>
            </a:r>
            <a:endParaRPr lang="en-US" altLang="zh-CN" dirty="0"/>
          </a:p>
          <a:p>
            <a:r>
              <a:rPr lang="zh-CN" altLang="en-US" dirty="0"/>
              <a:t>华中科技大学，同济医学院附属协和医院眼科，主任医师、教授、博士生导师</a:t>
            </a:r>
            <a:endParaRPr lang="en-US" altLang="zh-CN" dirty="0"/>
          </a:p>
          <a:p>
            <a:r>
              <a:rPr lang="zh-CN" altLang="en-US" dirty="0"/>
              <a:t>主持国家自然科学基金两项，承担或参与国家级、省市级科研项目多项。曾获得湖北省科技进步二等奖、武汉市科技进步三等奖、卫生厅科研奖等。在国内外高水平学术期刊上发表论文多篇，其中</a:t>
            </a:r>
            <a:r>
              <a:rPr lang="en-US" altLang="zh-CN" dirty="0"/>
              <a:t>SCI</a:t>
            </a:r>
            <a:r>
              <a:rPr lang="zh-CN" altLang="en-US" dirty="0"/>
              <a:t>收录</a:t>
            </a:r>
            <a:r>
              <a:rPr lang="en-US" altLang="zh-CN" dirty="0"/>
              <a:t>2</a:t>
            </a:r>
            <a:r>
              <a:rPr lang="zh-CN" altLang="en-US" dirty="0"/>
              <a:t>篇。临床上主要以青光眼、眼眶肿瘤、眼外伤为主，曾带领省级医疗对在灾区进行白内障复明工程。</a:t>
            </a:r>
            <a:endParaRPr lang="en-US" altLang="zh-CN" dirty="0"/>
          </a:p>
        </p:txBody>
      </p:sp>
      <p:sp>
        <p:nvSpPr>
          <p:cNvPr id="5" name="Rectangle 2">
            <a:extLst>
              <a:ext uri="{FF2B5EF4-FFF2-40B4-BE49-F238E27FC236}">
                <a16:creationId xmlns:a16="http://schemas.microsoft.com/office/drawing/2014/main" id="{7BBBFB53-06F0-4B8A-8C6E-073A98FAF2D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医学背景支撑</a:t>
            </a:r>
            <a:endParaRPr lang="zh-CN" altLang="zh-CN" sz="2400" b="1" dirty="0">
              <a:solidFill>
                <a:schemeClr val="bg1"/>
              </a:solidFill>
              <a:latin typeface="幼圆" pitchFamily="49" charset="-122"/>
              <a:ea typeface="幼圆" pitchFamily="49" charset="-122"/>
              <a:cs typeface="+mj-cs"/>
            </a:endParaRPr>
          </a:p>
        </p:txBody>
      </p:sp>
      <p:pic>
        <p:nvPicPr>
          <p:cNvPr id="11270" name="Picture 2" descr="C:\Users\Jonathan\Desktop\logo.png">
            <a:extLst>
              <a:ext uri="{FF2B5EF4-FFF2-40B4-BE49-F238E27FC236}">
                <a16:creationId xmlns:a16="http://schemas.microsoft.com/office/drawing/2014/main" id="{509843AC-31B6-40FC-A897-D6693A8F1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72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5DC1D0A-8106-4D6C-99BD-33C2ABFE71C0}"/>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公司背景</a:t>
            </a:r>
            <a:endParaRPr lang="zh-CN" altLang="zh-CN" sz="2400" b="1" dirty="0">
              <a:solidFill>
                <a:schemeClr val="bg1"/>
              </a:solidFill>
              <a:latin typeface="幼圆" pitchFamily="49" charset="-122"/>
              <a:ea typeface="幼圆" pitchFamily="49" charset="-122"/>
              <a:cs typeface="+mj-cs"/>
            </a:endParaRPr>
          </a:p>
        </p:txBody>
      </p:sp>
      <p:pic>
        <p:nvPicPr>
          <p:cNvPr id="12291" name="Picture 2" descr="C:\Users\Jonathan\Desktop\logo.png">
            <a:extLst>
              <a:ext uri="{FF2B5EF4-FFF2-40B4-BE49-F238E27FC236}">
                <a16:creationId xmlns:a16="http://schemas.microsoft.com/office/drawing/2014/main" id="{84D22D56-C662-4067-9F2F-AEC4D2AEF6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矩形 3">
            <a:extLst>
              <a:ext uri="{FF2B5EF4-FFF2-40B4-BE49-F238E27FC236}">
                <a16:creationId xmlns:a16="http://schemas.microsoft.com/office/drawing/2014/main" id="{8AD6835A-4697-436C-93B6-90E837E2CF60}"/>
              </a:ext>
            </a:extLst>
          </p:cNvPr>
          <p:cNvSpPr>
            <a:spLocks noChangeArrowheads="1"/>
          </p:cNvSpPr>
          <p:nvPr/>
        </p:nvSpPr>
        <p:spPr bwMode="auto">
          <a:xfrm>
            <a:off x="544513" y="1258888"/>
            <a:ext cx="713105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400"/>
              <a:t>武汉联合创想科技有限公司于</a:t>
            </a:r>
            <a:r>
              <a:rPr lang="en-US" altLang="zh-CN" sz="2400"/>
              <a:t>2016</a:t>
            </a:r>
            <a:r>
              <a:rPr lang="zh-CN" altLang="en-US" sz="2400"/>
              <a:t>年</a:t>
            </a:r>
            <a:r>
              <a:rPr lang="en-US" altLang="zh-CN" sz="2400"/>
              <a:t>1</a:t>
            </a:r>
            <a:r>
              <a:rPr lang="zh-CN" altLang="en-US" sz="2400"/>
              <a:t>月成立，</a:t>
            </a:r>
            <a:r>
              <a:rPr lang="zh-CN" altLang="en-US" sz="2400">
                <a:solidFill>
                  <a:srgbClr val="FF0000"/>
                </a:solidFill>
              </a:rPr>
              <a:t>从事</a:t>
            </a:r>
            <a:r>
              <a:rPr lang="en-US" altLang="zh-CN" sz="2400">
                <a:solidFill>
                  <a:srgbClr val="FF0000"/>
                </a:solidFill>
              </a:rPr>
              <a:t>SaaS</a:t>
            </a:r>
            <a:r>
              <a:rPr lang="zh-CN" altLang="en-US" sz="2400">
                <a:solidFill>
                  <a:srgbClr val="FF0000"/>
                </a:solidFill>
              </a:rPr>
              <a:t>软件开发，医疗大数据分析及相关应用开发的软件服务提供商。</a:t>
            </a:r>
            <a:endParaRPr lang="en-US" altLang="zh-CN" sz="2400">
              <a:solidFill>
                <a:srgbClr val="FF0000"/>
              </a:solidFill>
            </a:endParaRPr>
          </a:p>
          <a:p>
            <a:pPr>
              <a:buFont typeface="Wingdings" panose="05000000000000000000" pitchFamily="2" charset="2"/>
              <a:buChar char="Ø"/>
            </a:pPr>
            <a:endParaRPr lang="en-US" altLang="zh-CN" sz="2400">
              <a:solidFill>
                <a:srgbClr val="FF0000"/>
              </a:solidFill>
            </a:endParaRPr>
          </a:p>
          <a:p>
            <a:pPr>
              <a:buFont typeface="Wingdings" panose="05000000000000000000" pitchFamily="2" charset="2"/>
              <a:buChar char="Ø"/>
            </a:pPr>
            <a:r>
              <a:rPr lang="en-US" altLang="zh-CN" sz="2400"/>
              <a:t>2017</a:t>
            </a:r>
            <a:r>
              <a:rPr lang="zh-CN" altLang="zh-CN" sz="2400"/>
              <a:t>年</a:t>
            </a:r>
            <a:r>
              <a:rPr lang="zh-CN" altLang="en-US" sz="2400"/>
              <a:t>获得</a:t>
            </a:r>
            <a:r>
              <a:rPr lang="zh-CN" altLang="zh-CN" sz="2400"/>
              <a:t>国家高新技术企业认定</a:t>
            </a:r>
            <a:r>
              <a:rPr lang="zh-CN" altLang="en-US" sz="2400"/>
              <a:t>。</a:t>
            </a:r>
            <a:r>
              <a:rPr lang="en-US" altLang="zh-CN" sz="2400"/>
              <a:t>2018</a:t>
            </a:r>
            <a:r>
              <a:rPr lang="zh-CN" altLang="zh-CN" sz="2400"/>
              <a:t>年</a:t>
            </a:r>
            <a:r>
              <a:rPr lang="en-US" altLang="zh-CN" sz="2400"/>
              <a:t>2</a:t>
            </a:r>
            <a:r>
              <a:rPr lang="zh-CN" altLang="zh-CN" sz="2400"/>
              <a:t>月，被选为武大科技园代表性高新技术企业</a:t>
            </a:r>
            <a:endParaRPr lang="en-US" altLang="zh-CN" sz="2400"/>
          </a:p>
          <a:p>
            <a:pPr>
              <a:buFont typeface="Wingdings" panose="05000000000000000000" pitchFamily="2" charset="2"/>
              <a:buChar char="Ø"/>
            </a:pPr>
            <a:endParaRPr lang="en-US" altLang="zh-CN" sz="2400"/>
          </a:p>
          <a:p>
            <a:pPr>
              <a:buFont typeface="Wingdings" panose="05000000000000000000" pitchFamily="2" charset="2"/>
              <a:buChar char="Ø"/>
            </a:pPr>
            <a:r>
              <a:rPr lang="zh-CN" altLang="en-US" sz="2400"/>
              <a:t>公司主要产品：基于大数据和图像识别技术的</a:t>
            </a:r>
            <a:r>
              <a:rPr lang="zh-CN" altLang="en-US" sz="2400">
                <a:solidFill>
                  <a:srgbClr val="FF0000"/>
                </a:solidFill>
              </a:rPr>
              <a:t>智能眼科肿瘤能诊断系统和医疗健康云平台</a:t>
            </a:r>
            <a:r>
              <a:rPr lang="zh-CN" altLang="en-US" sz="2400"/>
              <a:t>。</a:t>
            </a:r>
            <a:endParaRPr lang="en-US" altLang="zh-CN" sz="2400"/>
          </a:p>
          <a:p>
            <a:pPr>
              <a:buFont typeface="Wingdings" panose="05000000000000000000" pitchFamily="2" charset="2"/>
              <a:buChar char="Ø"/>
            </a:pPr>
            <a:endParaRPr lang="en-US" altLang="zh-CN" sz="2400"/>
          </a:p>
          <a:p>
            <a:pPr>
              <a:buFont typeface="Wingdings" panose="05000000000000000000" pitchFamily="2" charset="2"/>
              <a:buChar char="Ø"/>
            </a:pPr>
            <a:r>
              <a:rPr lang="zh-CN" altLang="en-US" sz="2400"/>
              <a:t>公司拥有独立自主知识产权的智慧医疗系统，已成功应用于武汉地区多家社区医院，借助“互联网</a:t>
            </a:r>
            <a:r>
              <a:rPr lang="en-US" altLang="zh-CN" sz="2400"/>
              <a:t>+”</a:t>
            </a:r>
            <a:r>
              <a:rPr lang="zh-CN" altLang="en-US" sz="2400"/>
              <a:t>为居民提供一站式医疗服务。</a:t>
            </a:r>
            <a:endParaRPr lang="en-US" altLang="zh-CN" sz="2400"/>
          </a:p>
        </p:txBody>
      </p:sp>
      <p:sp>
        <p:nvSpPr>
          <p:cNvPr id="12293" name="矩形 4">
            <a:extLst>
              <a:ext uri="{FF2B5EF4-FFF2-40B4-BE49-F238E27FC236}">
                <a16:creationId xmlns:a16="http://schemas.microsoft.com/office/drawing/2014/main" id="{F005F088-637B-49D3-80CD-63FCA99B55D9}"/>
              </a:ext>
            </a:extLst>
          </p:cNvPr>
          <p:cNvSpPr>
            <a:spLocks noChangeArrowheads="1"/>
          </p:cNvSpPr>
          <p:nvPr/>
        </p:nvSpPr>
        <p:spPr bwMode="auto">
          <a:xfrm>
            <a:off x="7424738" y="2457450"/>
            <a:ext cx="47672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右侧放一些产品截图，知识产权</a:t>
            </a:r>
            <a:endParaRPr lang="en-US" altLang="zh-CN" sz="2400"/>
          </a:p>
          <a:p>
            <a:r>
              <a:rPr lang="zh-CN" altLang="en-US" sz="2400"/>
              <a:t>相关图片，高新技术企业认定图片</a:t>
            </a:r>
            <a:endParaRPr lang="en-US" altLang="zh-CN" sz="2400"/>
          </a:p>
          <a:p>
            <a:endParaRPr lang="en-US" altLang="zh-CN" sz="2400"/>
          </a:p>
          <a:p>
            <a:r>
              <a:rPr lang="zh-CN" altLang="en-US" sz="2400"/>
              <a:t>社区医院服务系统现场照片最好</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02D3F2-DEC2-4544-A5ED-CFBBF8BFA82C}"/>
              </a:ext>
            </a:extLst>
          </p:cNvPr>
          <p:cNvSpPr txBox="1">
            <a:spLocks noChangeArrowheads="1"/>
          </p:cNvSpPr>
          <p:nvPr/>
        </p:nvSpPr>
        <p:spPr bwMode="auto">
          <a:xfrm>
            <a:off x="8559800" y="-6350"/>
            <a:ext cx="327660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项目简介</a:t>
            </a:r>
            <a:r>
              <a:rPr lang="en-US" altLang="zh-CN" sz="2400" b="1" dirty="0">
                <a:solidFill>
                  <a:schemeClr val="bg1"/>
                </a:solidFill>
                <a:latin typeface="幼圆" pitchFamily="49" charset="-122"/>
                <a:ea typeface="幼圆" pitchFamily="49" charset="-122"/>
                <a:cs typeface="+mj-cs"/>
              </a:rPr>
              <a:t>——</a:t>
            </a:r>
            <a:r>
              <a:rPr lang="zh-CN" altLang="en-US" sz="2400" b="1" dirty="0">
                <a:solidFill>
                  <a:schemeClr val="bg1"/>
                </a:solidFill>
                <a:latin typeface="幼圆" pitchFamily="49" charset="-122"/>
                <a:ea typeface="幼圆" pitchFamily="49" charset="-122"/>
                <a:cs typeface="+mj-cs"/>
              </a:rPr>
              <a:t>应用背景</a:t>
            </a:r>
            <a:endParaRPr lang="zh-CN" altLang="zh-CN" sz="2400" b="1" dirty="0">
              <a:solidFill>
                <a:schemeClr val="bg1"/>
              </a:solidFill>
              <a:latin typeface="幼圆" pitchFamily="49" charset="-122"/>
              <a:ea typeface="幼圆" pitchFamily="49" charset="-122"/>
              <a:cs typeface="+mj-cs"/>
            </a:endParaRPr>
          </a:p>
        </p:txBody>
      </p:sp>
      <p:pic>
        <p:nvPicPr>
          <p:cNvPr id="13315" name="Picture 2" descr="C:\Users\Jonathan\Desktop\logo.png">
            <a:extLst>
              <a:ext uri="{FF2B5EF4-FFF2-40B4-BE49-F238E27FC236}">
                <a16:creationId xmlns:a16="http://schemas.microsoft.com/office/drawing/2014/main" id="{F0E27C1C-5543-425C-94E1-664FA1DAF1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3">
            <a:extLst>
              <a:ext uri="{FF2B5EF4-FFF2-40B4-BE49-F238E27FC236}">
                <a16:creationId xmlns:a16="http://schemas.microsoft.com/office/drawing/2014/main" id="{F176F2D9-6D4A-47FA-9585-4E16976E9936}"/>
              </a:ext>
            </a:extLst>
          </p:cNvPr>
          <p:cNvSpPr>
            <a:spLocks noChangeArrowheads="1"/>
          </p:cNvSpPr>
          <p:nvPr/>
        </p:nvSpPr>
        <p:spPr bwMode="auto">
          <a:xfrm>
            <a:off x="288925" y="962025"/>
            <a:ext cx="5232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a:t>
            </a:r>
            <a:endParaRPr lang="en-US" altLang="zh-CN" dirty="0"/>
          </a:p>
        </p:txBody>
      </p:sp>
      <p:sp>
        <p:nvSpPr>
          <p:cNvPr id="3" name="矩形 2">
            <a:extLst>
              <a:ext uri="{FF2B5EF4-FFF2-40B4-BE49-F238E27FC236}">
                <a16:creationId xmlns:a16="http://schemas.microsoft.com/office/drawing/2014/main" id="{3A007027-F476-47F3-96E3-CFB4045B7CD9}"/>
              </a:ext>
            </a:extLst>
          </p:cNvPr>
          <p:cNvSpPr/>
          <p:nvPr/>
        </p:nvSpPr>
        <p:spPr>
          <a:xfrm>
            <a:off x="273292" y="4115227"/>
            <a:ext cx="6096000" cy="1477328"/>
          </a:xfrm>
          <a:prstGeom prst="rect">
            <a:avLst/>
          </a:prstGeom>
        </p:spPr>
        <p:txBody>
          <a:bodyPr>
            <a:spAutoFit/>
          </a:bodyPr>
          <a:lstStyle/>
          <a:p>
            <a:r>
              <a:rPr lang="zh-CN" altLang="en-US" dirty="0"/>
              <a:t>眼眶肿瘤 ：     早期诊断发现 治愈率可达</a:t>
            </a:r>
            <a:r>
              <a:rPr lang="en-US" altLang="zh-CN" dirty="0"/>
              <a:t>90% </a:t>
            </a:r>
          </a:p>
          <a:p>
            <a:endParaRPr lang="en-US" altLang="zh-CN" dirty="0"/>
          </a:p>
          <a:p>
            <a:r>
              <a:rPr lang="zh-CN" altLang="en-US" dirty="0"/>
              <a:t>现实问题：      缺乏大量有经验医师诊断              </a:t>
            </a:r>
            <a:endParaRPr lang="en-US" altLang="zh-CN" dirty="0"/>
          </a:p>
          <a:p>
            <a:endParaRPr lang="en-US" altLang="zh-CN" dirty="0"/>
          </a:p>
          <a:p>
            <a:r>
              <a:rPr lang="zh-CN" altLang="en-US" dirty="0"/>
              <a:t>亟需 ：            可靠、客观智能诊断辅助系统</a:t>
            </a:r>
          </a:p>
        </p:txBody>
      </p:sp>
      <p:pic>
        <p:nvPicPr>
          <p:cNvPr id="4" name="图片 3">
            <a:extLst>
              <a:ext uri="{FF2B5EF4-FFF2-40B4-BE49-F238E27FC236}">
                <a16:creationId xmlns:a16="http://schemas.microsoft.com/office/drawing/2014/main" id="{7368E29B-0FED-46F4-842E-A618EAE1EDC0}"/>
              </a:ext>
            </a:extLst>
          </p:cNvPr>
          <p:cNvPicPr>
            <a:picLocks noChangeAspect="1"/>
          </p:cNvPicPr>
          <p:nvPr/>
        </p:nvPicPr>
        <p:blipFill>
          <a:blip r:embed="rId4"/>
          <a:stretch>
            <a:fillRect/>
          </a:stretch>
        </p:blipFill>
        <p:spPr>
          <a:xfrm>
            <a:off x="4968875" y="1620837"/>
            <a:ext cx="6308604" cy="4551363"/>
          </a:xfrm>
          <a:prstGeom prst="rect">
            <a:avLst/>
          </a:prstGeom>
        </p:spPr>
      </p:pic>
      <p:grpSp>
        <p:nvGrpSpPr>
          <p:cNvPr id="16" name="组合 15">
            <a:extLst>
              <a:ext uri="{FF2B5EF4-FFF2-40B4-BE49-F238E27FC236}">
                <a16:creationId xmlns:a16="http://schemas.microsoft.com/office/drawing/2014/main" id="{8E817A33-94CF-48A3-9865-5382A7C86C1A}"/>
              </a:ext>
            </a:extLst>
          </p:cNvPr>
          <p:cNvGrpSpPr/>
          <p:nvPr/>
        </p:nvGrpSpPr>
        <p:grpSpPr>
          <a:xfrm>
            <a:off x="2247900" y="1421717"/>
            <a:ext cx="7721600" cy="3432174"/>
            <a:chOff x="2247900" y="1421717"/>
            <a:chExt cx="7721600" cy="3432174"/>
          </a:xfrm>
        </p:grpSpPr>
        <p:sp>
          <p:nvSpPr>
            <p:cNvPr id="5" name="椭圆 4">
              <a:extLst>
                <a:ext uri="{FF2B5EF4-FFF2-40B4-BE49-F238E27FC236}">
                  <a16:creationId xmlns:a16="http://schemas.microsoft.com/office/drawing/2014/main" id="{7F5E62E1-5A4D-43BB-B08C-5EA914764600}"/>
                </a:ext>
              </a:extLst>
            </p:cNvPr>
            <p:cNvSpPr/>
            <p:nvPr/>
          </p:nvSpPr>
          <p:spPr bwMode="auto">
            <a:xfrm>
              <a:off x="5981700" y="2171700"/>
              <a:ext cx="749300" cy="571073"/>
            </a:xfrm>
            <a:prstGeom prst="ellipse">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0" name="椭圆 9">
              <a:extLst>
                <a:ext uri="{FF2B5EF4-FFF2-40B4-BE49-F238E27FC236}">
                  <a16:creationId xmlns:a16="http://schemas.microsoft.com/office/drawing/2014/main" id="{2E5DB61E-8FB5-4077-9EA0-1D2CBB6F321D}"/>
                </a:ext>
              </a:extLst>
            </p:cNvPr>
            <p:cNvSpPr/>
            <p:nvPr/>
          </p:nvSpPr>
          <p:spPr bwMode="auto">
            <a:xfrm>
              <a:off x="9220200" y="2038563"/>
              <a:ext cx="749300" cy="571073"/>
            </a:xfrm>
            <a:prstGeom prst="ellipse">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ADBF7190-E56D-450A-9AEB-694AF95D25A4}"/>
                </a:ext>
              </a:extLst>
            </p:cNvPr>
            <p:cNvSpPr/>
            <p:nvPr/>
          </p:nvSpPr>
          <p:spPr bwMode="auto">
            <a:xfrm>
              <a:off x="7924800" y="4282818"/>
              <a:ext cx="749300" cy="571073"/>
            </a:xfrm>
            <a:prstGeom prst="ellipse">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8" name="直接连接符 7">
              <a:extLst>
                <a:ext uri="{FF2B5EF4-FFF2-40B4-BE49-F238E27FC236}">
                  <a16:creationId xmlns:a16="http://schemas.microsoft.com/office/drawing/2014/main" id="{8E4C3131-097C-44B2-997B-1CD4817E7919}"/>
                </a:ext>
              </a:extLst>
            </p:cNvPr>
            <p:cNvCxnSpPr/>
            <p:nvPr/>
          </p:nvCxnSpPr>
          <p:spPr bwMode="auto">
            <a:xfrm flipH="1" flipV="1">
              <a:off x="4114800" y="2038563"/>
              <a:ext cx="1866900" cy="418673"/>
            </a:xfrm>
            <a:prstGeom prst="line">
              <a:avLst/>
            </a:prstGeom>
            <a:solidFill>
              <a:srgbClr val="F28711"/>
            </a:solid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cxnSp>
        <p:cxnSp>
          <p:nvCxnSpPr>
            <p:cNvPr id="14" name="直接连接符 13">
              <a:extLst>
                <a:ext uri="{FF2B5EF4-FFF2-40B4-BE49-F238E27FC236}">
                  <a16:creationId xmlns:a16="http://schemas.microsoft.com/office/drawing/2014/main" id="{7F66E236-EFEB-4DF3-9670-B00826D9FF89}"/>
                </a:ext>
              </a:extLst>
            </p:cNvPr>
            <p:cNvCxnSpPr>
              <a:cxnSpLocks/>
            </p:cNvCxnSpPr>
            <p:nvPr/>
          </p:nvCxnSpPr>
          <p:spPr bwMode="auto">
            <a:xfrm flipH="1" flipV="1">
              <a:off x="4114800" y="1772289"/>
              <a:ext cx="5124450" cy="418674"/>
            </a:xfrm>
            <a:prstGeom prst="line">
              <a:avLst/>
            </a:prstGeom>
            <a:solidFill>
              <a:srgbClr val="F28711"/>
            </a:solid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cxnSp>
        <p:cxnSp>
          <p:nvCxnSpPr>
            <p:cNvPr id="15" name="直接连接符 14">
              <a:extLst>
                <a:ext uri="{FF2B5EF4-FFF2-40B4-BE49-F238E27FC236}">
                  <a16:creationId xmlns:a16="http://schemas.microsoft.com/office/drawing/2014/main" id="{D964552E-76A5-42EB-B8ED-7D877DEA9C2E}"/>
                </a:ext>
              </a:extLst>
            </p:cNvPr>
            <p:cNvCxnSpPr>
              <a:cxnSpLocks/>
            </p:cNvCxnSpPr>
            <p:nvPr/>
          </p:nvCxnSpPr>
          <p:spPr bwMode="auto">
            <a:xfrm flipH="1" flipV="1">
              <a:off x="4114800" y="2171700"/>
              <a:ext cx="3848100" cy="2394376"/>
            </a:xfrm>
            <a:prstGeom prst="line">
              <a:avLst/>
            </a:prstGeom>
            <a:solidFill>
              <a:srgbClr val="F28711"/>
            </a:solid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cxnSp>
        <p:sp>
          <p:nvSpPr>
            <p:cNvPr id="13" name="矩形: 圆角 12">
              <a:extLst>
                <a:ext uri="{FF2B5EF4-FFF2-40B4-BE49-F238E27FC236}">
                  <a16:creationId xmlns:a16="http://schemas.microsoft.com/office/drawing/2014/main" id="{BF492EDC-909F-43F0-BC59-DC6F314A10FB}"/>
                </a:ext>
              </a:extLst>
            </p:cNvPr>
            <p:cNvSpPr/>
            <p:nvPr/>
          </p:nvSpPr>
          <p:spPr bwMode="auto">
            <a:xfrm>
              <a:off x="2247900" y="1421717"/>
              <a:ext cx="1866900" cy="915083"/>
            </a:xfrm>
            <a:prstGeom prst="roundRect">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zh-CN" altLang="en-US" dirty="0"/>
                <a:t>种类的甄别</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85921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1119A58PWBG">
  <a:themeElements>
    <a:clrScheme name="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A000120141119A58P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1119A58KWBG">
  <a:themeElements>
    <a:clrScheme name="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A000120141119A58K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A000120141119A58PWBG">
  <a:themeElements>
    <a:clrScheme name="1_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1_A000120141119A58P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A000120141119A58KWBG">
  <a:themeElements>
    <a:clrScheme name="1_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1_A000120141119A58K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1334</TotalTime>
  <Pages>0</Pages>
  <Words>3130</Words>
  <Characters>0</Characters>
  <Application>Microsoft Office PowerPoint</Application>
  <DocSecurity>0</DocSecurity>
  <PresentationFormat>宽屏</PresentationFormat>
  <Lines>0</Lines>
  <Paragraphs>251</Paragraphs>
  <Slides>19</Slides>
  <Notes>17</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19</vt:i4>
      </vt:variant>
    </vt:vector>
  </HeadingPairs>
  <TitlesOfParts>
    <vt:vector size="39" baseType="lpstr">
      <vt:lpstr>Lato Light</vt:lpstr>
      <vt:lpstr>Open Sans</vt:lpstr>
      <vt:lpstr>黑体</vt:lpstr>
      <vt:lpstr>楷体</vt:lpstr>
      <vt:lpstr>宋体</vt:lpstr>
      <vt:lpstr>微软雅黑</vt:lpstr>
      <vt:lpstr>幼圆</vt:lpstr>
      <vt:lpstr>Arial</vt:lpstr>
      <vt:lpstr>Baskerville Old Face</vt:lpstr>
      <vt:lpstr>Calibri</vt:lpstr>
      <vt:lpstr>Rockwell</vt:lpstr>
      <vt:lpstr>Segoe UI</vt:lpstr>
      <vt:lpstr>Wingdings</vt:lpstr>
      <vt:lpstr>Wingdings 2</vt:lpstr>
      <vt:lpstr>默认设计模板</vt:lpstr>
      <vt:lpstr>A000120141119A58PWBG</vt:lpstr>
      <vt:lpstr>A000120141119A58KWBG</vt:lpstr>
      <vt:lpstr>1_A000120141119A58PWBG</vt:lpstr>
      <vt:lpstr>1_A000120141119A58KWBG</vt:lpstr>
      <vt:lpstr>默认设计模板_2</vt:lpstr>
      <vt:lpstr>医嘉远程医疗信息服务平台  项目介绍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医嘉远程医疗信息服务平台  项目介绍</dc:title>
  <dc:creator>lenovo</dc:creator>
  <cp:lastModifiedBy>吴 聪</cp:lastModifiedBy>
  <cp:revision>113</cp:revision>
  <dcterms:created xsi:type="dcterms:W3CDTF">2015-07-13T11:37:37Z</dcterms:created>
  <dcterms:modified xsi:type="dcterms:W3CDTF">2018-07-04T13:18:54Z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2052-9.1.0.5119</vt:lpwstr>
  </property>
</Properties>
</file>