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441" r:id="rId3"/>
    <p:sldId id="442" r:id="rId4"/>
    <p:sldId id="443" r:id="rId5"/>
    <p:sldId id="444" r:id="rId6"/>
    <p:sldId id="445" r:id="rId7"/>
    <p:sldId id="446" r:id="rId8"/>
    <p:sldId id="447" r:id="rId9"/>
    <p:sldId id="467" r:id="rId10"/>
    <p:sldId id="448" r:id="rId11"/>
    <p:sldId id="451" r:id="rId12"/>
    <p:sldId id="452" r:id="rId13"/>
    <p:sldId id="453" r:id="rId14"/>
    <p:sldId id="449" r:id="rId15"/>
    <p:sldId id="466" r:id="rId16"/>
    <p:sldId id="454" r:id="rId17"/>
    <p:sldId id="456" r:id="rId18"/>
    <p:sldId id="457" r:id="rId19"/>
    <p:sldId id="450" r:id="rId20"/>
    <p:sldId id="459" r:id="rId21"/>
    <p:sldId id="460" r:id="rId22"/>
    <p:sldId id="465" r:id="rId23"/>
    <p:sldId id="461" r:id="rId24"/>
    <p:sldId id="462" r:id="rId25"/>
    <p:sldId id="463" r:id="rId26"/>
    <p:sldId id="39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>
        <p:scale>
          <a:sx n="66" d="100"/>
          <a:sy n="66" d="100"/>
        </p:scale>
        <p:origin x="488" y="-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11/6/2023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11/6/2023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ransformers/model_doc/bert.html" TargetMode="External"/><Relationship Id="rId2" Type="http://schemas.openxmlformats.org/officeDocument/2006/relationships/hyperlink" Target="https://huggingface.co/transformer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BERT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MLM</a:t>
            </a:r>
          </a:p>
          <a:p>
            <a:pPr lvl="1"/>
            <a:r>
              <a:rPr lang="ko-KR" altLang="ko-KR" sz="2000" dirty="0"/>
              <a:t>입력되는 데이터를 구성하는 토큰 중에서 </a:t>
            </a:r>
            <a:r>
              <a:rPr lang="en-US" altLang="ko-KR" sz="2000" dirty="0"/>
              <a:t>15%</a:t>
            </a:r>
            <a:r>
              <a:rPr lang="ko-KR" altLang="ko-KR" sz="2000" dirty="0"/>
              <a:t>를 랜덤하게 선택하고</a:t>
            </a:r>
            <a:r>
              <a:rPr lang="en-US" altLang="ko-KR" sz="2000" dirty="0"/>
              <a:t>, </a:t>
            </a:r>
            <a:r>
              <a:rPr lang="ko-KR" altLang="en-US" sz="2000" dirty="0" smtClean="0"/>
              <a:t>해당 토큰들에 대해 아래 작업 수행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마스킹 방법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이 중 </a:t>
            </a:r>
            <a:r>
              <a:rPr lang="en-US" altLang="ko-KR" sz="1400" dirty="0" smtClean="0"/>
              <a:t>80% </a:t>
            </a:r>
            <a:r>
              <a:rPr lang="ko-KR" altLang="en-US" sz="1400" dirty="0" smtClean="0"/>
              <a:t>만 실제로 </a:t>
            </a:r>
            <a:r>
              <a:rPr lang="en-US" altLang="ko-KR" sz="1400" dirty="0" smtClean="0"/>
              <a:t>[MASK]</a:t>
            </a:r>
            <a:r>
              <a:rPr lang="ko-KR" altLang="en-US" sz="1400" dirty="0" smtClean="0"/>
              <a:t>로 대체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10%</a:t>
            </a:r>
            <a:r>
              <a:rPr lang="ko-KR" altLang="en-US" sz="1400" dirty="0" smtClean="0"/>
              <a:t>는 임의의 단어로 대체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10%</a:t>
            </a:r>
            <a:r>
              <a:rPr lang="ko-KR" altLang="en-US" sz="1400" dirty="0" smtClean="0"/>
              <a:t>는 원래 단어로 대체</a:t>
            </a:r>
            <a:endParaRPr lang="en-US" altLang="ko-KR" sz="1400" dirty="0" smtClean="0"/>
          </a:p>
          <a:p>
            <a:pPr lvl="2"/>
            <a:r>
              <a:rPr lang="ko-KR" altLang="en-US" sz="1800" dirty="0" smtClean="0"/>
              <a:t>주된 이유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실제 분석을 위한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fine-tuning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시에는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[MASK]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토큰이 사용되지 않음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이러한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mismatch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어느 정도 해결하기 위해서 </a:t>
            </a:r>
            <a:endParaRPr lang="en-US" altLang="ko-KR" sz="1800" dirty="0" smtClean="0"/>
          </a:p>
          <a:p>
            <a:pPr lvl="1"/>
            <a:r>
              <a:rPr lang="ko-KR" altLang="en-US" sz="2200" dirty="0" smtClean="0"/>
              <a:t>대체된 토큰에 대해서 </a:t>
            </a:r>
            <a:r>
              <a:rPr lang="en-US" altLang="ko-KR" sz="2200" dirty="0" smtClean="0"/>
              <a:t>BERT</a:t>
            </a:r>
            <a:r>
              <a:rPr lang="ko-KR" altLang="en-US" sz="2200" dirty="0" smtClean="0"/>
              <a:t>에서 </a:t>
            </a:r>
            <a:r>
              <a:rPr lang="ko-KR" altLang="en-US" sz="2200" dirty="0" smtClean="0"/>
              <a:t>출력되는 </a:t>
            </a:r>
            <a:r>
              <a:rPr lang="en-US" altLang="ko-KR" sz="2200" dirty="0" smtClean="0"/>
              <a:t>hidden </a:t>
            </a:r>
            <a:r>
              <a:rPr lang="en-US" altLang="ko-KR" sz="2200" dirty="0" smtClean="0"/>
              <a:t>state </a:t>
            </a:r>
            <a:r>
              <a:rPr lang="ko-KR" altLang="en-US" sz="2200" dirty="0" smtClean="0"/>
              <a:t>벡터에 </a:t>
            </a:r>
            <a:r>
              <a:rPr lang="en-US" altLang="ko-KR" sz="2200" dirty="0" smtClean="0"/>
              <a:t>FNN</a:t>
            </a:r>
            <a:r>
              <a:rPr lang="ko-KR" altLang="en-US" sz="2200" dirty="0" smtClean="0"/>
              <a:t>과 </a:t>
            </a:r>
            <a:r>
              <a:rPr lang="en-US" altLang="ko-KR" sz="2200" dirty="0" err="1" smtClean="0"/>
              <a:t>softmax</a:t>
            </a:r>
            <a:r>
              <a:rPr lang="en-US" altLang="ko-KR" sz="2200" dirty="0" smtClean="0"/>
              <a:t> </a:t>
            </a:r>
            <a:r>
              <a:rPr lang="ko-KR" altLang="en-US" sz="2200" dirty="0" smtClean="0"/>
              <a:t>층을 적용하여 비용함수 계산</a:t>
            </a:r>
            <a:endParaRPr lang="ko-KR" alt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MLM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과정의 구체적인 예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) </a:t>
            </a:r>
            <a:r>
              <a:rPr lang="ko-KR" altLang="en-US" sz="2000" dirty="0"/>
              <a:t>입력 시퀀스 → </a:t>
            </a:r>
            <a:r>
              <a:rPr lang="en-US" altLang="ko-KR" sz="2000" dirty="0"/>
              <a:t>'my dog is cute and it has a short </a:t>
            </a:r>
            <a:r>
              <a:rPr lang="en-US" altLang="ko-KR" sz="2000" dirty="0" smtClean="0"/>
              <a:t>tail‘</a:t>
            </a:r>
          </a:p>
          <a:p>
            <a:pPr lvl="2"/>
            <a:r>
              <a:rPr lang="ko-KR" altLang="en-US" sz="1800" dirty="0"/>
              <a:t>입력 시퀀스를 구성하고 있는 토큰들 중에서 </a:t>
            </a:r>
            <a:r>
              <a:rPr lang="en-US" altLang="ko-KR" sz="1800" dirty="0"/>
              <a:t>masking</a:t>
            </a:r>
            <a:r>
              <a:rPr lang="ko-KR" altLang="en-US" sz="1800" dirty="0"/>
              <a:t>을 위해 임의로 선택된 </a:t>
            </a:r>
            <a:r>
              <a:rPr lang="en-US" altLang="ko-KR" sz="1800" dirty="0"/>
              <a:t>15%</a:t>
            </a:r>
            <a:r>
              <a:rPr lang="ko-KR" altLang="en-US" sz="1800" dirty="0"/>
              <a:t>에 해당하는 토큰이 </a:t>
            </a:r>
            <a:r>
              <a:rPr lang="en-US" altLang="ko-KR" sz="1800" dirty="0" smtClean="0"/>
              <a:t>'cute'</a:t>
            </a:r>
            <a:r>
              <a:rPr lang="ko-KR" altLang="en-US" sz="1800" dirty="0" smtClean="0"/>
              <a:t>라고 가정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해당 문장이 학습에서 사용되는 정도를 </a:t>
            </a:r>
            <a:r>
              <a:rPr lang="en-US" altLang="ko-KR" sz="1800" dirty="0" smtClean="0"/>
              <a:t>100</a:t>
            </a:r>
            <a:r>
              <a:rPr lang="ko-KR" altLang="en-US" sz="1800" dirty="0" smtClean="0"/>
              <a:t>이라고 가정하면</a:t>
            </a:r>
            <a:r>
              <a:rPr lang="en-US" altLang="ko-KR" sz="1800" dirty="0" smtClean="0"/>
              <a:t>, </a:t>
            </a:r>
          </a:p>
          <a:p>
            <a:pPr lvl="3"/>
            <a:r>
              <a:rPr lang="ko-KR" altLang="en-US" sz="1600" dirty="0" smtClean="0"/>
              <a:t>그중 </a:t>
            </a:r>
            <a:r>
              <a:rPr lang="en-US" altLang="ko-KR" sz="1600" dirty="0" smtClean="0"/>
              <a:t>80%</a:t>
            </a:r>
            <a:r>
              <a:rPr lang="ko-KR" altLang="en-US" sz="1600" dirty="0" smtClean="0"/>
              <a:t>를 </a:t>
            </a:r>
            <a:r>
              <a:rPr lang="en-US" altLang="ko-KR" sz="1600" dirty="0" smtClean="0"/>
              <a:t>[MASK] </a:t>
            </a:r>
            <a:r>
              <a:rPr lang="ko-KR" altLang="en-US" sz="1600" dirty="0" smtClean="0"/>
              <a:t>토큰으로 대체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예</a:t>
            </a:r>
            <a:r>
              <a:rPr lang="en-US" altLang="ko-KR" sz="1600" dirty="0" smtClean="0"/>
              <a:t>) 'cute' → [MASK]</a:t>
            </a:r>
          </a:p>
          <a:p>
            <a:pPr lvl="3"/>
            <a:r>
              <a:rPr lang="en-US" altLang="ko-KR" sz="1600" dirty="0" smtClean="0"/>
              <a:t>10</a:t>
            </a:r>
            <a:r>
              <a:rPr lang="en-US" altLang="ko-KR" sz="1600" dirty="0"/>
              <a:t>%</a:t>
            </a:r>
            <a:r>
              <a:rPr lang="ko-KR" altLang="en-US" sz="1600" dirty="0"/>
              <a:t>를 임의의 토큰으로 대체</a:t>
            </a:r>
            <a:r>
              <a:rPr lang="en-US" altLang="ko-KR" sz="1600" dirty="0"/>
              <a:t>: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‘cute' </a:t>
            </a:r>
            <a:r>
              <a:rPr lang="en-US" altLang="ko-KR" sz="1600" dirty="0"/>
              <a:t>→ 'your'</a:t>
            </a:r>
          </a:p>
          <a:p>
            <a:pPr lvl="3"/>
            <a:r>
              <a:rPr lang="en-US" altLang="ko-KR" sz="1600" dirty="0"/>
              <a:t>10%</a:t>
            </a:r>
            <a:r>
              <a:rPr lang="ko-KR" altLang="en-US" sz="1600" dirty="0"/>
              <a:t>를 원래의 토큰으로 대체</a:t>
            </a:r>
            <a:r>
              <a:rPr lang="en-US" altLang="ko-KR" sz="1600" dirty="0"/>
              <a:t>: 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 smtClean="0"/>
              <a:t>‘cute' </a:t>
            </a:r>
            <a:r>
              <a:rPr lang="en-US" altLang="ko-KR" sz="1600" dirty="0"/>
              <a:t>→ </a:t>
            </a:r>
            <a:r>
              <a:rPr lang="en-US" altLang="ko-KR" sz="1600" dirty="0" smtClean="0"/>
              <a:t>‘cute‘</a:t>
            </a:r>
          </a:p>
          <a:p>
            <a:pPr lvl="3"/>
            <a:r>
              <a:rPr lang="ko-KR" altLang="en-US" sz="1600" dirty="0" smtClean="0"/>
              <a:t>해당 토큰에 대한 </a:t>
            </a:r>
            <a:r>
              <a:rPr lang="en-US" altLang="ko-KR" sz="1600" dirty="0" smtClean="0"/>
              <a:t>hidden </a:t>
            </a:r>
            <a:r>
              <a:rPr lang="en-US" altLang="ko-KR" sz="1600" dirty="0" smtClean="0"/>
              <a:t>state </a:t>
            </a:r>
            <a:r>
              <a:rPr lang="en-US" altLang="ko-KR" sz="1600" dirty="0" smtClean="0"/>
              <a:t>vector</a:t>
            </a:r>
            <a:r>
              <a:rPr lang="ko-KR" altLang="en-US" sz="1600" dirty="0" smtClean="0"/>
              <a:t>를 이용해서 예측</a:t>
            </a:r>
            <a:endParaRPr lang="en-US" altLang="ko-KR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입력 데이터</a:t>
            </a:r>
            <a:r>
              <a:rPr lang="en-US" altLang="ko-KR" sz="2000" dirty="0" smtClean="0"/>
              <a:t>: [</a:t>
            </a:r>
            <a:r>
              <a:rPr lang="en-US" altLang="ko-KR" sz="2000" dirty="0"/>
              <a:t>CLS] my dog is [MASK] and it has a long tail [SEP]</a:t>
            </a:r>
          </a:p>
          <a:p>
            <a:r>
              <a:rPr lang="en-US" altLang="ko-KR" sz="2000" dirty="0" smtClean="0"/>
              <a:t>BERT</a:t>
            </a:r>
            <a:r>
              <a:rPr lang="ko-KR" altLang="en-US" sz="2000" dirty="0" smtClean="0"/>
              <a:t>를 통해서 각 토큰에 대한 </a:t>
            </a:r>
            <a:r>
              <a:rPr lang="en-US" altLang="ko-KR" sz="2000" dirty="0" smtClean="0"/>
              <a:t>hidden state </a:t>
            </a:r>
            <a:r>
              <a:rPr lang="ko-KR" altLang="en-US" sz="2000" dirty="0" smtClean="0"/>
              <a:t>정보가 출력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4521" y="2927587"/>
            <a:ext cx="3393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이 벡터 정보를 이용해서 정답 단어 예측</a:t>
            </a:r>
            <a:endParaRPr lang="ko-KR" altLang="en-US" sz="1400"/>
          </a:p>
        </p:txBody>
      </p:sp>
      <p:cxnSp>
        <p:nvCxnSpPr>
          <p:cNvPr id="9" name="Straight Arrow Connector 8"/>
          <p:cNvCxnSpPr>
            <a:endCxn id="96" idx="0"/>
          </p:cNvCxnSpPr>
          <p:nvPr/>
        </p:nvCxnSpPr>
        <p:spPr bwMode="auto">
          <a:xfrm>
            <a:off x="4031775" y="3195899"/>
            <a:ext cx="1" cy="365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3" name="Picture 3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99878"/>
            <a:ext cx="7315200" cy="28009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230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MLM</a:t>
            </a:r>
            <a:r>
              <a:rPr lang="ko-KR" altLang="en-US" sz="2400" dirty="0"/>
              <a:t> </a:t>
            </a:r>
            <a:r>
              <a:rPr lang="ko-KR" altLang="en-US" sz="2400" dirty="0" smtClean="0"/>
              <a:t>과정의 구체적인 예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ko-KR" altLang="en-US" sz="2000" dirty="0"/>
              <a:t>앞의 </a:t>
            </a:r>
            <a:r>
              <a:rPr lang="ko-KR" altLang="en-US" sz="2000" dirty="0" smtClean="0"/>
              <a:t>결과 중에서 </a:t>
            </a:r>
            <a:r>
              <a:rPr lang="en-US" altLang="ko-KR" sz="2000" dirty="0"/>
              <a:t>[MASK] </a:t>
            </a:r>
            <a:r>
              <a:rPr lang="ko-KR" altLang="en-US" sz="2000" dirty="0"/>
              <a:t>토큰에 대한 결과인 </a:t>
            </a:r>
            <a:r>
              <a:rPr lang="en-US" altLang="ko-KR" sz="2000" dirty="0"/>
              <a:t>T[MASK]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 </a:t>
            </a:r>
            <a:r>
              <a:rPr lang="ko-KR" altLang="en-US" sz="2000" dirty="0"/>
              <a:t>활성화 함수의 입력값으로 </a:t>
            </a:r>
            <a:r>
              <a:rPr lang="ko-KR" altLang="en-US" sz="2000" dirty="0" smtClean="0"/>
              <a:t>전달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 T</a:t>
            </a:r>
            <a:r>
              <a:rPr lang="en-US" altLang="ko-KR" sz="1800" baseline="-25000" dirty="0"/>
              <a:t>[MASK]</a:t>
            </a:r>
            <a:r>
              <a:rPr lang="ko-KR" altLang="ko-KR" sz="1800" dirty="0"/>
              <a:t>는 </a:t>
            </a:r>
            <a:r>
              <a:rPr lang="en-US" altLang="ko-KR" sz="1800" dirty="0"/>
              <a:t>768</a:t>
            </a:r>
            <a:r>
              <a:rPr lang="ko-KR" altLang="ko-KR" sz="1800" dirty="0"/>
              <a:t>차원의 벡터</a:t>
            </a:r>
            <a:endParaRPr lang="en-US" altLang="ko-KR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1" name="Picture 3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782" y="3539715"/>
            <a:ext cx="5814618" cy="270392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042150" y="3657600"/>
            <a:ext cx="19824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Vocabulary size = N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447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Next Sentence Prediction (</a:t>
            </a:r>
            <a:r>
              <a:rPr lang="en-US" altLang="ko-KR" sz="2000" dirty="0" err="1"/>
              <a:t>NSP</a:t>
            </a:r>
            <a:r>
              <a:rPr lang="en-US" altLang="ko-KR" sz="2000" dirty="0"/>
              <a:t>)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두 개의 문장을 입력 받아서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실제로 두 개의 문장이 연속된 문장들인지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그렇지 않은지를 </a:t>
            </a:r>
            <a:r>
              <a:rPr lang="ko-KR" altLang="en-US" sz="1800" dirty="0" smtClean="0"/>
              <a:t>예측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이진 분류 문제 </a:t>
            </a:r>
            <a:r>
              <a:rPr lang="en-US" altLang="ko-KR" sz="1800" dirty="0" smtClean="0"/>
              <a:t>(Binary classification)</a:t>
            </a:r>
            <a:r>
              <a:rPr lang="ko-KR" altLang="en-US" sz="1800" dirty="0" smtClean="0"/>
              <a:t> 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연속된 </a:t>
            </a:r>
            <a:r>
              <a:rPr lang="ko-KR" altLang="en-US" sz="1600" dirty="0" smtClean="0"/>
              <a:t>문장이면</a:t>
            </a:r>
            <a:r>
              <a:rPr lang="en-US" altLang="ko-KR" sz="1600" dirty="0" smtClean="0"/>
              <a:t>, Label = '</a:t>
            </a:r>
            <a:r>
              <a:rPr lang="en-US" altLang="ko-KR" sz="1600" dirty="0" err="1" smtClean="0"/>
              <a:t>isnext</a:t>
            </a:r>
            <a:r>
              <a:rPr lang="en-US" altLang="ko-KR" sz="1600" dirty="0" smtClean="0"/>
              <a:t>‘</a:t>
            </a:r>
          </a:p>
          <a:p>
            <a:pPr lvl="2"/>
            <a:r>
              <a:rPr lang="ko-KR" altLang="en-US" sz="1600" dirty="0" smtClean="0"/>
              <a:t>아니라면</a:t>
            </a:r>
            <a:r>
              <a:rPr lang="en-US" altLang="ko-KR" sz="1600" dirty="0" smtClean="0"/>
              <a:t>, Label = ‘</a:t>
            </a:r>
            <a:r>
              <a:rPr lang="en-US" altLang="ko-KR" sz="1600" dirty="0" err="1" smtClean="0"/>
              <a:t>notnext</a:t>
            </a:r>
            <a:r>
              <a:rPr lang="en-US" altLang="ko-KR" sz="1600" dirty="0" smtClean="0"/>
              <a:t>’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905333"/>
              </p:ext>
            </p:extLst>
          </p:nvPr>
        </p:nvGraphicFramePr>
        <p:xfrm>
          <a:off x="457200" y="4267200"/>
          <a:ext cx="8380142" cy="172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8943">
                  <a:extLst>
                    <a:ext uri="{9D8B030D-6E8A-4147-A177-3AD203B41FA5}">
                      <a16:colId xmlns:a16="http://schemas.microsoft.com/office/drawing/2014/main" val="122450290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617896456"/>
                    </a:ext>
                  </a:extLst>
                </a:gridCol>
              </a:tblGrid>
              <a:tr h="445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Example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Label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296262"/>
                  </a:ext>
                </a:extLst>
              </a:tr>
              <a:tr h="445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 the man went to [MASK] store [SEP] he bought a gallon [MASK] milk [SEP]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IsNext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426151"/>
                  </a:ext>
                </a:extLst>
              </a:tr>
              <a:tr h="4450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 the man [MASK] to the store [SEP] penguin [MASK] are flight ##less birds [SEP]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NonNext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840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37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13970"/>
            <a:ext cx="4419600" cy="4114800"/>
          </a:xfrm>
        </p:spPr>
        <p:txBody>
          <a:bodyPr/>
          <a:lstStyle/>
          <a:p>
            <a:r>
              <a:rPr lang="en-US" altLang="ko-KR" sz="2000" dirty="0"/>
              <a:t>Next Sentence Prediction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ko-KR" altLang="ko-KR" sz="1800" dirty="0" smtClean="0"/>
              <a:t>학습데이터의 </a:t>
            </a:r>
            <a:r>
              <a:rPr lang="en-US" altLang="ko-KR" sz="1800" dirty="0"/>
              <a:t>50%</a:t>
            </a:r>
            <a:r>
              <a:rPr lang="ko-KR" altLang="ko-KR" sz="1800" dirty="0"/>
              <a:t>는 실제로 연결된 두문장으로 구성이 되고</a:t>
            </a:r>
            <a:r>
              <a:rPr lang="en-US" altLang="ko-KR" sz="1800" dirty="0"/>
              <a:t>, </a:t>
            </a:r>
            <a:r>
              <a:rPr lang="ko-KR" altLang="ko-KR" sz="1800" dirty="0"/>
              <a:t>나머지 </a:t>
            </a:r>
            <a:r>
              <a:rPr lang="en-US" altLang="ko-KR" sz="1800" dirty="0"/>
              <a:t>50%</a:t>
            </a:r>
            <a:r>
              <a:rPr lang="ko-KR" altLang="ko-KR" sz="1800" dirty="0"/>
              <a:t>에 대해서는 </a:t>
            </a:r>
            <a:r>
              <a:rPr lang="ko-KR" altLang="ko-KR" sz="1800" dirty="0" smtClean="0"/>
              <a:t>두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번째 </a:t>
            </a:r>
            <a:r>
              <a:rPr lang="ko-KR" altLang="ko-KR" sz="1800" dirty="0"/>
              <a:t>문장으로 랜덤하게 선택된 문장이 </a:t>
            </a:r>
            <a:r>
              <a:rPr lang="ko-KR" altLang="ko-KR" sz="1800" dirty="0" smtClean="0"/>
              <a:t>사용</a:t>
            </a:r>
            <a:endParaRPr lang="en-US" altLang="ko-KR" sz="1800" dirty="0" smtClean="0"/>
          </a:p>
          <a:p>
            <a:pPr lvl="1"/>
            <a:r>
              <a:rPr lang="en-US" altLang="ko-KR" sz="1800" dirty="0" smtClean="0"/>
              <a:t>[CLS]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hidden state</a:t>
            </a:r>
            <a:r>
              <a:rPr lang="ko-KR" altLang="en-US" sz="1800" dirty="0" smtClean="0"/>
              <a:t>인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가 사용됨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 descr="BERT Explained – A list of Frequently Asked Questions – Let the Machines  Lear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455" y="2362200"/>
            <a:ext cx="3896519" cy="3124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8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fine-tuning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Use of the pre-trained BERT model for several downstream tasks</a:t>
            </a:r>
          </a:p>
          <a:p>
            <a:pPr lvl="1"/>
            <a:r>
              <a:rPr lang="en-US" altLang="ko-KR" sz="1800" dirty="0" smtClean="0"/>
              <a:t>Examples of such downstream tasks used in the paper</a:t>
            </a:r>
          </a:p>
          <a:p>
            <a:pPr lvl="2"/>
            <a:r>
              <a:rPr lang="en-US" altLang="ko-KR" sz="1400" dirty="0" smtClean="0"/>
              <a:t>Paraphrasing</a:t>
            </a:r>
          </a:p>
          <a:p>
            <a:pPr lvl="2"/>
            <a:r>
              <a:rPr lang="en-US" altLang="ko-KR" sz="1400" dirty="0" smtClean="0"/>
              <a:t>Natural </a:t>
            </a:r>
            <a:r>
              <a:rPr lang="en-US" altLang="ko-KR" sz="1400" dirty="0"/>
              <a:t>language inference, a.k.a., </a:t>
            </a:r>
            <a:r>
              <a:rPr lang="en-US" altLang="ko-KR" sz="1400" dirty="0" smtClean="0"/>
              <a:t>entailment</a:t>
            </a:r>
          </a:p>
          <a:p>
            <a:pPr lvl="3"/>
            <a:r>
              <a:rPr lang="ko-KR" altLang="en-US" sz="1000" dirty="0"/>
              <a:t>자연어 </a:t>
            </a:r>
            <a:r>
              <a:rPr lang="ko-KR" altLang="en-US" sz="1000" dirty="0" smtClean="0"/>
              <a:t>추론이란</a:t>
            </a:r>
            <a:r>
              <a:rPr lang="en-US" altLang="ko-KR" sz="1000" dirty="0" smtClean="0"/>
              <a:t>?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dirty="0" smtClean="0"/>
              <a:t>문장 </a:t>
            </a:r>
            <a:r>
              <a:rPr lang="en-US" altLang="ko-KR" sz="1000" dirty="0"/>
              <a:t>A(premise)</a:t>
            </a:r>
            <a:r>
              <a:rPr lang="ko-KR" altLang="en-US" sz="1000" dirty="0"/>
              <a:t>가 주어졌을 때 또 다른 문장 </a:t>
            </a:r>
            <a:r>
              <a:rPr lang="en-US" altLang="ko-KR" sz="1000" dirty="0"/>
              <a:t>B(hypothesis)</a:t>
            </a:r>
            <a:r>
              <a:rPr lang="ko-KR" altLang="en-US" sz="1000" dirty="0"/>
              <a:t>가 문장 </a:t>
            </a:r>
            <a:r>
              <a:rPr lang="en-US" altLang="ko-KR" sz="1000" dirty="0"/>
              <a:t>A</a:t>
            </a:r>
            <a:r>
              <a:rPr lang="ko-KR" altLang="en-US" sz="1000" dirty="0"/>
              <a:t>에 의해 추론될 수 있는 것인지</a:t>
            </a:r>
            <a:r>
              <a:rPr lang="en-US" altLang="ko-KR" sz="1000" dirty="0"/>
              <a:t>(entailment), </a:t>
            </a:r>
            <a:r>
              <a:rPr lang="ko-KR" altLang="en-US" sz="1000" dirty="0"/>
              <a:t>문장 </a:t>
            </a:r>
            <a:r>
              <a:rPr lang="en-US" altLang="ko-KR" sz="1000" dirty="0"/>
              <a:t>A</a:t>
            </a:r>
            <a:r>
              <a:rPr lang="ko-KR" altLang="en-US" sz="1000" dirty="0"/>
              <a:t>와 모순된 것인지</a:t>
            </a:r>
            <a:r>
              <a:rPr lang="en-US" altLang="ko-KR" sz="1000" dirty="0"/>
              <a:t>(contradiction), </a:t>
            </a:r>
            <a:r>
              <a:rPr lang="ko-KR" altLang="en-US" sz="1000" dirty="0"/>
              <a:t>아니면 참</a:t>
            </a:r>
            <a:r>
              <a:rPr lang="en-US" altLang="ko-KR" sz="1000" dirty="0"/>
              <a:t>/</a:t>
            </a:r>
            <a:r>
              <a:rPr lang="ko-KR" altLang="en-US" sz="1000" dirty="0"/>
              <a:t>거짓을 알 수 없는 것인지</a:t>
            </a:r>
            <a:r>
              <a:rPr lang="en-US" altLang="ko-KR" sz="1000" dirty="0"/>
              <a:t>(neutral)</a:t>
            </a:r>
            <a:r>
              <a:rPr lang="ko-KR" altLang="en-US" sz="1000" dirty="0"/>
              <a:t>인지를 판단하는 것을 </a:t>
            </a:r>
            <a:r>
              <a:rPr lang="ko-KR" altLang="en-US" sz="1000" dirty="0" smtClean="0"/>
              <a:t>의미</a:t>
            </a:r>
            <a:endParaRPr lang="en-US" altLang="ko-KR" sz="1000" dirty="0" smtClean="0"/>
          </a:p>
          <a:p>
            <a:pPr lvl="2"/>
            <a:r>
              <a:rPr lang="en-US" altLang="ko-KR" sz="1400" dirty="0" smtClean="0"/>
              <a:t>Question-answering</a:t>
            </a:r>
          </a:p>
          <a:p>
            <a:pPr lvl="2"/>
            <a:r>
              <a:rPr lang="en-US" altLang="ko-KR" sz="1400" dirty="0" smtClean="0"/>
              <a:t>Text classification (e.g., sentiment analysis)</a:t>
            </a:r>
          </a:p>
          <a:p>
            <a:pPr lvl="1"/>
            <a:r>
              <a:rPr lang="ko-KR" altLang="en-US" sz="1800" dirty="0" smtClean="0"/>
              <a:t>사용된 학습데이터셋</a:t>
            </a:r>
            <a:endParaRPr lang="en-US" altLang="ko-KR" sz="1800" dirty="0" smtClean="0"/>
          </a:p>
          <a:p>
            <a:pPr lvl="2"/>
            <a:r>
              <a:rPr lang="en-US" altLang="ko-KR" sz="1400" dirty="0"/>
              <a:t>GLUE (General Language Understanding Evaluation), </a:t>
            </a:r>
            <a:r>
              <a:rPr lang="en-US" altLang="ko-KR" sz="1400" dirty="0" err="1"/>
              <a:t>SQuAD</a:t>
            </a:r>
            <a:r>
              <a:rPr lang="en-US" altLang="ko-KR" sz="1400" dirty="0"/>
              <a:t> (Stanford Question Answering Dataset), SWAG (Situations With Adversarial </a:t>
            </a:r>
            <a:r>
              <a:rPr lang="en-US" altLang="ko-KR" sz="1400" dirty="0" smtClean="0"/>
              <a:t>Generations, for </a:t>
            </a:r>
            <a:r>
              <a:rPr lang="en-US" altLang="ko-KR" sz="1400" dirty="0" err="1" smtClean="0"/>
              <a:t>NLI</a:t>
            </a:r>
            <a:r>
              <a:rPr lang="en-US" altLang="ko-KR" sz="1400" dirty="0" smtClean="0"/>
              <a:t> task)</a:t>
            </a:r>
          </a:p>
          <a:p>
            <a:pPr lvl="3"/>
            <a:r>
              <a:rPr lang="en-US" altLang="ko-KR" sz="1100" dirty="0" smtClean="0"/>
              <a:t>GLUE</a:t>
            </a:r>
            <a:r>
              <a:rPr lang="ko-KR" altLang="en-US" sz="1100" dirty="0" smtClean="0"/>
              <a:t>는 여러개의 </a:t>
            </a:r>
            <a:r>
              <a:rPr lang="en-US" altLang="ko-KR" sz="1100" dirty="0" smtClean="0"/>
              <a:t>dataset </a:t>
            </a:r>
            <a:r>
              <a:rPr lang="ko-KR" altLang="en-US" sz="1100" dirty="0" smtClean="0"/>
              <a:t>포함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Entailment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관련 데이터셋인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MNLI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(Multi-Genre Natural Language Inference),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응답 데이터셋인 </a:t>
            </a:r>
            <a:r>
              <a:rPr lang="en-US" altLang="ko-KR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QNLI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(Question Natural Language Inference),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감성분석 데이터셋인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SST-2 (Stanford Sentiment Treebank)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fine-tuning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각 토큰의 어떠한 </a:t>
            </a:r>
            <a:r>
              <a:rPr lang="en-US" altLang="ko-KR" sz="2400" dirty="0" smtClean="0"/>
              <a:t>hidden state </a:t>
            </a:r>
            <a:r>
              <a:rPr lang="ko-KR" altLang="en-US" sz="2400" dirty="0" smtClean="0"/>
              <a:t>벡터 정보를 사용하는가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en-US" altLang="ko-KR" sz="2000" dirty="0" err="1"/>
              <a:t>BERT</a:t>
            </a:r>
            <a:r>
              <a:rPr lang="en-US" altLang="ko-KR" sz="2000" baseline="-25000" dirty="0" err="1"/>
              <a:t>BASE</a:t>
            </a:r>
            <a:r>
              <a:rPr lang="ko-KR" altLang="ko-KR" sz="2000" dirty="0"/>
              <a:t>의 경우</a:t>
            </a:r>
            <a:r>
              <a:rPr lang="en-US" altLang="ko-KR" sz="2000" dirty="0"/>
              <a:t>, 12</a:t>
            </a:r>
            <a:r>
              <a:rPr lang="ko-KR" altLang="ko-KR" sz="2000" dirty="0"/>
              <a:t>개의 </a:t>
            </a:r>
            <a:r>
              <a:rPr lang="en-US" altLang="ko-KR" sz="2000" dirty="0"/>
              <a:t>encoder block</a:t>
            </a:r>
            <a:r>
              <a:rPr lang="ko-KR" altLang="ko-KR" sz="2000" dirty="0"/>
              <a:t>를 </a:t>
            </a:r>
            <a:r>
              <a:rPr lang="ko-KR" altLang="ko-KR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ko-KR" altLang="ko-KR" sz="2000" dirty="0"/>
              <a:t>각 </a:t>
            </a:r>
            <a:r>
              <a:rPr lang="en-US" altLang="ko-KR" sz="2000" dirty="0"/>
              <a:t>encoder block</a:t>
            </a:r>
            <a:r>
              <a:rPr lang="ko-KR" altLang="ko-KR" sz="2000" dirty="0"/>
              <a:t>에서 각 토큰에 대해서 </a:t>
            </a:r>
            <a:r>
              <a:rPr lang="en-US" altLang="ko-KR" sz="2000" dirty="0"/>
              <a:t>768</a:t>
            </a:r>
            <a:r>
              <a:rPr lang="ko-KR" altLang="ko-KR" sz="2000" dirty="0"/>
              <a:t>차원의 </a:t>
            </a:r>
            <a:r>
              <a:rPr lang="en-US" altLang="ko-KR" sz="2000" dirty="0"/>
              <a:t>hidden state </a:t>
            </a:r>
            <a:r>
              <a:rPr lang="ko-KR" altLang="ko-KR" sz="2000" dirty="0"/>
              <a:t>벡터 정보를 </a:t>
            </a:r>
            <a:r>
              <a:rPr lang="ko-KR" altLang="ko-KR" sz="2000" dirty="0" smtClean="0"/>
              <a:t>출력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ko-KR" sz="2000" dirty="0"/>
              <a:t>그렇다면</a:t>
            </a:r>
            <a:r>
              <a:rPr lang="en-US" altLang="ko-KR" sz="2000" dirty="0"/>
              <a:t>, </a:t>
            </a:r>
            <a:r>
              <a:rPr lang="ko-KR" altLang="ko-KR" sz="2000" dirty="0"/>
              <a:t>각 단어마다 </a:t>
            </a:r>
            <a:r>
              <a:rPr lang="en-US" altLang="ko-KR" sz="2000" dirty="0"/>
              <a:t>(</a:t>
            </a:r>
            <a:r>
              <a:rPr lang="ko-KR" altLang="ko-KR" sz="2000" dirty="0"/>
              <a:t>혹은 토큰마다</a:t>
            </a:r>
            <a:r>
              <a:rPr lang="en-US" altLang="ko-KR" sz="2000" dirty="0"/>
              <a:t>) 12</a:t>
            </a:r>
            <a:r>
              <a:rPr lang="ko-KR" altLang="ko-KR" sz="2000" dirty="0"/>
              <a:t>개의 </a:t>
            </a:r>
            <a:r>
              <a:rPr lang="en-US" altLang="ko-KR" sz="2000" dirty="0"/>
              <a:t>hidden state </a:t>
            </a:r>
            <a:r>
              <a:rPr lang="ko-KR" altLang="ko-KR" sz="2000" dirty="0"/>
              <a:t>벡터가 </a:t>
            </a:r>
            <a:r>
              <a:rPr lang="ko-KR" altLang="ko-KR" sz="2000" dirty="0" smtClean="0"/>
              <a:t>존재</a:t>
            </a:r>
            <a:endParaRPr lang="en-US" altLang="ko-KR" sz="2000" dirty="0" smtClean="0"/>
          </a:p>
          <a:p>
            <a:pPr lvl="2"/>
            <a:r>
              <a:rPr lang="ko-KR" altLang="ko-KR" sz="2000" dirty="0"/>
              <a:t>그럼 최종적으로 각 단어의 임베딩 벡터로 우리는 무엇을 사용하면 될까요</a:t>
            </a:r>
            <a:r>
              <a:rPr lang="en-US" altLang="ko-KR" sz="2000" dirty="0" smtClean="0"/>
              <a:t>?</a:t>
            </a:r>
          </a:p>
          <a:p>
            <a:pPr lvl="2"/>
            <a:r>
              <a:rPr lang="en-US" altLang="ko-KR" sz="2000" dirty="0"/>
              <a:t>BERT </a:t>
            </a:r>
            <a:r>
              <a:rPr lang="ko-KR" altLang="ko-KR" sz="2000" dirty="0"/>
              <a:t>논문에서는 마지막 </a:t>
            </a:r>
            <a:r>
              <a:rPr lang="en-US" altLang="ko-KR" sz="2000" dirty="0"/>
              <a:t>4</a:t>
            </a:r>
            <a:r>
              <a:rPr lang="ko-KR" altLang="ko-KR" sz="2000" dirty="0"/>
              <a:t>개의 </a:t>
            </a:r>
            <a:r>
              <a:rPr lang="en-US" altLang="ko-KR" sz="2000" dirty="0"/>
              <a:t>encoder block</a:t>
            </a:r>
            <a:r>
              <a:rPr lang="ko-KR" altLang="ko-KR" sz="2000" dirty="0"/>
              <a:t>에서 출력하는 </a:t>
            </a:r>
            <a:r>
              <a:rPr lang="en-US" altLang="ko-KR" sz="2000" dirty="0"/>
              <a:t>hidden state </a:t>
            </a:r>
            <a:r>
              <a:rPr lang="ko-KR" altLang="ko-KR" sz="2000" dirty="0"/>
              <a:t>정보들을 </a:t>
            </a:r>
            <a:r>
              <a:rPr lang="ko-KR" altLang="ko-KR" sz="2000" dirty="0" smtClean="0"/>
              <a:t>사용</a:t>
            </a:r>
            <a:r>
              <a:rPr lang="ko-KR" altLang="en-US" sz="2000" dirty="0" smtClean="0"/>
              <a:t>하였음</a:t>
            </a:r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에서의 단어 </a:t>
            </a:r>
            <a:r>
              <a:rPr lang="en-US" altLang="ko-KR" dirty="0" smtClean="0"/>
              <a:t>embedding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Context-based embedding</a:t>
            </a:r>
          </a:p>
          <a:p>
            <a:pPr lvl="1"/>
            <a:r>
              <a:rPr lang="en-US" altLang="ko-KR" sz="1800" dirty="0" err="1"/>
              <a:t>Word2vec</a:t>
            </a:r>
            <a:r>
              <a:rPr lang="ko-KR" altLang="ko-KR" sz="1800" dirty="0"/>
              <a:t>이나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FastText</a:t>
            </a:r>
            <a:r>
              <a:rPr lang="ko-KR" altLang="ko-KR" sz="1800" dirty="0"/>
              <a:t>의 </a:t>
            </a:r>
            <a:r>
              <a:rPr lang="ko-KR" altLang="ko-KR" sz="1800" dirty="0" smtClean="0"/>
              <a:t>경우</a:t>
            </a:r>
            <a:r>
              <a:rPr lang="ko-KR" altLang="en-US" sz="1800" dirty="0" smtClean="0"/>
              <a:t>도 문맥 정보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주변 단어 정보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사용하기는 하나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한계 존재 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동음이의어를 구분하지 못함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예</a:t>
            </a:r>
            <a:r>
              <a:rPr lang="en-US" altLang="ko-KR" sz="1600" dirty="0"/>
              <a:t>) '</a:t>
            </a:r>
            <a:r>
              <a:rPr lang="ko-KR" altLang="en-US" sz="1600" dirty="0"/>
              <a:t>나는 과일 중에서 </a:t>
            </a:r>
            <a:r>
              <a:rPr lang="ko-KR" altLang="en-US" sz="1600" b="1" u="sng" dirty="0"/>
              <a:t>사과</a:t>
            </a:r>
            <a:r>
              <a:rPr lang="ko-KR" altLang="en-US" sz="1600" dirty="0"/>
              <a:t>를 좋아합니다</a:t>
            </a:r>
            <a:r>
              <a:rPr lang="en-US" altLang="ko-KR" sz="1600" dirty="0"/>
              <a:t>'</a:t>
            </a:r>
            <a:r>
              <a:rPr lang="ko-KR" altLang="en-US" sz="1600" dirty="0"/>
              <a:t>에서의 사과와 </a:t>
            </a:r>
            <a:r>
              <a:rPr lang="en-US" altLang="ko-KR" sz="1600" dirty="0"/>
              <a:t>'</a:t>
            </a:r>
            <a:r>
              <a:rPr lang="ko-KR" altLang="en-US" sz="1600" dirty="0"/>
              <a:t>내가 어제일에 대해서 너에게 </a:t>
            </a:r>
            <a:r>
              <a:rPr lang="ko-KR" altLang="en-US" sz="1600" b="1" u="sng" dirty="0" smtClean="0"/>
              <a:t>사과</a:t>
            </a:r>
            <a:r>
              <a:rPr lang="ko-KR" altLang="en-US" sz="1600" b="1" dirty="0" smtClean="0"/>
              <a:t> </a:t>
            </a:r>
            <a:r>
              <a:rPr lang="ko-KR" altLang="en-US" sz="1600" dirty="0" smtClean="0"/>
              <a:t>할게</a:t>
            </a:r>
            <a:r>
              <a:rPr lang="en-US" altLang="ko-KR" sz="1600" dirty="0"/>
              <a:t>'</a:t>
            </a:r>
            <a:r>
              <a:rPr lang="ko-KR" altLang="en-US" sz="1600" dirty="0"/>
              <a:t>에서의 사과는 다른 의미를 갖는 단어들이지만 </a:t>
            </a:r>
            <a:r>
              <a:rPr lang="en-US" altLang="ko-KR" sz="1600" dirty="0" err="1"/>
              <a:t>word2vec</a:t>
            </a:r>
            <a:r>
              <a:rPr lang="en-US" altLang="ko-KR" sz="1600" dirty="0"/>
              <a:t> </a:t>
            </a:r>
            <a:r>
              <a:rPr lang="ko-KR" altLang="en-US" sz="1600" dirty="0"/>
              <a:t>경우는 동일한 임베딩 정보를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lvl="1"/>
            <a:r>
              <a:rPr lang="en-US" altLang="ko-KR" sz="1800" dirty="0" smtClean="0"/>
              <a:t>BERT</a:t>
            </a:r>
            <a:r>
              <a:rPr lang="ko-KR" altLang="en-US" sz="1800" dirty="0" smtClean="0"/>
              <a:t>의 경우는 단어의 의미에 따라 다른 </a:t>
            </a:r>
            <a:r>
              <a:rPr lang="en-US" altLang="ko-KR" sz="1800" dirty="0" smtClean="0"/>
              <a:t>embedding vector 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en-US" altLang="ko-KR" sz="1800" b="1" u="sng" dirty="0" smtClean="0"/>
              <a:t>hidden state vector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출력</a:t>
            </a:r>
            <a:endParaRPr lang="en-US" altLang="ko-KR" sz="1800" dirty="0" smtClean="0"/>
          </a:p>
          <a:p>
            <a:pPr lvl="2"/>
            <a:r>
              <a:rPr lang="ko-KR" altLang="en-US" sz="1400" dirty="0" smtClean="0"/>
              <a:t>주변 단어의 정보를 사용하는 </a:t>
            </a:r>
            <a:r>
              <a:rPr lang="en-US" altLang="ko-KR" sz="1400" dirty="0" smtClean="0"/>
              <a:t>self-attention </a:t>
            </a:r>
            <a:r>
              <a:rPr lang="ko-KR" altLang="en-US" sz="1400" dirty="0" smtClean="0"/>
              <a:t>방법을 사용하여 </a:t>
            </a:r>
            <a:r>
              <a:rPr lang="en-US" altLang="ko-KR" sz="1400" dirty="0" smtClean="0"/>
              <a:t>hidden state </a:t>
            </a:r>
            <a:r>
              <a:rPr lang="ko-KR" altLang="en-US" sz="1400" dirty="0" smtClean="0"/>
              <a:t>벡터 정보를 계산하기 때문</a:t>
            </a:r>
            <a:endParaRPr lang="en-US" altLang="ko-KR" sz="1400" dirty="0" smtClean="0"/>
          </a:p>
          <a:p>
            <a:pPr lvl="2"/>
            <a:r>
              <a:rPr lang="ko-KR" altLang="en-US" sz="1400" dirty="0" smtClean="0"/>
              <a:t>추가적으로 </a:t>
            </a:r>
            <a:r>
              <a:rPr lang="en-US" altLang="ko-KR" sz="1400" dirty="0" smtClean="0"/>
              <a:t>positional embedding </a:t>
            </a:r>
            <a:r>
              <a:rPr lang="ko-KR" altLang="en-US" sz="1400" dirty="0" smtClean="0"/>
              <a:t>정보도 사용</a:t>
            </a:r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BERT</a:t>
            </a:r>
            <a:r>
              <a:rPr lang="ko-KR" altLang="en-US" sz="2400" dirty="0" smtClean="0"/>
              <a:t>를 사용해서 단어 임베딩 정보 얻기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Hugging Face</a:t>
            </a:r>
            <a:r>
              <a:rPr lang="ko-KR" altLang="en-US" sz="2000" dirty="0" smtClean="0"/>
              <a:t>에서 제공하는 </a:t>
            </a:r>
            <a:r>
              <a:rPr lang="en-US" altLang="ko-KR" sz="2000" dirty="0" smtClean="0"/>
              <a:t>Transformers </a:t>
            </a:r>
            <a:r>
              <a:rPr lang="ko-KR" altLang="en-US" sz="2000" dirty="0" smtClean="0"/>
              <a:t>사용하기</a:t>
            </a:r>
            <a:endParaRPr lang="en-US" altLang="ko-KR" sz="2000" dirty="0" smtClean="0"/>
          </a:p>
          <a:p>
            <a:pPr lvl="2"/>
            <a:r>
              <a:rPr lang="en-US" altLang="ko-KR" sz="1600" dirty="0">
                <a:hlinkClick r:id="rId2"/>
              </a:rPr>
              <a:t>https://huggingface.co/transformers</a:t>
            </a:r>
            <a:r>
              <a:rPr lang="en-US" altLang="ko-KR" sz="1600" dirty="0" smtClean="0">
                <a:hlinkClick r:id="rId2"/>
              </a:rPr>
              <a:t>/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en-US" altLang="ko-KR" sz="1600" dirty="0" smtClean="0"/>
              <a:t>pip install transformers</a:t>
            </a:r>
          </a:p>
          <a:p>
            <a:pPr lvl="1"/>
            <a:r>
              <a:rPr lang="en-US" altLang="ko-KR" sz="2000" dirty="0" smtClean="0"/>
              <a:t>Transformer </a:t>
            </a:r>
            <a:r>
              <a:rPr lang="ko-KR" altLang="en-US" sz="2000" dirty="0" smtClean="0"/>
              <a:t>기반의 알고리즘 구현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BERT</a:t>
            </a:r>
            <a:r>
              <a:rPr lang="ko-KR" altLang="en-US" sz="2000" dirty="0" smtClean="0"/>
              <a:t>의 경우에도 </a:t>
            </a:r>
            <a:r>
              <a:rPr lang="en-US" altLang="ko-KR" sz="2000" dirty="0" smtClean="0"/>
              <a:t>downstream task</a:t>
            </a:r>
            <a:r>
              <a:rPr lang="ko-KR" altLang="en-US" sz="2000" dirty="0" smtClean="0"/>
              <a:t>가 무엇인지에 따라서 사용할 수 있는 클래스가 별도로 존재</a:t>
            </a:r>
            <a:endParaRPr lang="en-US" altLang="ko-KR" sz="2000" dirty="0" smtClean="0"/>
          </a:p>
          <a:p>
            <a:pPr lvl="2"/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smtClean="0">
                <a:hlinkClick r:id="rId3"/>
              </a:rPr>
              <a:t>huggingface.co/transformers/model_doc/bert.html</a:t>
            </a:r>
            <a:r>
              <a:rPr lang="en-US" altLang="ko-KR" sz="1800" dirty="0" smtClean="0"/>
              <a:t> </a:t>
            </a:r>
          </a:p>
          <a:p>
            <a:pPr lvl="1"/>
            <a:r>
              <a:rPr lang="en-US" altLang="ko-KR" sz="2000" dirty="0"/>
              <a:t>Python code: “</a:t>
            </a:r>
            <a:r>
              <a:rPr lang="en-US" altLang="ko-KR" sz="2000" dirty="0" err="1" smtClean="0"/>
              <a:t>BERT_word_embeddings_TF.ipynb</a:t>
            </a:r>
            <a:r>
              <a:rPr lang="en-US" altLang="ko-KR" sz="2000" dirty="0" smtClean="0"/>
              <a:t>” </a:t>
            </a:r>
            <a:r>
              <a:rPr lang="ko-KR" altLang="en-US" sz="2000" dirty="0" smtClean="0"/>
              <a:t>참고</a:t>
            </a: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BERT (</a:t>
            </a:r>
            <a:r>
              <a:rPr lang="en-US" altLang="ko-KR" cap="none" dirty="0"/>
              <a:t>Bidirectional Encoder Representations from </a:t>
            </a:r>
            <a:r>
              <a:rPr lang="en-US" altLang="ko-KR" cap="none" dirty="0" smtClean="0"/>
              <a:t>Transformers)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8113712" cy="4114800"/>
          </a:xfrm>
        </p:spPr>
        <p:txBody>
          <a:bodyPr/>
          <a:lstStyle/>
          <a:p>
            <a:r>
              <a:rPr lang="en-US" altLang="ko-KR" sz="2400" dirty="0" err="1" smtClean="0"/>
              <a:t>BERT_word_embeddings_TF.ipynb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입력 텍스트 데이터 준비</a:t>
            </a:r>
            <a:endParaRPr lang="en-US" altLang="ko-KR" sz="2000" dirty="0" smtClean="0"/>
          </a:p>
          <a:p>
            <a:pPr lvl="2"/>
            <a:r>
              <a:rPr lang="en-US" altLang="ko-KR" sz="1800" dirty="0"/>
              <a:t>text = "These days word </a:t>
            </a:r>
            <a:r>
              <a:rPr lang="en-US" altLang="ko-KR" sz="1800" dirty="0" err="1"/>
              <a:t>embeddings</a:t>
            </a:r>
            <a:r>
              <a:rPr lang="en-US" altLang="ko-KR" sz="1800" dirty="0"/>
              <a:t> are important</a:t>
            </a:r>
            <a:r>
              <a:rPr lang="en-US" altLang="ko-KR" sz="1800" dirty="0" smtClean="0"/>
              <a:t>.“</a:t>
            </a:r>
          </a:p>
          <a:p>
            <a:pPr lvl="2"/>
            <a:r>
              <a:rPr lang="en-US" altLang="ko-KR" sz="1800" dirty="0" smtClean="0"/>
              <a:t>Tokenization</a:t>
            </a:r>
          </a:p>
          <a:p>
            <a:pPr lvl="3"/>
            <a:r>
              <a:rPr lang="en-US" altLang="ko-KR" sz="1600" dirty="0" err="1" smtClean="0"/>
              <a:t>WordPiece</a:t>
            </a:r>
            <a:r>
              <a:rPr lang="en-US" altLang="ko-KR" sz="1600" dirty="0" smtClean="0"/>
              <a:t> Tokenizer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lvl="3"/>
            <a:r>
              <a:rPr lang="en-US" altLang="ko-KR" sz="1600" dirty="0" err="1"/>
              <a:t>tokenized_text</a:t>
            </a:r>
            <a:r>
              <a:rPr lang="en-US" altLang="ko-KR" sz="1600" dirty="0"/>
              <a:t> = </a:t>
            </a:r>
            <a:r>
              <a:rPr lang="en-US" altLang="ko-KR" sz="1600" dirty="0" err="1" smtClean="0"/>
              <a:t>tokenizer.tokenize</a:t>
            </a:r>
            <a:r>
              <a:rPr lang="en-US" altLang="ko-KR" sz="1600" dirty="0" smtClean="0"/>
              <a:t>(text)</a:t>
            </a:r>
          </a:p>
          <a:p>
            <a:pPr lvl="3"/>
            <a:r>
              <a:rPr lang="ko-KR" altLang="en-US" sz="1600" dirty="0"/>
              <a:t>결과 ⇒ </a:t>
            </a:r>
            <a:r>
              <a:rPr lang="en-US" altLang="ko-KR" sz="1600" dirty="0" smtClean="0"/>
              <a:t>['these</a:t>
            </a:r>
            <a:r>
              <a:rPr lang="en-US" altLang="ko-KR" sz="1600" dirty="0"/>
              <a:t>', 'days', 'word', '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', '##bed', '##ding', '##s', 'are', 'important', </a:t>
            </a:r>
            <a:r>
              <a:rPr lang="en-US" altLang="ko-KR" sz="1600" dirty="0" smtClean="0"/>
              <a:t>'.']</a:t>
            </a:r>
          </a:p>
          <a:p>
            <a:pPr lvl="3"/>
            <a:r>
              <a:rPr lang="en-US" altLang="ko-KR" sz="1600" dirty="0" err="1" smtClean="0"/>
              <a:t>embeddings</a:t>
            </a:r>
            <a:r>
              <a:rPr lang="en-US" altLang="ko-KR" sz="1600" dirty="0" smtClean="0"/>
              <a:t>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em</a:t>
            </a:r>
            <a:r>
              <a:rPr lang="en-US" altLang="ko-KR" sz="1600" dirty="0"/>
              <a:t>', '##bed', '##ding', '##</a:t>
            </a:r>
            <a:r>
              <a:rPr lang="en-US" altLang="ko-KR" sz="1600" dirty="0" smtClean="0"/>
              <a:t>s‘</a:t>
            </a:r>
          </a:p>
          <a:p>
            <a:pPr lvl="4"/>
            <a:r>
              <a:rPr lang="en-US" altLang="ko-KR" sz="1600" dirty="0" err="1"/>
              <a:t>WordPiece</a:t>
            </a:r>
            <a:r>
              <a:rPr lang="ko-KR" altLang="en-US" sz="1600" dirty="0"/>
              <a:t>는 </a:t>
            </a:r>
            <a:r>
              <a:rPr lang="en-US" altLang="ko-KR" sz="1600" dirty="0"/>
              <a:t>30000</a:t>
            </a:r>
            <a:r>
              <a:rPr lang="ko-KR" altLang="en-US" sz="1600" dirty="0"/>
              <a:t>개 정도의 토큰으로 구성된 어휘사전을 사용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8113712" cy="4114800"/>
          </a:xfrm>
        </p:spPr>
        <p:txBody>
          <a:bodyPr/>
          <a:lstStyle/>
          <a:p>
            <a:r>
              <a:rPr lang="en-US" altLang="ko-KR" sz="2400" dirty="0" err="1" smtClean="0"/>
              <a:t>BERT_word_embeddings_TF.ipynb</a:t>
            </a:r>
            <a:endParaRPr lang="en-US" altLang="ko-KR" sz="2400" dirty="0" smtClean="0"/>
          </a:p>
          <a:p>
            <a:pPr lvl="1"/>
            <a:r>
              <a:rPr lang="en-US" altLang="ko-KR" sz="2000" dirty="0" err="1" smtClean="0"/>
              <a:t>WordPiece</a:t>
            </a:r>
            <a:r>
              <a:rPr lang="en-US" altLang="ko-KR" sz="2000" dirty="0" smtClean="0"/>
              <a:t> tokenizer </a:t>
            </a:r>
            <a:r>
              <a:rPr lang="ko-KR" altLang="en-US" sz="2000" dirty="0" smtClean="0"/>
              <a:t>작동 방식</a:t>
            </a:r>
            <a:endParaRPr lang="en-US" altLang="ko-KR" sz="2000" dirty="0" smtClean="0"/>
          </a:p>
          <a:p>
            <a:pPr lvl="2"/>
            <a:r>
              <a:rPr lang="ko-KR" altLang="en-US" sz="1600" dirty="0"/>
              <a:t>일단 하나의 단어가 어휘 사전에 있는지를 </a:t>
            </a:r>
            <a:r>
              <a:rPr lang="ko-KR" altLang="en-US" sz="1600" dirty="0" smtClean="0"/>
              <a:t>확인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만약 </a:t>
            </a:r>
            <a:r>
              <a:rPr lang="ko-KR" altLang="en-US" sz="1600" dirty="0"/>
              <a:t>없다면 해당 단어를 </a:t>
            </a:r>
            <a:r>
              <a:rPr lang="en-US" altLang="ko-KR" sz="1600" dirty="0" err="1" smtClean="0"/>
              <a:t>subword</a:t>
            </a:r>
            <a:r>
              <a:rPr lang="ko-KR" altLang="en-US" sz="1600" dirty="0" smtClean="0"/>
              <a:t>로 </a:t>
            </a:r>
            <a:r>
              <a:rPr lang="en-US" altLang="ko-KR" sz="1600" dirty="0" smtClean="0"/>
              <a:t>split, </a:t>
            </a:r>
            <a:r>
              <a:rPr lang="ko-KR" altLang="en-US" sz="1600" dirty="0" smtClean="0"/>
              <a:t>그렇게 </a:t>
            </a:r>
            <a:r>
              <a:rPr lang="ko-KR" altLang="en-US" sz="1600" dirty="0"/>
              <a:t>쪼갠 결과인 단어의 일부가 해당 어휘 사전에 있다면 그 것을 하나의 토큰으로 </a:t>
            </a:r>
            <a:r>
              <a:rPr lang="ko-KR" altLang="en-US" sz="1600" dirty="0" smtClean="0"/>
              <a:t>간주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만약 </a:t>
            </a:r>
            <a:r>
              <a:rPr lang="ko-KR" altLang="en-US" sz="1600" dirty="0"/>
              <a:t>그렇게 해서도 찾지 못한 단어 혹은 단어의 일부는 더 쪼개서 개별 문자로 </a:t>
            </a:r>
            <a:r>
              <a:rPr lang="ko-KR" altLang="en-US" sz="1600" dirty="0" smtClean="0"/>
              <a:t>구분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그렇게 찾아진 </a:t>
            </a:r>
            <a:r>
              <a:rPr lang="en-US" altLang="ko-KR" sz="1600" dirty="0" err="1" smtClean="0"/>
              <a:t>subword</a:t>
            </a:r>
            <a:r>
              <a:rPr lang="ko-KR" altLang="en-US" sz="1600" dirty="0" smtClean="0"/>
              <a:t>나 </a:t>
            </a:r>
            <a:r>
              <a:rPr lang="en-US" altLang="ko-KR" sz="1600" dirty="0" smtClean="0"/>
              <a:t>character</a:t>
            </a:r>
            <a:r>
              <a:rPr lang="ko-KR" altLang="en-US" sz="1600" dirty="0" smtClean="0"/>
              <a:t>가 다른 단어의 </a:t>
            </a:r>
            <a:r>
              <a:rPr lang="ko-KR" altLang="en-US" sz="1600" dirty="0"/>
              <a:t>일부인 경우에는 앞에 </a:t>
            </a:r>
            <a:r>
              <a:rPr lang="en-US" altLang="ko-KR" sz="1600" dirty="0"/>
              <a:t>##</a:t>
            </a:r>
            <a:r>
              <a:rPr lang="ko-KR" altLang="en-US" sz="1600" dirty="0"/>
              <a:t>를 붙여서 </a:t>
            </a:r>
            <a:r>
              <a:rPr lang="ko-KR" altLang="en-US" sz="1600" dirty="0" smtClean="0"/>
              <a:t>표현</a:t>
            </a:r>
            <a:endParaRPr lang="en-US" altLang="ko-KR" sz="1600" dirty="0" smtClean="0"/>
          </a:p>
          <a:p>
            <a:pPr lvl="2"/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BERT_word_embeddings_TF.ipynb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동음이의어의 임베딩 벡터가 다르게 됨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81200" y="3025775"/>
            <a:ext cx="70073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text1 = "After stealing money from the </a:t>
            </a:r>
            <a:r>
              <a:rPr lang="ko-KR" altLang="en-US" b="1" dirty="0"/>
              <a:t>bank</a:t>
            </a:r>
            <a:r>
              <a:rPr lang="ko-KR" altLang="en-US" dirty="0"/>
              <a:t> vault, the </a:t>
            </a:r>
            <a:r>
              <a:rPr lang="ko-KR" altLang="en-US" b="1" dirty="0"/>
              <a:t>bank</a:t>
            </a:r>
            <a:r>
              <a:rPr lang="ko-KR" altLang="en-US" dirty="0"/>
              <a:t> robber was seen </a:t>
            </a:r>
            <a:r>
              <a:rPr lang="ko-KR" altLang="en-US" dirty="0" smtClean="0"/>
              <a:t>fishing </a:t>
            </a:r>
            <a:r>
              <a:rPr lang="ko-KR" altLang="en-US" dirty="0"/>
              <a:t>on the Mississippi river </a:t>
            </a:r>
            <a:r>
              <a:rPr lang="ko-KR" altLang="en-US" b="1" dirty="0"/>
              <a:t>bank</a:t>
            </a:r>
            <a:r>
              <a:rPr lang="ko-KR" altLang="en-US" dirty="0" smtClean="0"/>
              <a:t>.“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/>
              <a:t>inputs = tokenizer(text1, return_tensors="tf", max_length=100, padding='max_length</a:t>
            </a:r>
            <a:r>
              <a:rPr lang="ko-KR" altLang="en-US" dirty="0" smtClean="0"/>
              <a:t>')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inputs.keys</a:t>
            </a:r>
            <a:r>
              <a:rPr lang="en-US" altLang="ko-KR" dirty="0" smtClean="0"/>
              <a:t>()</a:t>
            </a:r>
          </a:p>
          <a:p>
            <a:r>
              <a:rPr lang="en-US" altLang="ko-KR" dirty="0" err="1"/>
              <a:t>dict_keys</a:t>
            </a:r>
            <a:r>
              <a:rPr lang="en-US" altLang="ko-KR" dirty="0"/>
              <a:t>(['</a:t>
            </a:r>
            <a:r>
              <a:rPr lang="en-US" altLang="ko-KR" dirty="0" err="1"/>
              <a:t>input_ids</a:t>
            </a:r>
            <a:r>
              <a:rPr lang="en-US" altLang="ko-KR" dirty="0"/>
              <a:t>', '</a:t>
            </a:r>
            <a:r>
              <a:rPr lang="en-US" altLang="ko-KR" dirty="0" err="1"/>
              <a:t>token_type_ids</a:t>
            </a:r>
            <a:r>
              <a:rPr lang="en-US" altLang="ko-KR" dirty="0"/>
              <a:t>', '</a:t>
            </a:r>
            <a:r>
              <a:rPr lang="en-US" altLang="ko-KR" dirty="0" err="1"/>
              <a:t>attention_mask</a:t>
            </a:r>
            <a:r>
              <a:rPr lang="en-US" altLang="ko-KR" dirty="0" smtClean="0"/>
              <a:t>'])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input_ids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토큰 아이디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token_type_ids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문장 아이디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attention_mask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토큰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마스킹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96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를 이용한 감성분석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영어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1: </a:t>
            </a:r>
            <a:r>
              <a:rPr lang="en-US" altLang="ko-KR" dirty="0"/>
              <a:t>Feature-based </a:t>
            </a:r>
            <a:r>
              <a:rPr lang="en-US" altLang="ko-KR" dirty="0" smtClean="0"/>
              <a:t>approach</a:t>
            </a:r>
          </a:p>
          <a:p>
            <a:pPr lvl="2"/>
            <a:r>
              <a:rPr lang="en-US" altLang="ko-KR" dirty="0" err="1"/>
              <a:t>BERT_En_movie_review_sentiment_feature_based.ipynb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이를 위해서는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BERT </a:t>
            </a:r>
            <a:r>
              <a:rPr lang="ko-KR" altLang="en-US" dirty="0" smtClean="0"/>
              <a:t>모형 사용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TFBertModel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2: Fine-tuning approach</a:t>
            </a:r>
          </a:p>
          <a:p>
            <a:pPr lvl="2"/>
            <a:r>
              <a:rPr lang="en-US" altLang="ko-KR" dirty="0" err="1"/>
              <a:t>BERT_En_movie_reviews_sentiment_fine_tuning.ipynb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6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coding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28838"/>
            <a:ext cx="8077200" cy="4114800"/>
          </a:xfrm>
        </p:spPr>
        <p:txBody>
          <a:bodyPr/>
          <a:lstStyle/>
          <a:p>
            <a:r>
              <a:rPr lang="en-US" altLang="ko-KR" sz="2400" dirty="0" smtClean="0"/>
              <a:t>BERT</a:t>
            </a:r>
            <a:r>
              <a:rPr lang="ko-KR" altLang="en-US" sz="2400" dirty="0" smtClean="0"/>
              <a:t>를 이용한 감성분석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한글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크게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가지 방법 존재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방법</a:t>
            </a:r>
            <a:r>
              <a:rPr lang="en-US" altLang="ko-KR" sz="1800" dirty="0" smtClean="0"/>
              <a:t>1: </a:t>
            </a:r>
            <a:r>
              <a:rPr lang="en-US" altLang="ko-KR" sz="1800" dirty="0"/>
              <a:t>BERT</a:t>
            </a:r>
            <a:r>
              <a:rPr lang="ko-KR" altLang="ko-KR" sz="1800" dirty="0"/>
              <a:t>의 다국어</a:t>
            </a:r>
            <a:r>
              <a:rPr lang="en-US" altLang="ko-KR" sz="1800" dirty="0"/>
              <a:t>(multilingual) </a:t>
            </a:r>
            <a:r>
              <a:rPr lang="ko-KR" altLang="ko-KR" sz="1800" dirty="0"/>
              <a:t>버전 이용하는 </a:t>
            </a:r>
            <a:r>
              <a:rPr lang="ko-KR" altLang="ko-KR" sz="1800" dirty="0" smtClean="0"/>
              <a:t>것</a:t>
            </a:r>
            <a:endParaRPr lang="en-US" altLang="ko-KR" sz="1800" dirty="0" smtClean="0"/>
          </a:p>
          <a:p>
            <a:pPr lvl="3"/>
            <a:r>
              <a:rPr lang="en-US" altLang="ko-KR" sz="1600" dirty="0" err="1"/>
              <a:t>BERT_multi_Kor_movie_reviews_sentiment_feature_based.ipynb</a:t>
            </a:r>
            <a:endParaRPr lang="en-US" altLang="ko-KR" sz="1600" dirty="0" smtClean="0"/>
          </a:p>
          <a:p>
            <a:pPr lvl="3"/>
            <a:r>
              <a:rPr lang="en-US" altLang="ko-KR" sz="1600" dirty="0" err="1"/>
              <a:t>BERT_multi_Kor_movie_reviews_sentiment_fine_tuning.ipynb</a:t>
            </a:r>
            <a:endParaRPr lang="en-US" altLang="ko-KR" sz="1600" dirty="0" smtClean="0"/>
          </a:p>
          <a:p>
            <a:pPr lvl="2"/>
            <a:r>
              <a:rPr lang="ko-KR" altLang="en-US" sz="1800" dirty="0" smtClean="0"/>
              <a:t>방법</a:t>
            </a:r>
            <a:r>
              <a:rPr lang="en-US" altLang="ko-KR" sz="1800" dirty="0" smtClean="0"/>
              <a:t>2: </a:t>
            </a:r>
            <a:r>
              <a:rPr lang="ko-KR" altLang="ko-KR" sz="1800" dirty="0"/>
              <a:t>한글 학습데이터를 이용해서 학습한 모형을 사용하는 </a:t>
            </a:r>
            <a:r>
              <a:rPr lang="ko-KR" altLang="ko-KR" sz="1800" dirty="0" smtClean="0"/>
              <a:t>것</a:t>
            </a:r>
            <a:endParaRPr lang="en-US" altLang="ko-KR" sz="1800" dirty="0" smtClean="0"/>
          </a:p>
          <a:p>
            <a:pPr lvl="3"/>
            <a:r>
              <a:rPr lang="en-US" altLang="ko-KR" sz="1600" dirty="0" err="1" smtClean="0"/>
              <a:t>KoBERT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KcBERT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KLUE</a:t>
            </a:r>
            <a:r>
              <a:rPr lang="en-US" altLang="ko-KR" sz="1600" dirty="0" smtClean="0"/>
              <a:t>-BERT </a:t>
            </a:r>
            <a:r>
              <a:rPr lang="ko-KR" altLang="en-US" sz="1600" dirty="0" smtClean="0"/>
              <a:t>등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BERT_Kor_movie_reviews_sentiment_fine_tuning_KcBERT.ipynb</a:t>
            </a:r>
            <a:endParaRPr lang="en-US" altLang="ko-KR" sz="1600" dirty="0" smtClean="0"/>
          </a:p>
          <a:p>
            <a:pPr lvl="4"/>
            <a:r>
              <a:rPr lang="en-US" altLang="ko-KR" sz="1600" dirty="0" err="1" smtClean="0"/>
              <a:t>BERT_Kor_movie_reviews_sentiment_fine_tuning_KLUE.ipynb</a:t>
            </a:r>
            <a:endParaRPr lang="en-US" altLang="ko-KR" sz="1600" dirty="0" smtClean="0"/>
          </a:p>
          <a:p>
            <a:pPr lvl="3"/>
            <a:r>
              <a:rPr lang="en-US" altLang="ko-KR" sz="1600" dirty="0" err="1" smtClean="0"/>
              <a:t>KcELECTRA</a:t>
            </a:r>
            <a:endParaRPr lang="en-US" altLang="ko-KR" sz="1600" dirty="0" smtClean="0"/>
          </a:p>
          <a:p>
            <a:pPr lvl="4"/>
            <a:r>
              <a:rPr lang="en-US" altLang="ko-KR" sz="1600" dirty="0" smtClean="0"/>
              <a:t>ELECTRA</a:t>
            </a:r>
            <a:r>
              <a:rPr lang="ko-KR" altLang="en-US" sz="1600" dirty="0" smtClean="0"/>
              <a:t>를 설명한 후 코드 설명</a:t>
            </a:r>
            <a:endParaRPr lang="en-US" altLang="ko-KR" sz="1600" dirty="0" smtClean="0"/>
          </a:p>
          <a:p>
            <a:pPr lvl="3"/>
            <a:endParaRPr lang="ko-KR" alt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Variants of 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dirty="0" smtClean="0"/>
              <a:t>다음과 같은 변형된 버전 존재</a:t>
            </a:r>
            <a:endParaRPr lang="en-US" altLang="ko-KR" sz="1600" dirty="0"/>
          </a:p>
          <a:p>
            <a:pPr lvl="1"/>
            <a:r>
              <a:rPr lang="en-US" altLang="ko-KR" sz="1400" dirty="0"/>
              <a:t>ALBERT: A Lite version of </a:t>
            </a:r>
            <a:r>
              <a:rPr lang="en-US" altLang="ko-KR" sz="1400" dirty="0" smtClean="0"/>
              <a:t>BERT</a:t>
            </a:r>
          </a:p>
          <a:p>
            <a:pPr lvl="2"/>
            <a:r>
              <a:rPr lang="en-US" altLang="ko-KR" sz="1100" dirty="0" smtClean="0"/>
              <a:t>Cross-layer </a:t>
            </a:r>
            <a:r>
              <a:rPr lang="en-US" altLang="ko-KR" sz="1100" dirty="0"/>
              <a:t>parameter sharing</a:t>
            </a:r>
          </a:p>
          <a:p>
            <a:pPr lvl="2"/>
            <a:r>
              <a:rPr lang="en-US" altLang="ko-KR" sz="1100" dirty="0" smtClean="0"/>
              <a:t>Factorized </a:t>
            </a:r>
            <a:r>
              <a:rPr lang="en-US" altLang="ko-KR" sz="1100" dirty="0"/>
              <a:t>embedding layer </a:t>
            </a:r>
            <a:r>
              <a:rPr lang="en-US" altLang="ko-KR" sz="1100" dirty="0" smtClean="0"/>
              <a:t>parameterization</a:t>
            </a:r>
          </a:p>
          <a:p>
            <a:pPr lvl="1"/>
            <a:r>
              <a:rPr lang="en-US" altLang="ko-KR" sz="1400" dirty="0" err="1" smtClean="0"/>
              <a:t>RoBERTa</a:t>
            </a:r>
            <a:r>
              <a:rPr lang="en-US" altLang="ko-KR" sz="1400" dirty="0"/>
              <a:t>: Robustly Optimized BERT-</a:t>
            </a:r>
            <a:r>
              <a:rPr lang="en-US" altLang="ko-KR" sz="1400" dirty="0" err="1"/>
              <a:t>Pretraining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Approach</a:t>
            </a:r>
          </a:p>
          <a:p>
            <a:pPr lvl="2"/>
            <a:r>
              <a:rPr lang="ko-KR" altLang="en-US" sz="1100" dirty="0" smtClean="0"/>
              <a:t>정적 </a:t>
            </a:r>
            <a:r>
              <a:rPr lang="ko-KR" altLang="en-US" sz="1100" dirty="0"/>
              <a:t>마스킹 </a:t>
            </a:r>
            <a:r>
              <a:rPr lang="en-US" altLang="ko-KR" sz="1100" dirty="0"/>
              <a:t>(static masking)</a:t>
            </a:r>
            <a:r>
              <a:rPr lang="ko-KR" altLang="en-US" sz="1100" dirty="0"/>
              <a:t>이 아닌 동적 마스킹 </a:t>
            </a:r>
            <a:r>
              <a:rPr lang="en-US" altLang="ko-KR" sz="1100" dirty="0"/>
              <a:t>(dynamic masking) </a:t>
            </a:r>
            <a:r>
              <a:rPr lang="ko-KR" altLang="en-US" sz="1100" dirty="0"/>
              <a:t>방법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lvl="2"/>
            <a:r>
              <a:rPr lang="ko-KR" altLang="en-US" sz="1100" dirty="0" smtClean="0"/>
              <a:t>더 </a:t>
            </a:r>
            <a:r>
              <a:rPr lang="ko-KR" altLang="en-US" sz="1100" dirty="0"/>
              <a:t>많은 학습 데이터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lvl="2"/>
            <a:r>
              <a:rPr lang="en-US" altLang="ko-KR" sz="1100" dirty="0" err="1"/>
              <a:t>NSP</a:t>
            </a:r>
            <a:r>
              <a:rPr lang="en-US" altLang="ko-KR" sz="1100" dirty="0"/>
              <a:t> (next sentence prediction) task</a:t>
            </a:r>
            <a:r>
              <a:rPr lang="ko-KR" altLang="en-US" sz="1100" dirty="0"/>
              <a:t>를 사용하지 </a:t>
            </a:r>
            <a:r>
              <a:rPr lang="ko-KR" altLang="en-US" sz="1100" dirty="0" smtClean="0"/>
              <a:t>않음</a:t>
            </a:r>
            <a:endParaRPr lang="en-US" altLang="ko-KR" sz="1100" dirty="0" smtClean="0"/>
          </a:p>
          <a:p>
            <a:pPr lvl="2"/>
            <a:r>
              <a:rPr lang="en-US" altLang="ko-KR" sz="1100" dirty="0" err="1"/>
              <a:t>WordPiece</a:t>
            </a:r>
            <a:r>
              <a:rPr lang="en-US" altLang="ko-KR" sz="1100" dirty="0"/>
              <a:t> tokenizer</a:t>
            </a:r>
            <a:r>
              <a:rPr lang="ko-KR" altLang="en-US" sz="1100" dirty="0"/>
              <a:t>가 아닌 </a:t>
            </a:r>
            <a:r>
              <a:rPr lang="en-US" altLang="ko-KR" sz="1100" dirty="0"/>
              <a:t>byte-level Byte-Pair Encoding </a:t>
            </a:r>
            <a:r>
              <a:rPr lang="en-US" altLang="ko-KR" sz="1100" dirty="0" smtClean="0"/>
              <a:t>tokenizer </a:t>
            </a:r>
            <a:r>
              <a:rPr lang="ko-KR" altLang="en-US" sz="1100" dirty="0" smtClean="0"/>
              <a:t>사용</a:t>
            </a:r>
            <a:endParaRPr lang="en-US" altLang="ko-KR" sz="1100" dirty="0" smtClean="0"/>
          </a:p>
          <a:p>
            <a:pPr lvl="1"/>
            <a:r>
              <a:rPr lang="en-US" altLang="ko-KR" sz="1400" dirty="0"/>
              <a:t>ELECTRA: Efficiently Learning an Encoder that Classifies Token Replacements </a:t>
            </a:r>
            <a:r>
              <a:rPr lang="en-US" altLang="ko-KR" sz="1400" dirty="0" smtClean="0"/>
              <a:t>Accurately</a:t>
            </a:r>
            <a:endParaRPr lang="en-US" altLang="ko-KR" sz="1400" dirty="0"/>
          </a:p>
          <a:p>
            <a:pPr lvl="2"/>
            <a:r>
              <a:rPr lang="en-US" altLang="ko-KR" sz="1100" dirty="0" err="1"/>
              <a:t>MLM</a:t>
            </a:r>
            <a:r>
              <a:rPr lang="en-US" altLang="ko-KR" sz="1100" dirty="0"/>
              <a:t> </a:t>
            </a:r>
            <a:r>
              <a:rPr lang="ko-KR" altLang="en-US" sz="1100" dirty="0"/>
              <a:t>대신 </a:t>
            </a:r>
            <a:r>
              <a:rPr lang="en-US" altLang="ko-KR" sz="1100" dirty="0"/>
              <a:t>Replaced Token Detection (</a:t>
            </a:r>
            <a:r>
              <a:rPr lang="en-US" altLang="ko-KR" sz="1100" dirty="0" err="1"/>
              <a:t>RTD</a:t>
            </a:r>
            <a:r>
              <a:rPr lang="en-US" altLang="ko-KR" sz="1100" dirty="0"/>
              <a:t>)</a:t>
            </a:r>
            <a:r>
              <a:rPr lang="ko-KR" altLang="en-US" sz="1100" dirty="0"/>
              <a:t>이라고 하는 </a:t>
            </a:r>
            <a:r>
              <a:rPr lang="ko-KR" altLang="en-US" sz="1100" dirty="0" smtClean="0"/>
              <a:t>작업을 통해서 학습</a:t>
            </a:r>
            <a:endParaRPr lang="en-US" altLang="ko-KR" sz="1100" dirty="0" smtClean="0"/>
          </a:p>
          <a:p>
            <a:pPr lvl="2"/>
            <a:r>
              <a:rPr lang="en-US" altLang="ko-KR" sz="1100" dirty="0" err="1"/>
              <a:t>NSP</a:t>
            </a:r>
            <a:r>
              <a:rPr lang="en-US" altLang="ko-KR" sz="1100" dirty="0"/>
              <a:t> </a:t>
            </a:r>
            <a:r>
              <a:rPr lang="ko-KR" altLang="en-US" sz="1100" dirty="0"/>
              <a:t>작업은 학습에서 사용하지 </a:t>
            </a:r>
            <a:r>
              <a:rPr lang="ko-KR" altLang="en-US" sz="1100" dirty="0" smtClean="0"/>
              <a:t>않음</a:t>
            </a:r>
            <a:endParaRPr lang="en-US" altLang="ko-KR" sz="1100" dirty="0" smtClean="0"/>
          </a:p>
          <a:p>
            <a:pPr lvl="1"/>
            <a:r>
              <a:rPr lang="en-US" altLang="ko-KR" sz="1400" dirty="0" err="1" smtClean="0"/>
              <a:t>DeBERTa</a:t>
            </a:r>
            <a:endParaRPr lang="en-US" altLang="ko-KR" sz="1400" dirty="0" smtClean="0"/>
          </a:p>
          <a:p>
            <a:pPr lvl="2"/>
            <a:r>
              <a:rPr lang="ko-KR" altLang="en-US" sz="1100" dirty="0" smtClean="0"/>
              <a:t>토큰의 인코딩과 위치 인코딩을 더하지 않고 구분해서 사용 </a:t>
            </a:r>
            <a:r>
              <a:rPr lang="en-US" altLang="ko-KR" sz="1100" dirty="0"/>
              <a:t>(Disentangled </a:t>
            </a:r>
            <a:r>
              <a:rPr lang="en-US" altLang="ko-KR" sz="1100" dirty="0" smtClean="0"/>
              <a:t>Attention</a:t>
            </a:r>
            <a:r>
              <a:rPr lang="en-US" altLang="ko-KR" sz="1100" dirty="0" smtClean="0"/>
              <a:t>)</a:t>
            </a:r>
          </a:p>
          <a:p>
            <a:pPr lvl="1"/>
            <a:r>
              <a:rPr lang="ko-KR" altLang="en-US" sz="1400" dirty="0" smtClean="0"/>
              <a:t>지식 증류 기반</a:t>
            </a:r>
            <a:endParaRPr lang="en-US" altLang="ko-KR" sz="1400" dirty="0" smtClean="0"/>
          </a:p>
          <a:p>
            <a:pPr lvl="2"/>
            <a:r>
              <a:rPr lang="en-US" altLang="ko-KR" sz="1100" dirty="0" err="1" smtClean="0"/>
              <a:t>DistilBERT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등</a:t>
            </a:r>
            <a:endParaRPr lang="en-US" altLang="ko-KR" sz="1100" dirty="0"/>
          </a:p>
          <a:p>
            <a:pPr lvl="2"/>
            <a:endParaRPr lang="en-US" altLang="ko-KR" sz="11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1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11/6/2023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1800" dirty="0" smtClean="0"/>
              <a:t>BERT</a:t>
            </a:r>
            <a:r>
              <a:rPr lang="ko-KR" altLang="en-US" sz="1800" dirty="0" smtClean="0"/>
              <a:t>의 주 목적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Text </a:t>
            </a:r>
            <a:r>
              <a:rPr lang="ko-KR" altLang="en-US" sz="1600" dirty="0" smtClean="0"/>
              <a:t>분석에서의 전이학습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(transfer learning)</a:t>
            </a:r>
          </a:p>
          <a:p>
            <a:pPr lvl="1"/>
            <a:r>
              <a:rPr lang="ko-KR" altLang="en-US" sz="1600" dirty="0" smtClean="0"/>
              <a:t>학습 데이터</a:t>
            </a:r>
            <a:endParaRPr lang="en-US" altLang="ko-KR" sz="1600" dirty="0" smtClean="0"/>
          </a:p>
          <a:p>
            <a:pPr lvl="2"/>
            <a:r>
              <a:rPr lang="en-US" altLang="ko-KR" sz="1400" dirty="0" err="1"/>
              <a:t>BooksCorpus</a:t>
            </a:r>
            <a:r>
              <a:rPr lang="en-US" altLang="ko-KR" sz="1400" dirty="0"/>
              <a:t> (800M </a:t>
            </a:r>
            <a:r>
              <a:rPr lang="en-US" altLang="ko-KR" sz="1400" dirty="0" smtClean="0"/>
              <a:t>words), English </a:t>
            </a:r>
            <a:r>
              <a:rPr lang="en-US" altLang="ko-KR" sz="1400" dirty="0"/>
              <a:t>Wikipedia (2,500M words</a:t>
            </a:r>
            <a:r>
              <a:rPr lang="en-US" altLang="ko-KR" sz="1400" dirty="0" smtClean="0"/>
              <a:t>)</a:t>
            </a:r>
          </a:p>
          <a:p>
            <a:pPr lvl="1"/>
            <a:r>
              <a:rPr lang="ko-KR" altLang="en-US" sz="1600" dirty="0" smtClean="0"/>
              <a:t>위의 학습 데이터를 이용해서 모형의 </a:t>
            </a:r>
            <a:r>
              <a:rPr lang="ko-KR" altLang="en-US" sz="1600" dirty="0" smtClean="0"/>
              <a:t>파라미터를 학습 </a:t>
            </a:r>
            <a:r>
              <a:rPr lang="en-US" altLang="ko-KR" sz="1600" dirty="0" smtClean="0"/>
              <a:t>=&gt; downstream task</a:t>
            </a:r>
            <a:r>
              <a:rPr lang="ko-KR" altLang="en-US" sz="1600" dirty="0" smtClean="0"/>
              <a:t>에 따라서 </a:t>
            </a:r>
            <a:r>
              <a:rPr lang="en-US" altLang="ko-KR" sz="1600" dirty="0" smtClean="0"/>
              <a:t>fine tuning </a:t>
            </a:r>
            <a:r>
              <a:rPr lang="ko-KR" altLang="en-US" sz="1600" dirty="0" smtClean="0"/>
              <a:t>혹은 </a:t>
            </a:r>
            <a:r>
              <a:rPr lang="en-US" altLang="ko-KR" sz="1600" dirty="0" smtClean="0"/>
              <a:t>feature-based </a:t>
            </a:r>
            <a:r>
              <a:rPr lang="ko-KR" altLang="en-US" sz="1600" dirty="0" smtClean="0"/>
              <a:t>방법으로 사용 가능</a:t>
            </a:r>
            <a:endParaRPr lang="en-US" altLang="ko-KR" sz="1600" dirty="0" smtClean="0"/>
          </a:p>
          <a:p>
            <a:r>
              <a:rPr lang="en-US" altLang="ko-KR" sz="1800" dirty="0" smtClean="0"/>
              <a:t>BERT</a:t>
            </a:r>
            <a:r>
              <a:rPr lang="ko-KR" altLang="en-US" sz="1800" dirty="0" smtClean="0"/>
              <a:t>의 구조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Transformer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encoder </a:t>
            </a:r>
            <a:r>
              <a:rPr lang="ko-KR" altLang="en-US" sz="1600" dirty="0" smtClean="0"/>
              <a:t>부분만 사용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2</a:t>
            </a:r>
            <a:r>
              <a:rPr lang="ko-KR" altLang="en-US" sz="1600" dirty="0" smtClean="0"/>
              <a:t>가지 형태 </a:t>
            </a:r>
            <a:endParaRPr lang="en-US" altLang="ko-KR" sz="1600" dirty="0" smtClean="0"/>
          </a:p>
          <a:p>
            <a:pPr lvl="2"/>
            <a:r>
              <a:rPr lang="en-US" altLang="ko-KR" sz="1400" dirty="0" smtClean="0"/>
              <a:t>BERT</a:t>
            </a:r>
            <a:r>
              <a:rPr lang="en-US" altLang="ko-KR" sz="1400" baseline="-25000" dirty="0" smtClean="0"/>
              <a:t>BASE</a:t>
            </a:r>
            <a:r>
              <a:rPr lang="en-US" altLang="ko-KR" sz="1400" dirty="0" smtClean="0"/>
              <a:t> (</a:t>
            </a:r>
            <a:r>
              <a:rPr lang="pt-BR" altLang="ko-KR" sz="1400" dirty="0"/>
              <a:t>L=12, H=768, A=12, Total </a:t>
            </a:r>
            <a:r>
              <a:rPr lang="pt-BR" altLang="ko-KR" sz="1400" dirty="0" smtClean="0"/>
              <a:t>Parameters=110M)</a:t>
            </a:r>
            <a:endParaRPr lang="en-US" altLang="ko-KR" sz="1400" dirty="0" smtClean="0"/>
          </a:p>
          <a:p>
            <a:pPr lvl="2"/>
            <a:r>
              <a:rPr lang="en-US" altLang="ko-KR" sz="1400" dirty="0" smtClean="0"/>
              <a:t>BERT</a:t>
            </a:r>
            <a:r>
              <a:rPr lang="en-US" altLang="ko-KR" sz="1400" baseline="-25000" dirty="0" smtClean="0"/>
              <a:t>LARGE</a:t>
            </a:r>
            <a:r>
              <a:rPr lang="en-US" altLang="ko-KR" sz="1400" dirty="0" smtClean="0"/>
              <a:t> (</a:t>
            </a:r>
            <a:r>
              <a:rPr lang="pt-BR" altLang="ko-KR" sz="1400" dirty="0"/>
              <a:t>L=24, </a:t>
            </a:r>
            <a:r>
              <a:rPr lang="pt-BR" altLang="ko-KR" sz="1400" dirty="0" smtClean="0"/>
              <a:t>H=1024, A=16</a:t>
            </a:r>
            <a:r>
              <a:rPr lang="pt-BR" altLang="ko-KR" sz="1400" dirty="0"/>
              <a:t>, Total </a:t>
            </a:r>
            <a:r>
              <a:rPr lang="pt-BR" altLang="ko-KR" sz="1400" dirty="0" smtClean="0"/>
              <a:t>Parameters=340M)</a:t>
            </a:r>
          </a:p>
          <a:p>
            <a:pPr lvl="2"/>
            <a:r>
              <a:rPr lang="en-US" altLang="ko-KR" sz="1400" dirty="0"/>
              <a:t>L = encoder block</a:t>
            </a:r>
            <a:r>
              <a:rPr lang="ko-KR" altLang="en-US" sz="1400" dirty="0"/>
              <a:t>의 수</a:t>
            </a:r>
            <a:r>
              <a:rPr lang="en-US" altLang="ko-KR" sz="1400" dirty="0"/>
              <a:t>, H = </a:t>
            </a:r>
            <a:r>
              <a:rPr lang="ko-KR" altLang="en-US" sz="1400" dirty="0"/>
              <a:t>임베딩 벡터 또는 </a:t>
            </a:r>
            <a:r>
              <a:rPr lang="en-US" altLang="ko-KR" sz="1400" dirty="0"/>
              <a:t>hidden state </a:t>
            </a:r>
            <a:r>
              <a:rPr lang="ko-KR" altLang="en-US" sz="1400" dirty="0"/>
              <a:t>벡터의 차원의 수</a:t>
            </a:r>
            <a:r>
              <a:rPr lang="en-US" altLang="ko-KR" sz="1400" dirty="0"/>
              <a:t>, A = multi-head attention</a:t>
            </a:r>
            <a:r>
              <a:rPr lang="ko-KR" altLang="en-US" sz="1400" dirty="0"/>
              <a:t>에서 사용된 </a:t>
            </a:r>
            <a:r>
              <a:rPr lang="en-US" altLang="ko-KR" sz="1400" dirty="0"/>
              <a:t>attention</a:t>
            </a:r>
            <a:r>
              <a:rPr lang="ko-KR" altLang="en-US" sz="1400" dirty="0"/>
              <a:t>의 수</a:t>
            </a:r>
            <a:endParaRPr lang="en-US" altLang="ko-KR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870903"/>
            <a:ext cx="7827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Devlin, J., Chang, M. W., Lee, K.,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Toutanova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K. (2018). Bert: Pre-training of deep bidirectional transformers for language understanding. 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i="1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arXiv:1810.04805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9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2565"/>
            <a:ext cx="4495800" cy="3658235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5139094" y="2671763"/>
            <a:ext cx="39287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두개의 문장으로 구성된 </a:t>
            </a:r>
            <a:r>
              <a:rPr lang="ko-KR" altLang="en-US" sz="1600" dirty="0" smtClean="0"/>
              <a:t>입력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하나의 문장도 입력 가능</a:t>
            </a:r>
            <a:r>
              <a:rPr lang="en-US" altLang="ko-KR" sz="1600" dirty="0" smtClean="0"/>
              <a:t>),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데이터를 구성하고 있는 토큰들을 임베딩 벡터로 표현하여 입력 받음 </a:t>
            </a:r>
            <a:r>
              <a:rPr lang="en-US" altLang="ko-KR" sz="1600" dirty="0"/>
              <a:t>(</a:t>
            </a:r>
            <a:r>
              <a:rPr lang="ko-KR" altLang="en-US" sz="1600" dirty="0"/>
              <a:t>입력된 문장을 토큰으로 구분할 때는 </a:t>
            </a:r>
            <a:r>
              <a:rPr lang="en-US" altLang="ko-KR" sz="1600" dirty="0" err="1"/>
              <a:t>WordPiece</a:t>
            </a:r>
            <a:r>
              <a:rPr lang="en-US" altLang="ko-KR" sz="1600" dirty="0"/>
              <a:t> tokenization </a:t>
            </a:r>
            <a:r>
              <a:rPr lang="ko-KR" altLang="en-US" sz="1600" dirty="0"/>
              <a:t>방법을 사용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두개의 토큰 추가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[CLS</a:t>
            </a:r>
            <a:r>
              <a:rPr lang="en-US" altLang="ko-KR" sz="1600" dirty="0" smtClean="0"/>
              <a:t>], </a:t>
            </a:r>
            <a:r>
              <a:rPr lang="en-US" altLang="ko-KR" sz="1600" dirty="0"/>
              <a:t>[SEP]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BERT</a:t>
            </a:r>
            <a:r>
              <a:rPr lang="ko-KR" altLang="en-US" sz="1600" dirty="0" smtClean="0"/>
              <a:t>를 통해 각 토큰에 대한 </a:t>
            </a:r>
            <a:r>
              <a:rPr lang="en-US" altLang="ko-KR" sz="1600" dirty="0" smtClean="0"/>
              <a:t>hidden state </a:t>
            </a:r>
            <a:r>
              <a:rPr lang="ko-KR" altLang="en-US" sz="1600" dirty="0" smtClean="0"/>
              <a:t>출력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12" name="Rectangle 11"/>
          <p:cNvSpPr/>
          <p:nvPr/>
        </p:nvSpPr>
        <p:spPr>
          <a:xfrm>
            <a:off x="4320192" y="1747600"/>
            <a:ext cx="284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Ti</a:t>
            </a:r>
            <a:r>
              <a:rPr lang="en-US" altLang="ko-KR" sz="1400" dirty="0"/>
              <a:t> </a:t>
            </a:r>
            <a:r>
              <a:rPr lang="ko-KR" altLang="en-US" sz="1400" dirty="0"/>
              <a:t>는 </a:t>
            </a:r>
            <a:r>
              <a:rPr lang="en-US" altLang="ko-KR" sz="1400" dirty="0" err="1"/>
              <a:t>i</a:t>
            </a:r>
            <a:r>
              <a:rPr lang="ko-KR" altLang="en-US" sz="1400" dirty="0"/>
              <a:t>번째 </a:t>
            </a:r>
            <a:r>
              <a:rPr lang="en-US" altLang="ko-KR" sz="1400" dirty="0"/>
              <a:t>token</a:t>
            </a:r>
            <a:r>
              <a:rPr lang="ko-KR" altLang="en-US" sz="1400" dirty="0"/>
              <a:t>에 대한 </a:t>
            </a:r>
            <a:r>
              <a:rPr lang="en-US" altLang="ko-KR" sz="1400" dirty="0"/>
              <a:t>hidden state </a:t>
            </a:r>
            <a:r>
              <a:rPr lang="ko-KR" altLang="en-US" sz="1400" dirty="0"/>
              <a:t>정보를 의미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1447800" y="2243137"/>
            <a:ext cx="2971800" cy="809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/>
          <p:cNvSpPr/>
          <p:nvPr/>
        </p:nvSpPr>
        <p:spPr bwMode="auto">
          <a:xfrm>
            <a:off x="1447800" y="3509963"/>
            <a:ext cx="2133600" cy="9144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581400" y="4119563"/>
            <a:ext cx="20574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562600" y="5033963"/>
            <a:ext cx="3211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여러개의 </a:t>
            </a:r>
            <a:r>
              <a:rPr lang="en-US" altLang="ko-KR" sz="1600" dirty="0" smtClean="0"/>
              <a:t>encoder block</a:t>
            </a:r>
            <a:r>
              <a:rPr lang="ko-KR" altLang="en-US" sz="1600" dirty="0" smtClean="0"/>
              <a:t>으로 구성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295400" y="1785937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입력 데이터의 전체적인 특성정보를 담고 있음</a:t>
            </a:r>
            <a:endParaRPr lang="ko-KR" altLang="en-US" sz="1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728306" y="2383215"/>
            <a:ext cx="795694" cy="636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5795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새로운 토큰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[CLS]: </a:t>
            </a:r>
            <a:r>
              <a:rPr lang="ko-KR" altLang="en-US" dirty="0" smtClean="0"/>
              <a:t>입력 시퀀스 데이터 전체의 정보를 반영하기 위한 토큰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토큰에 대한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는 보통 분류 등의 목적에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[SEP]: </a:t>
            </a:r>
            <a:r>
              <a:rPr lang="ko-KR" altLang="en-US" dirty="0" smtClean="0"/>
              <a:t>두 개의 문장을 구분하기 위한 목적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BERT</a:t>
            </a:r>
            <a:r>
              <a:rPr lang="ko-KR" altLang="en-US" sz="2800" dirty="0" smtClean="0"/>
              <a:t>에 입력되는 토큰의 정보</a:t>
            </a:r>
            <a:r>
              <a:rPr lang="en-US" altLang="ko-KR" sz="2800" dirty="0" smtClean="0"/>
              <a:t>: 3</a:t>
            </a:r>
            <a:r>
              <a:rPr lang="ko-KR" altLang="en-US" sz="2800" dirty="0" smtClean="0"/>
              <a:t>가지</a:t>
            </a:r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NLP: Contextualized word embeddings from BERT | by Andreas Pogiatzis |  Towards Data Scienc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89" y="2759076"/>
            <a:ext cx="701493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802888" y="5604532"/>
            <a:ext cx="426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400" dirty="0">
                <a:ea typeface="맑은 고딕" panose="020B0503020000020004" pitchFamily="50" charset="-127"/>
                <a:cs typeface="나눔고딕OTF"/>
              </a:rPr>
              <a:t>각 토큰이 입력된 두개의 문장 </a:t>
            </a:r>
            <a:r>
              <a:rPr lang="en-US" altLang="ko-KR" sz="1400" dirty="0">
                <a:ea typeface="맑은 고딕" panose="020B0503020000020004" pitchFamily="50" charset="-127"/>
                <a:cs typeface="나눔고딕OTF"/>
              </a:rPr>
              <a:t>(</a:t>
            </a:r>
            <a:r>
              <a:rPr lang="ko-KR" altLang="ko-KR" sz="1400" dirty="0">
                <a:ea typeface="맑은 고딕" panose="020B0503020000020004" pitchFamily="50" charset="-127"/>
                <a:cs typeface="나눔고딕OTF"/>
              </a:rPr>
              <a:t>즉</a:t>
            </a:r>
            <a:r>
              <a:rPr lang="en-US" altLang="ko-KR" sz="1400" dirty="0">
                <a:ea typeface="맑은 고딕" panose="020B0503020000020004" pitchFamily="50" charset="-127"/>
                <a:cs typeface="나눔고딕OTF"/>
              </a:rPr>
              <a:t>, A</a:t>
            </a:r>
            <a:r>
              <a:rPr lang="ko-KR" altLang="ko-KR" sz="1400" dirty="0">
                <a:ea typeface="맑은 고딕" panose="020B0503020000020004" pitchFamily="50" charset="-127"/>
                <a:cs typeface="나눔고딕OTF"/>
              </a:rPr>
              <a:t>와 </a:t>
            </a:r>
            <a:r>
              <a:rPr lang="en-US" altLang="ko-KR" sz="1400" dirty="0">
                <a:ea typeface="맑은 고딕" panose="020B0503020000020004" pitchFamily="50" charset="-127"/>
                <a:cs typeface="나눔고딕OTF"/>
              </a:rPr>
              <a:t>B </a:t>
            </a:r>
            <a:r>
              <a:rPr lang="ko-KR" altLang="ko-KR" sz="1400" dirty="0">
                <a:ea typeface="맑은 고딕" panose="020B0503020000020004" pitchFamily="50" charset="-127"/>
                <a:cs typeface="나눔고딕OTF"/>
              </a:rPr>
              <a:t>문장</a:t>
            </a:r>
            <a:r>
              <a:rPr lang="en-US" altLang="ko-KR" sz="1400" dirty="0">
                <a:ea typeface="맑은 고딕" panose="020B0503020000020004" pitchFamily="50" charset="-127"/>
                <a:cs typeface="나눔고딕OTF"/>
              </a:rPr>
              <a:t>) </a:t>
            </a:r>
            <a:r>
              <a:rPr lang="ko-KR" altLang="ko-KR" sz="1400" dirty="0">
                <a:ea typeface="맑은 고딕" panose="020B0503020000020004" pitchFamily="50" charset="-127"/>
                <a:cs typeface="나눔고딕OTF"/>
              </a:rPr>
              <a:t>중에서 어떤 문장에 속하는지를 나타내기 위해 사용</a:t>
            </a:r>
            <a:endParaRPr lang="ko-KR" altLang="en-US" sz="1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1524000" y="4267200"/>
            <a:ext cx="1524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105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BERT</a:t>
            </a:r>
            <a:r>
              <a:rPr lang="ko-KR" altLang="en-US" sz="2400" dirty="0" smtClean="0"/>
              <a:t>의 내부 구조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72200" y="2971800"/>
            <a:ext cx="2438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각 </a:t>
            </a:r>
            <a:r>
              <a:rPr lang="en-US" altLang="ko-KR" sz="1400" dirty="0" smtClean="0"/>
              <a:t>encoder block</a:t>
            </a:r>
            <a:r>
              <a:rPr lang="ko-KR" altLang="en-US" sz="1400" dirty="0" smtClean="0"/>
              <a:t>은 </a:t>
            </a:r>
            <a:r>
              <a:rPr lang="en-US" altLang="ko-KR" sz="1400" dirty="0" smtClean="0"/>
              <a:t>Transformer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encoder block </a:t>
            </a:r>
            <a:r>
              <a:rPr lang="ko-KR" altLang="en-US" sz="1400" dirty="0" smtClean="0"/>
              <a:t>과 동일한 구조</a:t>
            </a:r>
            <a:endParaRPr lang="en-US" altLang="ko-KR" sz="1400" dirty="0" smtClean="0"/>
          </a:p>
          <a:p>
            <a:r>
              <a:rPr lang="ko-KR" altLang="en-US" sz="1400" dirty="0" smtClean="0"/>
              <a:t>하지만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각 토큰의 </a:t>
            </a:r>
            <a:r>
              <a:rPr lang="en-US" altLang="ko-KR" sz="1400" dirty="0" smtClean="0"/>
              <a:t>hidden state </a:t>
            </a:r>
            <a:r>
              <a:rPr lang="ko-KR" altLang="en-US" sz="1400" dirty="0" smtClean="0"/>
              <a:t>벡터는 </a:t>
            </a:r>
            <a:r>
              <a:rPr lang="en-US" altLang="ko-KR" sz="1400" dirty="0" smtClean="0"/>
              <a:t>768</a:t>
            </a:r>
            <a:r>
              <a:rPr lang="ko-KR" altLang="en-US" sz="1400" dirty="0" smtClean="0"/>
              <a:t>차원</a:t>
            </a:r>
            <a:endParaRPr lang="ko-KR" altLang="en-US" sz="1400" dirty="0"/>
          </a:p>
        </p:txBody>
      </p:sp>
      <p:pic>
        <p:nvPicPr>
          <p:cNvPr id="10" name="Picture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667000"/>
            <a:ext cx="4343400" cy="37015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228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</a:t>
            </a:r>
            <a:r>
              <a:rPr lang="ko-KR" altLang="en-US" dirty="0" smtClean="0"/>
              <a:t> 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아래 두 가지 작업을 수행하면서 토큰들의 임베딩 정보와 모형의 파라미터를 학습</a:t>
            </a:r>
            <a:endParaRPr lang="en-US" altLang="ko-KR" sz="2400" dirty="0" smtClean="0"/>
          </a:p>
          <a:p>
            <a:r>
              <a:rPr lang="ko-KR" altLang="en-US" sz="2400" dirty="0" smtClean="0"/>
              <a:t>작업의 종류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Masked language </a:t>
            </a:r>
            <a:r>
              <a:rPr lang="en-US" altLang="ko-KR" sz="2000" dirty="0" smtClean="0"/>
              <a:t>model </a:t>
            </a:r>
            <a:r>
              <a:rPr lang="en-US" altLang="ko-KR" sz="2000" dirty="0"/>
              <a:t>(</a:t>
            </a:r>
            <a:r>
              <a:rPr lang="en-US" altLang="ko-KR" sz="2000" dirty="0" smtClean="0"/>
              <a:t>MLM)</a:t>
            </a:r>
          </a:p>
          <a:p>
            <a:pPr lvl="2"/>
            <a:r>
              <a:rPr lang="ko-KR" altLang="ko-KR" sz="1800" dirty="0"/>
              <a:t>입력된 데이터를 구성하는 토큰 중에서 일부의 토큰을 비워놓고</a:t>
            </a:r>
            <a:r>
              <a:rPr lang="en-US" altLang="ko-KR" sz="1800" dirty="0"/>
              <a:t> (mask</a:t>
            </a:r>
            <a:r>
              <a:rPr lang="ko-KR" altLang="ko-KR" sz="1800" dirty="0"/>
              <a:t>처리하고</a:t>
            </a:r>
            <a:r>
              <a:rPr lang="en-US" altLang="ko-KR" sz="1800" dirty="0"/>
              <a:t>) </a:t>
            </a:r>
            <a:r>
              <a:rPr lang="ko-KR" altLang="ko-KR" sz="1800" dirty="0"/>
              <a:t>해당 단어를 맞히는 작업</a:t>
            </a:r>
            <a:endParaRPr lang="en-US" altLang="ko-KR" sz="1800" dirty="0"/>
          </a:p>
          <a:p>
            <a:pPr lvl="1"/>
            <a:r>
              <a:rPr lang="en-US" altLang="ko-KR" sz="2000" dirty="0" smtClean="0"/>
              <a:t>Next </a:t>
            </a:r>
            <a:r>
              <a:rPr lang="en-US" altLang="ko-KR" sz="2000" dirty="0"/>
              <a:t>Sentence Prediction (NSP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ko-KR" sz="1800" dirty="0"/>
              <a:t>입력된 </a:t>
            </a:r>
            <a:r>
              <a:rPr lang="ko-KR" altLang="ko-KR" sz="1800" dirty="0" smtClean="0"/>
              <a:t>두</a:t>
            </a:r>
            <a:r>
              <a:rPr lang="en-US" altLang="ko-KR" sz="1800" dirty="0" smtClean="0"/>
              <a:t> </a:t>
            </a:r>
            <a:r>
              <a:rPr lang="ko-KR" altLang="ko-KR" sz="1800" dirty="0" smtClean="0"/>
              <a:t>개의 </a:t>
            </a:r>
            <a:r>
              <a:rPr lang="ko-KR" altLang="ko-KR" sz="1800" dirty="0"/>
              <a:t>문장이 서로 연속된 문장인지 그렇지 않은지를 맞히는 </a:t>
            </a:r>
            <a:r>
              <a:rPr lang="ko-KR" altLang="ko-KR" sz="1800" dirty="0" smtClean="0"/>
              <a:t>것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분류의 문제라고 생각할 수 있음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BERT </a:t>
            </a:r>
            <a:r>
              <a:rPr lang="ko-KR" altLang="en-US" dirty="0" smtClean="0"/>
              <a:t>학습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Masked LM (a) vs. Causal LM (b)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Language Modeling Approach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8" y="2667000"/>
            <a:ext cx="817633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 bwMode="auto">
          <a:xfrm>
            <a:off x="7696200" y="4953000"/>
            <a:ext cx="8382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7648075" y="5181600"/>
            <a:ext cx="8382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32828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27561</TotalTime>
  <Words>1557</Words>
  <Application>Microsoft Office PowerPoint</Application>
  <PresentationFormat>On-screen Show (4:3)</PresentationFormat>
  <Paragraphs>264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나눔고딕OTF</vt:lpstr>
      <vt:lpstr>맑은 고딕</vt:lpstr>
      <vt:lpstr>Arial</vt:lpstr>
      <vt:lpstr>Calibri</vt:lpstr>
      <vt:lpstr>Tahoma</vt:lpstr>
      <vt:lpstr>Wingdings</vt:lpstr>
      <vt:lpstr>01013022</vt:lpstr>
      <vt:lpstr>BERT</vt:lpstr>
      <vt:lpstr>BERT (Bidirectional Encoder Representations from Transformers)</vt:lpstr>
      <vt:lpstr>BERT</vt:lpstr>
      <vt:lpstr>BERT의 구조</vt:lpstr>
      <vt:lpstr>BERT의 구조</vt:lpstr>
      <vt:lpstr>BERT의 구조</vt:lpstr>
      <vt:lpstr>BERT의 구조</vt:lpstr>
      <vt:lpstr>BERT 학습</vt:lpstr>
      <vt:lpstr>BERT 학습</vt:lpstr>
      <vt:lpstr>BERT 학습</vt:lpstr>
      <vt:lpstr>BERT 학습</vt:lpstr>
      <vt:lpstr>BERT 학습</vt:lpstr>
      <vt:lpstr>BERT 학습</vt:lpstr>
      <vt:lpstr>BERT 학습</vt:lpstr>
      <vt:lpstr>BERT 학습</vt:lpstr>
      <vt:lpstr>BERT fine-tuning</vt:lpstr>
      <vt:lpstr>BERT fine-tuning</vt:lpstr>
      <vt:lpstr>BERT에서의 단어 embedding</vt:lpstr>
      <vt:lpstr>Python coding</vt:lpstr>
      <vt:lpstr>Python coding</vt:lpstr>
      <vt:lpstr>Python coding</vt:lpstr>
      <vt:lpstr>Python coding</vt:lpstr>
      <vt:lpstr>Python coding</vt:lpstr>
      <vt:lpstr>Python coding</vt:lpstr>
      <vt:lpstr>Variants of BERT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473</cp:revision>
  <dcterms:created xsi:type="dcterms:W3CDTF">2015-01-19T14:33:39Z</dcterms:created>
  <dcterms:modified xsi:type="dcterms:W3CDTF">2023-11-06T01:56:01Z</dcterms:modified>
</cp:coreProperties>
</file>