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61"/>
  </p:notesMasterIdLst>
  <p:sldIdLst>
    <p:sldId id="256" r:id="rId2"/>
    <p:sldId id="392" r:id="rId3"/>
    <p:sldId id="396" r:id="rId4"/>
    <p:sldId id="394" r:id="rId5"/>
    <p:sldId id="445" r:id="rId6"/>
    <p:sldId id="393" r:id="rId7"/>
    <p:sldId id="395" r:id="rId8"/>
    <p:sldId id="398" r:id="rId9"/>
    <p:sldId id="446" r:id="rId10"/>
    <p:sldId id="399" r:id="rId11"/>
    <p:sldId id="400" r:id="rId12"/>
    <p:sldId id="447" r:id="rId13"/>
    <p:sldId id="448" r:id="rId14"/>
    <p:sldId id="401" r:id="rId15"/>
    <p:sldId id="449" r:id="rId16"/>
    <p:sldId id="402" r:id="rId17"/>
    <p:sldId id="403" r:id="rId18"/>
    <p:sldId id="404" r:id="rId19"/>
    <p:sldId id="405" r:id="rId20"/>
    <p:sldId id="450" r:id="rId21"/>
    <p:sldId id="451" r:id="rId22"/>
    <p:sldId id="452" r:id="rId23"/>
    <p:sldId id="406" r:id="rId24"/>
    <p:sldId id="407" r:id="rId25"/>
    <p:sldId id="408" r:id="rId26"/>
    <p:sldId id="409" r:id="rId27"/>
    <p:sldId id="410" r:id="rId28"/>
    <p:sldId id="411" r:id="rId29"/>
    <p:sldId id="412" r:id="rId30"/>
    <p:sldId id="413" r:id="rId31"/>
    <p:sldId id="414" r:id="rId32"/>
    <p:sldId id="415" r:id="rId33"/>
    <p:sldId id="416" r:id="rId34"/>
    <p:sldId id="417" r:id="rId35"/>
    <p:sldId id="418" r:id="rId36"/>
    <p:sldId id="419" r:id="rId37"/>
    <p:sldId id="420" r:id="rId38"/>
    <p:sldId id="421" r:id="rId39"/>
    <p:sldId id="423" r:id="rId40"/>
    <p:sldId id="424" r:id="rId41"/>
    <p:sldId id="425" r:id="rId42"/>
    <p:sldId id="427" r:id="rId43"/>
    <p:sldId id="428" r:id="rId44"/>
    <p:sldId id="430" r:id="rId45"/>
    <p:sldId id="431" r:id="rId46"/>
    <p:sldId id="432" r:id="rId47"/>
    <p:sldId id="433" r:id="rId48"/>
    <p:sldId id="434" r:id="rId49"/>
    <p:sldId id="435" r:id="rId50"/>
    <p:sldId id="436" r:id="rId51"/>
    <p:sldId id="437" r:id="rId52"/>
    <p:sldId id="438" r:id="rId53"/>
    <p:sldId id="439" r:id="rId54"/>
    <p:sldId id="440" r:id="rId55"/>
    <p:sldId id="441" r:id="rId56"/>
    <p:sldId id="442" r:id="rId57"/>
    <p:sldId id="443" r:id="rId58"/>
    <p:sldId id="444" r:id="rId59"/>
    <p:sldId id="391" r:id="rId60"/>
  </p:sldIdLst>
  <p:sldSz cx="9144000" cy="6858000" type="screen4x3"/>
  <p:notesSz cx="6858000" cy="9144000"/>
  <p:custDataLst>
    <p:tags r:id="rId6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046" autoAdjust="0"/>
  </p:normalViewPr>
  <p:slideViewPr>
    <p:cSldViewPr>
      <p:cViewPr varScale="1">
        <p:scale>
          <a:sx n="57" d="100"/>
          <a:sy n="57" d="100"/>
        </p:scale>
        <p:origin x="1468"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EF61E2-3B94-429A-B556-60A38F36CBB3}" type="datetimeFigureOut">
              <a:rPr lang="en-US" smtClean="0"/>
              <a:pPr/>
              <a:t>11/5/2023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7F9376-9C26-4D8E-A786-07D622B5D548}" type="slidenum">
              <a:rPr lang="en-US" smtClean="0"/>
              <a:pPr/>
              <a:t>‹#›</a:t>
            </a:fld>
            <a:endParaRPr lang="en-US"/>
          </a:p>
        </p:txBody>
      </p:sp>
    </p:spTree>
    <p:extLst>
      <p:ext uri="{BB962C8B-B14F-4D97-AF65-F5344CB8AC3E}">
        <p14:creationId xmlns:p14="http://schemas.microsoft.com/office/powerpoint/2010/main" val="1487017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2438400"/>
            <a:ext cx="9009063" cy="1052513"/>
            <a:chOff x="0" y="1536"/>
            <a:chExt cx="5675" cy="663"/>
          </a:xfrm>
        </p:grpSpPr>
        <p:grpSp>
          <p:nvGrpSpPr>
            <p:cNvPr id="3" name="Group 3"/>
            <p:cNvGrpSpPr>
              <a:grpSpLocks/>
            </p:cNvGrpSpPr>
            <p:nvPr/>
          </p:nvGrpSpPr>
          <p:grpSpPr bwMode="auto">
            <a:xfrm>
              <a:off x="183" y="1604"/>
              <a:ext cx="448" cy="299"/>
              <a:chOff x="720" y="336"/>
              <a:chExt cx="624" cy="432"/>
            </a:xfrm>
          </p:grpSpPr>
          <p:sp>
            <p:nvSpPr>
              <p:cNvPr id="35844"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45"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 name="Group 6"/>
            <p:cNvGrpSpPr>
              <a:grpSpLocks/>
            </p:cNvGrpSpPr>
            <p:nvPr/>
          </p:nvGrpSpPr>
          <p:grpSpPr bwMode="auto">
            <a:xfrm>
              <a:off x="261" y="1870"/>
              <a:ext cx="465" cy="299"/>
              <a:chOff x="912" y="2640"/>
              <a:chExt cx="672" cy="432"/>
            </a:xfrm>
          </p:grpSpPr>
          <p:sp>
            <p:nvSpPr>
              <p:cNvPr id="35847"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48"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5849"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50"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51"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5852" name="Rectangle 12"/>
          <p:cNvSpPr>
            <a:spLocks noGrp="1" noChangeArrowheads="1"/>
          </p:cNvSpPr>
          <p:nvPr>
            <p:ph type="ctrTitle"/>
          </p:nvPr>
        </p:nvSpPr>
        <p:spPr>
          <a:xfrm>
            <a:off x="990600" y="1676400"/>
            <a:ext cx="7772400" cy="1462088"/>
          </a:xfrm>
        </p:spPr>
        <p:txBody>
          <a:bodyPr/>
          <a:lstStyle>
            <a:lvl1pPr>
              <a:defRPr/>
            </a:lvl1pPr>
          </a:lstStyle>
          <a:p>
            <a:pPr lvl="0"/>
            <a:r>
              <a:rPr lang="en-US" noProof="0" smtClean="0"/>
              <a:t>Click to edit Master title style</a:t>
            </a:r>
          </a:p>
        </p:txBody>
      </p:sp>
      <p:sp>
        <p:nvSpPr>
          <p:cNvPr id="3585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en-US" noProof="0" smtClean="0"/>
              <a:t>Click to edit Master subtitle style</a:t>
            </a:r>
          </a:p>
        </p:txBody>
      </p:sp>
      <p:sp>
        <p:nvSpPr>
          <p:cNvPr id="35854"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fld id="{7C1F1EB9-5EFB-44BF-A131-DCAB2218883B}" type="datetime1">
              <a:rPr lang="en-US" altLang="ko-KR" smtClean="0"/>
              <a:t>11/5/2023</a:t>
            </a:fld>
            <a:endParaRPr lang="en-US"/>
          </a:p>
        </p:txBody>
      </p:sp>
      <p:sp>
        <p:nvSpPr>
          <p:cNvPr id="35855"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r>
              <a:rPr lang="en-US" altLang="ko-KR" smtClean="0"/>
              <a:t>GPT models</a:t>
            </a:r>
            <a:endParaRPr lang="en-US" dirty="0"/>
          </a:p>
        </p:txBody>
      </p:sp>
      <p:sp>
        <p:nvSpPr>
          <p:cNvPr id="35856"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B1A96CDA-AC9E-4D10-87FE-92C3AF95A55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4F0922C0-3D6F-4260-B348-14F536CBE0BE}" type="datetime1">
              <a:rPr lang="en-US" altLang="ko-KR" smtClean="0"/>
              <a:t>11/5/2023</a:t>
            </a:fld>
            <a:endParaRPr lang="en-US"/>
          </a:p>
        </p:txBody>
      </p:sp>
      <p:sp>
        <p:nvSpPr>
          <p:cNvPr id="5" name="Footer Placeholder 4"/>
          <p:cNvSpPr>
            <a:spLocks noGrp="1"/>
          </p:cNvSpPr>
          <p:nvPr>
            <p:ph type="ftr" sz="quarter" idx="11"/>
          </p:nvPr>
        </p:nvSpPr>
        <p:spPr/>
        <p:txBody>
          <a:bodyPr/>
          <a:lstStyle>
            <a:lvl1pPr>
              <a:defRPr/>
            </a:lvl1pPr>
          </a:lstStyle>
          <a:p>
            <a:r>
              <a:rPr lang="en-US" altLang="ko-KR" smtClean="0"/>
              <a:t>GPT models</a:t>
            </a:r>
            <a:endParaRPr lang="en-US"/>
          </a:p>
        </p:txBody>
      </p:sp>
      <p:sp>
        <p:nvSpPr>
          <p:cNvPr id="6" name="Slide Number Placeholder 5"/>
          <p:cNvSpPr>
            <a:spLocks noGrp="1"/>
          </p:cNvSpPr>
          <p:nvPr>
            <p:ph type="sldNum" sz="quarter" idx="12"/>
          </p:nvPr>
        </p:nvSpPr>
        <p:spPr/>
        <p:txBody>
          <a:bodyPr/>
          <a:lstStyle>
            <a:lvl1pPr>
              <a:defRPr/>
            </a:lvl1pPr>
          </a:lstStyle>
          <a:p>
            <a:fld id="{B1A96CDA-AC9E-4D10-87FE-92C3AF95A555}" type="slidenum">
              <a:rPr lang="en-US" smtClean="0"/>
              <a:pPr/>
              <a:t>‹#›</a:t>
            </a:fld>
            <a:endParaRPr lang="en-US"/>
          </a:p>
        </p:txBody>
      </p:sp>
    </p:spTree>
    <p:extLst>
      <p:ext uri="{BB962C8B-B14F-4D97-AF65-F5344CB8AC3E}">
        <p14:creationId xmlns:p14="http://schemas.microsoft.com/office/powerpoint/2010/main" val="3090715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90E1181B-A66C-4FB1-B839-F841A1D6AC62}" type="datetime1">
              <a:rPr lang="en-US" altLang="ko-KR" smtClean="0"/>
              <a:t>11/5/2023</a:t>
            </a:fld>
            <a:endParaRPr lang="en-US"/>
          </a:p>
        </p:txBody>
      </p:sp>
      <p:sp>
        <p:nvSpPr>
          <p:cNvPr id="5" name="Footer Placeholder 4"/>
          <p:cNvSpPr>
            <a:spLocks noGrp="1"/>
          </p:cNvSpPr>
          <p:nvPr>
            <p:ph type="ftr" sz="quarter" idx="11"/>
          </p:nvPr>
        </p:nvSpPr>
        <p:spPr/>
        <p:txBody>
          <a:bodyPr/>
          <a:lstStyle>
            <a:lvl1pPr>
              <a:defRPr/>
            </a:lvl1pPr>
          </a:lstStyle>
          <a:p>
            <a:r>
              <a:rPr lang="en-US" altLang="ko-KR" smtClean="0"/>
              <a:t>GPT models</a:t>
            </a:r>
            <a:endParaRPr lang="en-US"/>
          </a:p>
        </p:txBody>
      </p:sp>
      <p:sp>
        <p:nvSpPr>
          <p:cNvPr id="6" name="Slide Number Placeholder 5"/>
          <p:cNvSpPr>
            <a:spLocks noGrp="1"/>
          </p:cNvSpPr>
          <p:nvPr>
            <p:ph type="sldNum" sz="quarter" idx="12"/>
          </p:nvPr>
        </p:nvSpPr>
        <p:spPr/>
        <p:txBody>
          <a:bodyPr/>
          <a:lstStyle>
            <a:lvl1pPr>
              <a:defRPr/>
            </a:lvl1pPr>
          </a:lstStyle>
          <a:p>
            <a:fld id="{B1A96CDA-AC9E-4D10-87FE-92C3AF95A555}" type="slidenum">
              <a:rPr lang="en-US" smtClean="0"/>
              <a:pPr/>
              <a:t>‹#›</a:t>
            </a:fld>
            <a:endParaRPr lang="en-US"/>
          </a:p>
        </p:txBody>
      </p:sp>
    </p:spTree>
    <p:extLst>
      <p:ext uri="{BB962C8B-B14F-4D97-AF65-F5344CB8AC3E}">
        <p14:creationId xmlns:p14="http://schemas.microsoft.com/office/powerpoint/2010/main" val="3815292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035D7C4C-C1C0-4613-A84B-F74EB60C962E}" type="datetime1">
              <a:rPr lang="en-US" altLang="ko-KR" smtClean="0"/>
              <a:t>11/5/2023</a:t>
            </a:fld>
            <a:endParaRPr lang="en-US"/>
          </a:p>
        </p:txBody>
      </p:sp>
      <p:sp>
        <p:nvSpPr>
          <p:cNvPr id="5" name="Footer Placeholder 4"/>
          <p:cNvSpPr>
            <a:spLocks noGrp="1"/>
          </p:cNvSpPr>
          <p:nvPr>
            <p:ph type="ftr" sz="quarter" idx="11"/>
          </p:nvPr>
        </p:nvSpPr>
        <p:spPr/>
        <p:txBody>
          <a:bodyPr/>
          <a:lstStyle>
            <a:lvl1pPr>
              <a:defRPr/>
            </a:lvl1pPr>
          </a:lstStyle>
          <a:p>
            <a:r>
              <a:rPr lang="en-US" altLang="ko-KR" smtClean="0"/>
              <a:t>GPT models</a:t>
            </a:r>
            <a:endParaRPr lang="en-US" dirty="0"/>
          </a:p>
        </p:txBody>
      </p:sp>
      <p:sp>
        <p:nvSpPr>
          <p:cNvPr id="6" name="Slide Number Placeholder 5"/>
          <p:cNvSpPr>
            <a:spLocks noGrp="1"/>
          </p:cNvSpPr>
          <p:nvPr>
            <p:ph type="sldNum" sz="quarter" idx="12"/>
          </p:nvPr>
        </p:nvSpPr>
        <p:spPr/>
        <p:txBody>
          <a:bodyPr/>
          <a:lstStyle>
            <a:lvl1pPr>
              <a:defRPr/>
            </a:lvl1pPr>
          </a:lstStyle>
          <a:p>
            <a:fld id="{B1A96CDA-AC9E-4D10-87FE-92C3AF95A555}" type="slidenum">
              <a:rPr lang="en-US" smtClean="0"/>
              <a:pPr/>
              <a:t>‹#›</a:t>
            </a:fld>
            <a:endParaRPr lang="en-US"/>
          </a:p>
        </p:txBody>
      </p:sp>
    </p:spTree>
    <p:extLst>
      <p:ext uri="{BB962C8B-B14F-4D97-AF65-F5344CB8AC3E}">
        <p14:creationId xmlns:p14="http://schemas.microsoft.com/office/powerpoint/2010/main" val="506749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6EE680E6-579F-4246-9D67-D8A83BAD9992}" type="datetime1">
              <a:rPr lang="en-US" altLang="ko-KR" smtClean="0"/>
              <a:t>11/5/2023</a:t>
            </a:fld>
            <a:endParaRPr lang="en-US"/>
          </a:p>
        </p:txBody>
      </p:sp>
      <p:sp>
        <p:nvSpPr>
          <p:cNvPr id="5" name="Footer Placeholder 4"/>
          <p:cNvSpPr>
            <a:spLocks noGrp="1"/>
          </p:cNvSpPr>
          <p:nvPr>
            <p:ph type="ftr" sz="quarter" idx="11"/>
          </p:nvPr>
        </p:nvSpPr>
        <p:spPr/>
        <p:txBody>
          <a:bodyPr/>
          <a:lstStyle>
            <a:lvl1pPr>
              <a:defRPr/>
            </a:lvl1pPr>
          </a:lstStyle>
          <a:p>
            <a:r>
              <a:rPr lang="en-US" altLang="ko-KR" smtClean="0"/>
              <a:t>GPT models</a:t>
            </a:r>
            <a:endParaRPr lang="en-US"/>
          </a:p>
        </p:txBody>
      </p:sp>
      <p:sp>
        <p:nvSpPr>
          <p:cNvPr id="6" name="Slide Number Placeholder 5"/>
          <p:cNvSpPr>
            <a:spLocks noGrp="1"/>
          </p:cNvSpPr>
          <p:nvPr>
            <p:ph type="sldNum" sz="quarter" idx="12"/>
          </p:nvPr>
        </p:nvSpPr>
        <p:spPr/>
        <p:txBody>
          <a:bodyPr/>
          <a:lstStyle>
            <a:lvl1pPr>
              <a:defRPr/>
            </a:lvl1pPr>
          </a:lstStyle>
          <a:p>
            <a:fld id="{B1A96CDA-AC9E-4D10-87FE-92C3AF95A555}" type="slidenum">
              <a:rPr lang="en-US" smtClean="0"/>
              <a:pPr/>
              <a:t>‹#›</a:t>
            </a:fld>
            <a:endParaRPr lang="en-US"/>
          </a:p>
        </p:txBody>
      </p:sp>
    </p:spTree>
    <p:extLst>
      <p:ext uri="{BB962C8B-B14F-4D97-AF65-F5344CB8AC3E}">
        <p14:creationId xmlns:p14="http://schemas.microsoft.com/office/powerpoint/2010/main" val="2582497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4181CC7E-7B18-46D1-8DCC-978FCDA06CF6}" type="datetime1">
              <a:rPr lang="en-US" altLang="ko-KR" smtClean="0"/>
              <a:t>11/5/2023</a:t>
            </a:fld>
            <a:endParaRPr lang="en-US"/>
          </a:p>
        </p:txBody>
      </p:sp>
      <p:sp>
        <p:nvSpPr>
          <p:cNvPr id="6" name="Footer Placeholder 5"/>
          <p:cNvSpPr>
            <a:spLocks noGrp="1"/>
          </p:cNvSpPr>
          <p:nvPr>
            <p:ph type="ftr" sz="quarter" idx="11"/>
          </p:nvPr>
        </p:nvSpPr>
        <p:spPr/>
        <p:txBody>
          <a:bodyPr/>
          <a:lstStyle>
            <a:lvl1pPr>
              <a:defRPr/>
            </a:lvl1pPr>
          </a:lstStyle>
          <a:p>
            <a:r>
              <a:rPr lang="en-US" altLang="ko-KR" smtClean="0"/>
              <a:t>GPT models</a:t>
            </a:r>
            <a:endParaRPr lang="en-US"/>
          </a:p>
        </p:txBody>
      </p:sp>
      <p:sp>
        <p:nvSpPr>
          <p:cNvPr id="7" name="Slide Number Placeholder 6"/>
          <p:cNvSpPr>
            <a:spLocks noGrp="1"/>
          </p:cNvSpPr>
          <p:nvPr>
            <p:ph type="sldNum" sz="quarter" idx="12"/>
          </p:nvPr>
        </p:nvSpPr>
        <p:spPr/>
        <p:txBody>
          <a:bodyPr/>
          <a:lstStyle>
            <a:lvl1pPr>
              <a:defRPr/>
            </a:lvl1pPr>
          </a:lstStyle>
          <a:p>
            <a:fld id="{B1A96CDA-AC9E-4D10-87FE-92C3AF95A555}" type="slidenum">
              <a:rPr lang="en-US" smtClean="0"/>
              <a:pPr/>
              <a:t>‹#›</a:t>
            </a:fld>
            <a:endParaRPr lang="en-US"/>
          </a:p>
        </p:txBody>
      </p:sp>
    </p:spTree>
    <p:extLst>
      <p:ext uri="{BB962C8B-B14F-4D97-AF65-F5344CB8AC3E}">
        <p14:creationId xmlns:p14="http://schemas.microsoft.com/office/powerpoint/2010/main" val="3305960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964F9DE9-F7EC-46F8-8C53-EC363C29A2C4}" type="datetime1">
              <a:rPr lang="en-US" altLang="ko-KR" smtClean="0"/>
              <a:t>11/5/2023</a:t>
            </a:fld>
            <a:endParaRPr lang="en-US"/>
          </a:p>
        </p:txBody>
      </p:sp>
      <p:sp>
        <p:nvSpPr>
          <p:cNvPr id="8" name="Footer Placeholder 7"/>
          <p:cNvSpPr>
            <a:spLocks noGrp="1"/>
          </p:cNvSpPr>
          <p:nvPr>
            <p:ph type="ftr" sz="quarter" idx="11"/>
          </p:nvPr>
        </p:nvSpPr>
        <p:spPr/>
        <p:txBody>
          <a:bodyPr/>
          <a:lstStyle>
            <a:lvl1pPr>
              <a:defRPr/>
            </a:lvl1pPr>
          </a:lstStyle>
          <a:p>
            <a:r>
              <a:rPr lang="en-US" altLang="ko-KR" smtClean="0"/>
              <a:t>GPT models</a:t>
            </a:r>
            <a:endParaRPr lang="en-US"/>
          </a:p>
        </p:txBody>
      </p:sp>
      <p:sp>
        <p:nvSpPr>
          <p:cNvPr id="9" name="Slide Number Placeholder 8"/>
          <p:cNvSpPr>
            <a:spLocks noGrp="1"/>
          </p:cNvSpPr>
          <p:nvPr>
            <p:ph type="sldNum" sz="quarter" idx="12"/>
          </p:nvPr>
        </p:nvSpPr>
        <p:spPr/>
        <p:txBody>
          <a:bodyPr/>
          <a:lstStyle>
            <a:lvl1pPr>
              <a:defRPr/>
            </a:lvl1pPr>
          </a:lstStyle>
          <a:p>
            <a:fld id="{B1A96CDA-AC9E-4D10-87FE-92C3AF95A555}" type="slidenum">
              <a:rPr lang="en-US" smtClean="0"/>
              <a:pPr/>
              <a:t>‹#›</a:t>
            </a:fld>
            <a:endParaRPr lang="en-US"/>
          </a:p>
        </p:txBody>
      </p:sp>
    </p:spTree>
    <p:extLst>
      <p:ext uri="{BB962C8B-B14F-4D97-AF65-F5344CB8AC3E}">
        <p14:creationId xmlns:p14="http://schemas.microsoft.com/office/powerpoint/2010/main" val="4272823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55EC74B4-F708-48B6-BF3D-2EEF082EFAD8}" type="datetime1">
              <a:rPr lang="en-US" altLang="ko-KR" smtClean="0"/>
              <a:t>11/5/2023</a:t>
            </a:fld>
            <a:endParaRPr lang="en-US"/>
          </a:p>
        </p:txBody>
      </p:sp>
      <p:sp>
        <p:nvSpPr>
          <p:cNvPr id="4" name="Footer Placeholder 3"/>
          <p:cNvSpPr>
            <a:spLocks noGrp="1"/>
          </p:cNvSpPr>
          <p:nvPr>
            <p:ph type="ftr" sz="quarter" idx="11"/>
          </p:nvPr>
        </p:nvSpPr>
        <p:spPr/>
        <p:txBody>
          <a:bodyPr/>
          <a:lstStyle>
            <a:lvl1pPr>
              <a:defRPr/>
            </a:lvl1pPr>
          </a:lstStyle>
          <a:p>
            <a:r>
              <a:rPr lang="en-US" altLang="ko-KR" smtClean="0"/>
              <a:t>GPT models</a:t>
            </a:r>
            <a:endParaRPr lang="en-US"/>
          </a:p>
        </p:txBody>
      </p:sp>
      <p:sp>
        <p:nvSpPr>
          <p:cNvPr id="5" name="Slide Number Placeholder 4"/>
          <p:cNvSpPr>
            <a:spLocks noGrp="1"/>
          </p:cNvSpPr>
          <p:nvPr>
            <p:ph type="sldNum" sz="quarter" idx="12"/>
          </p:nvPr>
        </p:nvSpPr>
        <p:spPr/>
        <p:txBody>
          <a:bodyPr/>
          <a:lstStyle>
            <a:lvl1pPr>
              <a:defRPr/>
            </a:lvl1pPr>
          </a:lstStyle>
          <a:p>
            <a:fld id="{B1A96CDA-AC9E-4D10-87FE-92C3AF95A555}" type="slidenum">
              <a:rPr lang="en-US" smtClean="0"/>
              <a:pPr/>
              <a:t>‹#›</a:t>
            </a:fld>
            <a:endParaRPr lang="en-US"/>
          </a:p>
        </p:txBody>
      </p:sp>
    </p:spTree>
    <p:extLst>
      <p:ext uri="{BB962C8B-B14F-4D97-AF65-F5344CB8AC3E}">
        <p14:creationId xmlns:p14="http://schemas.microsoft.com/office/powerpoint/2010/main" val="100014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EC08EF69-32E2-4CF5-B8E1-D5D4D287EF6A}" type="datetime1">
              <a:rPr lang="en-US" altLang="ko-KR" smtClean="0"/>
              <a:t>11/5/2023</a:t>
            </a:fld>
            <a:endParaRPr lang="en-US"/>
          </a:p>
        </p:txBody>
      </p:sp>
      <p:sp>
        <p:nvSpPr>
          <p:cNvPr id="3" name="Footer Placeholder 2"/>
          <p:cNvSpPr>
            <a:spLocks noGrp="1"/>
          </p:cNvSpPr>
          <p:nvPr>
            <p:ph type="ftr" sz="quarter" idx="11"/>
          </p:nvPr>
        </p:nvSpPr>
        <p:spPr/>
        <p:txBody>
          <a:bodyPr/>
          <a:lstStyle>
            <a:lvl1pPr>
              <a:defRPr/>
            </a:lvl1pPr>
          </a:lstStyle>
          <a:p>
            <a:r>
              <a:rPr lang="en-US" altLang="ko-KR" smtClean="0"/>
              <a:t>GPT models</a:t>
            </a:r>
            <a:endParaRPr lang="en-US"/>
          </a:p>
        </p:txBody>
      </p:sp>
      <p:sp>
        <p:nvSpPr>
          <p:cNvPr id="4" name="Slide Number Placeholder 3"/>
          <p:cNvSpPr>
            <a:spLocks noGrp="1"/>
          </p:cNvSpPr>
          <p:nvPr>
            <p:ph type="sldNum" sz="quarter" idx="12"/>
          </p:nvPr>
        </p:nvSpPr>
        <p:spPr/>
        <p:txBody>
          <a:bodyPr/>
          <a:lstStyle>
            <a:lvl1pPr>
              <a:defRPr/>
            </a:lvl1pPr>
          </a:lstStyle>
          <a:p>
            <a:fld id="{B1A96CDA-AC9E-4D10-87FE-92C3AF95A555}" type="slidenum">
              <a:rPr lang="en-US" smtClean="0"/>
              <a:pPr/>
              <a:t>‹#›</a:t>
            </a:fld>
            <a:endParaRPr lang="en-US"/>
          </a:p>
        </p:txBody>
      </p:sp>
    </p:spTree>
    <p:extLst>
      <p:ext uri="{BB962C8B-B14F-4D97-AF65-F5344CB8AC3E}">
        <p14:creationId xmlns:p14="http://schemas.microsoft.com/office/powerpoint/2010/main" val="161074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7A54693C-EB1D-497B-BF45-7930F6A58441}" type="datetime1">
              <a:rPr lang="en-US" altLang="ko-KR" smtClean="0"/>
              <a:t>11/5/2023</a:t>
            </a:fld>
            <a:endParaRPr lang="en-US"/>
          </a:p>
        </p:txBody>
      </p:sp>
      <p:sp>
        <p:nvSpPr>
          <p:cNvPr id="6" name="Footer Placeholder 5"/>
          <p:cNvSpPr>
            <a:spLocks noGrp="1"/>
          </p:cNvSpPr>
          <p:nvPr>
            <p:ph type="ftr" sz="quarter" idx="11"/>
          </p:nvPr>
        </p:nvSpPr>
        <p:spPr/>
        <p:txBody>
          <a:bodyPr/>
          <a:lstStyle>
            <a:lvl1pPr>
              <a:defRPr/>
            </a:lvl1pPr>
          </a:lstStyle>
          <a:p>
            <a:r>
              <a:rPr lang="en-US" altLang="ko-KR" smtClean="0"/>
              <a:t>GPT models</a:t>
            </a:r>
            <a:endParaRPr lang="en-US"/>
          </a:p>
        </p:txBody>
      </p:sp>
      <p:sp>
        <p:nvSpPr>
          <p:cNvPr id="7" name="Slide Number Placeholder 6"/>
          <p:cNvSpPr>
            <a:spLocks noGrp="1"/>
          </p:cNvSpPr>
          <p:nvPr>
            <p:ph type="sldNum" sz="quarter" idx="12"/>
          </p:nvPr>
        </p:nvSpPr>
        <p:spPr/>
        <p:txBody>
          <a:bodyPr/>
          <a:lstStyle>
            <a:lvl1pPr>
              <a:defRPr/>
            </a:lvl1pPr>
          </a:lstStyle>
          <a:p>
            <a:fld id="{B1A96CDA-AC9E-4D10-87FE-92C3AF95A555}" type="slidenum">
              <a:rPr lang="en-US" smtClean="0"/>
              <a:pPr/>
              <a:t>‹#›</a:t>
            </a:fld>
            <a:endParaRPr lang="en-US"/>
          </a:p>
        </p:txBody>
      </p:sp>
    </p:spTree>
    <p:extLst>
      <p:ext uri="{BB962C8B-B14F-4D97-AF65-F5344CB8AC3E}">
        <p14:creationId xmlns:p14="http://schemas.microsoft.com/office/powerpoint/2010/main" val="698470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E89ABC63-536F-4945-B4F6-B5EA990433F3}" type="datetime1">
              <a:rPr lang="en-US" altLang="ko-KR" smtClean="0"/>
              <a:t>11/5/2023</a:t>
            </a:fld>
            <a:endParaRPr lang="en-US"/>
          </a:p>
        </p:txBody>
      </p:sp>
      <p:sp>
        <p:nvSpPr>
          <p:cNvPr id="6" name="Footer Placeholder 5"/>
          <p:cNvSpPr>
            <a:spLocks noGrp="1"/>
          </p:cNvSpPr>
          <p:nvPr>
            <p:ph type="ftr" sz="quarter" idx="11"/>
          </p:nvPr>
        </p:nvSpPr>
        <p:spPr/>
        <p:txBody>
          <a:bodyPr/>
          <a:lstStyle>
            <a:lvl1pPr>
              <a:defRPr/>
            </a:lvl1pPr>
          </a:lstStyle>
          <a:p>
            <a:r>
              <a:rPr lang="en-US" altLang="ko-KR" smtClean="0"/>
              <a:t>GPT models</a:t>
            </a:r>
            <a:endParaRPr lang="en-US"/>
          </a:p>
        </p:txBody>
      </p:sp>
      <p:sp>
        <p:nvSpPr>
          <p:cNvPr id="7" name="Slide Number Placeholder 6"/>
          <p:cNvSpPr>
            <a:spLocks noGrp="1"/>
          </p:cNvSpPr>
          <p:nvPr>
            <p:ph type="sldNum" sz="quarter" idx="12"/>
          </p:nvPr>
        </p:nvSpPr>
        <p:spPr/>
        <p:txBody>
          <a:bodyPr/>
          <a:lstStyle>
            <a:lvl1pPr>
              <a:defRPr/>
            </a:lvl1pPr>
          </a:lstStyle>
          <a:p>
            <a:fld id="{B1A96CDA-AC9E-4D10-87FE-92C3AF95A555}" type="slidenum">
              <a:rPr lang="en-US" smtClean="0"/>
              <a:pPr/>
              <a:t>‹#›</a:t>
            </a:fld>
            <a:endParaRPr lang="en-US"/>
          </a:p>
        </p:txBody>
      </p:sp>
    </p:spTree>
    <p:extLst>
      <p:ext uri="{BB962C8B-B14F-4D97-AF65-F5344CB8AC3E}">
        <p14:creationId xmlns:p14="http://schemas.microsoft.com/office/powerpoint/2010/main" val="491480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itchFamily="34" charset="0"/>
            </a:endParaRPr>
          </a:p>
        </p:txBody>
      </p:sp>
      <p:sp>
        <p:nvSpPr>
          <p:cNvPr id="34819"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itchFamily="34" charset="0"/>
            </a:endParaRPr>
          </a:p>
        </p:txBody>
      </p:sp>
      <p:sp>
        <p:nvSpPr>
          <p:cNvPr id="34820"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itchFamily="34" charset="0"/>
            </a:endParaRPr>
          </a:p>
        </p:txBody>
      </p:sp>
      <p:sp>
        <p:nvSpPr>
          <p:cNvPr id="34821"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itchFamily="34" charset="0"/>
            </a:endParaRPr>
          </a:p>
        </p:txBody>
      </p:sp>
      <p:sp>
        <p:nvSpPr>
          <p:cNvPr id="34822"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itchFamily="34" charset="0"/>
            </a:endParaRPr>
          </a:p>
        </p:txBody>
      </p:sp>
      <p:sp>
        <p:nvSpPr>
          <p:cNvPr id="34823"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itchFamily="34" charset="0"/>
            </a:endParaRPr>
          </a:p>
        </p:txBody>
      </p:sp>
      <p:sp>
        <p:nvSpPr>
          <p:cNvPr id="34824"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itchFamily="34" charset="0"/>
            </a:endParaRPr>
          </a:p>
        </p:txBody>
      </p:sp>
      <p:sp>
        <p:nvSpPr>
          <p:cNvPr id="34825" name="Rectangle 9"/>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34826"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4827"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a:latin typeface="+mn-lt"/>
              </a:defRPr>
            </a:lvl1pPr>
          </a:lstStyle>
          <a:p>
            <a:fld id="{FE697ABF-0619-4313-BF6C-01B4291BEA0A}" type="datetime1">
              <a:rPr lang="en-US" altLang="ko-KR" smtClean="0"/>
              <a:t>11/5/2023</a:t>
            </a:fld>
            <a:endParaRPr lang="en-US"/>
          </a:p>
        </p:txBody>
      </p:sp>
      <p:sp>
        <p:nvSpPr>
          <p:cNvPr id="34828"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latin typeface="+mn-lt"/>
              </a:defRPr>
            </a:lvl1pPr>
          </a:lstStyle>
          <a:p>
            <a:r>
              <a:rPr lang="en-US" altLang="ko-KR" smtClean="0"/>
              <a:t>GPT models</a:t>
            </a:r>
            <a:endParaRPr lang="en-US"/>
          </a:p>
        </p:txBody>
      </p:sp>
      <p:sp>
        <p:nvSpPr>
          <p:cNvPr id="34829"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latin typeface="+mn-lt"/>
              </a:defRPr>
            </a:lvl1pPr>
          </a:lstStyle>
          <a:p>
            <a:fld id="{B1A96CDA-AC9E-4D10-87FE-92C3AF95A55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Tahoma" pitchFamily="34" charset="0"/>
        </a:defRPr>
      </a:lvl2pPr>
      <a:lvl3pPr algn="l" rtl="0" eaLnBrk="1" fontAlgn="base" hangingPunct="1">
        <a:spcBef>
          <a:spcPct val="0"/>
        </a:spcBef>
        <a:spcAft>
          <a:spcPct val="0"/>
        </a:spcAft>
        <a:defRPr sz="4400">
          <a:solidFill>
            <a:schemeClr val="tx2"/>
          </a:solidFill>
          <a:latin typeface="Tahoma" pitchFamily="34" charset="0"/>
        </a:defRPr>
      </a:lvl3pPr>
      <a:lvl4pPr algn="l" rtl="0" eaLnBrk="1" fontAlgn="base" hangingPunct="1">
        <a:spcBef>
          <a:spcPct val="0"/>
        </a:spcBef>
        <a:spcAft>
          <a:spcPct val="0"/>
        </a:spcAft>
        <a:defRPr sz="4400">
          <a:solidFill>
            <a:schemeClr val="tx2"/>
          </a:solidFill>
          <a:latin typeface="Tahoma" pitchFamily="34" charset="0"/>
        </a:defRPr>
      </a:lvl4pPr>
      <a:lvl5pPr algn="l" rtl="0" eaLnBrk="1" fontAlgn="base" hangingPunct="1">
        <a:spcBef>
          <a:spcPct val="0"/>
        </a:spcBef>
        <a:spcAft>
          <a:spcPct val="0"/>
        </a:spcAft>
        <a:defRPr sz="4400">
          <a:solidFill>
            <a:schemeClr val="tx2"/>
          </a:solidFill>
          <a:latin typeface="Tahoma" pitchFamily="34" charset="0"/>
        </a:defRPr>
      </a:lvl5pPr>
      <a:lvl6pPr marL="457200" algn="l" rtl="0" eaLnBrk="1" fontAlgn="base" hangingPunct="1">
        <a:spcBef>
          <a:spcPct val="0"/>
        </a:spcBef>
        <a:spcAft>
          <a:spcPct val="0"/>
        </a:spcAft>
        <a:defRPr sz="4400">
          <a:solidFill>
            <a:schemeClr val="tx2"/>
          </a:solidFill>
          <a:latin typeface="Tahoma" pitchFamily="34" charset="0"/>
        </a:defRPr>
      </a:lvl6pPr>
      <a:lvl7pPr marL="914400" algn="l" rtl="0" eaLnBrk="1" fontAlgn="base" hangingPunct="1">
        <a:spcBef>
          <a:spcPct val="0"/>
        </a:spcBef>
        <a:spcAft>
          <a:spcPct val="0"/>
        </a:spcAft>
        <a:defRPr sz="4400">
          <a:solidFill>
            <a:schemeClr val="tx2"/>
          </a:solidFill>
          <a:latin typeface="Tahoma" pitchFamily="34" charset="0"/>
        </a:defRPr>
      </a:lvl7pPr>
      <a:lvl8pPr marL="1371600" algn="l" rtl="0" eaLnBrk="1" fontAlgn="base" hangingPunct="1">
        <a:spcBef>
          <a:spcPct val="0"/>
        </a:spcBef>
        <a:spcAft>
          <a:spcPct val="0"/>
        </a:spcAft>
        <a:defRPr sz="4400">
          <a:solidFill>
            <a:schemeClr val="tx2"/>
          </a:solidFill>
          <a:latin typeface="Tahoma" pitchFamily="34" charset="0"/>
        </a:defRPr>
      </a:lvl8pPr>
      <a:lvl9pPr marL="1828800" algn="l" rtl="0" eaLnBrk="1" fontAlgn="base" hangingPunct="1">
        <a:spcBef>
          <a:spcPct val="0"/>
        </a:spcBef>
        <a:spcAft>
          <a:spcPct val="0"/>
        </a:spcAft>
        <a:defRPr sz="4400">
          <a:solidFill>
            <a:schemeClr val="tx2"/>
          </a:solidFill>
          <a:latin typeface="Tahoma" pitchFamily="34" charset="0"/>
        </a:defRPr>
      </a:lvl9pPr>
    </p:titleStyle>
    <p:body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platform.openai.com/docs/models/gpt-3-5" TargetMode="External"/><Relationship Id="rId2" Type="http://schemas.openxmlformats.org/officeDocument/2006/relationships/hyperlink" Target="https://openai.com/blog/chatgpt"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hyperlink" Target="https://huggingface.co/"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platform.openai.com/account/api-keys" TargetMode="External"/><Relationship Id="rId2" Type="http://schemas.openxmlformats.org/officeDocument/2006/relationships/hyperlink" Target="https://platform.openai.com/account/"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platform.openai.com/playground"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GPT </a:t>
            </a:r>
            <a:r>
              <a:rPr lang="en-US" dirty="0" smtClean="0"/>
              <a:t>Models</a:t>
            </a:r>
            <a:endParaRPr lang="en-US" dirty="0"/>
          </a:p>
        </p:txBody>
      </p:sp>
      <p:sp>
        <p:nvSpPr>
          <p:cNvPr id="4" name="Subtitle 3"/>
          <p:cNvSpPr>
            <a:spLocks noGrp="1"/>
          </p:cNvSpPr>
          <p:nvPr>
            <p:ph type="subTitle" idx="1"/>
          </p:nvPr>
        </p:nvSpPr>
        <p:spPr>
          <a:xfrm>
            <a:off x="990600" y="3886200"/>
            <a:ext cx="6781800" cy="1752600"/>
          </a:xfrm>
        </p:spPr>
        <p:txBody>
          <a:bodyPr/>
          <a:lstStyle/>
          <a:p>
            <a:pPr algn="r"/>
            <a:r>
              <a:rPr lang="en-US" dirty="0" smtClean="0"/>
              <a:t>Sang Yup Lee</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GPT-1</a:t>
            </a:r>
            <a:endParaRPr lang="ko-KR"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ko-KR" altLang="en-US" sz="2400" dirty="0" smtClean="0"/>
                  <a:t>지도학습 기반 미세조정 </a:t>
                </a:r>
                <a:r>
                  <a:rPr lang="en-US" altLang="ko-KR" sz="2400" dirty="0" smtClean="0"/>
                  <a:t>(fine-tuning)</a:t>
                </a:r>
              </a:p>
              <a:p>
                <a:pPr lvl="1"/>
                <a14:m>
                  <m:oMath xmlns:m="http://schemas.openxmlformats.org/officeDocument/2006/math">
                    <m:r>
                      <a:rPr lang="en-US" altLang="ko-KR" sz="2400" i="1">
                        <a:latin typeface="Cambria Math" panose="02040503050406030204" pitchFamily="18" charset="0"/>
                      </a:rPr>
                      <m:t>𝒞</m:t>
                    </m:r>
                  </m:oMath>
                </a14:m>
                <a:r>
                  <a:rPr lang="en-US" altLang="ko-KR" sz="2000" dirty="0" smtClean="0"/>
                  <a:t>: </a:t>
                </a:r>
                <a:r>
                  <a:rPr lang="ko-KR" altLang="en-US" sz="2000" dirty="0" smtClean="0"/>
                  <a:t>다운스트림 작업에 대한 정답 데이터</a:t>
                </a:r>
                <a:endParaRPr lang="en-US" altLang="ko-KR" sz="2000" dirty="0" smtClean="0"/>
              </a:p>
              <a:p>
                <a:pPr lvl="1"/>
                <a:r>
                  <a:rPr lang="ko-KR" altLang="en-US" sz="2000" dirty="0" smtClean="0"/>
                  <a:t>정답 예측</a:t>
                </a:r>
                <a:endParaRPr lang="en-US" altLang="ko-KR" sz="2000" dirty="0" smtClean="0"/>
              </a:p>
              <a:p>
                <a:pPr lvl="2"/>
                <a:r>
                  <a:rPr lang="ko-KR" altLang="en-US" sz="1800" dirty="0" smtClean="0"/>
                  <a:t>입력 데이터에 대해 마지막 디코더 블록에서 출력하는 은닉 상태 벡터 </a:t>
                </a:r>
                <a:r>
                  <a:rPr lang="en-US" altLang="ko-KR" sz="1800" dirty="0" smtClean="0"/>
                  <a:t>(</a:t>
                </a:r>
                <a14:m>
                  <m:oMath xmlns:m="http://schemas.openxmlformats.org/officeDocument/2006/math">
                    <m:sSubSup>
                      <m:sSubSupPr>
                        <m:ctrlPr>
                          <a:rPr lang="ko-KR" altLang="ko-KR" sz="1800" i="1">
                            <a:latin typeface="Cambria Math" panose="02040503050406030204" pitchFamily="18" charset="0"/>
                          </a:rPr>
                        </m:ctrlPr>
                      </m:sSubSupPr>
                      <m:e>
                        <m:r>
                          <a:rPr lang="en-US" altLang="ko-KR" sz="1800" i="1">
                            <a:latin typeface="Cambria Math" panose="02040503050406030204" pitchFamily="18" charset="0"/>
                          </a:rPr>
                          <m:t>h</m:t>
                        </m:r>
                      </m:e>
                      <m:sub>
                        <m:r>
                          <a:rPr lang="en-US" altLang="ko-KR" sz="1800" i="1">
                            <a:latin typeface="Cambria Math" panose="02040503050406030204" pitchFamily="18" charset="0"/>
                          </a:rPr>
                          <m:t>𝑙</m:t>
                        </m:r>
                      </m:sub>
                      <m:sup>
                        <m:r>
                          <a:rPr lang="en-US" altLang="ko-KR" sz="1800" i="1">
                            <a:latin typeface="Cambria Math" panose="02040503050406030204" pitchFamily="18" charset="0"/>
                          </a:rPr>
                          <m:t>𝑚</m:t>
                        </m:r>
                      </m:sup>
                    </m:sSubSup>
                  </m:oMath>
                </a14:m>
                <a:r>
                  <a:rPr lang="en-US" altLang="ko-KR" sz="1800" dirty="0" smtClean="0"/>
                  <a:t>)</a:t>
                </a:r>
                <a:r>
                  <a:rPr lang="ko-KR" altLang="en-US" sz="1800" dirty="0" smtClean="0"/>
                  <a:t>를 소프트맥스 함수의 입력값으로 사용</a:t>
                </a:r>
                <a:endParaRPr lang="en-US" altLang="ko-KR" sz="1800" dirty="0" smtClean="0"/>
              </a:p>
              <a:p>
                <a:pPr lvl="2"/>
                <a14:m>
                  <m:oMath xmlns:m="http://schemas.openxmlformats.org/officeDocument/2006/math">
                    <m:r>
                      <m:rPr>
                        <m:sty m:val="p"/>
                      </m:rPr>
                      <a:rPr lang="en-US" altLang="ko-KR" sz="1800">
                        <a:latin typeface="Cambria Math" panose="02040503050406030204" pitchFamily="18" charset="0"/>
                      </a:rPr>
                      <m:t>P</m:t>
                    </m:r>
                    <m:d>
                      <m:dPr>
                        <m:ctrlPr>
                          <a:rPr lang="ko-KR" altLang="ko-KR" sz="1800" i="1">
                            <a:latin typeface="Cambria Math" panose="02040503050406030204" pitchFamily="18" charset="0"/>
                          </a:rPr>
                        </m:ctrlPr>
                      </m:dPr>
                      <m:e>
                        <m:r>
                          <a:rPr lang="en-US" altLang="ko-KR" sz="1800" i="1">
                            <a:latin typeface="Cambria Math" panose="02040503050406030204" pitchFamily="18" charset="0"/>
                          </a:rPr>
                          <m:t>𝑦</m:t>
                        </m:r>
                      </m:e>
                      <m:e>
                        <m:sSup>
                          <m:sSupPr>
                            <m:ctrlPr>
                              <a:rPr lang="ko-KR" altLang="ko-KR" sz="1800" i="1">
                                <a:latin typeface="Cambria Math" panose="02040503050406030204" pitchFamily="18" charset="0"/>
                              </a:rPr>
                            </m:ctrlPr>
                          </m:sSupPr>
                          <m:e>
                            <m:r>
                              <a:rPr lang="en-US" altLang="ko-KR" sz="1800" i="1">
                                <a:latin typeface="Cambria Math" panose="02040503050406030204" pitchFamily="18" charset="0"/>
                              </a:rPr>
                              <m:t>𝑥</m:t>
                            </m:r>
                          </m:e>
                          <m:sup>
                            <m:r>
                              <a:rPr lang="en-US" altLang="ko-KR" sz="1800" i="1">
                                <a:latin typeface="Cambria Math" panose="02040503050406030204" pitchFamily="18" charset="0"/>
                              </a:rPr>
                              <m:t>1</m:t>
                            </m:r>
                          </m:sup>
                        </m:sSup>
                        <m:r>
                          <a:rPr lang="en-US" altLang="ko-KR" sz="1800" i="1">
                            <a:latin typeface="Cambria Math" panose="02040503050406030204" pitchFamily="18" charset="0"/>
                          </a:rPr>
                          <m:t>, …, </m:t>
                        </m:r>
                        <m:sSup>
                          <m:sSupPr>
                            <m:ctrlPr>
                              <a:rPr lang="ko-KR" altLang="ko-KR" sz="1800" i="1">
                                <a:latin typeface="Cambria Math" panose="02040503050406030204" pitchFamily="18" charset="0"/>
                              </a:rPr>
                            </m:ctrlPr>
                          </m:sSupPr>
                          <m:e>
                            <m:r>
                              <a:rPr lang="en-US" altLang="ko-KR" sz="1800" i="1">
                                <a:latin typeface="Cambria Math" panose="02040503050406030204" pitchFamily="18" charset="0"/>
                              </a:rPr>
                              <m:t>𝑥</m:t>
                            </m:r>
                          </m:e>
                          <m:sup>
                            <m:r>
                              <a:rPr lang="en-US" altLang="ko-KR" sz="1800" i="1">
                                <a:latin typeface="Cambria Math" panose="02040503050406030204" pitchFamily="18" charset="0"/>
                              </a:rPr>
                              <m:t>𝑚</m:t>
                            </m:r>
                          </m:sup>
                        </m:sSup>
                      </m:e>
                    </m:d>
                    <m:r>
                      <a:rPr lang="en-US" altLang="ko-KR" sz="1800" i="1">
                        <a:latin typeface="Cambria Math" panose="02040503050406030204" pitchFamily="18" charset="0"/>
                      </a:rPr>
                      <m:t>=</m:t>
                    </m:r>
                    <m:r>
                      <a:rPr lang="en-US" altLang="ko-KR" sz="1800" i="1">
                        <a:latin typeface="Cambria Math" panose="02040503050406030204" pitchFamily="18" charset="0"/>
                      </a:rPr>
                      <m:t>𝑠𝑜𝑓𝑡𝑚𝑎𝑥</m:t>
                    </m:r>
                    <m:r>
                      <a:rPr lang="en-US" altLang="ko-KR" sz="1800" i="1">
                        <a:latin typeface="Cambria Math" panose="02040503050406030204" pitchFamily="18" charset="0"/>
                      </a:rPr>
                      <m:t>(</m:t>
                    </m:r>
                    <m:sSubSup>
                      <m:sSubSupPr>
                        <m:ctrlPr>
                          <a:rPr lang="ko-KR" altLang="ko-KR" sz="1800" i="1">
                            <a:latin typeface="Cambria Math" panose="02040503050406030204" pitchFamily="18" charset="0"/>
                          </a:rPr>
                        </m:ctrlPr>
                      </m:sSubSupPr>
                      <m:e>
                        <m:r>
                          <a:rPr lang="en-US" altLang="ko-KR" sz="1800" i="1">
                            <a:latin typeface="Cambria Math" panose="02040503050406030204" pitchFamily="18" charset="0"/>
                          </a:rPr>
                          <m:t>h</m:t>
                        </m:r>
                      </m:e>
                      <m:sub>
                        <m:r>
                          <a:rPr lang="en-US" altLang="ko-KR" sz="1800" i="1">
                            <a:latin typeface="Cambria Math" panose="02040503050406030204" pitchFamily="18" charset="0"/>
                          </a:rPr>
                          <m:t>𝑙</m:t>
                        </m:r>
                      </m:sub>
                      <m:sup>
                        <m:r>
                          <a:rPr lang="en-US" altLang="ko-KR" sz="1800" i="1">
                            <a:latin typeface="Cambria Math" panose="02040503050406030204" pitchFamily="18" charset="0"/>
                          </a:rPr>
                          <m:t>𝑚</m:t>
                        </m:r>
                      </m:sup>
                    </m:sSubSup>
                    <m:sSub>
                      <m:sSubPr>
                        <m:ctrlPr>
                          <a:rPr lang="ko-KR" altLang="ko-KR" sz="1800" i="1">
                            <a:latin typeface="Cambria Math" panose="02040503050406030204" pitchFamily="18" charset="0"/>
                          </a:rPr>
                        </m:ctrlPr>
                      </m:sSubPr>
                      <m:e>
                        <m:r>
                          <a:rPr lang="en-US" altLang="ko-KR" sz="1800" i="1">
                            <a:latin typeface="Cambria Math" panose="02040503050406030204" pitchFamily="18" charset="0"/>
                          </a:rPr>
                          <m:t>𝑊</m:t>
                        </m:r>
                      </m:e>
                      <m:sub>
                        <m:r>
                          <a:rPr lang="en-US" altLang="ko-KR" sz="1800" i="1">
                            <a:latin typeface="Cambria Math" panose="02040503050406030204" pitchFamily="18" charset="0"/>
                          </a:rPr>
                          <m:t>𝑦</m:t>
                        </m:r>
                      </m:sub>
                    </m:sSub>
                    <m:r>
                      <a:rPr lang="en-US" altLang="ko-KR" sz="1800" i="1">
                        <a:latin typeface="Cambria Math" panose="02040503050406030204" pitchFamily="18" charset="0"/>
                      </a:rPr>
                      <m:t>)</m:t>
                    </m:r>
                  </m:oMath>
                </a14:m>
                <a:endParaRPr lang="en-US" altLang="ko-KR" sz="1800" dirty="0" smtClean="0"/>
              </a:p>
              <a:p>
                <a:pPr lvl="2"/>
                <a:r>
                  <a:rPr lang="ko-KR" altLang="en-US" sz="1800" dirty="0" smtClean="0"/>
                  <a:t>이를 이용해 비용함수 계산 </a:t>
                </a:r>
                <a:r>
                  <a:rPr lang="ko-KR" altLang="en-US" sz="1800" dirty="0" smtClean="0">
                    <a:latin typeface="맑은 고딕" panose="020B0503020000020004" pitchFamily="50" charset="-127"/>
                    <a:ea typeface="맑은 고딕" panose="020B0503020000020004" pitchFamily="50" charset="-127"/>
                  </a:rPr>
                  <a:t>⇒</a:t>
                </a:r>
                <a:r>
                  <a:rPr lang="ko-KR" altLang="en-US" sz="1800" dirty="0" smtClean="0"/>
                  <a:t> </a:t>
                </a:r>
                <a14:m>
                  <m:oMath xmlns:m="http://schemas.openxmlformats.org/officeDocument/2006/math">
                    <m:sSub>
                      <m:sSubPr>
                        <m:ctrlPr>
                          <a:rPr lang="ko-KR" altLang="ko-KR" sz="1800" i="1">
                            <a:latin typeface="Cambria Math" panose="02040503050406030204" pitchFamily="18" charset="0"/>
                          </a:rPr>
                        </m:ctrlPr>
                      </m:sSubPr>
                      <m:e>
                        <m:r>
                          <m:rPr>
                            <m:sty m:val="p"/>
                          </m:rPr>
                          <a:rPr lang="en-US" altLang="ko-KR" sz="1800">
                            <a:latin typeface="Cambria Math" panose="02040503050406030204" pitchFamily="18" charset="0"/>
                          </a:rPr>
                          <m:t>L</m:t>
                        </m:r>
                      </m:e>
                      <m:sub>
                        <m:r>
                          <a:rPr lang="en-US" altLang="ko-KR" sz="1800" i="1">
                            <a:latin typeface="Cambria Math" panose="02040503050406030204" pitchFamily="18" charset="0"/>
                          </a:rPr>
                          <m:t>2</m:t>
                        </m:r>
                      </m:sub>
                    </m:sSub>
                    <m:r>
                      <a:rPr lang="en-US" altLang="ko-KR" sz="1800">
                        <a:latin typeface="Cambria Math" panose="02040503050406030204" pitchFamily="18" charset="0"/>
                      </a:rPr>
                      <m:t>(</m:t>
                    </m:r>
                    <m:r>
                      <a:rPr lang="en-US" altLang="ko-KR" sz="1800" i="1">
                        <a:latin typeface="Cambria Math" panose="02040503050406030204" pitchFamily="18" charset="0"/>
                      </a:rPr>
                      <m:t>𝒞</m:t>
                    </m:r>
                    <m:r>
                      <a:rPr lang="en-US" altLang="ko-KR" sz="1800">
                        <a:latin typeface="Cambria Math" panose="02040503050406030204" pitchFamily="18" charset="0"/>
                      </a:rPr>
                      <m:t>)</m:t>
                    </m:r>
                  </m:oMath>
                </a14:m>
                <a:endParaRPr lang="en-US" altLang="ko-KR" sz="1800" dirty="0" smtClean="0"/>
              </a:p>
              <a:p>
                <a:pPr lvl="1"/>
                <a:r>
                  <a:rPr lang="ko-KR" altLang="en-US" sz="2000" dirty="0" smtClean="0"/>
                  <a:t>최종 비용함수</a:t>
                </a:r>
                <a:endParaRPr lang="en-US" altLang="ko-KR" sz="2000" dirty="0" smtClean="0"/>
              </a:p>
              <a:p>
                <a:pPr lvl="2"/>
                <a:endParaRPr lang="ko-KR" altLang="ko-KR" sz="1800" dirty="0"/>
              </a:p>
              <a:p>
                <a:pPr lvl="2"/>
                <a:endParaRPr lang="ko-KR" altLang="en-US"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57" t="-1333"/>
                </a:stretch>
              </a:blipFill>
            </p:spPr>
            <p:txBody>
              <a:bodyPr/>
              <a:lstStyle/>
              <a:p>
                <a:r>
                  <a:rPr lang="ko-KR" altLang="en-US">
                    <a:noFill/>
                  </a:rPr>
                  <a:t> </a:t>
                </a:r>
              </a:p>
            </p:txBody>
          </p:sp>
        </mc:Fallback>
      </mc:AlternateContent>
      <p:sp>
        <p:nvSpPr>
          <p:cNvPr id="4" name="Date Placeholder 3"/>
          <p:cNvSpPr>
            <a:spLocks noGrp="1"/>
          </p:cNvSpPr>
          <p:nvPr>
            <p:ph type="dt" sz="half" idx="10"/>
          </p:nvPr>
        </p:nvSpPr>
        <p:spPr/>
        <p:txBody>
          <a:bodyPr/>
          <a:lstStyle/>
          <a:p>
            <a:fld id="{82740F61-E24F-4EAF-82FA-41818BD96BD5}" type="datetime1">
              <a:rPr lang="en-US" altLang="ko-KR" smtClean="0"/>
              <a:t>11/5/2023</a:t>
            </a:fld>
            <a:endParaRPr lang="en-US"/>
          </a:p>
        </p:txBody>
      </p:sp>
      <p:sp>
        <p:nvSpPr>
          <p:cNvPr id="5" name="Footer Placeholder 4"/>
          <p:cNvSpPr>
            <a:spLocks noGrp="1"/>
          </p:cNvSpPr>
          <p:nvPr>
            <p:ph type="ftr" sz="quarter" idx="11"/>
          </p:nvPr>
        </p:nvSpPr>
        <p:spPr/>
        <p:txBody>
          <a:bodyPr/>
          <a:lstStyle/>
          <a:p>
            <a:r>
              <a:rPr lang="en-US" altLang="ko-KR" smtClean="0"/>
              <a:t>GPT models</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10</a:t>
            </a:fld>
            <a:endParaRPr lang="en-US"/>
          </a:p>
        </p:txBody>
      </p:sp>
      <mc:AlternateContent xmlns:mc="http://schemas.openxmlformats.org/markup-compatibility/2006" xmlns:a14="http://schemas.microsoft.com/office/drawing/2010/main">
        <mc:Choice Requires="a14">
          <p:sp>
            <p:nvSpPr>
              <p:cNvPr id="7" name="Rectangle 6"/>
              <p:cNvSpPr/>
              <p:nvPr/>
            </p:nvSpPr>
            <p:spPr>
              <a:xfrm>
                <a:off x="3276600" y="4953000"/>
                <a:ext cx="282885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ctrlPr>
                            <a:rPr lang="ko-KR" altLang="en-US" i="1">
                              <a:latin typeface="Cambria Math" panose="02040503050406030204" pitchFamily="18" charset="0"/>
                            </a:rPr>
                          </m:ctrlPr>
                        </m:dPr>
                        <m:e>
                          <m:sSub>
                            <m:sSubPr>
                              <m:ctrlPr>
                                <a:rPr lang="ko-KR" altLang="en-US" i="1">
                                  <a:latin typeface="Cambria Math" panose="02040503050406030204" pitchFamily="18" charset="0"/>
                                </a:rPr>
                              </m:ctrlPr>
                            </m:sSubPr>
                            <m:e>
                              <m:r>
                                <m:rPr>
                                  <m:sty m:val="p"/>
                                </m:rPr>
                                <a:rPr lang="ko-KR" altLang="en-US">
                                  <a:latin typeface="Cambria Math" panose="02040503050406030204" pitchFamily="18" charset="0"/>
                                </a:rPr>
                                <m:t>L</m:t>
                              </m:r>
                            </m:e>
                            <m:sub>
                              <m:r>
                                <a:rPr lang="ko-KR" altLang="en-US" i="0">
                                  <a:latin typeface="Cambria Math" panose="02040503050406030204" pitchFamily="18" charset="0"/>
                                </a:rPr>
                                <m:t>3</m:t>
                              </m:r>
                            </m:sub>
                          </m:sSub>
                          <m:d>
                            <m:dPr>
                              <m:ctrlPr>
                                <a:rPr lang="ko-KR" altLang="en-US" i="1">
                                  <a:latin typeface="Cambria Math" panose="02040503050406030204" pitchFamily="18" charset="0"/>
                                </a:rPr>
                              </m:ctrlPr>
                            </m:dPr>
                            <m:e>
                              <m:r>
                                <a:rPr lang="ko-KR" altLang="en-US" i="0">
                                  <a:latin typeface="Cambria Math" panose="02040503050406030204" pitchFamily="18" charset="0"/>
                                </a:rPr>
                                <m:t>𝒞</m:t>
                              </m:r>
                            </m:e>
                          </m:d>
                          <m:r>
                            <a:rPr lang="ko-KR" altLang="en-US" i="0">
                              <a:latin typeface="Cambria Math" panose="02040503050406030204" pitchFamily="18" charset="0"/>
                            </a:rPr>
                            <m:t>=</m:t>
                          </m:r>
                          <m:sSub>
                            <m:sSubPr>
                              <m:ctrlPr>
                                <a:rPr lang="ko-KR" altLang="en-US" i="1">
                                  <a:latin typeface="Cambria Math" panose="02040503050406030204" pitchFamily="18" charset="0"/>
                                </a:rPr>
                              </m:ctrlPr>
                            </m:sSubPr>
                            <m:e>
                              <m:r>
                                <m:rPr>
                                  <m:sty m:val="p"/>
                                </m:rPr>
                                <a:rPr lang="ko-KR" altLang="en-US" i="0">
                                  <a:latin typeface="Cambria Math" panose="02040503050406030204" pitchFamily="18" charset="0"/>
                                </a:rPr>
                                <m:t>L</m:t>
                              </m:r>
                            </m:e>
                            <m:sub>
                              <m:r>
                                <a:rPr lang="ko-KR" altLang="en-US" i="0">
                                  <a:latin typeface="Cambria Math" panose="02040503050406030204" pitchFamily="18" charset="0"/>
                                </a:rPr>
                                <m:t>2</m:t>
                              </m:r>
                            </m:sub>
                          </m:sSub>
                          <m:d>
                            <m:dPr>
                              <m:ctrlPr>
                                <a:rPr lang="ko-KR" altLang="en-US" i="1">
                                  <a:latin typeface="Cambria Math" panose="02040503050406030204" pitchFamily="18" charset="0"/>
                                </a:rPr>
                              </m:ctrlPr>
                            </m:dPr>
                            <m:e>
                              <m:r>
                                <a:rPr lang="ko-KR" altLang="en-US" i="0">
                                  <a:latin typeface="Cambria Math" panose="02040503050406030204" pitchFamily="18" charset="0"/>
                                </a:rPr>
                                <m:t>𝒞</m:t>
                              </m:r>
                            </m:e>
                          </m:d>
                          <m:r>
                            <a:rPr lang="ko-KR" altLang="en-US" i="0">
                              <a:latin typeface="Cambria Math" panose="02040503050406030204" pitchFamily="18" charset="0"/>
                            </a:rPr>
                            <m:t>+</m:t>
                          </m:r>
                          <m:r>
                            <a:rPr lang="ko-KR" altLang="en-US" i="1">
                              <a:latin typeface="Cambria Math" panose="02040503050406030204" pitchFamily="18" charset="0"/>
                            </a:rPr>
                            <m:t>𝜆</m:t>
                          </m:r>
                          <m:r>
                            <a:rPr lang="ko-KR" altLang="en-US" i="0">
                              <a:latin typeface="Cambria Math" panose="02040503050406030204" pitchFamily="18" charset="0"/>
                            </a:rPr>
                            <m:t>∙</m:t>
                          </m:r>
                          <m:sSub>
                            <m:sSubPr>
                              <m:ctrlPr>
                                <a:rPr lang="ko-KR" altLang="en-US" i="1">
                                  <a:latin typeface="Cambria Math" panose="02040503050406030204" pitchFamily="18" charset="0"/>
                                </a:rPr>
                              </m:ctrlPr>
                            </m:sSubPr>
                            <m:e>
                              <m:r>
                                <m:rPr>
                                  <m:sty m:val="p"/>
                                </m:rPr>
                                <a:rPr lang="ko-KR" altLang="en-US" i="0">
                                  <a:latin typeface="Cambria Math" panose="02040503050406030204" pitchFamily="18" charset="0"/>
                                </a:rPr>
                                <m:t>L</m:t>
                              </m:r>
                            </m:e>
                            <m:sub>
                              <m:r>
                                <a:rPr lang="ko-KR" altLang="en-US" i="0">
                                  <a:latin typeface="Cambria Math" panose="02040503050406030204" pitchFamily="18" charset="0"/>
                                </a:rPr>
                                <m:t>1</m:t>
                              </m:r>
                            </m:sub>
                          </m:sSub>
                          <m:r>
                            <a:rPr lang="ko-KR" altLang="en-US" i="0">
                              <a:latin typeface="Cambria Math" panose="02040503050406030204" pitchFamily="18" charset="0"/>
                            </a:rPr>
                            <m:t>(</m:t>
                          </m:r>
                          <m:r>
                            <a:rPr lang="ko-KR" altLang="en-US" i="0">
                              <a:latin typeface="Cambria Math" panose="02040503050406030204" pitchFamily="18" charset="0"/>
                            </a:rPr>
                            <m:t>𝒞</m:t>
                          </m:r>
                        </m:e>
                      </m:d>
                    </m:oMath>
                  </m:oMathPara>
                </a14:m>
                <a:endParaRPr lang="ko-KR" altLang="en-US" dirty="0"/>
              </a:p>
            </p:txBody>
          </p:sp>
        </mc:Choice>
        <mc:Fallback xmlns="">
          <p:sp>
            <p:nvSpPr>
              <p:cNvPr id="7" name="Rectangle 6"/>
              <p:cNvSpPr>
                <a:spLocks noRot="1" noChangeAspect="1" noMove="1" noResize="1" noEditPoints="1" noAdjustHandles="1" noChangeArrowheads="1" noChangeShapeType="1" noTextEdit="1"/>
              </p:cNvSpPr>
              <p:nvPr/>
            </p:nvSpPr>
            <p:spPr>
              <a:xfrm>
                <a:off x="3276600" y="4953000"/>
                <a:ext cx="2828851" cy="369332"/>
              </a:xfrm>
              <a:prstGeom prst="rect">
                <a:avLst/>
              </a:prstGeom>
              <a:blipFill>
                <a:blip r:embed="rId3"/>
                <a:stretch>
                  <a:fillRect t="-118333" r="-17241" b="-190000"/>
                </a:stretch>
              </a:blipFill>
            </p:spPr>
            <p:txBody>
              <a:bodyPr/>
              <a:lstStyle/>
              <a:p>
                <a:r>
                  <a:rPr lang="ko-KR" altLang="en-US">
                    <a:noFill/>
                  </a:rPr>
                  <a:t> </a:t>
                </a:r>
              </a:p>
            </p:txBody>
          </p:sp>
        </mc:Fallback>
      </mc:AlternateContent>
      <mc:AlternateContent xmlns:mc="http://schemas.openxmlformats.org/markup-compatibility/2006">
        <mc:Choice xmlns:a14="http://schemas.microsoft.com/office/drawing/2010/main" Requires="a14">
          <p:sp>
            <p:nvSpPr>
              <p:cNvPr id="8" name="Rectangle 7"/>
              <p:cNvSpPr/>
              <p:nvPr/>
            </p:nvSpPr>
            <p:spPr>
              <a:xfrm>
                <a:off x="2346557" y="5433457"/>
                <a:ext cx="5638800" cy="646331"/>
              </a:xfrm>
              <a:prstGeom prst="rect">
                <a:avLst/>
              </a:prstGeom>
            </p:spPr>
            <p:txBody>
              <a:bodyPr wrap="square">
                <a:spAutoFit/>
              </a:bodyPr>
              <a:lstStyle/>
              <a:p>
                <a14:m>
                  <m:oMath xmlns:m="http://schemas.openxmlformats.org/officeDocument/2006/math">
                    <m:sSub>
                      <m:sSubPr>
                        <m:ctrlPr>
                          <a:rPr lang="ko-KR" altLang="ko-KR" i="1" smtClean="0">
                            <a:latin typeface="Cambria Math" panose="02040503050406030204" pitchFamily="18" charset="0"/>
                            <a:ea typeface="Cambria Math" panose="02040503050406030204" pitchFamily="18" charset="0"/>
                          </a:rPr>
                        </m:ctrlPr>
                      </m:sSubPr>
                      <m:e>
                        <m:r>
                          <m:rPr>
                            <m:sty m:val="p"/>
                          </m:rPr>
                          <a:rPr lang="en-US" altLang="ko-KR">
                            <a:latin typeface="Cambria Math" panose="02040503050406030204" pitchFamily="18" charset="0"/>
                            <a:ea typeface="맑은 고딕" panose="020B0503020000020004" pitchFamily="50" charset="-127"/>
                            <a:cs typeface="Times New Roman" panose="02020603050405020304" pitchFamily="18" charset="0"/>
                          </a:rPr>
                          <m:t>L</m:t>
                        </m:r>
                      </m:e>
                      <m:sub>
                        <m:r>
                          <a:rPr lang="en-US" altLang="ko-KR" i="1">
                            <a:latin typeface="Cambria Math" panose="02040503050406030204" pitchFamily="18" charset="0"/>
                            <a:ea typeface="맑은 고딕" panose="020B0503020000020004" pitchFamily="50" charset="-127"/>
                            <a:cs typeface="Times New Roman" panose="02020603050405020304" pitchFamily="18" charset="0"/>
                          </a:rPr>
                          <m:t>1</m:t>
                        </m:r>
                      </m:sub>
                    </m:sSub>
                    <m:d>
                      <m:dPr>
                        <m:ctrlPr>
                          <a:rPr lang="en-US" altLang="ko-KR" i="1">
                            <a:latin typeface="Cambria Math" panose="02040503050406030204" pitchFamily="18" charset="0"/>
                            <a:ea typeface="맑은 고딕" panose="020B0503020000020004" pitchFamily="50" charset="-127"/>
                            <a:cs typeface="Times New Roman" panose="02020603050405020304" pitchFamily="18" charset="0"/>
                          </a:rPr>
                        </m:ctrlPr>
                      </m:dPr>
                      <m:e>
                        <m:r>
                          <a:rPr lang="en-US" altLang="ko-KR" i="1">
                            <a:latin typeface="Cambria Math" panose="02040503050406030204" pitchFamily="18" charset="0"/>
                            <a:ea typeface="맑은 고딕" panose="020B0503020000020004" pitchFamily="50" charset="-127"/>
                            <a:cs typeface="Times New Roman" panose="02020603050405020304" pitchFamily="18" charset="0"/>
                          </a:rPr>
                          <m:t>𝒞</m:t>
                        </m:r>
                      </m:e>
                    </m:d>
                    <m:r>
                      <a:rPr lang="en-US" altLang="ko-KR" b="0" i="0" smtClean="0">
                        <a:latin typeface="Cambria Math" panose="02040503050406030204" pitchFamily="18" charset="0"/>
                        <a:ea typeface="맑은 고딕" panose="020B0503020000020004" pitchFamily="50" charset="-127"/>
                        <a:cs typeface="Times New Roman" panose="02020603050405020304" pitchFamily="18" charset="0"/>
                      </a:rPr>
                      <m:t>:</m:t>
                    </m:r>
                  </m:oMath>
                </a14:m>
                <a:r>
                  <a:rPr lang="ko-KR" altLang="ko-KR" dirty="0">
                    <a:ea typeface="맑은 고딕" panose="020B0503020000020004" pitchFamily="50" charset="-127"/>
                    <a:cs typeface="Times New Roman" panose="02020603050405020304" pitchFamily="18" charset="0"/>
                  </a:rPr>
                  <a:t>데이터 </a:t>
                </a:r>
                <a14:m>
                  <m:oMath xmlns:m="http://schemas.openxmlformats.org/officeDocument/2006/math">
                    <m:r>
                      <a:rPr lang="en-US" altLang="ko-KR" i="1">
                        <a:latin typeface="Cambria Math" panose="02040503050406030204" pitchFamily="18" charset="0"/>
                        <a:ea typeface="맑은 고딕" panose="020B0503020000020004" pitchFamily="50" charset="-127"/>
                        <a:cs typeface="Times New Roman" panose="02020603050405020304" pitchFamily="18" charset="0"/>
                      </a:rPr>
                      <m:t>𝒞</m:t>
                    </m:r>
                  </m:oMath>
                </a14:m>
                <a:r>
                  <a:rPr lang="ko-KR" altLang="ko-KR" dirty="0">
                    <a:ea typeface="맑은 고딕" panose="020B0503020000020004" pitchFamily="50" charset="-127"/>
                    <a:cs typeface="Times New Roman" panose="02020603050405020304" pitchFamily="18" charset="0"/>
                  </a:rPr>
                  <a:t>에 대한 언어 모형의 </a:t>
                </a:r>
                <a:r>
                  <a:rPr lang="ko-KR" altLang="ko-KR" dirty="0" smtClean="0">
                    <a:ea typeface="맑은 고딕" panose="020B0503020000020004" pitchFamily="50" charset="-127"/>
                    <a:cs typeface="Times New Roman" panose="02020603050405020304" pitchFamily="18" charset="0"/>
                  </a:rPr>
                  <a:t>비용함수</a:t>
                </a:r>
                <a:endParaRPr lang="en-US" altLang="ko-KR" dirty="0" smtClean="0">
                  <a:ea typeface="맑은 고딕" panose="020B0503020000020004" pitchFamily="50" charset="-127"/>
                  <a:cs typeface="Times New Roman" panose="02020603050405020304" pitchFamily="18" charset="0"/>
                </a:endParaRPr>
              </a:p>
              <a:p>
                <a:r>
                  <a:rPr lang="ko-KR" altLang="ko-KR" kern="100" dirty="0">
                    <a:ea typeface="맑은 고딕" panose="020B0503020000020004" pitchFamily="50" charset="-127"/>
                    <a:cs typeface="Times New Roman" panose="02020603050405020304" pitchFamily="18" charset="0"/>
                  </a:rPr>
                  <a:t>논문에서는 </a:t>
                </a:r>
                <a14:m>
                  <m:oMath xmlns:m="http://schemas.openxmlformats.org/officeDocument/2006/math">
                    <m:r>
                      <a:rPr lang="en-US" altLang="ko-KR" i="1" kern="100">
                        <a:latin typeface="Cambria Math" panose="02040503050406030204" pitchFamily="18" charset="0"/>
                        <a:ea typeface="맑은 고딕" panose="020B0503020000020004" pitchFamily="50" charset="-127"/>
                        <a:cs typeface="Times New Roman" panose="02020603050405020304" pitchFamily="18" charset="0"/>
                      </a:rPr>
                      <m:t>𝜆</m:t>
                    </m:r>
                    <m:r>
                      <a:rPr lang="en-US" altLang="ko-KR" i="1" kern="100">
                        <a:latin typeface="Cambria Math" panose="02040503050406030204" pitchFamily="18" charset="0"/>
                        <a:ea typeface="맑은 고딕" panose="020B0503020000020004" pitchFamily="50" charset="-127"/>
                        <a:cs typeface="Times New Roman" panose="02020603050405020304" pitchFamily="18" charset="0"/>
                      </a:rPr>
                      <m:t>=0.5</m:t>
                    </m:r>
                  </m:oMath>
                </a14:m>
                <a:r>
                  <a:rPr lang="ko-KR" altLang="ko-KR" kern="100" dirty="0">
                    <a:ea typeface="맑은 고딕" panose="020B0503020000020004" pitchFamily="50" charset="-127"/>
                    <a:cs typeface="Times New Roman" panose="02020603050405020304" pitchFamily="18" charset="0"/>
                  </a:rPr>
                  <a:t>로 </a:t>
                </a:r>
                <a:r>
                  <a:rPr lang="ko-KR" altLang="ko-KR" kern="100" dirty="0" smtClean="0">
                    <a:ea typeface="맑은 고딕" panose="020B0503020000020004" pitchFamily="50" charset="-127"/>
                    <a:cs typeface="Times New Roman" panose="02020603050405020304" pitchFamily="18" charset="0"/>
                  </a:rPr>
                  <a:t>설정</a:t>
                </a:r>
                <a:endParaRPr lang="ko-KR" altLang="en-US" dirty="0"/>
              </a:p>
            </p:txBody>
          </p:sp>
        </mc:Choice>
        <mc:Fallback>
          <p:sp>
            <p:nvSpPr>
              <p:cNvPr id="8" name="Rectangle 7"/>
              <p:cNvSpPr>
                <a:spLocks noRot="1" noChangeAspect="1" noMove="1" noResize="1" noEditPoints="1" noAdjustHandles="1" noChangeArrowheads="1" noChangeShapeType="1" noTextEdit="1"/>
              </p:cNvSpPr>
              <p:nvPr/>
            </p:nvSpPr>
            <p:spPr>
              <a:xfrm>
                <a:off x="2346557" y="5433457"/>
                <a:ext cx="5638800" cy="646331"/>
              </a:xfrm>
              <a:prstGeom prst="rect">
                <a:avLst/>
              </a:prstGeom>
              <a:blipFill>
                <a:blip r:embed="rId4"/>
                <a:stretch>
                  <a:fillRect l="-973" t="-4717" b="-14151"/>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492867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GPT-1</a:t>
            </a:r>
            <a:endParaRPr lang="ko-KR" altLang="en-US" dirty="0"/>
          </a:p>
        </p:txBody>
      </p:sp>
      <p:sp>
        <p:nvSpPr>
          <p:cNvPr id="3" name="Content Placeholder 2"/>
          <p:cNvSpPr>
            <a:spLocks noGrp="1"/>
          </p:cNvSpPr>
          <p:nvPr>
            <p:ph idx="1"/>
          </p:nvPr>
        </p:nvSpPr>
        <p:spPr/>
        <p:txBody>
          <a:bodyPr/>
          <a:lstStyle/>
          <a:p>
            <a:r>
              <a:rPr lang="ko-KR" altLang="en-US" sz="2400" smtClean="0"/>
              <a:t>다운스트림 작업 종류에 따른 입력 형태</a:t>
            </a:r>
            <a:endParaRPr lang="ko-KR" altLang="en-US" sz="2400" dirty="0"/>
          </a:p>
        </p:txBody>
      </p:sp>
      <p:sp>
        <p:nvSpPr>
          <p:cNvPr id="4" name="Date Placeholder 3"/>
          <p:cNvSpPr>
            <a:spLocks noGrp="1"/>
          </p:cNvSpPr>
          <p:nvPr>
            <p:ph type="dt" sz="half" idx="10"/>
          </p:nvPr>
        </p:nvSpPr>
        <p:spPr/>
        <p:txBody>
          <a:bodyPr/>
          <a:lstStyle/>
          <a:p>
            <a:fld id="{B3818B04-B1A1-461E-A021-B17B08195719}" type="datetime1">
              <a:rPr lang="en-US" altLang="ko-KR" smtClean="0"/>
              <a:t>11/5/2023</a:t>
            </a:fld>
            <a:endParaRPr lang="en-US"/>
          </a:p>
        </p:txBody>
      </p:sp>
      <p:sp>
        <p:nvSpPr>
          <p:cNvPr id="5" name="Footer Placeholder 4"/>
          <p:cNvSpPr>
            <a:spLocks noGrp="1"/>
          </p:cNvSpPr>
          <p:nvPr>
            <p:ph type="ftr" sz="quarter" idx="11"/>
          </p:nvPr>
        </p:nvSpPr>
        <p:spPr/>
        <p:txBody>
          <a:bodyPr/>
          <a:lstStyle/>
          <a:p>
            <a:r>
              <a:rPr lang="en-US" altLang="ko-KR" smtClean="0"/>
              <a:t>GPT models</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11</a:t>
            </a:fld>
            <a:endParaRPr lang="en-US"/>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990600" y="2666999"/>
            <a:ext cx="7391400" cy="3465513"/>
          </a:xfrm>
          <a:prstGeom prst="rect">
            <a:avLst/>
          </a:prstGeom>
          <a:noFill/>
          <a:ln>
            <a:noFill/>
          </a:ln>
        </p:spPr>
      </p:pic>
    </p:spTree>
    <p:extLst>
      <p:ext uri="{BB962C8B-B14F-4D97-AF65-F5344CB8AC3E}">
        <p14:creationId xmlns:p14="http://schemas.microsoft.com/office/powerpoint/2010/main" val="2100442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GPT-1</a:t>
            </a:r>
            <a:endParaRPr lang="ko-KR" altLang="en-US" dirty="0"/>
          </a:p>
        </p:txBody>
      </p:sp>
      <p:sp>
        <p:nvSpPr>
          <p:cNvPr id="3" name="Content Placeholder 2"/>
          <p:cNvSpPr>
            <a:spLocks noGrp="1"/>
          </p:cNvSpPr>
          <p:nvPr>
            <p:ph idx="1"/>
          </p:nvPr>
        </p:nvSpPr>
        <p:spPr/>
        <p:txBody>
          <a:bodyPr/>
          <a:lstStyle/>
          <a:p>
            <a:r>
              <a:rPr lang="en-US" altLang="ko-KR" dirty="0" smtClean="0"/>
              <a:t>Multiple choice questions</a:t>
            </a:r>
            <a:endParaRPr lang="ko-KR" altLang="en-US" dirty="0"/>
          </a:p>
        </p:txBody>
      </p:sp>
      <p:sp>
        <p:nvSpPr>
          <p:cNvPr id="4" name="Date Placeholder 3"/>
          <p:cNvSpPr>
            <a:spLocks noGrp="1"/>
          </p:cNvSpPr>
          <p:nvPr>
            <p:ph type="dt" sz="half" idx="10"/>
          </p:nvPr>
        </p:nvSpPr>
        <p:spPr/>
        <p:txBody>
          <a:bodyPr/>
          <a:lstStyle/>
          <a:p>
            <a:fld id="{035D7C4C-C1C0-4613-A84B-F74EB60C962E}" type="datetime1">
              <a:rPr lang="en-US" altLang="ko-KR" smtClean="0"/>
              <a:t>11/5/2023</a:t>
            </a:fld>
            <a:endParaRPr lang="en-US"/>
          </a:p>
        </p:txBody>
      </p:sp>
      <p:sp>
        <p:nvSpPr>
          <p:cNvPr id="5" name="Footer Placeholder 4"/>
          <p:cNvSpPr>
            <a:spLocks noGrp="1"/>
          </p:cNvSpPr>
          <p:nvPr>
            <p:ph type="ftr" sz="quarter" idx="11"/>
          </p:nvPr>
        </p:nvSpPr>
        <p:spPr/>
        <p:txBody>
          <a:bodyPr/>
          <a:lstStyle/>
          <a:p>
            <a:r>
              <a:rPr lang="en-US" altLang="ko-KR" smtClean="0"/>
              <a:t>GPT models</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12</a:t>
            </a:fld>
            <a:endParaRPr lang="en-US"/>
          </a:p>
        </p:txBody>
      </p:sp>
      <p:pic>
        <p:nvPicPr>
          <p:cNvPr id="7" name="Picture 6"/>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2819400"/>
            <a:ext cx="7848600" cy="2362200"/>
          </a:xfrm>
          <a:prstGeom prst="rect">
            <a:avLst/>
          </a:prstGeom>
          <a:noFill/>
        </p:spPr>
      </p:pic>
    </p:spTree>
    <p:extLst>
      <p:ext uri="{BB962C8B-B14F-4D97-AF65-F5344CB8AC3E}">
        <p14:creationId xmlns:p14="http://schemas.microsoft.com/office/powerpoint/2010/main" val="2810604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GPT-1: </a:t>
            </a:r>
            <a:r>
              <a:rPr lang="ko-KR" altLang="en-US" dirty="0" smtClean="0"/>
              <a:t>모형의 성능</a:t>
            </a:r>
            <a:endParaRPr lang="ko-KR" altLang="en-US" dirty="0"/>
          </a:p>
        </p:txBody>
      </p:sp>
      <p:sp>
        <p:nvSpPr>
          <p:cNvPr id="4" name="Date Placeholder 3"/>
          <p:cNvSpPr>
            <a:spLocks noGrp="1"/>
          </p:cNvSpPr>
          <p:nvPr>
            <p:ph type="dt" sz="half" idx="10"/>
          </p:nvPr>
        </p:nvSpPr>
        <p:spPr/>
        <p:txBody>
          <a:bodyPr/>
          <a:lstStyle/>
          <a:p>
            <a:fld id="{035D7C4C-C1C0-4613-A84B-F74EB60C962E}" type="datetime1">
              <a:rPr lang="en-US" altLang="ko-KR" smtClean="0"/>
              <a:t>11/5/2023</a:t>
            </a:fld>
            <a:endParaRPr lang="en-US"/>
          </a:p>
        </p:txBody>
      </p:sp>
      <p:sp>
        <p:nvSpPr>
          <p:cNvPr id="5" name="Footer Placeholder 4"/>
          <p:cNvSpPr>
            <a:spLocks noGrp="1"/>
          </p:cNvSpPr>
          <p:nvPr>
            <p:ph type="ftr" sz="quarter" idx="11"/>
          </p:nvPr>
        </p:nvSpPr>
        <p:spPr/>
        <p:txBody>
          <a:bodyPr/>
          <a:lstStyle/>
          <a:p>
            <a:r>
              <a:rPr lang="en-US" altLang="ko-KR" smtClean="0"/>
              <a:t>GPT models</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13</a:t>
            </a:fld>
            <a:endParaRPr lang="en-US"/>
          </a:p>
        </p:txBody>
      </p:sp>
      <p:pic>
        <p:nvPicPr>
          <p:cNvPr id="7" name="Picture 6"/>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7800" y="2057400"/>
            <a:ext cx="6096000" cy="2286000"/>
          </a:xfrm>
          <a:prstGeom prst="rect">
            <a:avLst/>
          </a:prstGeom>
          <a:noFill/>
        </p:spPr>
      </p:pic>
      <p:sp>
        <p:nvSpPr>
          <p:cNvPr id="9" name="Rectangle 8"/>
          <p:cNvSpPr/>
          <p:nvPr/>
        </p:nvSpPr>
        <p:spPr>
          <a:xfrm>
            <a:off x="533400" y="4604839"/>
            <a:ext cx="8410575" cy="1672253"/>
          </a:xfrm>
          <a:prstGeom prst="rect">
            <a:avLst/>
          </a:prstGeom>
        </p:spPr>
        <p:txBody>
          <a:bodyPr wrap="square">
            <a:spAutoFit/>
          </a:bodyPr>
          <a:lstStyle/>
          <a:p>
            <a:pPr algn="just" latinLnBrk="1">
              <a:spcAft>
                <a:spcPts val="800"/>
              </a:spcAft>
            </a:pPr>
            <a:r>
              <a:rPr lang="en-US" altLang="ko-KR" sz="1200" kern="100" baseline="30000" dirty="0">
                <a:latin typeface="맑은 고딕" panose="020B0503020000020004" pitchFamily="50" charset="-127"/>
                <a:ea typeface="맑은 고딕" panose="020B0503020000020004" pitchFamily="50" charset="-127"/>
                <a:cs typeface="Times New Roman" panose="02020603050405020304" pitchFamily="18" charset="0"/>
              </a:rPr>
              <a:t>a</a:t>
            </a:r>
            <a:r>
              <a:rPr lang="en-US" altLang="ko-KR" sz="1200" kern="100" dirty="0">
                <a:latin typeface="맑은 고딕" panose="020B0503020000020004" pitchFamily="50" charset="-127"/>
                <a:ea typeface="맑은 고딕" panose="020B0503020000020004" pitchFamily="50" charset="-127"/>
                <a:cs typeface="Times New Roman" panose="02020603050405020304" pitchFamily="18" charset="0"/>
              </a:rPr>
              <a:t> Gray, S., Radford, A., &amp; </a:t>
            </a:r>
            <a:r>
              <a:rPr lang="en-US" altLang="ko-KR" sz="1200" kern="100" dirty="0" err="1">
                <a:latin typeface="맑은 고딕" panose="020B0503020000020004" pitchFamily="50" charset="-127"/>
                <a:ea typeface="맑은 고딕" panose="020B0503020000020004" pitchFamily="50" charset="-127"/>
                <a:cs typeface="Times New Roman" panose="02020603050405020304" pitchFamily="18" charset="0"/>
              </a:rPr>
              <a:t>Kingma</a:t>
            </a:r>
            <a:r>
              <a:rPr lang="en-US" altLang="ko-KR" sz="1200" kern="100" dirty="0">
                <a:latin typeface="맑은 고딕" panose="020B0503020000020004" pitchFamily="50" charset="-127"/>
                <a:ea typeface="맑은 고딕" panose="020B0503020000020004" pitchFamily="50" charset="-127"/>
                <a:cs typeface="Times New Roman" panose="02020603050405020304" pitchFamily="18" charset="0"/>
              </a:rPr>
              <a:t>, D. P. (2017). </a:t>
            </a:r>
            <a:r>
              <a:rPr lang="en-US" altLang="ko-KR" sz="1200" kern="100" dirty="0" err="1">
                <a:latin typeface="맑은 고딕" panose="020B0503020000020004" pitchFamily="50" charset="-127"/>
                <a:ea typeface="맑은 고딕" panose="020B0503020000020004" pitchFamily="50" charset="-127"/>
                <a:cs typeface="Times New Roman" panose="02020603050405020304" pitchFamily="18" charset="0"/>
              </a:rPr>
              <a:t>Gpu</a:t>
            </a:r>
            <a:r>
              <a:rPr lang="en-US" altLang="ko-KR" sz="1200" kern="100" dirty="0">
                <a:latin typeface="맑은 고딕" panose="020B0503020000020004" pitchFamily="50" charset="-127"/>
                <a:ea typeface="맑은 고딕" panose="020B0503020000020004" pitchFamily="50" charset="-127"/>
                <a:cs typeface="Times New Roman" panose="02020603050405020304" pitchFamily="18" charset="0"/>
              </a:rPr>
              <a:t> kernels for block-sparse weights. </a:t>
            </a:r>
            <a:br>
              <a:rPr lang="en-US" altLang="ko-KR" sz="1200" kern="100" dirty="0">
                <a:latin typeface="맑은 고딕" panose="020B0503020000020004" pitchFamily="50" charset="-127"/>
                <a:ea typeface="맑은 고딕" panose="020B0503020000020004" pitchFamily="50" charset="-127"/>
                <a:cs typeface="Times New Roman" panose="02020603050405020304" pitchFamily="18" charset="0"/>
              </a:rPr>
            </a:br>
            <a:r>
              <a:rPr lang="en-US" altLang="ko-KR" sz="1200" kern="100" baseline="30000" dirty="0">
                <a:latin typeface="맑은 고딕" panose="020B0503020000020004" pitchFamily="50" charset="-127"/>
                <a:ea typeface="맑은 고딕" panose="020B0503020000020004" pitchFamily="50" charset="-127"/>
                <a:cs typeface="Times New Roman" panose="02020603050405020304" pitchFamily="18" charset="0"/>
              </a:rPr>
              <a:t>b</a:t>
            </a:r>
            <a:r>
              <a:rPr lang="en-US" altLang="ko-KR" sz="1200" kern="100" dirty="0">
                <a:latin typeface="맑은 고딕" panose="020B0503020000020004" pitchFamily="50" charset="-127"/>
                <a:ea typeface="맑은 고딕" panose="020B0503020000020004" pitchFamily="50" charset="-127"/>
                <a:cs typeface="Times New Roman" panose="02020603050405020304" pitchFamily="18" charset="0"/>
              </a:rPr>
              <a:t> Ji, Y., &amp; Eisenstein, J. (2013, October). Discriminative improvements to distributional sentence similarity.</a:t>
            </a:r>
            <a:br>
              <a:rPr lang="en-US" altLang="ko-KR" sz="1200" kern="100" dirty="0">
                <a:latin typeface="맑은 고딕" panose="020B0503020000020004" pitchFamily="50" charset="-127"/>
                <a:ea typeface="맑은 고딕" panose="020B0503020000020004" pitchFamily="50" charset="-127"/>
                <a:cs typeface="Times New Roman" panose="02020603050405020304" pitchFamily="18" charset="0"/>
              </a:rPr>
            </a:br>
            <a:r>
              <a:rPr lang="en-US" altLang="ko-KR" sz="1200" kern="100" baseline="30000" dirty="0">
                <a:latin typeface="맑은 고딕" panose="020B0503020000020004" pitchFamily="50" charset="-127"/>
                <a:ea typeface="맑은 고딕" panose="020B0503020000020004" pitchFamily="50" charset="-127"/>
                <a:cs typeface="Times New Roman" panose="02020603050405020304" pitchFamily="18" charset="0"/>
              </a:rPr>
              <a:t>c</a:t>
            </a:r>
            <a:r>
              <a:rPr lang="en-US" altLang="ko-KR" sz="1200" kern="100" dirty="0">
                <a:latin typeface="맑은 고딕" panose="020B0503020000020004" pitchFamily="50" charset="-127"/>
                <a:ea typeface="맑은 고딕" panose="020B0503020000020004" pitchFamily="50" charset="-127"/>
                <a:cs typeface="Times New Roman" panose="02020603050405020304" pitchFamily="18" charset="0"/>
              </a:rPr>
              <a:t> Tian et al. (2017, August). </a:t>
            </a:r>
            <a:r>
              <a:rPr lang="en-US" altLang="ko-KR" sz="1200" kern="100" dirty="0" err="1">
                <a:latin typeface="맑은 고딕" panose="020B0503020000020004" pitchFamily="50" charset="-127"/>
                <a:ea typeface="맑은 고딕" panose="020B0503020000020004" pitchFamily="50" charset="-127"/>
                <a:cs typeface="Times New Roman" panose="02020603050405020304" pitchFamily="18" charset="0"/>
              </a:rPr>
              <a:t>Ecnu</a:t>
            </a:r>
            <a:r>
              <a:rPr lang="en-US" altLang="ko-KR" sz="1200" kern="100" dirty="0">
                <a:latin typeface="맑은 고딕" panose="020B0503020000020004" pitchFamily="50" charset="-127"/>
                <a:ea typeface="맑은 고딕" panose="020B0503020000020004" pitchFamily="50" charset="-127"/>
                <a:cs typeface="Times New Roman" panose="02020603050405020304" pitchFamily="18" charset="0"/>
              </a:rPr>
              <a:t> at </a:t>
            </a:r>
            <a:r>
              <a:rPr lang="en-US" altLang="ko-KR" sz="1200" kern="100" dirty="0" err="1">
                <a:latin typeface="맑은 고딕" panose="020B0503020000020004" pitchFamily="50" charset="-127"/>
                <a:ea typeface="맑은 고딕" panose="020B0503020000020004" pitchFamily="50" charset="-127"/>
                <a:cs typeface="Times New Roman" panose="02020603050405020304" pitchFamily="18" charset="0"/>
              </a:rPr>
              <a:t>SemEval</a:t>
            </a:r>
            <a:r>
              <a:rPr lang="en-US" altLang="ko-KR" sz="1200" kern="100" dirty="0">
                <a:latin typeface="맑은 고딕" panose="020B0503020000020004" pitchFamily="50" charset="-127"/>
                <a:ea typeface="맑은 고딕" panose="020B0503020000020004" pitchFamily="50" charset="-127"/>
                <a:cs typeface="Times New Roman" panose="02020603050405020304" pitchFamily="18" charset="0"/>
              </a:rPr>
              <a:t>-2017 task 1: Leverage kernel-based traditional </a:t>
            </a:r>
            <a:r>
              <a:rPr lang="en-US" altLang="ko-KR" sz="1200" kern="100" dirty="0" err="1">
                <a:latin typeface="맑은 고딕" panose="020B0503020000020004" pitchFamily="50" charset="-127"/>
                <a:ea typeface="맑은 고딕" panose="020B0503020000020004" pitchFamily="50" charset="-127"/>
                <a:cs typeface="Times New Roman" panose="02020603050405020304" pitchFamily="18" charset="0"/>
              </a:rPr>
              <a:t>nlp</a:t>
            </a:r>
            <a:r>
              <a:rPr lang="en-US" altLang="ko-KR" sz="1200" kern="100" dirty="0">
                <a:latin typeface="맑은 고딕" panose="020B0503020000020004" pitchFamily="50" charset="-127"/>
                <a:ea typeface="맑은 고딕" panose="020B0503020000020004" pitchFamily="50" charset="-127"/>
                <a:cs typeface="Times New Roman" panose="02020603050405020304" pitchFamily="18" charset="0"/>
              </a:rPr>
              <a:t> features and neural networks to build a universal model for multilingual and cross-lingual semantic textual similarity. </a:t>
            </a:r>
            <a:br>
              <a:rPr lang="en-US" altLang="ko-KR" sz="1200" kern="100" dirty="0">
                <a:latin typeface="맑은 고딕" panose="020B0503020000020004" pitchFamily="50" charset="-127"/>
                <a:ea typeface="맑은 고딕" panose="020B0503020000020004" pitchFamily="50" charset="-127"/>
                <a:cs typeface="Times New Roman" panose="02020603050405020304" pitchFamily="18" charset="0"/>
              </a:rPr>
            </a:br>
            <a:r>
              <a:rPr lang="en-US" altLang="ko-KR" sz="1200" kern="100" baseline="30000" dirty="0">
                <a:latin typeface="맑은 고딕" panose="020B0503020000020004" pitchFamily="50" charset="-127"/>
                <a:ea typeface="맑은 고딕" panose="020B0503020000020004" pitchFamily="50" charset="-127"/>
                <a:cs typeface="Times New Roman" panose="02020603050405020304" pitchFamily="18" charset="0"/>
              </a:rPr>
              <a:t>d</a:t>
            </a:r>
            <a:r>
              <a:rPr lang="en-US" altLang="ko-KR" sz="1200" kern="100" dirty="0">
                <a:latin typeface="맑은 고딕" panose="020B0503020000020004" pitchFamily="50" charset="-127"/>
                <a:ea typeface="맑은 고딕" panose="020B0503020000020004" pitchFamily="50" charset="-127"/>
                <a:cs typeface="Times New Roman" panose="02020603050405020304" pitchFamily="18" charset="0"/>
              </a:rPr>
              <a:t> Wang et al. (2018). GLUE: A multi-task benchmark and analysis platform for natural language understanding. </a:t>
            </a:r>
            <a:endParaRPr lang="ko-KR" altLang="ko-KR" sz="1600" kern="100" dirty="0">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spcAft>
                <a:spcPts val="800"/>
              </a:spcAft>
            </a:pPr>
            <a:r>
              <a:rPr lang="ko-KR" altLang="ko-KR" sz="1200" kern="100" dirty="0">
                <a:latin typeface="맑은 고딕" panose="020B0503020000020004" pitchFamily="50" charset="-127"/>
                <a:ea typeface="맑은 고딕" panose="020B0503020000020004" pitchFamily="50" charset="-127"/>
                <a:cs typeface="Times New Roman" panose="02020603050405020304" pitchFamily="18" charset="0"/>
              </a:rPr>
              <a:t>참고</a:t>
            </a:r>
            <a:r>
              <a:rPr lang="en-US" altLang="ko-KR" sz="1200" kern="100" dirty="0">
                <a:latin typeface="맑은 고딕" panose="020B0503020000020004" pitchFamily="50" charset="-127"/>
                <a:ea typeface="맑은 고딕" panose="020B0503020000020004" pitchFamily="50" charset="-127"/>
                <a:cs typeface="Times New Roman" panose="02020603050405020304" pitchFamily="18" charset="0"/>
              </a:rPr>
              <a:t>: mc = Matthews correlation, </a:t>
            </a:r>
            <a:r>
              <a:rPr lang="en-US" altLang="ko-KR" sz="1200" kern="100" dirty="0" err="1">
                <a:latin typeface="맑은 고딕" panose="020B0503020000020004" pitchFamily="50" charset="-127"/>
                <a:ea typeface="맑은 고딕" panose="020B0503020000020004" pitchFamily="50" charset="-127"/>
                <a:cs typeface="Times New Roman" panose="02020603050405020304" pitchFamily="18" charset="0"/>
              </a:rPr>
              <a:t>acc</a:t>
            </a:r>
            <a:r>
              <a:rPr lang="en-US" altLang="ko-KR" sz="1200" kern="100" dirty="0">
                <a:latin typeface="맑은 고딕" panose="020B0503020000020004" pitchFamily="50" charset="-127"/>
                <a:ea typeface="맑은 고딕" panose="020B0503020000020004" pitchFamily="50" charset="-127"/>
                <a:cs typeface="Times New Roman" panose="02020603050405020304" pitchFamily="18" charset="0"/>
              </a:rPr>
              <a:t>=Accuracy, pc=Pearson correlation</a:t>
            </a:r>
            <a:r>
              <a:rPr lang="ko-KR" altLang="ko-KR" sz="1200" kern="100" dirty="0" smtClean="0">
                <a:latin typeface="맑은 고딕" panose="020B0503020000020004" pitchFamily="50" charset="-127"/>
                <a:ea typeface="맑은 고딕" panose="020B0503020000020004" pitchFamily="50" charset="-127"/>
                <a:cs typeface="Times New Roman" panose="02020603050405020304" pitchFamily="18" charset="0"/>
              </a:rPr>
              <a:t>을</a:t>
            </a:r>
            <a:r>
              <a:rPr lang="en-US" altLang="ko-KR" sz="1200" kern="100" dirty="0" smtClean="0">
                <a:latin typeface="맑은 고딕" panose="020B0503020000020004" pitchFamily="50" charset="-127"/>
                <a:ea typeface="맑은 고딕" panose="020B0503020000020004" pitchFamily="50" charset="-127"/>
                <a:cs typeface="Times New Roman" panose="02020603050405020304" pitchFamily="18" charset="0"/>
              </a:rPr>
              <a:t>, </a:t>
            </a:r>
            <a:r>
              <a:rPr lang="en-US" altLang="ko-KR" sz="1200" kern="100" dirty="0" err="1">
                <a:latin typeface="맑은 고딕" panose="020B0503020000020004" pitchFamily="50" charset="-127"/>
                <a:ea typeface="맑은 고딕" panose="020B0503020000020004" pitchFamily="50" charset="-127"/>
                <a:cs typeface="Times New Roman" panose="02020603050405020304" pitchFamily="18" charset="0"/>
              </a:rPr>
              <a:t>CoLA</a:t>
            </a:r>
            <a:r>
              <a:rPr lang="ko-KR" altLang="ko-KR" sz="1200" kern="100" dirty="0">
                <a:latin typeface="맑은 고딕" panose="020B0503020000020004" pitchFamily="50" charset="-127"/>
                <a:ea typeface="맑은 고딕" panose="020B0503020000020004" pitchFamily="50" charset="-127"/>
                <a:cs typeface="Times New Roman" panose="02020603050405020304" pitchFamily="18" charset="0"/>
              </a:rPr>
              <a:t>는 </a:t>
            </a:r>
            <a:r>
              <a:rPr lang="en-US" altLang="ko-KR" sz="1200" kern="100" dirty="0" err="1">
                <a:latin typeface="맑은 고딕" panose="020B0503020000020004" pitchFamily="50" charset="-127"/>
                <a:ea typeface="맑은 고딕" panose="020B0503020000020004" pitchFamily="50" charset="-127"/>
                <a:cs typeface="Times New Roman" panose="02020603050405020304" pitchFamily="18" charset="0"/>
              </a:rPr>
              <a:t>Corpusof</a:t>
            </a:r>
            <a:r>
              <a:rPr lang="en-US" altLang="ko-KR" sz="1200" kern="100" dirty="0">
                <a:latin typeface="맑은 고딕" panose="020B0503020000020004" pitchFamily="50" charset="-127"/>
                <a:ea typeface="맑은 고딕" panose="020B0503020000020004" pitchFamily="50" charset="-127"/>
                <a:cs typeface="Times New Roman" panose="02020603050405020304" pitchFamily="18" charset="0"/>
              </a:rPr>
              <a:t> Linguistic Acceptability </a:t>
            </a:r>
            <a:r>
              <a:rPr lang="ko-KR" altLang="ko-KR" sz="1200" kern="100" dirty="0">
                <a:latin typeface="맑은 고딕" panose="020B0503020000020004" pitchFamily="50" charset="-127"/>
                <a:ea typeface="맑은 고딕" panose="020B0503020000020004" pitchFamily="50" charset="-127"/>
                <a:cs typeface="Times New Roman" panose="02020603050405020304" pitchFamily="18" charset="0"/>
              </a:rPr>
              <a:t>데이터셋을</a:t>
            </a:r>
            <a:r>
              <a:rPr lang="en-US" altLang="ko-KR" sz="1200" kern="100" dirty="0">
                <a:latin typeface="맑은 고딕" panose="020B0503020000020004" pitchFamily="50" charset="-127"/>
                <a:ea typeface="맑은 고딕" panose="020B0503020000020004" pitchFamily="50" charset="-127"/>
                <a:cs typeface="Times New Roman" panose="02020603050405020304" pitchFamily="18" charset="0"/>
              </a:rPr>
              <a:t>, </a:t>
            </a:r>
            <a:r>
              <a:rPr lang="en-US" altLang="ko-KR" sz="1200" kern="100" dirty="0" err="1">
                <a:latin typeface="맑은 고딕" panose="020B0503020000020004" pitchFamily="50" charset="-127"/>
                <a:ea typeface="맑은 고딕" panose="020B0503020000020004" pitchFamily="50" charset="-127"/>
                <a:cs typeface="Times New Roman" panose="02020603050405020304" pitchFamily="18" charset="0"/>
              </a:rPr>
              <a:t>MRPC</a:t>
            </a:r>
            <a:r>
              <a:rPr lang="ko-KR" altLang="ko-KR" sz="1200" kern="100" dirty="0">
                <a:latin typeface="맑은 고딕" panose="020B0503020000020004" pitchFamily="50" charset="-127"/>
                <a:ea typeface="맑은 고딕" panose="020B0503020000020004" pitchFamily="50" charset="-127"/>
                <a:cs typeface="Times New Roman" panose="02020603050405020304" pitchFamily="18" charset="0"/>
              </a:rPr>
              <a:t>는 </a:t>
            </a:r>
            <a:r>
              <a:rPr lang="en-US" altLang="ko-KR" sz="1200" kern="100" dirty="0">
                <a:latin typeface="맑은 고딕" panose="020B0503020000020004" pitchFamily="50" charset="-127"/>
                <a:ea typeface="맑은 고딕" panose="020B0503020000020004" pitchFamily="50" charset="-127"/>
                <a:cs typeface="Times New Roman" panose="02020603050405020304" pitchFamily="18" charset="0"/>
              </a:rPr>
              <a:t>Microsoft Paraphrase corpus </a:t>
            </a:r>
            <a:r>
              <a:rPr lang="ko-KR" altLang="ko-KR" sz="1200" kern="100" dirty="0">
                <a:latin typeface="맑은 고딕" panose="020B0503020000020004" pitchFamily="50" charset="-127"/>
                <a:ea typeface="맑은 고딕" panose="020B0503020000020004" pitchFamily="50" charset="-127"/>
                <a:cs typeface="Times New Roman" panose="02020603050405020304" pitchFamily="18" charset="0"/>
              </a:rPr>
              <a:t>데이터셋을</a:t>
            </a:r>
            <a:r>
              <a:rPr lang="en-US" altLang="ko-KR" sz="1200" kern="100" dirty="0">
                <a:latin typeface="맑은 고딕" panose="020B0503020000020004" pitchFamily="50" charset="-127"/>
                <a:ea typeface="맑은 고딕" panose="020B0503020000020004" pitchFamily="50" charset="-127"/>
                <a:cs typeface="Times New Roman" panose="02020603050405020304" pitchFamily="18" charset="0"/>
              </a:rPr>
              <a:t>, </a:t>
            </a:r>
            <a:r>
              <a:rPr lang="en-US" altLang="ko-KR" sz="1200" kern="100" dirty="0" err="1">
                <a:latin typeface="맑은 고딕" panose="020B0503020000020004" pitchFamily="50" charset="-127"/>
                <a:ea typeface="맑은 고딕" panose="020B0503020000020004" pitchFamily="50" charset="-127"/>
                <a:cs typeface="Times New Roman" panose="02020603050405020304" pitchFamily="18" charset="0"/>
              </a:rPr>
              <a:t>STSB</a:t>
            </a:r>
            <a:r>
              <a:rPr lang="ko-KR" altLang="ko-KR" sz="1200" kern="100" dirty="0">
                <a:latin typeface="맑은 고딕" panose="020B0503020000020004" pitchFamily="50" charset="-127"/>
                <a:ea typeface="맑은 고딕" panose="020B0503020000020004" pitchFamily="50" charset="-127"/>
                <a:cs typeface="Times New Roman" panose="02020603050405020304" pitchFamily="18" charset="0"/>
              </a:rPr>
              <a:t>는 </a:t>
            </a:r>
            <a:r>
              <a:rPr lang="en-US" altLang="ko-KR" sz="1200" kern="100" dirty="0">
                <a:latin typeface="맑은 고딕" panose="020B0503020000020004" pitchFamily="50" charset="-127"/>
                <a:ea typeface="맑은 고딕" panose="020B0503020000020004" pitchFamily="50" charset="-127"/>
                <a:cs typeface="Times New Roman" panose="02020603050405020304" pitchFamily="18" charset="0"/>
              </a:rPr>
              <a:t>Semantic Textual Similarity benchmark </a:t>
            </a:r>
            <a:r>
              <a:rPr lang="ko-KR" altLang="ko-KR" sz="1200" kern="100" dirty="0">
                <a:latin typeface="맑은 고딕" panose="020B0503020000020004" pitchFamily="50" charset="-127"/>
                <a:ea typeface="맑은 고딕" panose="020B0503020000020004" pitchFamily="50" charset="-127"/>
                <a:cs typeface="Times New Roman" panose="02020603050405020304" pitchFamily="18" charset="0"/>
              </a:rPr>
              <a:t>데이터셋을</a:t>
            </a:r>
            <a:r>
              <a:rPr lang="en-US" altLang="ko-KR" sz="1200" kern="100" dirty="0">
                <a:latin typeface="맑은 고딕" panose="020B0503020000020004" pitchFamily="50" charset="-127"/>
                <a:ea typeface="맑은 고딕" panose="020B0503020000020004" pitchFamily="50" charset="-127"/>
                <a:cs typeface="Times New Roman" panose="02020603050405020304" pitchFamily="18" charset="0"/>
              </a:rPr>
              <a:t>, </a:t>
            </a:r>
            <a:r>
              <a:rPr lang="en-US" altLang="ko-KR" sz="1200" kern="100" dirty="0" err="1">
                <a:latin typeface="맑은 고딕" panose="020B0503020000020004" pitchFamily="50" charset="-127"/>
                <a:ea typeface="맑은 고딕" panose="020B0503020000020004" pitchFamily="50" charset="-127"/>
                <a:cs typeface="Times New Roman" panose="02020603050405020304" pitchFamily="18" charset="0"/>
              </a:rPr>
              <a:t>QQP</a:t>
            </a:r>
            <a:r>
              <a:rPr lang="ko-KR" altLang="ko-KR" sz="1200" kern="100" dirty="0">
                <a:latin typeface="맑은 고딕" panose="020B0503020000020004" pitchFamily="50" charset="-127"/>
                <a:ea typeface="맑은 고딕" panose="020B0503020000020004" pitchFamily="50" charset="-127"/>
                <a:cs typeface="Times New Roman" panose="02020603050405020304" pitchFamily="18" charset="0"/>
              </a:rPr>
              <a:t>는 </a:t>
            </a:r>
            <a:r>
              <a:rPr lang="en-US" altLang="ko-KR" sz="1200" kern="100" dirty="0" err="1">
                <a:latin typeface="맑은 고딕" panose="020B0503020000020004" pitchFamily="50" charset="-127"/>
                <a:ea typeface="맑은 고딕" panose="020B0503020000020004" pitchFamily="50" charset="-127"/>
                <a:cs typeface="Times New Roman" panose="02020603050405020304" pitchFamily="18" charset="0"/>
              </a:rPr>
              <a:t>Quora</a:t>
            </a:r>
            <a:r>
              <a:rPr lang="en-US" altLang="ko-KR" sz="1200" kern="100" dirty="0">
                <a:latin typeface="맑은 고딕" panose="020B0503020000020004" pitchFamily="50" charset="-127"/>
                <a:ea typeface="맑은 고딕" panose="020B0503020000020004" pitchFamily="50" charset="-127"/>
                <a:cs typeface="Times New Roman" panose="02020603050405020304" pitchFamily="18" charset="0"/>
              </a:rPr>
              <a:t> Question Pairs </a:t>
            </a:r>
            <a:r>
              <a:rPr lang="ko-KR" altLang="ko-KR" sz="1200" kern="100" dirty="0">
                <a:latin typeface="맑은 고딕" panose="020B0503020000020004" pitchFamily="50" charset="-127"/>
                <a:ea typeface="맑은 고딕" panose="020B0503020000020004" pitchFamily="50" charset="-127"/>
                <a:cs typeface="Times New Roman" panose="02020603050405020304" pitchFamily="18" charset="0"/>
              </a:rPr>
              <a:t>데이터셋을 </a:t>
            </a:r>
            <a:r>
              <a:rPr lang="ko-KR" altLang="ko-KR" sz="1200" kern="100" dirty="0" smtClean="0">
                <a:latin typeface="맑은 고딕" panose="020B0503020000020004" pitchFamily="50" charset="-127"/>
                <a:ea typeface="맑은 고딕" panose="020B0503020000020004" pitchFamily="50" charset="-127"/>
                <a:cs typeface="Times New Roman" panose="02020603050405020304" pitchFamily="18" charset="0"/>
              </a:rPr>
              <a:t>의미</a:t>
            </a:r>
            <a:endParaRPr lang="ko-KR" altLang="ko-KR" sz="16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p:txBody>
      </p:sp>
    </p:spTree>
    <p:extLst>
      <p:ext uri="{BB962C8B-B14F-4D97-AF65-F5344CB8AC3E}">
        <p14:creationId xmlns:p14="http://schemas.microsoft.com/office/powerpoint/2010/main" val="1953549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GPT-1</a:t>
            </a:r>
            <a:endParaRPr lang="ko-KR" altLang="en-US" dirty="0"/>
          </a:p>
        </p:txBody>
      </p:sp>
      <p:sp>
        <p:nvSpPr>
          <p:cNvPr id="3" name="Content Placeholder 2"/>
          <p:cNvSpPr>
            <a:spLocks noGrp="1"/>
          </p:cNvSpPr>
          <p:nvPr>
            <p:ph idx="1"/>
          </p:nvPr>
        </p:nvSpPr>
        <p:spPr>
          <a:xfrm>
            <a:off x="1182688" y="2017713"/>
            <a:ext cx="7961312" cy="4114800"/>
          </a:xfrm>
        </p:spPr>
        <p:txBody>
          <a:bodyPr/>
          <a:lstStyle/>
          <a:p>
            <a:r>
              <a:rPr lang="ko-KR" altLang="en-US" sz="2000" dirty="0" smtClean="0"/>
              <a:t>제로샷 </a:t>
            </a:r>
            <a:r>
              <a:rPr lang="en-US" altLang="ko-KR" sz="2000" dirty="0" smtClean="0"/>
              <a:t>(zero-shot) </a:t>
            </a:r>
            <a:r>
              <a:rPr lang="ko-KR" altLang="en-US" sz="2000" dirty="0" smtClean="0"/>
              <a:t>행동</a:t>
            </a:r>
            <a:endParaRPr lang="en-US" altLang="ko-KR" sz="2000" dirty="0" smtClean="0"/>
          </a:p>
          <a:p>
            <a:pPr lvl="1"/>
            <a:r>
              <a:rPr lang="ko-KR" altLang="en-US" sz="1800" dirty="0"/>
              <a:t>제로샷이라고 하는 것은 추가적인 미세 조정없이 주어진 다운스트림 작업을 사전 학습 모형을 그대로 이용해서 수행하는 것을 </a:t>
            </a:r>
            <a:r>
              <a:rPr lang="ko-KR" altLang="en-US" sz="1800" dirty="0" smtClean="0"/>
              <a:t>의미 </a:t>
            </a:r>
            <a:endParaRPr lang="en-US" altLang="ko-KR" sz="1800" dirty="0" smtClean="0"/>
          </a:p>
          <a:p>
            <a:pPr lvl="2"/>
            <a:r>
              <a:rPr lang="ko-KR" altLang="ko-KR" sz="1600" dirty="0" smtClean="0"/>
              <a:t>특정 </a:t>
            </a:r>
            <a:r>
              <a:rPr lang="ko-KR" altLang="ko-KR" sz="1600" dirty="0"/>
              <a:t>다운스트림 작업을 위한 분류기에 존재하는 파라미터의 값은 </a:t>
            </a:r>
            <a:r>
              <a:rPr lang="ko-KR" altLang="ko-KR" sz="1600" dirty="0" smtClean="0"/>
              <a:t>학습</a:t>
            </a:r>
            <a:endParaRPr lang="ko-KR" altLang="en-US" sz="1600" dirty="0"/>
          </a:p>
        </p:txBody>
      </p:sp>
      <p:sp>
        <p:nvSpPr>
          <p:cNvPr id="4" name="Date Placeholder 3"/>
          <p:cNvSpPr>
            <a:spLocks noGrp="1"/>
          </p:cNvSpPr>
          <p:nvPr>
            <p:ph type="dt" sz="half" idx="10"/>
          </p:nvPr>
        </p:nvSpPr>
        <p:spPr/>
        <p:txBody>
          <a:bodyPr/>
          <a:lstStyle/>
          <a:p>
            <a:fld id="{F7F58C92-38BC-4D84-A0C4-D99E30DDDD1C}" type="datetime1">
              <a:rPr lang="en-US" altLang="ko-KR" smtClean="0"/>
              <a:t>11/5/2023</a:t>
            </a:fld>
            <a:endParaRPr lang="en-US"/>
          </a:p>
        </p:txBody>
      </p:sp>
      <p:sp>
        <p:nvSpPr>
          <p:cNvPr id="5" name="Footer Placeholder 4"/>
          <p:cNvSpPr>
            <a:spLocks noGrp="1"/>
          </p:cNvSpPr>
          <p:nvPr>
            <p:ph type="ftr" sz="quarter" idx="11"/>
          </p:nvPr>
        </p:nvSpPr>
        <p:spPr/>
        <p:txBody>
          <a:bodyPr/>
          <a:lstStyle/>
          <a:p>
            <a:r>
              <a:rPr lang="en-US" altLang="ko-KR" smtClean="0"/>
              <a:t>GPT models</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14</a:t>
            </a:fld>
            <a:endParaRPr lang="en-US"/>
          </a:p>
        </p:txBody>
      </p:sp>
      <p:pic>
        <p:nvPicPr>
          <p:cNvPr id="7" name="Picture 6"/>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6800" y="3414527"/>
            <a:ext cx="3683000" cy="3293745"/>
          </a:xfrm>
          <a:prstGeom prst="rect">
            <a:avLst/>
          </a:prstGeom>
          <a:noFill/>
        </p:spPr>
      </p:pic>
      <p:sp>
        <p:nvSpPr>
          <p:cNvPr id="8" name="TextBox 7"/>
          <p:cNvSpPr txBox="1"/>
          <p:nvPr/>
        </p:nvSpPr>
        <p:spPr>
          <a:xfrm>
            <a:off x="5638800" y="3810000"/>
            <a:ext cx="3505200" cy="2031325"/>
          </a:xfrm>
          <a:prstGeom prst="rect">
            <a:avLst/>
          </a:prstGeom>
          <a:noFill/>
        </p:spPr>
        <p:txBody>
          <a:bodyPr wrap="square" rtlCol="0">
            <a:spAutoFit/>
          </a:bodyPr>
          <a:lstStyle/>
          <a:p>
            <a:r>
              <a:rPr lang="ko-KR" altLang="en-US" dirty="0" smtClean="0"/>
              <a:t>중요 인사이트</a:t>
            </a:r>
            <a:r>
              <a:rPr lang="en-US" altLang="ko-KR" dirty="0" smtClean="0"/>
              <a:t>:</a:t>
            </a:r>
            <a:r>
              <a:rPr lang="ko-KR" altLang="en-US" dirty="0" smtClean="0"/>
              <a:t> </a:t>
            </a:r>
            <a:endParaRPr lang="en-US" altLang="ko-KR" dirty="0" smtClean="0"/>
          </a:p>
          <a:p>
            <a:r>
              <a:rPr lang="ko-KR" altLang="en-US" dirty="0" smtClean="0"/>
              <a:t>추가적인 학습 </a:t>
            </a:r>
            <a:r>
              <a:rPr lang="en-US" altLang="ko-KR" dirty="0" smtClean="0"/>
              <a:t>(</a:t>
            </a:r>
            <a:r>
              <a:rPr lang="ko-KR" altLang="en-US" dirty="0" smtClean="0"/>
              <a:t>즉</a:t>
            </a:r>
            <a:r>
              <a:rPr lang="en-US" altLang="ko-KR" dirty="0" smtClean="0"/>
              <a:t>, </a:t>
            </a:r>
            <a:r>
              <a:rPr lang="ko-KR" altLang="en-US" dirty="0" smtClean="0"/>
              <a:t>미세조정</a:t>
            </a:r>
            <a:r>
              <a:rPr lang="en-US" altLang="ko-KR" dirty="0" smtClean="0"/>
              <a:t>)</a:t>
            </a:r>
            <a:r>
              <a:rPr lang="ko-KR" altLang="en-US" dirty="0" smtClean="0"/>
              <a:t>을 하지 않더라도 사전학습을 충분히 수행하면 다운스트림 작업에 대한 성능이 좋게 나온다</a:t>
            </a:r>
            <a:r>
              <a:rPr lang="en-US" altLang="ko-KR" dirty="0" smtClean="0"/>
              <a:t>!! </a:t>
            </a:r>
          </a:p>
          <a:p>
            <a:r>
              <a:rPr lang="en-US" altLang="ko-KR" dirty="0" smtClean="0">
                <a:latin typeface="맑은 고딕" panose="020B0503020000020004" pitchFamily="50" charset="-127"/>
                <a:ea typeface="맑은 고딕" panose="020B0503020000020004" pitchFamily="50" charset="-127"/>
              </a:rPr>
              <a:t>⇒ </a:t>
            </a:r>
            <a:r>
              <a:rPr lang="ko-KR" altLang="en-US" dirty="0" smtClean="0">
                <a:latin typeface="맑은 고딕" panose="020B0503020000020004" pitchFamily="50" charset="-127"/>
                <a:ea typeface="맑은 고딕" panose="020B0503020000020004" pitchFamily="50" charset="-127"/>
              </a:rPr>
              <a:t>이를 반영한 것이 </a:t>
            </a:r>
            <a:r>
              <a:rPr lang="en-US" altLang="ko-KR" dirty="0" smtClean="0">
                <a:latin typeface="맑은 고딕" panose="020B0503020000020004" pitchFamily="50" charset="-127"/>
                <a:ea typeface="맑은 고딕" panose="020B0503020000020004" pitchFamily="50" charset="-127"/>
              </a:rPr>
              <a:t>GPT-2, 3</a:t>
            </a:r>
            <a:endParaRPr lang="ko-KR" altLang="en-US" dirty="0"/>
          </a:p>
        </p:txBody>
      </p:sp>
    </p:spTree>
    <p:extLst>
      <p:ext uri="{BB962C8B-B14F-4D97-AF65-F5344CB8AC3E}">
        <p14:creationId xmlns:p14="http://schemas.microsoft.com/office/powerpoint/2010/main" val="1196167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err="1" smtClean="0"/>
              <a:t>gpt</a:t>
            </a:r>
            <a:r>
              <a:rPr lang="en-US" altLang="ko-KR" dirty="0" smtClean="0"/>
              <a:t>-2</a:t>
            </a:r>
            <a:endParaRPr lang="ko-KR" altLang="en-US" dirty="0"/>
          </a:p>
        </p:txBody>
      </p:sp>
      <p:sp>
        <p:nvSpPr>
          <p:cNvPr id="3" name="Text Placeholder 2"/>
          <p:cNvSpPr>
            <a:spLocks noGrp="1"/>
          </p:cNvSpPr>
          <p:nvPr>
            <p:ph type="body" idx="1"/>
          </p:nvPr>
        </p:nvSpPr>
        <p:spPr/>
        <p:txBody>
          <a:bodyPr/>
          <a:lstStyle/>
          <a:p>
            <a:endParaRPr lang="ko-KR" altLang="en-US"/>
          </a:p>
        </p:txBody>
      </p:sp>
      <p:sp>
        <p:nvSpPr>
          <p:cNvPr id="4" name="Date Placeholder 3"/>
          <p:cNvSpPr>
            <a:spLocks noGrp="1"/>
          </p:cNvSpPr>
          <p:nvPr>
            <p:ph type="dt" sz="half" idx="10"/>
          </p:nvPr>
        </p:nvSpPr>
        <p:spPr/>
        <p:txBody>
          <a:bodyPr/>
          <a:lstStyle/>
          <a:p>
            <a:fld id="{6EE680E6-579F-4246-9D67-D8A83BAD9992}" type="datetime1">
              <a:rPr lang="en-US" altLang="ko-KR" smtClean="0"/>
              <a:t>11/5/2023</a:t>
            </a:fld>
            <a:endParaRPr lang="en-US"/>
          </a:p>
        </p:txBody>
      </p:sp>
      <p:sp>
        <p:nvSpPr>
          <p:cNvPr id="5" name="Footer Placeholder 4"/>
          <p:cNvSpPr>
            <a:spLocks noGrp="1"/>
          </p:cNvSpPr>
          <p:nvPr>
            <p:ph type="ftr" sz="quarter" idx="11"/>
          </p:nvPr>
        </p:nvSpPr>
        <p:spPr/>
        <p:txBody>
          <a:bodyPr/>
          <a:lstStyle/>
          <a:p>
            <a:r>
              <a:rPr lang="en-US" altLang="ko-KR" smtClean="0"/>
              <a:t>GPT models</a:t>
            </a:r>
            <a:endParaRPr lang="en-US"/>
          </a:p>
        </p:txBody>
      </p:sp>
      <p:sp>
        <p:nvSpPr>
          <p:cNvPr id="6" name="Slide Number Placeholder 5"/>
          <p:cNvSpPr>
            <a:spLocks noGrp="1"/>
          </p:cNvSpPr>
          <p:nvPr>
            <p:ph type="sldNum" sz="quarter" idx="12"/>
          </p:nvPr>
        </p:nvSpPr>
        <p:spPr/>
        <p:txBody>
          <a:bodyPr/>
          <a:lstStyle/>
          <a:p>
            <a:fld id="{B1A96CDA-AC9E-4D10-87FE-92C3AF95A555}" type="slidenum">
              <a:rPr lang="en-US" smtClean="0"/>
              <a:pPr/>
              <a:t>15</a:t>
            </a:fld>
            <a:endParaRPr lang="en-US"/>
          </a:p>
        </p:txBody>
      </p:sp>
    </p:spTree>
    <p:extLst>
      <p:ext uri="{BB962C8B-B14F-4D97-AF65-F5344CB8AC3E}">
        <p14:creationId xmlns:p14="http://schemas.microsoft.com/office/powerpoint/2010/main" val="20946509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GPT-2</a:t>
            </a:r>
            <a:endParaRPr lang="ko-KR" altLang="en-US" dirty="0"/>
          </a:p>
        </p:txBody>
      </p:sp>
      <p:sp>
        <p:nvSpPr>
          <p:cNvPr id="3" name="Content Placeholder 2"/>
          <p:cNvSpPr>
            <a:spLocks noGrp="1"/>
          </p:cNvSpPr>
          <p:nvPr>
            <p:ph idx="1"/>
          </p:nvPr>
        </p:nvSpPr>
        <p:spPr/>
        <p:txBody>
          <a:bodyPr/>
          <a:lstStyle/>
          <a:p>
            <a:r>
              <a:rPr lang="en-US" altLang="ko-KR" sz="1800" dirty="0" smtClean="0"/>
              <a:t>GPT-1</a:t>
            </a:r>
            <a:r>
              <a:rPr lang="ko-KR" altLang="en-US" sz="1800" dirty="0" smtClean="0"/>
              <a:t>과의 주요한 차이</a:t>
            </a:r>
            <a:endParaRPr lang="en-US" altLang="ko-KR" sz="1800" dirty="0" smtClean="0"/>
          </a:p>
          <a:p>
            <a:pPr lvl="1"/>
            <a:r>
              <a:rPr lang="ko-KR" altLang="en-US" sz="1600" dirty="0"/>
              <a:t>더 많은 양질의 데이터를 이용해서 학습을 하였고</a:t>
            </a:r>
            <a:r>
              <a:rPr lang="en-US" altLang="ko-KR" sz="1600" dirty="0"/>
              <a:t>, </a:t>
            </a:r>
            <a:endParaRPr lang="en-US" altLang="ko-KR" sz="1600" dirty="0" smtClean="0"/>
          </a:p>
          <a:p>
            <a:pPr lvl="1"/>
            <a:r>
              <a:rPr lang="ko-KR" altLang="en-US" sz="1600" dirty="0" smtClean="0"/>
              <a:t>더 </a:t>
            </a:r>
            <a:r>
              <a:rPr lang="ko-KR" altLang="en-US" sz="1600" dirty="0"/>
              <a:t>많은 파라미터를 갖는 모형을 사용했으며</a:t>
            </a:r>
            <a:r>
              <a:rPr lang="en-US" altLang="ko-KR" sz="1600" dirty="0"/>
              <a:t>, </a:t>
            </a:r>
            <a:endParaRPr lang="en-US" altLang="ko-KR" sz="1600" dirty="0" smtClean="0"/>
          </a:p>
          <a:p>
            <a:pPr lvl="1"/>
            <a:r>
              <a:rPr lang="ko-KR" altLang="en-US" sz="1600" dirty="0" smtClean="0"/>
              <a:t>미세 </a:t>
            </a:r>
            <a:r>
              <a:rPr lang="ko-KR" altLang="en-US" sz="1600" dirty="0"/>
              <a:t>조정 작업을 수행하지 않았다는 </a:t>
            </a:r>
            <a:r>
              <a:rPr lang="ko-KR" altLang="en-US" sz="1600" dirty="0" smtClean="0"/>
              <a:t>것</a:t>
            </a:r>
            <a:endParaRPr lang="en-US" altLang="ko-KR" sz="1600" dirty="0" smtClean="0"/>
          </a:p>
          <a:p>
            <a:r>
              <a:rPr lang="en-US" altLang="ko-KR" sz="1800" dirty="0" smtClean="0"/>
              <a:t>GPT-2 </a:t>
            </a:r>
            <a:r>
              <a:rPr lang="ko-KR" altLang="en-US" sz="1800" dirty="0" smtClean="0"/>
              <a:t>논문의 가장 큰 목적</a:t>
            </a:r>
            <a:endParaRPr lang="en-US" altLang="ko-KR" sz="1800" dirty="0" smtClean="0"/>
          </a:p>
          <a:p>
            <a:pPr lvl="1"/>
            <a:r>
              <a:rPr lang="ko-KR" altLang="en-US" sz="1600" dirty="0"/>
              <a:t>대용량의 질이 좋은 학습 데이터로 사전 학습된 언어 모형을 추가적인 미세 조정없이 다양한 다운스트림 작업에 적용해 보고</a:t>
            </a:r>
            <a:r>
              <a:rPr lang="en-US" altLang="ko-KR" sz="1600" dirty="0"/>
              <a:t>, </a:t>
            </a:r>
            <a:r>
              <a:rPr lang="ko-KR" altLang="en-US" sz="1600" dirty="0"/>
              <a:t>모형의 성능을 파악해 보는 </a:t>
            </a:r>
            <a:r>
              <a:rPr lang="ko-KR" altLang="en-US" sz="1600" dirty="0" smtClean="0"/>
              <a:t>것</a:t>
            </a:r>
            <a:endParaRPr lang="en-US" altLang="ko-KR" sz="1600" dirty="0" smtClean="0"/>
          </a:p>
          <a:p>
            <a:pPr lvl="1"/>
            <a:r>
              <a:rPr lang="ko-KR" altLang="en-US" sz="1600" dirty="0"/>
              <a:t>저자들은 다양한 작업에 대한 내용을 담고 있는 학습 데이터를 이용해서 사전 학습된 언어 모형의 경우에는 추가적인 미세 조정 과정이 없이도 특정한 다운스트림 작업에 대해 좋은 성능을 낼 수 있을 것이라는 가설을 세우고</a:t>
            </a:r>
            <a:r>
              <a:rPr lang="en-US" altLang="ko-KR" sz="1600" dirty="0"/>
              <a:t>, </a:t>
            </a:r>
            <a:r>
              <a:rPr lang="ko-KR" altLang="en-US" sz="1600" dirty="0"/>
              <a:t>그러한 가설이 맞는지를 해당 논문에서 검증</a:t>
            </a:r>
          </a:p>
        </p:txBody>
      </p:sp>
      <p:sp>
        <p:nvSpPr>
          <p:cNvPr id="4" name="Date Placeholder 3"/>
          <p:cNvSpPr>
            <a:spLocks noGrp="1"/>
          </p:cNvSpPr>
          <p:nvPr>
            <p:ph type="dt" sz="half" idx="10"/>
          </p:nvPr>
        </p:nvSpPr>
        <p:spPr/>
        <p:txBody>
          <a:bodyPr/>
          <a:lstStyle/>
          <a:p>
            <a:fld id="{A914134E-1BCA-4134-A9BB-D174D01AE430}" type="datetime1">
              <a:rPr lang="en-US" altLang="ko-KR" smtClean="0"/>
              <a:t>11/5/2023</a:t>
            </a:fld>
            <a:endParaRPr lang="en-US"/>
          </a:p>
        </p:txBody>
      </p:sp>
      <p:sp>
        <p:nvSpPr>
          <p:cNvPr id="5" name="Footer Placeholder 4"/>
          <p:cNvSpPr>
            <a:spLocks noGrp="1"/>
          </p:cNvSpPr>
          <p:nvPr>
            <p:ph type="ftr" sz="quarter" idx="11"/>
          </p:nvPr>
        </p:nvSpPr>
        <p:spPr/>
        <p:txBody>
          <a:bodyPr/>
          <a:lstStyle/>
          <a:p>
            <a:r>
              <a:rPr lang="en-US" altLang="ko-KR" smtClean="0"/>
              <a:t>GPT models</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16</a:t>
            </a:fld>
            <a:endParaRPr lang="en-US"/>
          </a:p>
        </p:txBody>
      </p:sp>
      <p:sp>
        <p:nvSpPr>
          <p:cNvPr id="7" name="Rectangle 6"/>
          <p:cNvSpPr/>
          <p:nvPr/>
        </p:nvSpPr>
        <p:spPr>
          <a:xfrm>
            <a:off x="533400" y="5592566"/>
            <a:ext cx="7956550" cy="523220"/>
          </a:xfrm>
          <a:prstGeom prst="rect">
            <a:avLst/>
          </a:prstGeom>
        </p:spPr>
        <p:txBody>
          <a:bodyPr wrap="square">
            <a:spAutoFit/>
          </a:bodyPr>
          <a:lstStyle/>
          <a:p>
            <a:r>
              <a:rPr lang="en-US" altLang="ko-KR" sz="1400" kern="100" dirty="0">
                <a:latin typeface="맑은 고딕" panose="020B0503020000020004" pitchFamily="50" charset="-127"/>
                <a:cs typeface="Times New Roman" panose="02020603050405020304" pitchFamily="18" charset="0"/>
              </a:rPr>
              <a:t>Radford, A., Wu, J., Child, R., Luan, D., </a:t>
            </a:r>
            <a:r>
              <a:rPr lang="en-US" altLang="ko-KR" sz="1400" kern="100" dirty="0" err="1">
                <a:latin typeface="맑은 고딕" panose="020B0503020000020004" pitchFamily="50" charset="-127"/>
                <a:cs typeface="Times New Roman" panose="02020603050405020304" pitchFamily="18" charset="0"/>
              </a:rPr>
              <a:t>Amodei</a:t>
            </a:r>
            <a:r>
              <a:rPr lang="en-US" altLang="ko-KR" sz="1400" kern="100" dirty="0">
                <a:latin typeface="맑은 고딕" panose="020B0503020000020004" pitchFamily="50" charset="-127"/>
                <a:cs typeface="Times New Roman" panose="02020603050405020304" pitchFamily="18" charset="0"/>
              </a:rPr>
              <a:t>, D., &amp; </a:t>
            </a:r>
            <a:r>
              <a:rPr lang="en-US" altLang="ko-KR" sz="1400" kern="100" dirty="0" err="1">
                <a:latin typeface="맑은 고딕" panose="020B0503020000020004" pitchFamily="50" charset="-127"/>
                <a:cs typeface="Times New Roman" panose="02020603050405020304" pitchFamily="18" charset="0"/>
              </a:rPr>
              <a:t>Sutskever</a:t>
            </a:r>
            <a:r>
              <a:rPr lang="en-US" altLang="ko-KR" sz="1400" kern="100" dirty="0">
                <a:latin typeface="맑은 고딕" panose="020B0503020000020004" pitchFamily="50" charset="-127"/>
                <a:cs typeface="Times New Roman" panose="02020603050405020304" pitchFamily="18" charset="0"/>
              </a:rPr>
              <a:t>, I. (2019). Language models are unsupervised multitask learners. </a:t>
            </a:r>
            <a:r>
              <a:rPr lang="en-US" altLang="ko-KR" sz="1400" i="1" kern="100" dirty="0" err="1">
                <a:latin typeface="맑은 고딕" panose="020B0503020000020004" pitchFamily="50" charset="-127"/>
                <a:cs typeface="Times New Roman" panose="02020603050405020304" pitchFamily="18" charset="0"/>
              </a:rPr>
              <a:t>OpenAI</a:t>
            </a:r>
            <a:r>
              <a:rPr lang="en-US" altLang="ko-KR" sz="1400" i="1" kern="100" dirty="0">
                <a:latin typeface="맑은 고딕" panose="020B0503020000020004" pitchFamily="50" charset="-127"/>
                <a:cs typeface="Times New Roman" panose="02020603050405020304" pitchFamily="18" charset="0"/>
              </a:rPr>
              <a:t> blog</a:t>
            </a:r>
            <a:r>
              <a:rPr lang="en-US" altLang="ko-KR" sz="1400" kern="100" dirty="0">
                <a:latin typeface="맑은 고딕" panose="020B0503020000020004" pitchFamily="50" charset="-127"/>
                <a:cs typeface="Times New Roman" panose="02020603050405020304" pitchFamily="18" charset="0"/>
              </a:rPr>
              <a:t>, </a:t>
            </a:r>
            <a:r>
              <a:rPr lang="en-US" altLang="ko-KR" sz="1400" i="1" kern="100" dirty="0">
                <a:latin typeface="맑은 고딕" panose="020B0503020000020004" pitchFamily="50" charset="-127"/>
                <a:cs typeface="Times New Roman" panose="02020603050405020304" pitchFamily="18" charset="0"/>
              </a:rPr>
              <a:t>1</a:t>
            </a:r>
            <a:r>
              <a:rPr lang="en-US" altLang="ko-KR" sz="1400" kern="100" dirty="0">
                <a:latin typeface="맑은 고딕" panose="020B0503020000020004" pitchFamily="50" charset="-127"/>
                <a:cs typeface="Times New Roman" panose="02020603050405020304" pitchFamily="18" charset="0"/>
              </a:rPr>
              <a:t>(8), 9.</a:t>
            </a:r>
            <a:endParaRPr lang="ko-KR" altLang="en-US" sz="1400" dirty="0"/>
          </a:p>
        </p:txBody>
      </p:sp>
    </p:spTree>
    <p:extLst>
      <p:ext uri="{BB962C8B-B14F-4D97-AF65-F5344CB8AC3E}">
        <p14:creationId xmlns:p14="http://schemas.microsoft.com/office/powerpoint/2010/main" val="3441956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GPT-2</a:t>
            </a:r>
            <a:endParaRPr lang="ko-KR" altLang="en-US" dirty="0"/>
          </a:p>
        </p:txBody>
      </p:sp>
      <p:sp>
        <p:nvSpPr>
          <p:cNvPr id="3" name="Content Placeholder 2"/>
          <p:cNvSpPr>
            <a:spLocks noGrp="1"/>
          </p:cNvSpPr>
          <p:nvPr>
            <p:ph idx="1"/>
          </p:nvPr>
        </p:nvSpPr>
        <p:spPr/>
        <p:txBody>
          <a:bodyPr/>
          <a:lstStyle/>
          <a:p>
            <a:r>
              <a:rPr lang="en-US" altLang="ko-KR" sz="1800" dirty="0" smtClean="0"/>
              <a:t>Zero-shot</a:t>
            </a:r>
          </a:p>
          <a:p>
            <a:pPr lvl="1"/>
            <a:r>
              <a:rPr lang="ko-KR" altLang="en-US" sz="1600" dirty="0" smtClean="0"/>
              <a:t>의미</a:t>
            </a:r>
            <a:r>
              <a:rPr lang="en-US" altLang="ko-KR" sz="1600" dirty="0" smtClean="0"/>
              <a:t>: </a:t>
            </a:r>
            <a:r>
              <a:rPr lang="ko-KR" altLang="en-US" sz="1600" dirty="0"/>
              <a:t>사전 학습 모형에 대한 추가적인 학습</a:t>
            </a:r>
            <a:r>
              <a:rPr lang="en-US" altLang="ko-KR" sz="1600" dirty="0"/>
              <a:t>, </a:t>
            </a:r>
            <a:r>
              <a:rPr lang="ko-KR" altLang="en-US" sz="1600" dirty="0"/>
              <a:t>즉 미세 조정 과정이 없는 것</a:t>
            </a:r>
            <a:endParaRPr lang="en-US" altLang="ko-KR" sz="1600" dirty="0" smtClean="0"/>
          </a:p>
          <a:p>
            <a:pPr lvl="1"/>
            <a:r>
              <a:rPr lang="ko-KR" altLang="en-US" sz="1600" dirty="0" smtClean="0"/>
              <a:t>주요 이유</a:t>
            </a:r>
            <a:r>
              <a:rPr lang="en-US" altLang="ko-KR" sz="1600" dirty="0" smtClean="0"/>
              <a:t>: </a:t>
            </a:r>
            <a:r>
              <a:rPr lang="ko-KR" altLang="en-US" sz="1600" dirty="0"/>
              <a:t>사전 학습과 지도 학습 기반의 미세 조정을 같이 사용하는 방법이 갖는 한계 </a:t>
            </a:r>
            <a:r>
              <a:rPr lang="ko-KR" altLang="en-US" sz="1600" dirty="0" smtClean="0"/>
              <a:t>때문</a:t>
            </a:r>
            <a:endParaRPr lang="en-US" altLang="ko-KR" sz="1600" dirty="0" smtClean="0"/>
          </a:p>
          <a:p>
            <a:pPr lvl="2"/>
            <a:r>
              <a:rPr lang="ko-KR" altLang="en-US" sz="1400" dirty="0"/>
              <a:t>이러한 정답 데이터를 생성하는 것이 많은 비용이 들고</a:t>
            </a:r>
            <a:r>
              <a:rPr lang="en-US" altLang="ko-KR" sz="1400" dirty="0"/>
              <a:t>, </a:t>
            </a:r>
            <a:r>
              <a:rPr lang="ko-KR" altLang="en-US" sz="1400" dirty="0"/>
              <a:t>특정한 작업을 위한 정답 데이터를 이용해 미세 조정된 모형의 경우에는 일반화 정도가 낮아 다른 작업에 적용하는 것이 어렵다는 </a:t>
            </a:r>
            <a:r>
              <a:rPr lang="ko-KR" altLang="en-US" sz="1400" dirty="0" smtClean="0"/>
              <a:t>단점 존재</a:t>
            </a:r>
            <a:endParaRPr lang="en-US" altLang="ko-KR" sz="1400" dirty="0" smtClean="0"/>
          </a:p>
          <a:p>
            <a:pPr lvl="1"/>
            <a:r>
              <a:rPr lang="ko-KR" altLang="en-US" sz="1600" dirty="0" smtClean="0"/>
              <a:t>주요 아이디어</a:t>
            </a:r>
            <a:endParaRPr lang="en-US" altLang="ko-KR" sz="1600" dirty="0" smtClean="0"/>
          </a:p>
          <a:p>
            <a:pPr lvl="2"/>
            <a:r>
              <a:rPr lang="ko-KR" altLang="en-US" sz="1400" dirty="0" smtClean="0"/>
              <a:t>풀고자 </a:t>
            </a:r>
            <a:r>
              <a:rPr lang="ko-KR" altLang="en-US" sz="1400" dirty="0"/>
              <a:t>하는 문제에 대한 별도의 정답 데이터를 이용해서 미세 조정 학습을 수행하지 않더라도 그러한 문제와 관련된 내용을 포함하고 있는 학습 데이터를 기반으로 사전 학습된 언어 모형을 이용해서 주어진 문제를 </a:t>
            </a:r>
            <a:r>
              <a:rPr lang="ko-KR" altLang="en-US" sz="1400" dirty="0" smtClean="0"/>
              <a:t>풀 수 있다</a:t>
            </a:r>
            <a:r>
              <a:rPr lang="en-US" altLang="ko-KR" sz="1400" dirty="0" smtClean="0"/>
              <a:t>.</a:t>
            </a:r>
          </a:p>
          <a:p>
            <a:pPr lvl="2"/>
            <a:r>
              <a:rPr lang="ko-KR" altLang="en-US" sz="1400" dirty="0" smtClean="0"/>
              <a:t>미세조정시</a:t>
            </a:r>
            <a:r>
              <a:rPr lang="en-US" altLang="ko-KR" sz="1400" dirty="0" smtClean="0"/>
              <a:t>, </a:t>
            </a:r>
            <a:r>
              <a:rPr lang="ko-KR" altLang="en-US" sz="1400" dirty="0" smtClean="0"/>
              <a:t>풀고자 </a:t>
            </a:r>
            <a:r>
              <a:rPr lang="ko-KR" altLang="en-US" sz="1400" dirty="0"/>
              <a:t>하는 문제와 관련된 예시나 혹은 </a:t>
            </a:r>
            <a:r>
              <a:rPr lang="ko-KR" altLang="en-US" sz="1400" dirty="0" smtClean="0"/>
              <a:t>프롬프트를 </a:t>
            </a:r>
            <a:r>
              <a:rPr lang="ko-KR" altLang="en-US" sz="1400" dirty="0"/>
              <a:t>사전학습 모형에 입력하는 방식을 </a:t>
            </a:r>
            <a:r>
              <a:rPr lang="ko-KR" altLang="en-US" sz="1400" dirty="0" smtClean="0"/>
              <a:t>사용</a:t>
            </a:r>
            <a:endParaRPr lang="en-US" altLang="ko-KR" sz="1400" dirty="0" smtClean="0"/>
          </a:p>
          <a:p>
            <a:pPr lvl="2"/>
            <a:r>
              <a:rPr lang="ko-KR" altLang="en-US" sz="1400" dirty="0" smtClean="0"/>
              <a:t>프롬프트</a:t>
            </a:r>
            <a:r>
              <a:rPr lang="en-US" altLang="ko-KR" sz="1400" dirty="0" smtClean="0"/>
              <a:t>: </a:t>
            </a:r>
            <a:r>
              <a:rPr lang="ko-KR" altLang="en-US" sz="1400" dirty="0"/>
              <a:t>사용자가 </a:t>
            </a:r>
            <a:r>
              <a:rPr lang="en-US" altLang="ko-KR" sz="1400" dirty="0"/>
              <a:t>GPT </a:t>
            </a:r>
            <a:r>
              <a:rPr lang="ko-KR" altLang="en-US" sz="1400" dirty="0"/>
              <a:t>모형을 이용하여 어떠한 종류의 작업을 수행하고자 하는지에 대한 내용을 담고 있는 텍스트</a:t>
            </a:r>
            <a:endParaRPr lang="ko-KR" altLang="en-US" sz="1400" dirty="0"/>
          </a:p>
        </p:txBody>
      </p:sp>
      <p:sp>
        <p:nvSpPr>
          <p:cNvPr id="4" name="Date Placeholder 3"/>
          <p:cNvSpPr>
            <a:spLocks noGrp="1"/>
          </p:cNvSpPr>
          <p:nvPr>
            <p:ph type="dt" sz="half" idx="10"/>
          </p:nvPr>
        </p:nvSpPr>
        <p:spPr/>
        <p:txBody>
          <a:bodyPr/>
          <a:lstStyle/>
          <a:p>
            <a:fld id="{DC35E03C-E8E8-4262-9AC5-4F65DEA629D2}" type="datetime1">
              <a:rPr lang="en-US" altLang="ko-KR" smtClean="0"/>
              <a:t>11/5/2023</a:t>
            </a:fld>
            <a:endParaRPr lang="en-US"/>
          </a:p>
        </p:txBody>
      </p:sp>
      <p:sp>
        <p:nvSpPr>
          <p:cNvPr id="5" name="Footer Placeholder 4"/>
          <p:cNvSpPr>
            <a:spLocks noGrp="1"/>
          </p:cNvSpPr>
          <p:nvPr>
            <p:ph type="ftr" sz="quarter" idx="11"/>
          </p:nvPr>
        </p:nvSpPr>
        <p:spPr/>
        <p:txBody>
          <a:bodyPr/>
          <a:lstStyle/>
          <a:p>
            <a:r>
              <a:rPr lang="en-US" altLang="ko-KR" smtClean="0"/>
              <a:t>GPT models</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17</a:t>
            </a:fld>
            <a:endParaRPr lang="en-US"/>
          </a:p>
        </p:txBody>
      </p:sp>
    </p:spTree>
    <p:extLst>
      <p:ext uri="{BB962C8B-B14F-4D97-AF65-F5344CB8AC3E}">
        <p14:creationId xmlns:p14="http://schemas.microsoft.com/office/powerpoint/2010/main" val="34139441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GPT-2</a:t>
            </a:r>
            <a:endParaRPr lang="ko-KR" altLang="en-US" dirty="0"/>
          </a:p>
        </p:txBody>
      </p:sp>
      <p:sp>
        <p:nvSpPr>
          <p:cNvPr id="3" name="Content Placeholder 2"/>
          <p:cNvSpPr>
            <a:spLocks noGrp="1"/>
          </p:cNvSpPr>
          <p:nvPr>
            <p:ph idx="1"/>
          </p:nvPr>
        </p:nvSpPr>
        <p:spPr/>
        <p:txBody>
          <a:bodyPr/>
          <a:lstStyle/>
          <a:p>
            <a:r>
              <a:rPr lang="ko-KR" altLang="en-US" sz="2800" dirty="0" smtClean="0"/>
              <a:t>학습 데이터</a:t>
            </a:r>
            <a:endParaRPr lang="en-US" altLang="ko-KR" sz="2800" dirty="0" smtClean="0"/>
          </a:p>
          <a:p>
            <a:pPr lvl="1"/>
            <a:r>
              <a:rPr lang="en-US" altLang="ko-KR" sz="2400" dirty="0" err="1" smtClean="0"/>
              <a:t>WebText</a:t>
            </a:r>
            <a:r>
              <a:rPr lang="en-US" altLang="ko-KR" sz="2400" dirty="0" smtClean="0"/>
              <a:t>: </a:t>
            </a:r>
            <a:r>
              <a:rPr lang="ko-KR" altLang="en-US" sz="2400" dirty="0" smtClean="0"/>
              <a:t>질 </a:t>
            </a:r>
            <a:r>
              <a:rPr lang="ko-KR" altLang="en-US" sz="2400" dirty="0"/>
              <a:t>높은 학습 데이터를 구축하기 위해서 저자들은 직접 인터넷으로부터 데이터를 수집합니다</a:t>
            </a:r>
            <a:r>
              <a:rPr lang="en-US" altLang="ko-KR" sz="2400" dirty="0"/>
              <a:t>. </a:t>
            </a:r>
            <a:r>
              <a:rPr lang="ko-KR" altLang="en-US" sz="2400" dirty="0"/>
              <a:t>레딧</a:t>
            </a:r>
            <a:r>
              <a:rPr lang="en-US" altLang="ko-KR" sz="2400" dirty="0"/>
              <a:t>(</a:t>
            </a:r>
            <a:r>
              <a:rPr lang="en-US" altLang="ko-KR" sz="2400" dirty="0" err="1"/>
              <a:t>Reddit</a:t>
            </a:r>
            <a:r>
              <a:rPr lang="en-US" altLang="ko-KR" sz="2400" dirty="0"/>
              <a:t>)</a:t>
            </a:r>
            <a:r>
              <a:rPr lang="ko-KR" altLang="en-US" sz="2400" dirty="0"/>
              <a:t>이라고 하는 소셜 미디어 </a:t>
            </a:r>
            <a:r>
              <a:rPr lang="ko-KR" altLang="en-US" sz="2400" dirty="0" smtClean="0"/>
              <a:t>플랫폼에서 </a:t>
            </a:r>
            <a:r>
              <a:rPr lang="ko-KR" altLang="en-US" sz="2400" dirty="0"/>
              <a:t>세 </a:t>
            </a:r>
            <a:r>
              <a:rPr lang="ko-KR" altLang="en-US" sz="2400" dirty="0" smtClean="0"/>
              <a:t>개 이상의 </a:t>
            </a:r>
            <a:r>
              <a:rPr lang="ko-KR" altLang="en-US" sz="2400" dirty="0"/>
              <a:t>카르마</a:t>
            </a:r>
            <a:r>
              <a:rPr lang="en-US" altLang="ko-KR" sz="2400" dirty="0"/>
              <a:t>(karma)</a:t>
            </a:r>
            <a:r>
              <a:rPr lang="ko-KR" altLang="en-US" sz="2400" dirty="0"/>
              <a:t>를 받은 게시글에 입력된 </a:t>
            </a:r>
            <a:r>
              <a:rPr lang="ko-KR" altLang="en-US" sz="2400" dirty="0" smtClean="0"/>
              <a:t>링크에 대한 텍스트만을 수집</a:t>
            </a:r>
            <a:endParaRPr lang="en-US" altLang="ko-KR" sz="2400" dirty="0" smtClean="0"/>
          </a:p>
          <a:p>
            <a:pPr lvl="2"/>
            <a:r>
              <a:rPr lang="en-US" altLang="ko-KR" sz="2000" dirty="0"/>
              <a:t>800</a:t>
            </a:r>
            <a:r>
              <a:rPr lang="ko-KR" altLang="ko-KR" sz="2000" dirty="0"/>
              <a:t>만개가 조금 넘는 </a:t>
            </a:r>
            <a:r>
              <a:rPr lang="ko-KR" altLang="ko-KR" sz="2000" dirty="0" smtClean="0"/>
              <a:t>문서</a:t>
            </a:r>
            <a:endParaRPr lang="en-US" altLang="ko-KR" sz="2000" dirty="0" smtClean="0"/>
          </a:p>
          <a:p>
            <a:pPr lvl="2"/>
            <a:r>
              <a:rPr lang="ko-KR" altLang="ko-KR" sz="2000" dirty="0"/>
              <a:t>전체 사이즈는 </a:t>
            </a:r>
            <a:r>
              <a:rPr lang="en-US" altLang="ko-KR" sz="2000" dirty="0" err="1"/>
              <a:t>40GB</a:t>
            </a:r>
            <a:r>
              <a:rPr lang="en-US" altLang="ko-KR" sz="2000" dirty="0"/>
              <a:t> </a:t>
            </a:r>
            <a:r>
              <a:rPr lang="ko-KR" altLang="ko-KR" sz="2000" dirty="0" smtClean="0"/>
              <a:t>정도</a:t>
            </a:r>
            <a:endParaRPr lang="en-US" altLang="ko-KR" sz="2000" dirty="0" smtClean="0"/>
          </a:p>
          <a:p>
            <a:pPr lvl="2"/>
            <a:r>
              <a:rPr lang="ko-KR" altLang="ko-KR" sz="2000" dirty="0"/>
              <a:t>위키피디아 </a:t>
            </a:r>
            <a:r>
              <a:rPr lang="ko-KR" altLang="ko-KR" sz="2000" dirty="0" smtClean="0"/>
              <a:t>페이지</a:t>
            </a:r>
            <a:r>
              <a:rPr lang="ko-KR" altLang="en-US" sz="2000" dirty="0" smtClean="0"/>
              <a:t>는 불포함</a:t>
            </a:r>
            <a:endParaRPr lang="ko-KR" altLang="en-US" sz="2000" dirty="0"/>
          </a:p>
        </p:txBody>
      </p:sp>
      <p:sp>
        <p:nvSpPr>
          <p:cNvPr id="4" name="Date Placeholder 3"/>
          <p:cNvSpPr>
            <a:spLocks noGrp="1"/>
          </p:cNvSpPr>
          <p:nvPr>
            <p:ph type="dt" sz="half" idx="10"/>
          </p:nvPr>
        </p:nvSpPr>
        <p:spPr/>
        <p:txBody>
          <a:bodyPr/>
          <a:lstStyle/>
          <a:p>
            <a:fld id="{D5E6FB44-7CEA-4B68-A33D-AC80DE7BA8C6}" type="datetime1">
              <a:rPr lang="en-US" altLang="ko-KR" smtClean="0"/>
              <a:t>11/5/2023</a:t>
            </a:fld>
            <a:endParaRPr lang="en-US"/>
          </a:p>
        </p:txBody>
      </p:sp>
      <p:sp>
        <p:nvSpPr>
          <p:cNvPr id="5" name="Footer Placeholder 4"/>
          <p:cNvSpPr>
            <a:spLocks noGrp="1"/>
          </p:cNvSpPr>
          <p:nvPr>
            <p:ph type="ftr" sz="quarter" idx="11"/>
          </p:nvPr>
        </p:nvSpPr>
        <p:spPr/>
        <p:txBody>
          <a:bodyPr/>
          <a:lstStyle/>
          <a:p>
            <a:r>
              <a:rPr lang="en-US" altLang="ko-KR" smtClean="0"/>
              <a:t>GPT models</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18</a:t>
            </a:fld>
            <a:endParaRPr lang="en-US"/>
          </a:p>
        </p:txBody>
      </p:sp>
    </p:spTree>
    <p:extLst>
      <p:ext uri="{BB962C8B-B14F-4D97-AF65-F5344CB8AC3E}">
        <p14:creationId xmlns:p14="http://schemas.microsoft.com/office/powerpoint/2010/main" val="11583588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GPT-2</a:t>
            </a:r>
            <a:endParaRPr lang="ko-KR" altLang="en-US" dirty="0"/>
          </a:p>
        </p:txBody>
      </p:sp>
      <p:sp>
        <p:nvSpPr>
          <p:cNvPr id="3" name="Content Placeholder 2"/>
          <p:cNvSpPr>
            <a:spLocks noGrp="1"/>
          </p:cNvSpPr>
          <p:nvPr>
            <p:ph idx="1"/>
          </p:nvPr>
        </p:nvSpPr>
        <p:spPr/>
        <p:txBody>
          <a:bodyPr/>
          <a:lstStyle/>
          <a:p>
            <a:r>
              <a:rPr lang="ko-KR" altLang="en-US" sz="2400" dirty="0" smtClean="0"/>
              <a:t>모형의 구조</a:t>
            </a:r>
            <a:endParaRPr lang="ko-KR" altLang="en-US" sz="2400" dirty="0"/>
          </a:p>
        </p:txBody>
      </p:sp>
      <p:sp>
        <p:nvSpPr>
          <p:cNvPr id="4" name="Date Placeholder 3"/>
          <p:cNvSpPr>
            <a:spLocks noGrp="1"/>
          </p:cNvSpPr>
          <p:nvPr>
            <p:ph type="dt" sz="half" idx="10"/>
          </p:nvPr>
        </p:nvSpPr>
        <p:spPr/>
        <p:txBody>
          <a:bodyPr/>
          <a:lstStyle/>
          <a:p>
            <a:fld id="{B5B670F8-53FE-4157-A5B2-4158B295401C}" type="datetime1">
              <a:rPr lang="en-US" altLang="ko-KR" smtClean="0"/>
              <a:t>11/5/2023</a:t>
            </a:fld>
            <a:endParaRPr lang="en-US"/>
          </a:p>
        </p:txBody>
      </p:sp>
      <p:sp>
        <p:nvSpPr>
          <p:cNvPr id="5" name="Footer Placeholder 4"/>
          <p:cNvSpPr>
            <a:spLocks noGrp="1"/>
          </p:cNvSpPr>
          <p:nvPr>
            <p:ph type="ftr" sz="quarter" idx="11"/>
          </p:nvPr>
        </p:nvSpPr>
        <p:spPr/>
        <p:txBody>
          <a:bodyPr/>
          <a:lstStyle/>
          <a:p>
            <a:r>
              <a:rPr lang="en-US" altLang="ko-KR" smtClean="0"/>
              <a:t>GPT models</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19</a:t>
            </a:fld>
            <a:endParaRPr lang="en-US"/>
          </a:p>
        </p:txBody>
      </p:sp>
      <p:pic>
        <p:nvPicPr>
          <p:cNvPr id="7" name="Picture 6"/>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56690" y="2547938"/>
            <a:ext cx="3220720" cy="3695700"/>
          </a:xfrm>
          <a:prstGeom prst="rect">
            <a:avLst/>
          </a:prstGeom>
          <a:noFill/>
        </p:spPr>
      </p:pic>
      <p:pic>
        <p:nvPicPr>
          <p:cNvPr id="8" name="Picture 7"/>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57800" y="3143250"/>
            <a:ext cx="2895600" cy="1633537"/>
          </a:xfrm>
          <a:prstGeom prst="rect">
            <a:avLst/>
          </a:prstGeom>
          <a:noFill/>
        </p:spPr>
      </p:pic>
    </p:spTree>
    <p:extLst>
      <p:ext uri="{BB962C8B-B14F-4D97-AF65-F5344CB8AC3E}">
        <p14:creationId xmlns:p14="http://schemas.microsoft.com/office/powerpoint/2010/main" val="1107570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GPT Timeline</a:t>
            </a:r>
            <a:endParaRPr lang="ko-KR" altLang="en-US" dirty="0"/>
          </a:p>
        </p:txBody>
      </p:sp>
      <p:sp>
        <p:nvSpPr>
          <p:cNvPr id="3" name="Content Placeholder 2"/>
          <p:cNvSpPr>
            <a:spLocks noGrp="1"/>
          </p:cNvSpPr>
          <p:nvPr>
            <p:ph idx="1"/>
          </p:nvPr>
        </p:nvSpPr>
        <p:spPr>
          <a:xfrm>
            <a:off x="1182688" y="2017713"/>
            <a:ext cx="7772400" cy="3544887"/>
          </a:xfrm>
        </p:spPr>
        <p:txBody>
          <a:bodyPr/>
          <a:lstStyle/>
          <a:p>
            <a:r>
              <a:rPr lang="en-US" altLang="ko-KR" sz="2800" dirty="0" smtClean="0"/>
              <a:t>GPT Timeline</a:t>
            </a:r>
          </a:p>
          <a:p>
            <a:endParaRPr lang="en-US" altLang="ko-KR" sz="2800" dirty="0" smtClean="0"/>
          </a:p>
          <a:p>
            <a:endParaRPr lang="en-US" altLang="ko-KR" sz="2800" dirty="0"/>
          </a:p>
          <a:p>
            <a:endParaRPr lang="en-US" altLang="ko-KR" sz="2800" dirty="0" smtClean="0"/>
          </a:p>
          <a:p>
            <a:endParaRPr lang="en-US" altLang="ko-KR" sz="2800" dirty="0"/>
          </a:p>
          <a:p>
            <a:r>
              <a:rPr lang="en-US" altLang="ko-KR" sz="2800" dirty="0" smtClean="0"/>
              <a:t>ChatGPT</a:t>
            </a:r>
            <a:r>
              <a:rPr lang="ko-KR" altLang="en-US" sz="2800" dirty="0" smtClean="0"/>
              <a:t>는 </a:t>
            </a:r>
            <a:r>
              <a:rPr lang="en-US" altLang="ko-KR" sz="2800" dirty="0" err="1" smtClean="0"/>
              <a:t>InstructGPT</a:t>
            </a:r>
            <a:r>
              <a:rPr lang="ko-KR" altLang="en-US" sz="2800" dirty="0" smtClean="0"/>
              <a:t>와 유사</a:t>
            </a:r>
            <a:endParaRPr lang="en-US" altLang="ko-KR" sz="2800" dirty="0" smtClean="0"/>
          </a:p>
          <a:p>
            <a:pPr lvl="1"/>
            <a:r>
              <a:rPr lang="ko-KR" altLang="en-US" sz="2400" dirty="0" smtClean="0"/>
              <a:t>따라서 여기서는 </a:t>
            </a:r>
            <a:r>
              <a:rPr lang="en-US" altLang="ko-KR" sz="2400" dirty="0" err="1" smtClean="0"/>
              <a:t>InstructGPT</a:t>
            </a:r>
            <a:r>
              <a:rPr lang="ko-KR" altLang="en-US" sz="2400" dirty="0" smtClean="0"/>
              <a:t>를 중심으로 설명</a:t>
            </a:r>
            <a:endParaRPr lang="ko-KR" altLang="en-US" sz="2400" dirty="0"/>
          </a:p>
        </p:txBody>
      </p:sp>
      <p:sp>
        <p:nvSpPr>
          <p:cNvPr id="4" name="Date Placeholder 3"/>
          <p:cNvSpPr>
            <a:spLocks noGrp="1"/>
          </p:cNvSpPr>
          <p:nvPr>
            <p:ph type="dt" sz="half" idx="10"/>
          </p:nvPr>
        </p:nvSpPr>
        <p:spPr/>
        <p:txBody>
          <a:bodyPr/>
          <a:lstStyle/>
          <a:p>
            <a:fld id="{0EABE2CC-6925-46EA-8FA2-AFD3A7C79C41}" type="datetime1">
              <a:rPr lang="en-US" altLang="ko-KR" smtClean="0"/>
              <a:t>11/5/2023</a:t>
            </a:fld>
            <a:endParaRPr lang="en-US"/>
          </a:p>
        </p:txBody>
      </p:sp>
      <p:sp>
        <p:nvSpPr>
          <p:cNvPr id="5" name="Footer Placeholder 4"/>
          <p:cNvSpPr>
            <a:spLocks noGrp="1"/>
          </p:cNvSpPr>
          <p:nvPr>
            <p:ph type="ftr" sz="quarter" idx="11"/>
          </p:nvPr>
        </p:nvSpPr>
        <p:spPr/>
        <p:txBody>
          <a:bodyPr/>
          <a:lstStyle/>
          <a:p>
            <a:r>
              <a:rPr lang="en-US" altLang="ko-KR" smtClean="0"/>
              <a:t>GPT models</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2</a:t>
            </a:fld>
            <a:endParaRPr lang="en-US"/>
          </a:p>
        </p:txBody>
      </p:sp>
      <p:grpSp>
        <p:nvGrpSpPr>
          <p:cNvPr id="27" name="Group 26"/>
          <p:cNvGrpSpPr/>
          <p:nvPr/>
        </p:nvGrpSpPr>
        <p:grpSpPr>
          <a:xfrm>
            <a:off x="76200" y="2971800"/>
            <a:ext cx="8888935" cy="811273"/>
            <a:chOff x="76200" y="3200400"/>
            <a:chExt cx="8888935" cy="811273"/>
          </a:xfrm>
        </p:grpSpPr>
        <p:sp>
          <p:nvSpPr>
            <p:cNvPr id="8" name="Right Arrow 7"/>
            <p:cNvSpPr/>
            <p:nvPr/>
          </p:nvSpPr>
          <p:spPr>
            <a:xfrm>
              <a:off x="76200" y="3508179"/>
              <a:ext cx="8888935" cy="272998"/>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 name="Rectangle 8"/>
            <p:cNvSpPr/>
            <p:nvPr/>
          </p:nvSpPr>
          <p:spPr>
            <a:xfrm>
              <a:off x="1202359" y="3583642"/>
              <a:ext cx="134754" cy="13475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0" name="TextBox 9"/>
            <p:cNvSpPr txBox="1"/>
            <p:nvPr/>
          </p:nvSpPr>
          <p:spPr>
            <a:xfrm>
              <a:off x="965901" y="3730396"/>
              <a:ext cx="643125" cy="276999"/>
            </a:xfrm>
            <a:prstGeom prst="rect">
              <a:avLst/>
            </a:prstGeom>
            <a:noFill/>
          </p:spPr>
          <p:txBody>
            <a:bodyPr wrap="none" rtlCol="0">
              <a:spAutoFit/>
            </a:bodyPr>
            <a:lstStyle/>
            <a:p>
              <a:r>
                <a:rPr lang="en-US" altLang="ko-KR" sz="1200" dirty="0" smtClean="0"/>
                <a:t>2018.6</a:t>
              </a:r>
              <a:endParaRPr lang="ko-KR" altLang="en-US" sz="1200" dirty="0"/>
            </a:p>
          </p:txBody>
        </p:sp>
        <p:sp>
          <p:nvSpPr>
            <p:cNvPr id="11" name="TextBox 10"/>
            <p:cNvSpPr txBox="1"/>
            <p:nvPr/>
          </p:nvSpPr>
          <p:spPr>
            <a:xfrm>
              <a:off x="948172" y="3204679"/>
              <a:ext cx="707245" cy="307777"/>
            </a:xfrm>
            <a:prstGeom prst="rect">
              <a:avLst/>
            </a:prstGeom>
            <a:noFill/>
          </p:spPr>
          <p:txBody>
            <a:bodyPr wrap="none" rtlCol="0">
              <a:spAutoFit/>
            </a:bodyPr>
            <a:lstStyle/>
            <a:p>
              <a:r>
                <a:rPr lang="en-US" altLang="ko-KR" sz="1400" b="1" dirty="0" smtClean="0"/>
                <a:t>GPT-1</a:t>
              </a:r>
              <a:endParaRPr lang="ko-KR" altLang="en-US" sz="1400" b="1" dirty="0"/>
            </a:p>
          </p:txBody>
        </p:sp>
        <p:sp>
          <p:nvSpPr>
            <p:cNvPr id="12" name="Rectangle 11"/>
            <p:cNvSpPr/>
            <p:nvPr/>
          </p:nvSpPr>
          <p:spPr>
            <a:xfrm>
              <a:off x="2443758" y="3579364"/>
              <a:ext cx="134754" cy="13475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3" name="TextBox 12"/>
            <p:cNvSpPr txBox="1"/>
            <p:nvPr/>
          </p:nvSpPr>
          <p:spPr>
            <a:xfrm>
              <a:off x="2207300" y="3726118"/>
              <a:ext cx="643125" cy="276999"/>
            </a:xfrm>
            <a:prstGeom prst="rect">
              <a:avLst/>
            </a:prstGeom>
            <a:noFill/>
          </p:spPr>
          <p:txBody>
            <a:bodyPr wrap="none" rtlCol="0">
              <a:spAutoFit/>
            </a:bodyPr>
            <a:lstStyle/>
            <a:p>
              <a:r>
                <a:rPr lang="en-US" altLang="ko-KR" sz="1200" dirty="0" smtClean="0"/>
                <a:t>2019.2</a:t>
              </a:r>
              <a:endParaRPr lang="ko-KR" altLang="en-US" sz="1200" dirty="0"/>
            </a:p>
          </p:txBody>
        </p:sp>
        <p:sp>
          <p:nvSpPr>
            <p:cNvPr id="14" name="TextBox 13"/>
            <p:cNvSpPr txBox="1"/>
            <p:nvPr/>
          </p:nvSpPr>
          <p:spPr>
            <a:xfrm>
              <a:off x="2189571" y="3200401"/>
              <a:ext cx="707245" cy="307777"/>
            </a:xfrm>
            <a:prstGeom prst="rect">
              <a:avLst/>
            </a:prstGeom>
            <a:noFill/>
          </p:spPr>
          <p:txBody>
            <a:bodyPr wrap="none" rtlCol="0">
              <a:spAutoFit/>
            </a:bodyPr>
            <a:lstStyle/>
            <a:p>
              <a:r>
                <a:rPr lang="en-US" altLang="ko-KR" sz="1400" b="1" dirty="0" smtClean="0"/>
                <a:t>GPT-2</a:t>
              </a:r>
              <a:endParaRPr lang="ko-KR" altLang="en-US" sz="1400" b="1" dirty="0"/>
            </a:p>
          </p:txBody>
        </p:sp>
        <p:sp>
          <p:nvSpPr>
            <p:cNvPr id="15" name="Rectangle 14"/>
            <p:cNvSpPr/>
            <p:nvPr/>
          </p:nvSpPr>
          <p:spPr>
            <a:xfrm>
              <a:off x="3920506" y="3579364"/>
              <a:ext cx="134754" cy="13475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6" name="TextBox 15"/>
            <p:cNvSpPr txBox="1"/>
            <p:nvPr/>
          </p:nvSpPr>
          <p:spPr>
            <a:xfrm>
              <a:off x="3684048" y="3726118"/>
              <a:ext cx="647934" cy="276999"/>
            </a:xfrm>
            <a:prstGeom prst="rect">
              <a:avLst/>
            </a:prstGeom>
            <a:noFill/>
          </p:spPr>
          <p:txBody>
            <a:bodyPr wrap="none" rtlCol="0">
              <a:spAutoFit/>
            </a:bodyPr>
            <a:lstStyle/>
            <a:p>
              <a:r>
                <a:rPr lang="en-US" altLang="ko-KR" sz="1200" dirty="0" smtClean="0"/>
                <a:t>2020.6</a:t>
              </a:r>
              <a:endParaRPr lang="ko-KR" altLang="en-US" sz="1200" dirty="0"/>
            </a:p>
          </p:txBody>
        </p:sp>
        <p:sp>
          <p:nvSpPr>
            <p:cNvPr id="17" name="TextBox 16"/>
            <p:cNvSpPr txBox="1"/>
            <p:nvPr/>
          </p:nvSpPr>
          <p:spPr>
            <a:xfrm>
              <a:off x="3666319" y="3200401"/>
              <a:ext cx="707245" cy="307777"/>
            </a:xfrm>
            <a:prstGeom prst="rect">
              <a:avLst/>
            </a:prstGeom>
            <a:noFill/>
          </p:spPr>
          <p:txBody>
            <a:bodyPr wrap="none" rtlCol="0">
              <a:spAutoFit/>
            </a:bodyPr>
            <a:lstStyle/>
            <a:p>
              <a:r>
                <a:rPr lang="en-US" altLang="ko-KR" sz="1400" b="1" dirty="0" smtClean="0"/>
                <a:t>GPT-3</a:t>
              </a:r>
              <a:endParaRPr lang="ko-KR" altLang="en-US" sz="1400" b="1" dirty="0"/>
            </a:p>
          </p:txBody>
        </p:sp>
        <p:sp>
          <p:nvSpPr>
            <p:cNvPr id="18" name="Rectangle 17"/>
            <p:cNvSpPr/>
            <p:nvPr/>
          </p:nvSpPr>
          <p:spPr>
            <a:xfrm>
              <a:off x="5616122" y="3579364"/>
              <a:ext cx="134754" cy="13475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9" name="TextBox 18"/>
            <p:cNvSpPr txBox="1"/>
            <p:nvPr/>
          </p:nvSpPr>
          <p:spPr>
            <a:xfrm>
              <a:off x="5379664" y="3726118"/>
              <a:ext cx="643125" cy="276999"/>
            </a:xfrm>
            <a:prstGeom prst="rect">
              <a:avLst/>
            </a:prstGeom>
            <a:noFill/>
          </p:spPr>
          <p:txBody>
            <a:bodyPr wrap="none" rtlCol="0">
              <a:spAutoFit/>
            </a:bodyPr>
            <a:lstStyle/>
            <a:p>
              <a:r>
                <a:rPr lang="en-US" altLang="ko-KR" sz="1200" dirty="0" smtClean="0"/>
                <a:t>2022.1</a:t>
              </a:r>
              <a:endParaRPr lang="ko-KR" altLang="en-US" sz="1200" dirty="0"/>
            </a:p>
          </p:txBody>
        </p:sp>
        <p:sp>
          <p:nvSpPr>
            <p:cNvPr id="20" name="TextBox 19"/>
            <p:cNvSpPr txBox="1"/>
            <p:nvPr/>
          </p:nvSpPr>
          <p:spPr>
            <a:xfrm>
              <a:off x="5091606" y="3200401"/>
              <a:ext cx="1183786" cy="307777"/>
            </a:xfrm>
            <a:prstGeom prst="rect">
              <a:avLst/>
            </a:prstGeom>
            <a:noFill/>
          </p:spPr>
          <p:txBody>
            <a:bodyPr wrap="none" rtlCol="0">
              <a:spAutoFit/>
            </a:bodyPr>
            <a:lstStyle/>
            <a:p>
              <a:r>
                <a:rPr lang="en-US" altLang="ko-KR" sz="1400" b="1" dirty="0" err="1" smtClean="0"/>
                <a:t>InstructGPT</a:t>
              </a:r>
              <a:endParaRPr lang="ko-KR" altLang="en-US" sz="1400" b="1" dirty="0"/>
            </a:p>
          </p:txBody>
        </p:sp>
        <p:sp>
          <p:nvSpPr>
            <p:cNvPr id="21" name="Rectangle 20"/>
            <p:cNvSpPr/>
            <p:nvPr/>
          </p:nvSpPr>
          <p:spPr>
            <a:xfrm>
              <a:off x="6702784" y="3579364"/>
              <a:ext cx="134754" cy="13475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2" name="TextBox 21"/>
            <p:cNvSpPr txBox="1"/>
            <p:nvPr/>
          </p:nvSpPr>
          <p:spPr>
            <a:xfrm>
              <a:off x="6466326" y="3726118"/>
              <a:ext cx="728084" cy="276999"/>
            </a:xfrm>
            <a:prstGeom prst="rect">
              <a:avLst/>
            </a:prstGeom>
            <a:noFill/>
          </p:spPr>
          <p:txBody>
            <a:bodyPr wrap="none" rtlCol="0">
              <a:spAutoFit/>
            </a:bodyPr>
            <a:lstStyle/>
            <a:p>
              <a:r>
                <a:rPr lang="en-US" altLang="ko-KR" sz="1200" dirty="0" smtClean="0"/>
                <a:t>2022.11</a:t>
              </a:r>
              <a:endParaRPr lang="ko-KR" altLang="en-US" sz="1200" dirty="0"/>
            </a:p>
          </p:txBody>
        </p:sp>
        <p:sp>
          <p:nvSpPr>
            <p:cNvPr id="23" name="TextBox 22"/>
            <p:cNvSpPr txBox="1"/>
            <p:nvPr/>
          </p:nvSpPr>
          <p:spPr>
            <a:xfrm>
              <a:off x="6309938" y="3200401"/>
              <a:ext cx="920445" cy="307777"/>
            </a:xfrm>
            <a:prstGeom prst="rect">
              <a:avLst/>
            </a:prstGeom>
            <a:noFill/>
          </p:spPr>
          <p:txBody>
            <a:bodyPr wrap="none" rtlCol="0">
              <a:spAutoFit/>
            </a:bodyPr>
            <a:lstStyle/>
            <a:p>
              <a:r>
                <a:rPr lang="en-US" altLang="ko-KR" sz="1400" b="1" dirty="0" smtClean="0"/>
                <a:t>ChatGPT</a:t>
              </a:r>
              <a:endParaRPr lang="ko-KR" altLang="en-US" sz="1400" b="1" dirty="0"/>
            </a:p>
          </p:txBody>
        </p:sp>
        <p:sp>
          <p:nvSpPr>
            <p:cNvPr id="24" name="Rectangle 23"/>
            <p:cNvSpPr/>
            <p:nvPr/>
          </p:nvSpPr>
          <p:spPr>
            <a:xfrm>
              <a:off x="7630048" y="3570222"/>
              <a:ext cx="134754" cy="13475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5" name="TextBox 24"/>
            <p:cNvSpPr txBox="1"/>
            <p:nvPr/>
          </p:nvSpPr>
          <p:spPr>
            <a:xfrm>
              <a:off x="7264929" y="3200400"/>
              <a:ext cx="737702" cy="307777"/>
            </a:xfrm>
            <a:prstGeom prst="rect">
              <a:avLst/>
            </a:prstGeom>
            <a:noFill/>
          </p:spPr>
          <p:txBody>
            <a:bodyPr wrap="none" rtlCol="0">
              <a:spAutoFit/>
            </a:bodyPr>
            <a:lstStyle/>
            <a:p>
              <a:r>
                <a:rPr lang="en-US" altLang="ko-KR" sz="1400" b="1" dirty="0" smtClean="0"/>
                <a:t>GPT-4</a:t>
              </a:r>
              <a:endParaRPr lang="ko-KR" altLang="en-US" sz="1400" b="1" dirty="0"/>
            </a:p>
          </p:txBody>
        </p:sp>
        <p:sp>
          <p:nvSpPr>
            <p:cNvPr id="26" name="TextBox 25"/>
            <p:cNvSpPr txBox="1"/>
            <p:nvPr/>
          </p:nvSpPr>
          <p:spPr>
            <a:xfrm>
              <a:off x="7359164" y="3734674"/>
              <a:ext cx="647934" cy="276999"/>
            </a:xfrm>
            <a:prstGeom prst="rect">
              <a:avLst/>
            </a:prstGeom>
            <a:noFill/>
          </p:spPr>
          <p:txBody>
            <a:bodyPr wrap="none" rtlCol="0">
              <a:spAutoFit/>
            </a:bodyPr>
            <a:lstStyle/>
            <a:p>
              <a:r>
                <a:rPr lang="en-US" altLang="ko-KR" sz="1200" dirty="0" smtClean="0"/>
                <a:t>2023.3</a:t>
              </a:r>
              <a:endParaRPr lang="ko-KR" altLang="en-US" sz="1200" dirty="0"/>
            </a:p>
          </p:txBody>
        </p:sp>
      </p:grpSp>
    </p:spTree>
    <p:extLst>
      <p:ext uri="{BB962C8B-B14F-4D97-AF65-F5344CB8AC3E}">
        <p14:creationId xmlns:p14="http://schemas.microsoft.com/office/powerpoint/2010/main" val="28308494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GPT-2</a:t>
            </a:r>
            <a:endParaRPr lang="ko-KR" altLang="en-US" dirty="0"/>
          </a:p>
        </p:txBody>
      </p:sp>
      <p:sp>
        <p:nvSpPr>
          <p:cNvPr id="3" name="Content Placeholder 2"/>
          <p:cNvSpPr>
            <a:spLocks noGrp="1"/>
          </p:cNvSpPr>
          <p:nvPr>
            <p:ph idx="1"/>
          </p:nvPr>
        </p:nvSpPr>
        <p:spPr/>
        <p:txBody>
          <a:bodyPr/>
          <a:lstStyle/>
          <a:p>
            <a:r>
              <a:rPr lang="ko-KR" altLang="en-US" dirty="0" smtClean="0"/>
              <a:t>모형의 성능</a:t>
            </a:r>
            <a:endParaRPr lang="ko-KR" altLang="en-US" dirty="0"/>
          </a:p>
        </p:txBody>
      </p:sp>
      <p:sp>
        <p:nvSpPr>
          <p:cNvPr id="4" name="Date Placeholder 3"/>
          <p:cNvSpPr>
            <a:spLocks noGrp="1"/>
          </p:cNvSpPr>
          <p:nvPr>
            <p:ph type="dt" sz="half" idx="10"/>
          </p:nvPr>
        </p:nvSpPr>
        <p:spPr/>
        <p:txBody>
          <a:bodyPr/>
          <a:lstStyle/>
          <a:p>
            <a:fld id="{035D7C4C-C1C0-4613-A84B-F74EB60C962E}" type="datetime1">
              <a:rPr lang="en-US" altLang="ko-KR" smtClean="0"/>
              <a:t>11/5/2023</a:t>
            </a:fld>
            <a:endParaRPr lang="en-US"/>
          </a:p>
        </p:txBody>
      </p:sp>
      <p:sp>
        <p:nvSpPr>
          <p:cNvPr id="5" name="Footer Placeholder 4"/>
          <p:cNvSpPr>
            <a:spLocks noGrp="1"/>
          </p:cNvSpPr>
          <p:nvPr>
            <p:ph type="ftr" sz="quarter" idx="11"/>
          </p:nvPr>
        </p:nvSpPr>
        <p:spPr/>
        <p:txBody>
          <a:bodyPr/>
          <a:lstStyle/>
          <a:p>
            <a:r>
              <a:rPr lang="en-US" altLang="ko-KR" smtClean="0"/>
              <a:t>GPT models</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20</a:t>
            </a:fld>
            <a:endParaRPr lang="en-US"/>
          </a:p>
        </p:txBody>
      </p:sp>
      <p:pic>
        <p:nvPicPr>
          <p:cNvPr id="7" name="Picture 6"/>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000" y="2743200"/>
            <a:ext cx="6172200" cy="2667000"/>
          </a:xfrm>
          <a:prstGeom prst="rect">
            <a:avLst/>
          </a:prstGeom>
          <a:noFill/>
        </p:spPr>
      </p:pic>
      <p:sp>
        <p:nvSpPr>
          <p:cNvPr id="8" name="Rectangle 7"/>
          <p:cNvSpPr/>
          <p:nvPr/>
        </p:nvSpPr>
        <p:spPr>
          <a:xfrm>
            <a:off x="1752600" y="5521325"/>
            <a:ext cx="2480551" cy="369332"/>
          </a:xfrm>
          <a:prstGeom prst="rect">
            <a:avLst/>
          </a:prstGeom>
        </p:spPr>
        <p:txBody>
          <a:bodyPr wrap="none">
            <a:spAutoFit/>
          </a:bodyPr>
          <a:lstStyle/>
          <a:p>
            <a:pPr algn="just" latinLnBrk="1">
              <a:spcAft>
                <a:spcPts val="800"/>
              </a:spcAft>
            </a:pPr>
            <a:r>
              <a:rPr lang="ko-KR" altLang="ko-KR" kern="100" dirty="0">
                <a:latin typeface="맑은 고딕" panose="020B0503020000020004" pitchFamily="50" charset="-127"/>
                <a:ea typeface="맑은 고딕" panose="020B0503020000020004" pitchFamily="50" charset="-127"/>
                <a:cs typeface="Times New Roman" panose="02020603050405020304" pitchFamily="18" charset="0"/>
              </a:rPr>
              <a:t>참고</a:t>
            </a:r>
            <a:r>
              <a:rPr lang="en-US" altLang="ko-KR" kern="100" dirty="0">
                <a:latin typeface="맑은 고딕" panose="020B0503020000020004" pitchFamily="50" charset="-127"/>
                <a:ea typeface="맑은 고딕" panose="020B0503020000020004" pitchFamily="50" charset="-127"/>
                <a:cs typeface="Times New Roman" panose="02020603050405020304" pitchFamily="18" charset="0"/>
              </a:rPr>
              <a:t>: </a:t>
            </a:r>
            <a:r>
              <a:rPr lang="en-US" altLang="ko-KR" kern="100" dirty="0" err="1">
                <a:latin typeface="맑은 고딕" panose="020B0503020000020004" pitchFamily="50" charset="-127"/>
                <a:ea typeface="맑은 고딕" panose="020B0503020000020004" pitchFamily="50" charset="-127"/>
                <a:cs typeface="Times New Roman" panose="02020603050405020304" pitchFamily="18" charset="0"/>
              </a:rPr>
              <a:t>PPL</a:t>
            </a:r>
            <a:r>
              <a:rPr lang="en-US" altLang="ko-KR" kern="100" dirty="0">
                <a:latin typeface="맑은 고딕" panose="020B0503020000020004" pitchFamily="50" charset="-127"/>
                <a:ea typeface="맑은 고딕" panose="020B0503020000020004" pitchFamily="50" charset="-127"/>
                <a:cs typeface="Times New Roman" panose="02020603050405020304" pitchFamily="18" charset="0"/>
              </a:rPr>
              <a:t> = Perplexity</a:t>
            </a:r>
            <a:endParaRPr lang="ko-KR" altLang="ko-KR" kern="100" dirty="0">
              <a:latin typeface="맑은 고딕" panose="020B0503020000020004" pitchFamily="50" charset="-127"/>
              <a:ea typeface="맑은 고딕" panose="020B0503020000020004" pitchFamily="50" charset="-127"/>
              <a:cs typeface="Times New Roman" panose="02020603050405020304" pitchFamily="18" charset="0"/>
            </a:endParaRPr>
          </a:p>
        </p:txBody>
      </p:sp>
    </p:spTree>
    <p:extLst>
      <p:ext uri="{BB962C8B-B14F-4D97-AF65-F5344CB8AC3E}">
        <p14:creationId xmlns:p14="http://schemas.microsoft.com/office/powerpoint/2010/main" val="32203553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GPT-2</a:t>
            </a:r>
            <a:endParaRPr lang="ko-KR" altLang="en-US" dirty="0"/>
          </a:p>
        </p:txBody>
      </p:sp>
      <p:sp>
        <p:nvSpPr>
          <p:cNvPr id="3" name="Content Placeholder 2"/>
          <p:cNvSpPr>
            <a:spLocks noGrp="1"/>
          </p:cNvSpPr>
          <p:nvPr>
            <p:ph idx="1"/>
          </p:nvPr>
        </p:nvSpPr>
        <p:spPr>
          <a:xfrm>
            <a:off x="1182688" y="2017713"/>
            <a:ext cx="7961312" cy="4114800"/>
          </a:xfrm>
        </p:spPr>
        <p:txBody>
          <a:bodyPr/>
          <a:lstStyle/>
          <a:p>
            <a:r>
              <a:rPr lang="ko-KR" altLang="en-US" sz="2400" dirty="0" smtClean="0"/>
              <a:t>추론시 입력되는 데이터의 형태</a:t>
            </a:r>
            <a:endParaRPr lang="en-US" altLang="ko-KR" sz="2400" dirty="0" smtClean="0"/>
          </a:p>
          <a:p>
            <a:pPr lvl="1"/>
            <a:r>
              <a:rPr lang="ko-KR" altLang="ko-KR" sz="2000" dirty="0"/>
              <a:t>해당 논문에서는 작업 조건</a:t>
            </a:r>
            <a:r>
              <a:rPr lang="en-US" altLang="ko-KR" sz="2000" dirty="0"/>
              <a:t>(task conditioning)</a:t>
            </a:r>
            <a:r>
              <a:rPr lang="ko-KR" altLang="ko-KR" sz="2000" dirty="0"/>
              <a:t>의 목적으로 추론 시 모형이 적용되는 작업에 따른 특정 문자열 입력 데이터의 일부로 </a:t>
            </a:r>
            <a:r>
              <a:rPr lang="ko-KR" altLang="ko-KR" sz="2000" dirty="0" smtClean="0"/>
              <a:t>추가</a:t>
            </a:r>
            <a:endParaRPr lang="en-US" altLang="ko-KR" sz="2000" dirty="0" smtClean="0"/>
          </a:p>
          <a:p>
            <a:pPr lvl="1"/>
            <a:r>
              <a:rPr lang="ko-KR" altLang="en-US" sz="2000" dirty="0" smtClean="0"/>
              <a:t>예</a:t>
            </a:r>
            <a:endParaRPr lang="en-US" altLang="ko-KR" sz="2000" dirty="0"/>
          </a:p>
          <a:p>
            <a:pPr lvl="2"/>
            <a:r>
              <a:rPr lang="ko-KR" altLang="en-US" sz="1800" dirty="0" smtClean="0"/>
              <a:t>문서 요약의 경우</a:t>
            </a:r>
            <a:r>
              <a:rPr lang="en-US" altLang="ko-KR" sz="1800" dirty="0" smtClean="0"/>
              <a:t>, </a:t>
            </a:r>
            <a:r>
              <a:rPr lang="ko-KR" altLang="en-US" sz="1800" dirty="0" smtClean="0"/>
              <a:t>요약을 </a:t>
            </a:r>
            <a:r>
              <a:rPr lang="ko-KR" altLang="en-US" sz="1800" dirty="0"/>
              <a:t>의미하는 ‘</a:t>
            </a:r>
            <a:r>
              <a:rPr lang="en-US" altLang="ko-KR" sz="1800" dirty="0" err="1"/>
              <a:t>TL;DR</a:t>
            </a:r>
            <a:r>
              <a:rPr lang="en-US" altLang="ko-KR" sz="1800" dirty="0"/>
              <a:t>:’</a:t>
            </a:r>
            <a:r>
              <a:rPr lang="ko-KR" altLang="en-US" sz="1800" dirty="0"/>
              <a:t>을 입력 데이터의 일부로 </a:t>
            </a:r>
            <a:r>
              <a:rPr lang="ko-KR" altLang="en-US" sz="1800" dirty="0" smtClean="0"/>
              <a:t>추가</a:t>
            </a:r>
            <a:endParaRPr lang="en-US" altLang="ko-KR" sz="1800" dirty="0" smtClean="0"/>
          </a:p>
          <a:p>
            <a:pPr lvl="2"/>
            <a:r>
              <a:rPr lang="ko-KR" altLang="ko-KR" sz="1800" dirty="0"/>
              <a:t>번역의 경우에는 번역 작업을 나타내기 위해서 </a:t>
            </a:r>
            <a:r>
              <a:rPr lang="en-US" altLang="ko-KR" sz="1800" dirty="0"/>
              <a:t>‘</a:t>
            </a:r>
            <a:r>
              <a:rPr lang="en-US" altLang="ko-KR" sz="1800" dirty="0" err="1"/>
              <a:t>korean</a:t>
            </a:r>
            <a:r>
              <a:rPr lang="en-US" altLang="ko-KR" sz="1800" dirty="0"/>
              <a:t> sentence = </a:t>
            </a:r>
            <a:r>
              <a:rPr lang="en-US" altLang="ko-KR" sz="1800" dirty="0" err="1"/>
              <a:t>english</a:t>
            </a:r>
            <a:r>
              <a:rPr lang="en-US" altLang="ko-KR" sz="1800" dirty="0"/>
              <a:t> sentence’ </a:t>
            </a:r>
            <a:r>
              <a:rPr lang="ko-KR" altLang="ko-KR" sz="1800" dirty="0"/>
              <a:t>형태로 예제 데이터를 입력한 후</a:t>
            </a:r>
            <a:r>
              <a:rPr lang="en-US" altLang="ko-KR" sz="1800" dirty="0"/>
              <a:t>, </a:t>
            </a:r>
            <a:r>
              <a:rPr lang="ko-KR" altLang="ko-KR" sz="1800" dirty="0"/>
              <a:t>번역해야 하는 텍스트를 </a:t>
            </a:r>
            <a:r>
              <a:rPr lang="en-US" altLang="ko-KR" sz="1800" dirty="0"/>
              <a:t>‘</a:t>
            </a:r>
            <a:r>
              <a:rPr lang="en-US" altLang="ko-KR" sz="1800" dirty="0" err="1"/>
              <a:t>korean</a:t>
            </a:r>
            <a:r>
              <a:rPr lang="en-US" altLang="ko-KR" sz="1800" dirty="0"/>
              <a:t> sentence =’</a:t>
            </a:r>
            <a:r>
              <a:rPr lang="ko-KR" altLang="ko-KR" sz="1800" dirty="0"/>
              <a:t>와 같은 형태로 </a:t>
            </a:r>
            <a:r>
              <a:rPr lang="ko-KR" altLang="ko-KR" sz="1800" dirty="0" smtClean="0"/>
              <a:t>입력</a:t>
            </a:r>
            <a:endParaRPr lang="en-US" altLang="ko-KR" sz="1800" dirty="0" smtClean="0"/>
          </a:p>
          <a:p>
            <a:pPr lvl="3"/>
            <a:r>
              <a:rPr lang="ko-KR" altLang="en-US" sz="1400" dirty="0"/>
              <a:t>예를 들어</a:t>
            </a:r>
            <a:r>
              <a:rPr lang="en-US" altLang="ko-KR" sz="1400" dirty="0"/>
              <a:t>, </a:t>
            </a:r>
            <a:r>
              <a:rPr lang="ko-KR" altLang="en-US" sz="1400" dirty="0"/>
              <a:t>한글 문장 “오늘은 금요일입니다”를 영어로 번역한 결과를 얻고자 하는 경우</a:t>
            </a:r>
            <a:r>
              <a:rPr lang="en-US" altLang="ko-KR" sz="1400" dirty="0"/>
              <a:t>, </a:t>
            </a:r>
            <a:r>
              <a:rPr lang="ko-KR" altLang="en-US" sz="1400" dirty="0" smtClean="0"/>
              <a:t>다음과 </a:t>
            </a:r>
            <a:r>
              <a:rPr lang="ko-KR" altLang="en-US" sz="1400" dirty="0"/>
              <a:t>같이 입력</a:t>
            </a:r>
          </a:p>
        </p:txBody>
      </p:sp>
      <p:sp>
        <p:nvSpPr>
          <p:cNvPr id="4" name="Date Placeholder 3"/>
          <p:cNvSpPr>
            <a:spLocks noGrp="1"/>
          </p:cNvSpPr>
          <p:nvPr>
            <p:ph type="dt" sz="half" idx="10"/>
          </p:nvPr>
        </p:nvSpPr>
        <p:spPr/>
        <p:txBody>
          <a:bodyPr/>
          <a:lstStyle/>
          <a:p>
            <a:fld id="{035D7C4C-C1C0-4613-A84B-F74EB60C962E}" type="datetime1">
              <a:rPr lang="en-US" altLang="ko-KR" smtClean="0"/>
              <a:t>11/5/2023</a:t>
            </a:fld>
            <a:endParaRPr lang="en-US"/>
          </a:p>
        </p:txBody>
      </p:sp>
      <p:sp>
        <p:nvSpPr>
          <p:cNvPr id="5" name="Footer Placeholder 4"/>
          <p:cNvSpPr>
            <a:spLocks noGrp="1"/>
          </p:cNvSpPr>
          <p:nvPr>
            <p:ph type="ftr" sz="quarter" idx="11"/>
          </p:nvPr>
        </p:nvSpPr>
        <p:spPr/>
        <p:txBody>
          <a:bodyPr/>
          <a:lstStyle/>
          <a:p>
            <a:r>
              <a:rPr lang="en-US" altLang="ko-KR" smtClean="0"/>
              <a:t>GPT models</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21</a:t>
            </a:fld>
            <a:endParaRPr lang="en-US"/>
          </a:p>
        </p:txBody>
      </p:sp>
      <p:sp>
        <p:nvSpPr>
          <p:cNvPr id="7" name="Rectangle 6"/>
          <p:cNvSpPr/>
          <p:nvPr/>
        </p:nvSpPr>
        <p:spPr>
          <a:xfrm>
            <a:off x="2362200" y="5855514"/>
            <a:ext cx="6232525" cy="276999"/>
          </a:xfrm>
          <a:prstGeom prst="rect">
            <a:avLst/>
          </a:prstGeom>
        </p:spPr>
        <p:txBody>
          <a:bodyPr wrap="square">
            <a:spAutoFit/>
          </a:bodyPr>
          <a:lstStyle/>
          <a:p>
            <a:pPr algn="ctr" latinLnBrk="1">
              <a:spcAft>
                <a:spcPts val="800"/>
              </a:spcAft>
            </a:pPr>
            <a:r>
              <a:rPr lang="en-US" altLang="ko-KR" sz="1200" kern="100" dirty="0">
                <a:latin typeface="맑은 고딕" panose="020B0503020000020004" pitchFamily="50" charset="-127"/>
                <a:ea typeface="맑은 고딕" panose="020B0503020000020004" pitchFamily="50" charset="-127"/>
                <a:cs typeface="Times New Roman" panose="02020603050405020304" pitchFamily="18" charset="0"/>
              </a:rPr>
              <a:t>‘</a:t>
            </a:r>
            <a:r>
              <a:rPr lang="ko-KR" altLang="ko-KR" sz="1200" kern="100" dirty="0">
                <a:latin typeface="맑은 고딕" panose="020B0503020000020004" pitchFamily="50" charset="-127"/>
                <a:ea typeface="맑은 고딕" panose="020B0503020000020004" pitchFamily="50" charset="-127"/>
                <a:cs typeface="Times New Roman" panose="02020603050405020304" pitchFamily="18" charset="0"/>
              </a:rPr>
              <a:t>나는 영화를 봅니다 </a:t>
            </a:r>
            <a:r>
              <a:rPr lang="en-US" altLang="ko-KR" sz="1200" kern="100" dirty="0">
                <a:latin typeface="맑은 고딕" panose="020B0503020000020004" pitchFamily="50" charset="-127"/>
                <a:ea typeface="맑은 고딕" panose="020B0503020000020004" pitchFamily="50" charset="-127"/>
                <a:cs typeface="Times New Roman" panose="02020603050405020304" pitchFamily="18" charset="0"/>
              </a:rPr>
              <a:t>= I watch a movie &lt;delimiter&gt; </a:t>
            </a:r>
            <a:r>
              <a:rPr lang="ko-KR" altLang="ko-KR" sz="1200" kern="100" dirty="0">
                <a:latin typeface="맑은 고딕" panose="020B0503020000020004" pitchFamily="50" charset="-127"/>
                <a:ea typeface="맑은 고딕" panose="020B0503020000020004" pitchFamily="50" charset="-127"/>
                <a:cs typeface="Times New Roman" panose="02020603050405020304" pitchFamily="18" charset="0"/>
              </a:rPr>
              <a:t>오늘은 금요일입니다 </a:t>
            </a:r>
            <a:r>
              <a:rPr lang="en-US" altLang="ko-KR" sz="1200" kern="100" dirty="0">
                <a:latin typeface="맑은 고딕" panose="020B0503020000020004" pitchFamily="50" charset="-127"/>
                <a:ea typeface="맑은 고딕" panose="020B0503020000020004" pitchFamily="50" charset="-127"/>
                <a:cs typeface="Times New Roman" panose="02020603050405020304" pitchFamily="18" charset="0"/>
              </a:rPr>
              <a:t>=’</a:t>
            </a:r>
            <a:endParaRPr lang="ko-KR" altLang="ko-KR" sz="1200" kern="100" dirty="0">
              <a:latin typeface="맑은 고딕" panose="020B0503020000020004" pitchFamily="50" charset="-127"/>
              <a:ea typeface="맑은 고딕" panose="020B0503020000020004" pitchFamily="50" charset="-127"/>
              <a:cs typeface="Times New Roman" panose="02020603050405020304" pitchFamily="18" charset="0"/>
            </a:endParaRPr>
          </a:p>
        </p:txBody>
      </p:sp>
    </p:spTree>
    <p:extLst>
      <p:ext uri="{BB962C8B-B14F-4D97-AF65-F5344CB8AC3E}">
        <p14:creationId xmlns:p14="http://schemas.microsoft.com/office/powerpoint/2010/main" val="17272609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GPT-3</a:t>
            </a:r>
            <a:endParaRPr lang="ko-KR" altLang="en-US" dirty="0"/>
          </a:p>
        </p:txBody>
      </p:sp>
      <p:sp>
        <p:nvSpPr>
          <p:cNvPr id="3" name="Text Placeholder 2"/>
          <p:cNvSpPr>
            <a:spLocks noGrp="1"/>
          </p:cNvSpPr>
          <p:nvPr>
            <p:ph type="body" idx="1"/>
          </p:nvPr>
        </p:nvSpPr>
        <p:spPr/>
        <p:txBody>
          <a:bodyPr/>
          <a:lstStyle/>
          <a:p>
            <a:endParaRPr lang="ko-KR" altLang="en-US"/>
          </a:p>
        </p:txBody>
      </p:sp>
      <p:sp>
        <p:nvSpPr>
          <p:cNvPr id="4" name="Date Placeholder 3"/>
          <p:cNvSpPr>
            <a:spLocks noGrp="1"/>
          </p:cNvSpPr>
          <p:nvPr>
            <p:ph type="dt" sz="half" idx="10"/>
          </p:nvPr>
        </p:nvSpPr>
        <p:spPr/>
        <p:txBody>
          <a:bodyPr/>
          <a:lstStyle/>
          <a:p>
            <a:fld id="{6EE680E6-579F-4246-9D67-D8A83BAD9992}" type="datetime1">
              <a:rPr lang="en-US" altLang="ko-KR" smtClean="0"/>
              <a:t>11/5/2023</a:t>
            </a:fld>
            <a:endParaRPr lang="en-US"/>
          </a:p>
        </p:txBody>
      </p:sp>
      <p:sp>
        <p:nvSpPr>
          <p:cNvPr id="5" name="Footer Placeholder 4"/>
          <p:cNvSpPr>
            <a:spLocks noGrp="1"/>
          </p:cNvSpPr>
          <p:nvPr>
            <p:ph type="ftr" sz="quarter" idx="11"/>
          </p:nvPr>
        </p:nvSpPr>
        <p:spPr/>
        <p:txBody>
          <a:bodyPr/>
          <a:lstStyle/>
          <a:p>
            <a:r>
              <a:rPr lang="en-US" altLang="ko-KR" smtClean="0"/>
              <a:t>GPT models</a:t>
            </a:r>
            <a:endParaRPr lang="en-US"/>
          </a:p>
        </p:txBody>
      </p:sp>
      <p:sp>
        <p:nvSpPr>
          <p:cNvPr id="6" name="Slide Number Placeholder 5"/>
          <p:cNvSpPr>
            <a:spLocks noGrp="1"/>
          </p:cNvSpPr>
          <p:nvPr>
            <p:ph type="sldNum" sz="quarter" idx="12"/>
          </p:nvPr>
        </p:nvSpPr>
        <p:spPr/>
        <p:txBody>
          <a:bodyPr/>
          <a:lstStyle/>
          <a:p>
            <a:fld id="{B1A96CDA-AC9E-4D10-87FE-92C3AF95A555}" type="slidenum">
              <a:rPr lang="en-US" smtClean="0"/>
              <a:pPr/>
              <a:t>22</a:t>
            </a:fld>
            <a:endParaRPr lang="en-US"/>
          </a:p>
        </p:txBody>
      </p:sp>
    </p:spTree>
    <p:extLst>
      <p:ext uri="{BB962C8B-B14F-4D97-AF65-F5344CB8AC3E}">
        <p14:creationId xmlns:p14="http://schemas.microsoft.com/office/powerpoint/2010/main" val="10249661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GPT-3</a:t>
            </a:r>
            <a:endParaRPr lang="ko-KR" altLang="en-US" dirty="0"/>
          </a:p>
        </p:txBody>
      </p:sp>
      <p:sp>
        <p:nvSpPr>
          <p:cNvPr id="3" name="Content Placeholder 2"/>
          <p:cNvSpPr>
            <a:spLocks noGrp="1"/>
          </p:cNvSpPr>
          <p:nvPr>
            <p:ph idx="1"/>
          </p:nvPr>
        </p:nvSpPr>
        <p:spPr>
          <a:xfrm>
            <a:off x="838200" y="2102818"/>
            <a:ext cx="8105775" cy="4114800"/>
          </a:xfrm>
        </p:spPr>
        <p:txBody>
          <a:bodyPr/>
          <a:lstStyle/>
          <a:p>
            <a:r>
              <a:rPr lang="en-US" altLang="ko-KR" sz="2000" dirty="0"/>
              <a:t>GPT-3</a:t>
            </a:r>
            <a:r>
              <a:rPr lang="ko-KR" altLang="ko-KR" sz="2000" dirty="0"/>
              <a:t>에서</a:t>
            </a:r>
            <a:r>
              <a:rPr lang="ko-KR" altLang="en-US" sz="2000" dirty="0"/>
              <a:t>의 </a:t>
            </a:r>
            <a:r>
              <a:rPr lang="ko-KR" altLang="en-US" sz="2000" dirty="0" smtClean="0"/>
              <a:t>주요하게 주목한 점</a:t>
            </a:r>
            <a:endParaRPr lang="en-US" altLang="ko-KR" sz="2000" dirty="0"/>
          </a:p>
          <a:p>
            <a:pPr lvl="1"/>
            <a:r>
              <a:rPr lang="ko-KR" altLang="ko-KR" sz="1800" dirty="0"/>
              <a:t>사전 학습이 충분히 된 언어 모형을 사용하는 경우</a:t>
            </a:r>
            <a:r>
              <a:rPr lang="en-US" altLang="ko-KR" sz="1800" dirty="0"/>
              <a:t>, </a:t>
            </a:r>
            <a:r>
              <a:rPr lang="ko-KR" altLang="ko-KR" sz="1800" dirty="0"/>
              <a:t>미세 조정 과정 없이도 풀고자 하는 문제 관련한 소수의 예를 이용해서도 좋은 성능을 낼 수 있다</a:t>
            </a:r>
            <a:r>
              <a:rPr lang="en-US" altLang="ko-KR" sz="1800" dirty="0"/>
              <a:t>. ⇒ </a:t>
            </a:r>
            <a:r>
              <a:rPr lang="ko-KR" altLang="en-US" sz="1800" dirty="0"/>
              <a:t>이는 </a:t>
            </a:r>
            <a:r>
              <a:rPr lang="en-US" altLang="ko-KR" sz="1800" dirty="0"/>
              <a:t>GPT-2</a:t>
            </a:r>
            <a:r>
              <a:rPr lang="ko-KR" altLang="en-US" sz="1800" dirty="0"/>
              <a:t>와 유사</a:t>
            </a:r>
            <a:endParaRPr lang="en-US" altLang="ko-KR" sz="1800" dirty="0"/>
          </a:p>
          <a:p>
            <a:r>
              <a:rPr lang="en-US" altLang="ko-KR" sz="2000" dirty="0"/>
              <a:t>GPT-2</a:t>
            </a:r>
            <a:r>
              <a:rPr lang="ko-KR" altLang="en-US" sz="2000" dirty="0"/>
              <a:t>와의 주요 </a:t>
            </a:r>
            <a:r>
              <a:rPr lang="ko-KR" altLang="en-US" sz="2000" dirty="0" smtClean="0"/>
              <a:t>차이</a:t>
            </a:r>
            <a:endParaRPr lang="en-US" altLang="ko-KR" sz="2000" dirty="0" smtClean="0"/>
          </a:p>
          <a:p>
            <a:pPr lvl="1"/>
            <a:r>
              <a:rPr lang="ko-KR" altLang="ko-KR" sz="1800" dirty="0"/>
              <a:t>더 다양하고 큰 학습 데이터를 이용해서 언어 모형을 사전 </a:t>
            </a:r>
            <a:r>
              <a:rPr lang="ko-KR" altLang="ko-KR" sz="1800" dirty="0" smtClean="0"/>
              <a:t>학습</a:t>
            </a:r>
            <a:endParaRPr lang="en-US" altLang="ko-KR" sz="1800" dirty="0" smtClean="0"/>
          </a:p>
          <a:p>
            <a:pPr lvl="1"/>
            <a:r>
              <a:rPr lang="en-US" altLang="ko-KR" sz="1800" dirty="0"/>
              <a:t>GPT-2</a:t>
            </a:r>
            <a:r>
              <a:rPr lang="ko-KR" altLang="ko-KR" sz="1800" dirty="0"/>
              <a:t>에 비해서 훨씬 더 거대한 크기의 모형을 </a:t>
            </a:r>
            <a:r>
              <a:rPr lang="ko-KR" altLang="ko-KR" sz="1800" dirty="0" smtClean="0"/>
              <a:t>사용</a:t>
            </a:r>
            <a:endParaRPr lang="en-US" altLang="ko-KR" sz="1800" dirty="0" smtClean="0"/>
          </a:p>
          <a:p>
            <a:pPr lvl="2"/>
            <a:r>
              <a:rPr lang="ko-KR" altLang="en-US" sz="1600" dirty="0"/>
              <a:t>가장 큰 모형은 </a:t>
            </a:r>
            <a:r>
              <a:rPr lang="en-US" altLang="ko-KR" sz="1600" dirty="0"/>
              <a:t>1,750</a:t>
            </a:r>
            <a:r>
              <a:rPr lang="ko-KR" altLang="en-US" sz="1600" dirty="0"/>
              <a:t>억 개의 </a:t>
            </a:r>
            <a:r>
              <a:rPr lang="ko-KR" altLang="en-US" sz="1600" dirty="0" smtClean="0"/>
              <a:t>파라미터 포함 </a:t>
            </a:r>
            <a:r>
              <a:rPr lang="en-US" altLang="ko-KR" sz="1600" dirty="0"/>
              <a:t>(</a:t>
            </a:r>
            <a:r>
              <a:rPr lang="ko-KR" altLang="en-US" sz="1600" dirty="0"/>
              <a:t>해당 논문에서는 이 버전의 모형을 </a:t>
            </a:r>
            <a:r>
              <a:rPr lang="en-US" altLang="ko-KR" sz="1600" dirty="0"/>
              <a:t>GPT-3</a:t>
            </a:r>
            <a:r>
              <a:rPr lang="ko-KR" altLang="en-US" sz="1600" dirty="0"/>
              <a:t>라고 </a:t>
            </a:r>
            <a:r>
              <a:rPr lang="ko-KR" altLang="en-US" sz="1600" dirty="0" smtClean="0"/>
              <a:t>함</a:t>
            </a:r>
            <a:r>
              <a:rPr lang="en-US" altLang="ko-KR" sz="1600" dirty="0" smtClean="0"/>
              <a:t>) </a:t>
            </a:r>
          </a:p>
          <a:p>
            <a:pPr lvl="1"/>
            <a:r>
              <a:rPr lang="en-US" altLang="ko-KR" sz="1800" dirty="0" smtClean="0"/>
              <a:t>GPT-2</a:t>
            </a:r>
            <a:r>
              <a:rPr lang="ko-KR" altLang="en-US" sz="1800" dirty="0" smtClean="0"/>
              <a:t>에서는 사전 학습된 언어 모형이 미세 조정 과정없이 여러 종류의 다운스트림 작업에 대해 갖는 모형의 성능을 파악하는 것에 주요한 목적이 있었다면</a:t>
            </a:r>
            <a:r>
              <a:rPr lang="en-US" altLang="ko-KR" sz="1800" dirty="0" smtClean="0"/>
              <a:t>, GPT-3 </a:t>
            </a:r>
            <a:r>
              <a:rPr lang="ko-KR" altLang="en-US" sz="1800" dirty="0" smtClean="0"/>
              <a:t>논문에서는 추론시 입력되는 예시</a:t>
            </a:r>
            <a:r>
              <a:rPr lang="en-US" altLang="ko-KR" sz="1800" dirty="0" smtClean="0"/>
              <a:t>(example)</a:t>
            </a:r>
            <a:r>
              <a:rPr lang="ko-KR" altLang="en-US" sz="1800" dirty="0" smtClean="0"/>
              <a:t>의 수에 따라서 모형의 성능이 어떻게 달라지는지를 파악 </a:t>
            </a:r>
            <a:r>
              <a:rPr lang="ko-KR" altLang="en-US" sz="1800" dirty="0" smtClean="0">
                <a:latin typeface="맑은 고딕" panose="020B0503020000020004" pitchFamily="50" charset="-127"/>
                <a:ea typeface="맑은 고딕" panose="020B0503020000020004" pitchFamily="50" charset="-127"/>
              </a:rPr>
              <a:t>⇒ 제로샷</a:t>
            </a:r>
            <a:r>
              <a:rPr lang="en-US" altLang="ko-KR" sz="1800" dirty="0">
                <a:latin typeface="맑은 고딕" panose="020B0503020000020004" pitchFamily="50" charset="-127"/>
                <a:ea typeface="맑은 고딕" panose="020B0503020000020004" pitchFamily="50" charset="-127"/>
              </a:rPr>
              <a:t>, </a:t>
            </a:r>
            <a:r>
              <a:rPr lang="ko-KR" altLang="en-US" sz="1800" dirty="0">
                <a:latin typeface="맑은 고딕" panose="020B0503020000020004" pitchFamily="50" charset="-127"/>
                <a:ea typeface="맑은 고딕" panose="020B0503020000020004" pitchFamily="50" charset="-127"/>
              </a:rPr>
              <a:t>원샷</a:t>
            </a:r>
            <a:r>
              <a:rPr lang="en-US" altLang="ko-KR" sz="1800" dirty="0">
                <a:latin typeface="맑은 고딕" panose="020B0503020000020004" pitchFamily="50" charset="-127"/>
                <a:ea typeface="맑은 고딕" panose="020B0503020000020004" pitchFamily="50" charset="-127"/>
              </a:rPr>
              <a:t>, </a:t>
            </a:r>
            <a:r>
              <a:rPr lang="ko-KR" altLang="en-US" sz="1800" dirty="0">
                <a:latin typeface="맑은 고딕" panose="020B0503020000020004" pitchFamily="50" charset="-127"/>
                <a:ea typeface="맑은 고딕" panose="020B0503020000020004" pitchFamily="50" charset="-127"/>
              </a:rPr>
              <a:t>퓨샷</a:t>
            </a:r>
            <a:endParaRPr lang="ko-KR" altLang="en-US" sz="1800" dirty="0"/>
          </a:p>
        </p:txBody>
      </p:sp>
      <p:sp>
        <p:nvSpPr>
          <p:cNvPr id="4" name="Date Placeholder 3"/>
          <p:cNvSpPr>
            <a:spLocks noGrp="1"/>
          </p:cNvSpPr>
          <p:nvPr>
            <p:ph type="dt" sz="half" idx="10"/>
          </p:nvPr>
        </p:nvSpPr>
        <p:spPr/>
        <p:txBody>
          <a:bodyPr/>
          <a:lstStyle/>
          <a:p>
            <a:fld id="{E4B8C24A-048B-4ED1-8EE0-F60A9A0BA946}" type="datetime1">
              <a:rPr lang="en-US" altLang="ko-KR" smtClean="0"/>
              <a:t>11/5/2023</a:t>
            </a:fld>
            <a:endParaRPr lang="en-US"/>
          </a:p>
        </p:txBody>
      </p:sp>
      <p:sp>
        <p:nvSpPr>
          <p:cNvPr id="5" name="Footer Placeholder 4"/>
          <p:cNvSpPr>
            <a:spLocks noGrp="1"/>
          </p:cNvSpPr>
          <p:nvPr>
            <p:ph type="ftr" sz="quarter" idx="11"/>
          </p:nvPr>
        </p:nvSpPr>
        <p:spPr/>
        <p:txBody>
          <a:bodyPr/>
          <a:lstStyle/>
          <a:p>
            <a:r>
              <a:rPr lang="en-US" altLang="ko-KR" smtClean="0"/>
              <a:t>GPT models</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23</a:t>
            </a:fld>
            <a:endParaRPr lang="en-US"/>
          </a:p>
        </p:txBody>
      </p:sp>
    </p:spTree>
    <p:extLst>
      <p:ext uri="{BB962C8B-B14F-4D97-AF65-F5344CB8AC3E}">
        <p14:creationId xmlns:p14="http://schemas.microsoft.com/office/powerpoint/2010/main" val="19030208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dirty="0"/>
              <a:t>제로샷</a:t>
            </a:r>
            <a:r>
              <a:rPr lang="en-US" altLang="ko-KR" dirty="0"/>
              <a:t>, </a:t>
            </a:r>
            <a:r>
              <a:rPr lang="ko-KR" altLang="en-US" dirty="0"/>
              <a:t>원샷</a:t>
            </a:r>
            <a:r>
              <a:rPr lang="en-US" altLang="ko-KR" dirty="0"/>
              <a:t>, </a:t>
            </a:r>
            <a:r>
              <a:rPr lang="ko-KR" altLang="en-US" dirty="0" smtClean="0"/>
              <a:t>퓨샷</a:t>
            </a:r>
            <a:endParaRPr lang="ko-KR" altLang="en-US" dirty="0"/>
          </a:p>
        </p:txBody>
      </p:sp>
      <p:sp>
        <p:nvSpPr>
          <p:cNvPr id="3" name="Content Placeholder 2"/>
          <p:cNvSpPr>
            <a:spLocks noGrp="1"/>
          </p:cNvSpPr>
          <p:nvPr>
            <p:ph idx="1"/>
          </p:nvPr>
        </p:nvSpPr>
        <p:spPr>
          <a:xfrm>
            <a:off x="854424" y="2128838"/>
            <a:ext cx="8113712" cy="4114800"/>
          </a:xfrm>
        </p:spPr>
        <p:txBody>
          <a:bodyPr/>
          <a:lstStyle/>
          <a:p>
            <a:r>
              <a:rPr lang="ko-KR" altLang="en-US" sz="2400" dirty="0" smtClean="0"/>
              <a:t>퓨샷 </a:t>
            </a:r>
            <a:r>
              <a:rPr lang="en-US" altLang="ko-KR" sz="2400" dirty="0" smtClean="0"/>
              <a:t>(few-shot)</a:t>
            </a:r>
          </a:p>
          <a:p>
            <a:pPr lvl="1"/>
            <a:r>
              <a:rPr lang="ko-KR" altLang="en-US" sz="2000" dirty="0"/>
              <a:t>입력 데이터에 포함된 작업 관련된 예의 수가 두 개 이상인 경우</a:t>
            </a:r>
          </a:p>
        </p:txBody>
      </p:sp>
      <p:sp>
        <p:nvSpPr>
          <p:cNvPr id="4" name="Date Placeholder 3"/>
          <p:cNvSpPr>
            <a:spLocks noGrp="1"/>
          </p:cNvSpPr>
          <p:nvPr>
            <p:ph type="dt" sz="half" idx="10"/>
          </p:nvPr>
        </p:nvSpPr>
        <p:spPr/>
        <p:txBody>
          <a:bodyPr/>
          <a:lstStyle/>
          <a:p>
            <a:fld id="{943D4516-4DE0-4459-BC5E-2942002A5D9D}" type="datetime1">
              <a:rPr lang="en-US" altLang="ko-KR" smtClean="0"/>
              <a:t>11/5/2023</a:t>
            </a:fld>
            <a:endParaRPr lang="en-US"/>
          </a:p>
        </p:txBody>
      </p:sp>
      <p:sp>
        <p:nvSpPr>
          <p:cNvPr id="5" name="Footer Placeholder 4"/>
          <p:cNvSpPr>
            <a:spLocks noGrp="1"/>
          </p:cNvSpPr>
          <p:nvPr>
            <p:ph type="ftr" sz="quarter" idx="11"/>
          </p:nvPr>
        </p:nvSpPr>
        <p:spPr/>
        <p:txBody>
          <a:bodyPr/>
          <a:lstStyle/>
          <a:p>
            <a:r>
              <a:rPr lang="en-US" altLang="ko-KR" smtClean="0"/>
              <a:t>GPT models</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24</a:t>
            </a:fld>
            <a:endParaRPr lang="en-US"/>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2133600" y="3200400"/>
            <a:ext cx="5223107" cy="2376556"/>
          </a:xfrm>
          <a:prstGeom prst="rect">
            <a:avLst/>
          </a:prstGeom>
          <a:noFill/>
          <a:ln>
            <a:noFill/>
          </a:ln>
        </p:spPr>
      </p:pic>
    </p:spTree>
    <p:extLst>
      <p:ext uri="{BB962C8B-B14F-4D97-AF65-F5344CB8AC3E}">
        <p14:creationId xmlns:p14="http://schemas.microsoft.com/office/powerpoint/2010/main" val="18660696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dirty="0"/>
              <a:t>제로샷</a:t>
            </a:r>
            <a:r>
              <a:rPr lang="en-US" altLang="ko-KR" dirty="0"/>
              <a:t>, </a:t>
            </a:r>
            <a:r>
              <a:rPr lang="ko-KR" altLang="en-US" dirty="0"/>
              <a:t>원샷</a:t>
            </a:r>
            <a:r>
              <a:rPr lang="en-US" altLang="ko-KR" dirty="0"/>
              <a:t>, </a:t>
            </a:r>
            <a:r>
              <a:rPr lang="ko-KR" altLang="en-US" dirty="0"/>
              <a:t>퓨샷</a:t>
            </a:r>
          </a:p>
        </p:txBody>
      </p:sp>
      <p:sp>
        <p:nvSpPr>
          <p:cNvPr id="3" name="Content Placeholder 2"/>
          <p:cNvSpPr>
            <a:spLocks noGrp="1"/>
          </p:cNvSpPr>
          <p:nvPr>
            <p:ph idx="1"/>
          </p:nvPr>
        </p:nvSpPr>
        <p:spPr/>
        <p:txBody>
          <a:bodyPr/>
          <a:lstStyle/>
          <a:p>
            <a:r>
              <a:rPr lang="en-US" altLang="ko-KR" sz="2400" dirty="0" smtClean="0"/>
              <a:t>GPT-2</a:t>
            </a:r>
            <a:r>
              <a:rPr lang="ko-KR" altLang="en-US" sz="2400" dirty="0" smtClean="0"/>
              <a:t>에서의 제로샷 의미</a:t>
            </a:r>
            <a:endParaRPr lang="en-US" altLang="ko-KR" sz="2400" dirty="0" smtClean="0"/>
          </a:p>
          <a:p>
            <a:pPr lvl="1"/>
            <a:r>
              <a:rPr lang="en-US" altLang="ko-KR" sz="2000" dirty="0"/>
              <a:t>GPT-2 </a:t>
            </a:r>
            <a:r>
              <a:rPr lang="ko-KR" altLang="en-US" sz="2000" dirty="0"/>
              <a:t>논문에서의 제로샷의 의미는 몇 개의 예제를 사용했느냐와 관련있는 것이 아니라</a:t>
            </a:r>
            <a:r>
              <a:rPr lang="en-US" altLang="ko-KR" sz="2000" dirty="0"/>
              <a:t>, </a:t>
            </a:r>
            <a:r>
              <a:rPr lang="ko-KR" altLang="en-US" sz="2000" dirty="0"/>
              <a:t>사전 학습 모형에 대한 추가적인 학습 즉</a:t>
            </a:r>
            <a:r>
              <a:rPr lang="en-US" altLang="ko-KR" sz="2000" dirty="0"/>
              <a:t>, </a:t>
            </a:r>
            <a:r>
              <a:rPr lang="ko-KR" altLang="en-US" sz="2000" dirty="0"/>
              <a:t>미세 조정 과정이 있느냐 없느냐와 관련이 있는 것으로 추가적인 파라미터 학습이 없는 경우를 제로샷이라고 </a:t>
            </a:r>
            <a:r>
              <a:rPr lang="ko-KR" altLang="en-US" sz="2000" dirty="0" smtClean="0"/>
              <a:t>표현</a:t>
            </a:r>
            <a:endParaRPr lang="en-US" altLang="ko-KR" sz="2000" dirty="0" smtClean="0"/>
          </a:p>
          <a:p>
            <a:pPr lvl="1"/>
            <a:r>
              <a:rPr lang="en-US" altLang="ko-KR" sz="2000" dirty="0"/>
              <a:t>GPT-2</a:t>
            </a:r>
            <a:r>
              <a:rPr lang="ko-KR" altLang="en-US" sz="2000" dirty="0"/>
              <a:t>에서도 추론 작업을 할 때 풀고자 하는 문제와 관련된 예제를 입력 데이터의 일부로 입력</a:t>
            </a:r>
          </a:p>
        </p:txBody>
      </p:sp>
      <p:sp>
        <p:nvSpPr>
          <p:cNvPr id="4" name="Date Placeholder 3"/>
          <p:cNvSpPr>
            <a:spLocks noGrp="1"/>
          </p:cNvSpPr>
          <p:nvPr>
            <p:ph type="dt" sz="half" idx="10"/>
          </p:nvPr>
        </p:nvSpPr>
        <p:spPr/>
        <p:txBody>
          <a:bodyPr/>
          <a:lstStyle/>
          <a:p>
            <a:fld id="{BCE2F38C-DB07-49F7-8EF8-BB189AB6DCDA}" type="datetime1">
              <a:rPr lang="en-US" altLang="ko-KR" smtClean="0"/>
              <a:t>11/5/2023</a:t>
            </a:fld>
            <a:endParaRPr lang="en-US"/>
          </a:p>
        </p:txBody>
      </p:sp>
      <p:sp>
        <p:nvSpPr>
          <p:cNvPr id="5" name="Footer Placeholder 4"/>
          <p:cNvSpPr>
            <a:spLocks noGrp="1"/>
          </p:cNvSpPr>
          <p:nvPr>
            <p:ph type="ftr" sz="quarter" idx="11"/>
          </p:nvPr>
        </p:nvSpPr>
        <p:spPr/>
        <p:txBody>
          <a:bodyPr/>
          <a:lstStyle/>
          <a:p>
            <a:r>
              <a:rPr lang="en-US" altLang="ko-KR" smtClean="0"/>
              <a:t>GPT models</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25</a:t>
            </a:fld>
            <a:endParaRPr lang="en-US"/>
          </a:p>
        </p:txBody>
      </p:sp>
    </p:spTree>
    <p:extLst>
      <p:ext uri="{BB962C8B-B14F-4D97-AF65-F5344CB8AC3E}">
        <p14:creationId xmlns:p14="http://schemas.microsoft.com/office/powerpoint/2010/main" val="42807946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GPT-3</a:t>
            </a:r>
            <a:endParaRPr lang="ko-KR" altLang="en-US" dirty="0"/>
          </a:p>
        </p:txBody>
      </p:sp>
      <p:sp>
        <p:nvSpPr>
          <p:cNvPr id="3" name="Content Placeholder 2"/>
          <p:cNvSpPr>
            <a:spLocks noGrp="1"/>
          </p:cNvSpPr>
          <p:nvPr>
            <p:ph idx="1"/>
          </p:nvPr>
        </p:nvSpPr>
        <p:spPr/>
        <p:txBody>
          <a:bodyPr/>
          <a:lstStyle/>
          <a:p>
            <a:r>
              <a:rPr lang="ko-KR" altLang="en-US" dirty="0" smtClean="0"/>
              <a:t>학습 데이터</a:t>
            </a:r>
            <a:endParaRPr lang="ko-KR" altLang="en-US" dirty="0"/>
          </a:p>
        </p:txBody>
      </p:sp>
      <p:sp>
        <p:nvSpPr>
          <p:cNvPr id="4" name="Date Placeholder 3"/>
          <p:cNvSpPr>
            <a:spLocks noGrp="1"/>
          </p:cNvSpPr>
          <p:nvPr>
            <p:ph type="dt" sz="half" idx="10"/>
          </p:nvPr>
        </p:nvSpPr>
        <p:spPr/>
        <p:txBody>
          <a:bodyPr/>
          <a:lstStyle/>
          <a:p>
            <a:fld id="{C67FD77B-D58C-4F32-B36B-3B52E3DA8132}" type="datetime1">
              <a:rPr lang="en-US" altLang="ko-KR" smtClean="0"/>
              <a:t>11/5/2023</a:t>
            </a:fld>
            <a:endParaRPr lang="en-US"/>
          </a:p>
        </p:txBody>
      </p:sp>
      <p:sp>
        <p:nvSpPr>
          <p:cNvPr id="5" name="Footer Placeholder 4"/>
          <p:cNvSpPr>
            <a:spLocks noGrp="1"/>
          </p:cNvSpPr>
          <p:nvPr>
            <p:ph type="ftr" sz="quarter" idx="11"/>
          </p:nvPr>
        </p:nvSpPr>
        <p:spPr/>
        <p:txBody>
          <a:bodyPr/>
          <a:lstStyle/>
          <a:p>
            <a:r>
              <a:rPr lang="en-US" altLang="ko-KR" smtClean="0"/>
              <a:t>GPT models</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26</a:t>
            </a:fld>
            <a:endParaRPr lang="en-US"/>
          </a:p>
        </p:txBody>
      </p:sp>
      <p:pic>
        <p:nvPicPr>
          <p:cNvPr id="7" name="Picture 6"/>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0200" y="2743200"/>
            <a:ext cx="6436577" cy="2438400"/>
          </a:xfrm>
          <a:prstGeom prst="rect">
            <a:avLst/>
          </a:prstGeom>
          <a:noFill/>
        </p:spPr>
      </p:pic>
    </p:spTree>
    <p:extLst>
      <p:ext uri="{BB962C8B-B14F-4D97-AF65-F5344CB8AC3E}">
        <p14:creationId xmlns:p14="http://schemas.microsoft.com/office/powerpoint/2010/main" val="31344872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GPT-3</a:t>
            </a:r>
            <a:endParaRPr lang="ko-KR" altLang="en-US" dirty="0"/>
          </a:p>
        </p:txBody>
      </p:sp>
      <p:sp>
        <p:nvSpPr>
          <p:cNvPr id="3" name="Content Placeholder 2"/>
          <p:cNvSpPr>
            <a:spLocks noGrp="1"/>
          </p:cNvSpPr>
          <p:nvPr>
            <p:ph idx="1"/>
          </p:nvPr>
        </p:nvSpPr>
        <p:spPr/>
        <p:txBody>
          <a:bodyPr/>
          <a:lstStyle/>
          <a:p>
            <a:r>
              <a:rPr lang="ko-KR" altLang="en-US" sz="2400" dirty="0" smtClean="0"/>
              <a:t>모형의 구조</a:t>
            </a:r>
            <a:endParaRPr lang="en-US" altLang="ko-KR" sz="2400" dirty="0" smtClean="0"/>
          </a:p>
          <a:p>
            <a:endParaRPr lang="en-US" altLang="ko-KR" sz="2400" dirty="0"/>
          </a:p>
          <a:p>
            <a:endParaRPr lang="en-US" altLang="ko-KR" sz="2400" dirty="0" smtClean="0"/>
          </a:p>
          <a:p>
            <a:endParaRPr lang="en-US" altLang="ko-KR" sz="2400" dirty="0"/>
          </a:p>
          <a:p>
            <a:endParaRPr lang="en-US" altLang="ko-KR" sz="2400" dirty="0" smtClean="0"/>
          </a:p>
          <a:p>
            <a:endParaRPr lang="en-US" altLang="ko-KR" sz="2400" dirty="0"/>
          </a:p>
          <a:p>
            <a:endParaRPr lang="en-US" altLang="ko-KR" sz="2400" dirty="0" smtClean="0"/>
          </a:p>
          <a:p>
            <a:endParaRPr lang="en-US" altLang="ko-KR" sz="2400" dirty="0"/>
          </a:p>
          <a:p>
            <a:r>
              <a:rPr lang="ko-KR" altLang="en-US" sz="2400" dirty="0" smtClean="0"/>
              <a:t>학습시 </a:t>
            </a:r>
            <a:r>
              <a:rPr lang="en-US" altLang="ko-KR" sz="2400" dirty="0"/>
              <a:t>Sparse </a:t>
            </a:r>
            <a:r>
              <a:rPr lang="en-US" altLang="ko-KR" sz="2400" dirty="0" smtClean="0"/>
              <a:t>Transformer </a:t>
            </a:r>
            <a:r>
              <a:rPr lang="ko-KR" altLang="en-US" sz="2400" dirty="0" smtClean="0"/>
              <a:t>사용 </a:t>
            </a:r>
            <a:r>
              <a:rPr lang="en-US" altLang="ko-KR" sz="2400" dirty="0" smtClean="0"/>
              <a:t>(</a:t>
            </a:r>
            <a:r>
              <a:rPr lang="ko-KR" altLang="en-US" sz="2400" dirty="0" smtClean="0"/>
              <a:t>남선 자료 참고</a:t>
            </a:r>
            <a:r>
              <a:rPr lang="en-US" altLang="ko-KR" sz="2400" dirty="0" smtClean="0"/>
              <a:t>)</a:t>
            </a:r>
            <a:endParaRPr lang="ko-KR" altLang="en-US" sz="2400" dirty="0"/>
          </a:p>
        </p:txBody>
      </p:sp>
      <p:sp>
        <p:nvSpPr>
          <p:cNvPr id="4" name="Date Placeholder 3"/>
          <p:cNvSpPr>
            <a:spLocks noGrp="1"/>
          </p:cNvSpPr>
          <p:nvPr>
            <p:ph type="dt" sz="half" idx="10"/>
          </p:nvPr>
        </p:nvSpPr>
        <p:spPr/>
        <p:txBody>
          <a:bodyPr/>
          <a:lstStyle/>
          <a:p>
            <a:fld id="{0ABD8C01-5D9E-4E11-A1D0-DE66F8AD8AE4}" type="datetime1">
              <a:rPr lang="en-US" altLang="ko-KR" smtClean="0"/>
              <a:t>11/5/2023</a:t>
            </a:fld>
            <a:endParaRPr lang="en-US"/>
          </a:p>
        </p:txBody>
      </p:sp>
      <p:sp>
        <p:nvSpPr>
          <p:cNvPr id="5" name="Footer Placeholder 4"/>
          <p:cNvSpPr>
            <a:spLocks noGrp="1"/>
          </p:cNvSpPr>
          <p:nvPr>
            <p:ph type="ftr" sz="quarter" idx="11"/>
          </p:nvPr>
        </p:nvSpPr>
        <p:spPr/>
        <p:txBody>
          <a:bodyPr/>
          <a:lstStyle/>
          <a:p>
            <a:r>
              <a:rPr lang="en-US" altLang="ko-KR" smtClean="0"/>
              <a:t>GPT models</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27</a:t>
            </a:fld>
            <a:endParaRPr lang="en-US"/>
          </a:p>
        </p:txBody>
      </p:sp>
      <p:pic>
        <p:nvPicPr>
          <p:cNvPr id="7" name="Picture 6"/>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5400" y="2590800"/>
            <a:ext cx="7086600" cy="2590800"/>
          </a:xfrm>
          <a:prstGeom prst="rect">
            <a:avLst/>
          </a:prstGeom>
          <a:noFill/>
        </p:spPr>
      </p:pic>
    </p:spTree>
    <p:extLst>
      <p:ext uri="{BB962C8B-B14F-4D97-AF65-F5344CB8AC3E}">
        <p14:creationId xmlns:p14="http://schemas.microsoft.com/office/powerpoint/2010/main" val="42441530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GPT-3</a:t>
            </a:r>
            <a:endParaRPr lang="ko-KR" altLang="en-US" dirty="0"/>
          </a:p>
        </p:txBody>
      </p:sp>
      <p:sp>
        <p:nvSpPr>
          <p:cNvPr id="3" name="Content Placeholder 2"/>
          <p:cNvSpPr>
            <a:spLocks noGrp="1"/>
          </p:cNvSpPr>
          <p:nvPr>
            <p:ph idx="1"/>
          </p:nvPr>
        </p:nvSpPr>
        <p:spPr/>
        <p:txBody>
          <a:bodyPr/>
          <a:lstStyle/>
          <a:p>
            <a:r>
              <a:rPr lang="ko-KR" altLang="en-US" smtClean="0"/>
              <a:t>모형의 성능</a:t>
            </a:r>
            <a:endParaRPr lang="ko-KR" altLang="en-US"/>
          </a:p>
        </p:txBody>
      </p:sp>
      <p:sp>
        <p:nvSpPr>
          <p:cNvPr id="4" name="Date Placeholder 3"/>
          <p:cNvSpPr>
            <a:spLocks noGrp="1"/>
          </p:cNvSpPr>
          <p:nvPr>
            <p:ph type="dt" sz="half" idx="10"/>
          </p:nvPr>
        </p:nvSpPr>
        <p:spPr/>
        <p:txBody>
          <a:bodyPr/>
          <a:lstStyle/>
          <a:p>
            <a:fld id="{287668A9-13E1-425F-82CF-D8F891B5DDD8}" type="datetime1">
              <a:rPr lang="en-US" altLang="ko-KR" smtClean="0"/>
              <a:t>11/5/2023</a:t>
            </a:fld>
            <a:endParaRPr lang="en-US"/>
          </a:p>
        </p:txBody>
      </p:sp>
      <p:sp>
        <p:nvSpPr>
          <p:cNvPr id="5" name="Footer Placeholder 4"/>
          <p:cNvSpPr>
            <a:spLocks noGrp="1"/>
          </p:cNvSpPr>
          <p:nvPr>
            <p:ph type="ftr" sz="quarter" idx="11"/>
          </p:nvPr>
        </p:nvSpPr>
        <p:spPr/>
        <p:txBody>
          <a:bodyPr/>
          <a:lstStyle/>
          <a:p>
            <a:r>
              <a:rPr lang="en-US" altLang="ko-KR" smtClean="0"/>
              <a:t>GPT models</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28</a:t>
            </a:fld>
            <a:endParaRPr lang="en-US"/>
          </a:p>
        </p:txBody>
      </p:sp>
      <p:pic>
        <p:nvPicPr>
          <p:cNvPr id="7" name="Picture 6"/>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28800" y="2743200"/>
            <a:ext cx="5943600" cy="3657600"/>
          </a:xfrm>
          <a:prstGeom prst="rect">
            <a:avLst/>
          </a:prstGeom>
          <a:noFill/>
        </p:spPr>
      </p:pic>
    </p:spTree>
    <p:extLst>
      <p:ext uri="{BB962C8B-B14F-4D97-AF65-F5344CB8AC3E}">
        <p14:creationId xmlns:p14="http://schemas.microsoft.com/office/powerpoint/2010/main" val="40761717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cap="none" dirty="0" err="1" smtClean="0"/>
              <a:t>InstructGPT</a:t>
            </a:r>
            <a:endParaRPr lang="ko-KR" altLang="en-US" cap="none" dirty="0"/>
          </a:p>
        </p:txBody>
      </p:sp>
      <p:sp>
        <p:nvSpPr>
          <p:cNvPr id="3" name="Text Placeholder 2"/>
          <p:cNvSpPr>
            <a:spLocks noGrp="1"/>
          </p:cNvSpPr>
          <p:nvPr>
            <p:ph type="body" idx="1"/>
          </p:nvPr>
        </p:nvSpPr>
        <p:spPr/>
        <p:txBody>
          <a:bodyPr/>
          <a:lstStyle/>
          <a:p>
            <a:endParaRPr lang="ko-KR" altLang="en-US"/>
          </a:p>
        </p:txBody>
      </p:sp>
      <p:sp>
        <p:nvSpPr>
          <p:cNvPr id="4" name="Date Placeholder 3"/>
          <p:cNvSpPr>
            <a:spLocks noGrp="1"/>
          </p:cNvSpPr>
          <p:nvPr>
            <p:ph type="dt" sz="half" idx="10"/>
          </p:nvPr>
        </p:nvSpPr>
        <p:spPr/>
        <p:txBody>
          <a:bodyPr/>
          <a:lstStyle/>
          <a:p>
            <a:fld id="{702769E5-19E7-4111-9CA6-65E0B03C355C}" type="datetime1">
              <a:rPr lang="en-US" altLang="ko-KR" smtClean="0"/>
              <a:t>11/5/2023</a:t>
            </a:fld>
            <a:endParaRPr lang="en-US"/>
          </a:p>
        </p:txBody>
      </p:sp>
      <p:sp>
        <p:nvSpPr>
          <p:cNvPr id="5" name="Footer Placeholder 4"/>
          <p:cNvSpPr>
            <a:spLocks noGrp="1"/>
          </p:cNvSpPr>
          <p:nvPr>
            <p:ph type="ftr" sz="quarter" idx="11"/>
          </p:nvPr>
        </p:nvSpPr>
        <p:spPr/>
        <p:txBody>
          <a:bodyPr/>
          <a:lstStyle/>
          <a:p>
            <a:r>
              <a:rPr lang="en-US" altLang="ko-KR" smtClean="0"/>
              <a:t>GPT models</a:t>
            </a:r>
            <a:endParaRPr lang="en-US"/>
          </a:p>
        </p:txBody>
      </p:sp>
      <p:sp>
        <p:nvSpPr>
          <p:cNvPr id="6" name="Slide Number Placeholder 5"/>
          <p:cNvSpPr>
            <a:spLocks noGrp="1"/>
          </p:cNvSpPr>
          <p:nvPr>
            <p:ph type="sldNum" sz="quarter" idx="12"/>
          </p:nvPr>
        </p:nvSpPr>
        <p:spPr/>
        <p:txBody>
          <a:bodyPr/>
          <a:lstStyle/>
          <a:p>
            <a:fld id="{B1A96CDA-AC9E-4D10-87FE-92C3AF95A555}" type="slidenum">
              <a:rPr lang="en-US" smtClean="0"/>
              <a:pPr/>
              <a:t>29</a:t>
            </a:fld>
            <a:endParaRPr lang="en-US"/>
          </a:p>
        </p:txBody>
      </p:sp>
    </p:spTree>
    <p:extLst>
      <p:ext uri="{BB962C8B-B14F-4D97-AF65-F5344CB8AC3E}">
        <p14:creationId xmlns:p14="http://schemas.microsoft.com/office/powerpoint/2010/main" val="1878583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Summary of GPT-1, 2, and 3</a:t>
            </a:r>
            <a:endParaRPr lang="ko-KR" altLang="en-US" dirty="0"/>
          </a:p>
        </p:txBody>
      </p:sp>
      <p:sp>
        <p:nvSpPr>
          <p:cNvPr id="4" name="Date Placeholder 3"/>
          <p:cNvSpPr>
            <a:spLocks noGrp="1"/>
          </p:cNvSpPr>
          <p:nvPr>
            <p:ph type="dt" sz="half" idx="10"/>
          </p:nvPr>
        </p:nvSpPr>
        <p:spPr/>
        <p:txBody>
          <a:bodyPr/>
          <a:lstStyle/>
          <a:p>
            <a:fld id="{35D210A9-8CFE-48E3-9E11-823755466744}" type="datetime1">
              <a:rPr lang="en-US" altLang="ko-KR" smtClean="0"/>
              <a:t>11/5/2023</a:t>
            </a:fld>
            <a:endParaRPr lang="en-US"/>
          </a:p>
        </p:txBody>
      </p:sp>
      <p:sp>
        <p:nvSpPr>
          <p:cNvPr id="5" name="Footer Placeholder 4"/>
          <p:cNvSpPr>
            <a:spLocks noGrp="1"/>
          </p:cNvSpPr>
          <p:nvPr>
            <p:ph type="ftr" sz="quarter" idx="11"/>
          </p:nvPr>
        </p:nvSpPr>
        <p:spPr/>
        <p:txBody>
          <a:bodyPr/>
          <a:lstStyle/>
          <a:p>
            <a:r>
              <a:rPr lang="en-US" altLang="ko-KR" smtClean="0"/>
              <a:t>GPT models</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3</a:t>
            </a:fld>
            <a:endParaRPr lang="en-US"/>
          </a:p>
        </p:txBody>
      </p:sp>
      <p:pic>
        <p:nvPicPr>
          <p:cNvPr id="7" name="Picture 6"/>
          <p:cNvPicPr>
            <a:picLocks noChangeAspect="1"/>
          </p:cNvPicPr>
          <p:nvPr/>
        </p:nvPicPr>
        <p:blipFill>
          <a:blip r:embed="rId2"/>
          <a:stretch>
            <a:fillRect/>
          </a:stretch>
        </p:blipFill>
        <p:spPr>
          <a:xfrm>
            <a:off x="313446" y="1981200"/>
            <a:ext cx="8830554" cy="3724275"/>
          </a:xfrm>
          <a:prstGeom prst="rect">
            <a:avLst/>
          </a:prstGeom>
        </p:spPr>
      </p:pic>
    </p:spTree>
    <p:extLst>
      <p:ext uri="{BB962C8B-B14F-4D97-AF65-F5344CB8AC3E}">
        <p14:creationId xmlns:p14="http://schemas.microsoft.com/office/powerpoint/2010/main" val="27160610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err="1" smtClean="0"/>
              <a:t>InstructGPT</a:t>
            </a:r>
            <a:endParaRPr lang="ko-KR" altLang="en-US" dirty="0"/>
          </a:p>
        </p:txBody>
      </p:sp>
      <p:sp>
        <p:nvSpPr>
          <p:cNvPr id="3" name="Content Placeholder 2"/>
          <p:cNvSpPr>
            <a:spLocks noGrp="1"/>
          </p:cNvSpPr>
          <p:nvPr>
            <p:ph idx="1"/>
          </p:nvPr>
        </p:nvSpPr>
        <p:spPr>
          <a:xfrm>
            <a:off x="609600" y="1981200"/>
            <a:ext cx="8334375" cy="4114800"/>
          </a:xfrm>
        </p:spPr>
        <p:txBody>
          <a:bodyPr/>
          <a:lstStyle/>
          <a:p>
            <a:r>
              <a:rPr lang="en-US" altLang="ko-KR" sz="2400" dirty="0" smtClean="0"/>
              <a:t>GPT-3</a:t>
            </a:r>
            <a:r>
              <a:rPr lang="ko-KR" altLang="en-US" sz="2400" dirty="0" smtClean="0"/>
              <a:t>와의 주요 차이</a:t>
            </a:r>
            <a:endParaRPr lang="en-US" altLang="ko-KR" sz="2400" dirty="0" smtClean="0"/>
          </a:p>
          <a:p>
            <a:pPr lvl="1"/>
            <a:r>
              <a:rPr lang="ko-KR" altLang="en-US" sz="2000" dirty="0" smtClean="0"/>
              <a:t>미세 조정 방법 사용</a:t>
            </a:r>
            <a:endParaRPr lang="en-US" altLang="ko-KR" sz="2000" dirty="0" smtClean="0"/>
          </a:p>
          <a:p>
            <a:r>
              <a:rPr lang="en-US" altLang="ko-KR" sz="2400" dirty="0" smtClean="0"/>
              <a:t>GPT-3</a:t>
            </a:r>
            <a:r>
              <a:rPr lang="ko-KR" altLang="en-US" sz="2400" dirty="0" smtClean="0"/>
              <a:t>와 그 이전 모형의 주요 문제</a:t>
            </a:r>
            <a:endParaRPr lang="en-US" altLang="ko-KR" sz="2400" dirty="0" smtClean="0"/>
          </a:p>
          <a:p>
            <a:pPr lvl="1"/>
            <a:r>
              <a:rPr lang="en-US" altLang="ko-KR" sz="2000" dirty="0" smtClean="0"/>
              <a:t>Hallucination</a:t>
            </a:r>
          </a:p>
          <a:p>
            <a:pPr lvl="2"/>
            <a:r>
              <a:rPr lang="en-US" altLang="ko-KR" sz="1800" dirty="0"/>
              <a:t>often defined as "generated content that is nonsensical or unfaithful to the provided source content"</a:t>
            </a:r>
            <a:endParaRPr lang="en-US" altLang="ko-KR" sz="1800" dirty="0" smtClean="0"/>
          </a:p>
          <a:p>
            <a:pPr lvl="1"/>
            <a:r>
              <a:rPr lang="ko-KR" altLang="en-US" sz="2000" dirty="0"/>
              <a:t>사실을 조작한다든지</a:t>
            </a:r>
            <a:r>
              <a:rPr lang="en-US" altLang="ko-KR" sz="2000" dirty="0"/>
              <a:t>, </a:t>
            </a:r>
            <a:r>
              <a:rPr lang="ko-KR" altLang="en-US" sz="2000" dirty="0"/>
              <a:t>편향된 혹은 악의적인 텍스트를 생성한다는지</a:t>
            </a:r>
            <a:r>
              <a:rPr lang="en-US" altLang="ko-KR" sz="2000" dirty="0"/>
              <a:t>, </a:t>
            </a:r>
            <a:r>
              <a:rPr lang="ko-KR" altLang="en-US" sz="2000" dirty="0"/>
              <a:t>또는 사용자의 지시를 따르지 않는 것 </a:t>
            </a:r>
            <a:r>
              <a:rPr lang="ko-KR" altLang="en-US" sz="2000" dirty="0" smtClean="0"/>
              <a:t>등</a:t>
            </a:r>
            <a:r>
              <a:rPr lang="ko-KR" altLang="en-US" sz="2000" dirty="0"/>
              <a:t>의</a:t>
            </a:r>
            <a:r>
              <a:rPr lang="ko-KR" altLang="en-US" sz="2000" dirty="0" smtClean="0"/>
              <a:t> 문제</a:t>
            </a:r>
            <a:endParaRPr lang="en-US" altLang="ko-KR" sz="2000" dirty="0" smtClean="0"/>
          </a:p>
          <a:p>
            <a:pPr lvl="1"/>
            <a:r>
              <a:rPr lang="ko-KR" altLang="en-US" sz="2000" dirty="0" smtClean="0"/>
              <a:t>주요 이유</a:t>
            </a:r>
            <a:endParaRPr lang="en-US" altLang="ko-KR" sz="2000" dirty="0" smtClean="0"/>
          </a:p>
          <a:p>
            <a:pPr lvl="2"/>
            <a:r>
              <a:rPr lang="ko-KR" altLang="en-US" sz="1600" dirty="0"/>
              <a:t>이러한 이유 중 하나는 주어진 단어들을 이용해서 다음 단어를 예측하는 언어 모형의 목적이 “사용자의 지시를 안전하고 도움이 될 수 있게 수행하라’는 것과 차이가 있기 </a:t>
            </a:r>
            <a:r>
              <a:rPr lang="ko-KR" altLang="en-US" sz="1600" dirty="0" smtClean="0"/>
              <a:t>때문</a:t>
            </a:r>
            <a:endParaRPr lang="en-US" altLang="ko-KR" sz="1600" dirty="0" smtClean="0"/>
          </a:p>
          <a:p>
            <a:pPr lvl="2"/>
            <a:endParaRPr lang="ko-KR" altLang="en-US" sz="1800" dirty="0"/>
          </a:p>
        </p:txBody>
      </p:sp>
      <p:sp>
        <p:nvSpPr>
          <p:cNvPr id="4" name="Date Placeholder 3"/>
          <p:cNvSpPr>
            <a:spLocks noGrp="1"/>
          </p:cNvSpPr>
          <p:nvPr>
            <p:ph type="dt" sz="half" idx="10"/>
          </p:nvPr>
        </p:nvSpPr>
        <p:spPr/>
        <p:txBody>
          <a:bodyPr/>
          <a:lstStyle/>
          <a:p>
            <a:fld id="{313EDB4F-7F98-4C83-8CEC-1690FA9B799B}" type="datetime1">
              <a:rPr lang="en-US" altLang="ko-KR" smtClean="0"/>
              <a:t>11/5/2023</a:t>
            </a:fld>
            <a:endParaRPr lang="en-US"/>
          </a:p>
        </p:txBody>
      </p:sp>
      <p:sp>
        <p:nvSpPr>
          <p:cNvPr id="5" name="Footer Placeholder 4"/>
          <p:cNvSpPr>
            <a:spLocks noGrp="1"/>
          </p:cNvSpPr>
          <p:nvPr>
            <p:ph type="ftr" sz="quarter" idx="11"/>
          </p:nvPr>
        </p:nvSpPr>
        <p:spPr/>
        <p:txBody>
          <a:bodyPr/>
          <a:lstStyle/>
          <a:p>
            <a:r>
              <a:rPr lang="en-US" altLang="ko-KR" smtClean="0"/>
              <a:t>GPT models</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30</a:t>
            </a:fld>
            <a:endParaRPr lang="en-US"/>
          </a:p>
        </p:txBody>
      </p:sp>
    </p:spTree>
    <p:extLst>
      <p:ext uri="{BB962C8B-B14F-4D97-AF65-F5344CB8AC3E}">
        <p14:creationId xmlns:p14="http://schemas.microsoft.com/office/powerpoint/2010/main" val="29303035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err="1" smtClean="0"/>
              <a:t>InstructGPT</a:t>
            </a:r>
            <a:endParaRPr lang="ko-KR" altLang="en-US" dirty="0"/>
          </a:p>
        </p:txBody>
      </p:sp>
      <p:sp>
        <p:nvSpPr>
          <p:cNvPr id="3" name="Content Placeholder 2"/>
          <p:cNvSpPr>
            <a:spLocks noGrp="1"/>
          </p:cNvSpPr>
          <p:nvPr>
            <p:ph idx="1"/>
          </p:nvPr>
        </p:nvSpPr>
        <p:spPr>
          <a:xfrm>
            <a:off x="609600" y="1981200"/>
            <a:ext cx="8334375" cy="4114800"/>
          </a:xfrm>
        </p:spPr>
        <p:txBody>
          <a:bodyPr/>
          <a:lstStyle/>
          <a:p>
            <a:r>
              <a:rPr lang="en-US" altLang="ko-KR" sz="2800" dirty="0" err="1" smtClean="0"/>
              <a:t>InstructGPT</a:t>
            </a:r>
            <a:r>
              <a:rPr lang="en-US" altLang="ko-KR" sz="2800" dirty="0" smtClean="0"/>
              <a:t> </a:t>
            </a:r>
            <a:r>
              <a:rPr lang="ko-KR" altLang="en-US" sz="2800" dirty="0" smtClean="0"/>
              <a:t>논문의 주요 목적</a:t>
            </a:r>
            <a:endParaRPr lang="en-US" altLang="ko-KR" sz="2800" dirty="0" smtClean="0"/>
          </a:p>
          <a:p>
            <a:pPr lvl="1"/>
            <a:r>
              <a:rPr lang="ko-KR" altLang="en-US" sz="2400" dirty="0"/>
              <a:t>사용자의 의도와 일치하는 방향으로 행동하는 언어 </a:t>
            </a:r>
            <a:r>
              <a:rPr lang="ko-KR" altLang="en-US" sz="2400" dirty="0" smtClean="0"/>
              <a:t>모형 제안</a:t>
            </a:r>
            <a:endParaRPr lang="en-US" altLang="ko-KR" sz="2400" dirty="0" smtClean="0"/>
          </a:p>
          <a:p>
            <a:pPr lvl="2"/>
            <a:r>
              <a:rPr lang="ko-KR" altLang="en-US" sz="1800" dirty="0" smtClean="0"/>
              <a:t>명시적 의도 뿐 아니라 암묵적 의도도 포함</a:t>
            </a:r>
            <a:endParaRPr lang="en-US" altLang="ko-KR" sz="1800" dirty="0" smtClean="0"/>
          </a:p>
          <a:p>
            <a:pPr lvl="1"/>
            <a:r>
              <a:rPr lang="en-US" altLang="ko-KR" sz="2400" dirty="0" smtClean="0"/>
              <a:t>How?</a:t>
            </a:r>
          </a:p>
          <a:p>
            <a:pPr lvl="2"/>
            <a:r>
              <a:rPr lang="ko-KR" altLang="en-US" sz="2000" dirty="0" smtClean="0"/>
              <a:t>미세 조정 방법 사용</a:t>
            </a:r>
            <a:r>
              <a:rPr lang="en-US" altLang="ko-KR" sz="2000" dirty="0" smtClean="0"/>
              <a:t>, </a:t>
            </a:r>
            <a:r>
              <a:rPr lang="ko-KR" altLang="en-US" sz="2000" dirty="0"/>
              <a:t>특히 사람들의 피드백을 이용한 강화 학습 방법을 사용하여 미세 조정을 </a:t>
            </a:r>
            <a:r>
              <a:rPr lang="ko-KR" altLang="en-US" sz="2000" dirty="0" smtClean="0"/>
              <a:t>수행</a:t>
            </a:r>
            <a:endParaRPr lang="en-US" altLang="ko-KR" sz="2000" dirty="0" smtClean="0"/>
          </a:p>
          <a:p>
            <a:pPr lvl="1"/>
            <a:r>
              <a:rPr lang="ko-KR" altLang="en-US" sz="2400" dirty="0" smtClean="0"/>
              <a:t>즉</a:t>
            </a:r>
            <a:r>
              <a:rPr lang="en-US" altLang="ko-KR" sz="2400" dirty="0"/>
              <a:t>, </a:t>
            </a:r>
            <a:r>
              <a:rPr lang="en-US" altLang="ko-KR" sz="2400" dirty="0" err="1"/>
              <a:t>InstructGPT</a:t>
            </a:r>
            <a:r>
              <a:rPr lang="en-US" altLang="ko-KR" sz="2400" dirty="0"/>
              <a:t> </a:t>
            </a:r>
            <a:r>
              <a:rPr lang="ko-KR" altLang="en-US" sz="2400" dirty="0"/>
              <a:t>논문에서는 사람의 피드백 기반 미세 조정 방법을 사용해서 사용자의 의도에 맞는 결과를 반환하는 언어 모형을 제안</a:t>
            </a:r>
            <a:endParaRPr lang="en-US" altLang="ko-KR" sz="2400" dirty="0" smtClean="0"/>
          </a:p>
          <a:p>
            <a:pPr lvl="2"/>
            <a:endParaRPr lang="ko-KR" altLang="en-US" sz="1800" dirty="0"/>
          </a:p>
        </p:txBody>
      </p:sp>
      <p:sp>
        <p:nvSpPr>
          <p:cNvPr id="4" name="Date Placeholder 3"/>
          <p:cNvSpPr>
            <a:spLocks noGrp="1"/>
          </p:cNvSpPr>
          <p:nvPr>
            <p:ph type="dt" sz="half" idx="10"/>
          </p:nvPr>
        </p:nvSpPr>
        <p:spPr/>
        <p:txBody>
          <a:bodyPr/>
          <a:lstStyle/>
          <a:p>
            <a:fld id="{C6AB8015-1FD7-42CD-A1EA-454DCEAD5119}" type="datetime1">
              <a:rPr lang="en-US" altLang="ko-KR" smtClean="0"/>
              <a:t>11/5/2023</a:t>
            </a:fld>
            <a:endParaRPr lang="en-US"/>
          </a:p>
        </p:txBody>
      </p:sp>
      <p:sp>
        <p:nvSpPr>
          <p:cNvPr id="5" name="Footer Placeholder 4"/>
          <p:cNvSpPr>
            <a:spLocks noGrp="1"/>
          </p:cNvSpPr>
          <p:nvPr>
            <p:ph type="ftr" sz="quarter" idx="11"/>
          </p:nvPr>
        </p:nvSpPr>
        <p:spPr/>
        <p:txBody>
          <a:bodyPr/>
          <a:lstStyle/>
          <a:p>
            <a:r>
              <a:rPr lang="en-US" altLang="ko-KR" smtClean="0"/>
              <a:t>GPT models</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31</a:t>
            </a:fld>
            <a:endParaRPr lang="en-US"/>
          </a:p>
        </p:txBody>
      </p:sp>
    </p:spTree>
    <p:extLst>
      <p:ext uri="{BB962C8B-B14F-4D97-AF65-F5344CB8AC3E}">
        <p14:creationId xmlns:p14="http://schemas.microsoft.com/office/powerpoint/2010/main" val="13015157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err="1" smtClean="0"/>
              <a:t>InstructGPT</a:t>
            </a:r>
            <a:endParaRPr lang="ko-KR" altLang="en-US" dirty="0"/>
          </a:p>
        </p:txBody>
      </p:sp>
      <p:sp>
        <p:nvSpPr>
          <p:cNvPr id="3" name="Content Placeholder 2"/>
          <p:cNvSpPr>
            <a:spLocks noGrp="1"/>
          </p:cNvSpPr>
          <p:nvPr>
            <p:ph idx="1"/>
          </p:nvPr>
        </p:nvSpPr>
        <p:spPr>
          <a:xfrm>
            <a:off x="838200" y="1981200"/>
            <a:ext cx="7772400" cy="4114800"/>
          </a:xfrm>
        </p:spPr>
        <p:txBody>
          <a:bodyPr/>
          <a:lstStyle/>
          <a:p>
            <a:r>
              <a:rPr lang="en-US" altLang="ko-KR" sz="2400" dirty="0" err="1" smtClean="0"/>
              <a:t>InstructGPT</a:t>
            </a:r>
            <a:r>
              <a:rPr lang="ko-KR" altLang="en-US" sz="2400" dirty="0"/>
              <a:t>에서의 미세 </a:t>
            </a:r>
            <a:r>
              <a:rPr lang="ko-KR" altLang="en-US" sz="2400" dirty="0" smtClean="0"/>
              <a:t>조정</a:t>
            </a:r>
            <a:endParaRPr lang="en-US" altLang="ko-KR" sz="2400" dirty="0" smtClean="0"/>
          </a:p>
          <a:p>
            <a:pPr lvl="1"/>
            <a:r>
              <a:rPr lang="en-US" altLang="ko-KR" sz="2000" dirty="0" err="1"/>
              <a:t>InstructGPT</a:t>
            </a:r>
            <a:r>
              <a:rPr lang="ko-KR" altLang="en-US" sz="2000" dirty="0"/>
              <a:t>는 사전학습된 </a:t>
            </a:r>
            <a:r>
              <a:rPr lang="en-US" altLang="ko-KR" sz="2000" dirty="0"/>
              <a:t>GPT-3 </a:t>
            </a:r>
            <a:r>
              <a:rPr lang="ko-KR" altLang="en-US" sz="2000" dirty="0"/>
              <a:t>모형을 여러 가지 방법으로 미세 조정하여 도출된 </a:t>
            </a:r>
            <a:r>
              <a:rPr lang="ko-KR" altLang="en-US" sz="2000" dirty="0" smtClean="0"/>
              <a:t>결과물로 간주 가능</a:t>
            </a:r>
            <a:endParaRPr lang="en-US" altLang="ko-KR" sz="2000" dirty="0" smtClean="0"/>
          </a:p>
          <a:p>
            <a:pPr lvl="1"/>
            <a:r>
              <a:rPr lang="ko-KR" altLang="en-US" sz="2000" dirty="0" smtClean="0"/>
              <a:t>미세 조정 단계</a:t>
            </a:r>
            <a:endParaRPr lang="en-US" altLang="ko-KR" sz="2000" dirty="0" smtClean="0"/>
          </a:p>
          <a:p>
            <a:pPr lvl="2"/>
            <a:r>
              <a:rPr lang="ko-KR" altLang="en-US" sz="1600" dirty="0"/>
              <a:t>단계 </a:t>
            </a:r>
            <a:r>
              <a:rPr lang="en-US" altLang="ko-KR" sz="1600" dirty="0"/>
              <a:t>1: </a:t>
            </a:r>
            <a:r>
              <a:rPr lang="ko-KR" altLang="en-US" sz="1600" dirty="0"/>
              <a:t>지도학습 기반의 미세 조정 </a:t>
            </a:r>
            <a:r>
              <a:rPr lang="en-US" altLang="ko-KR" sz="1600" dirty="0"/>
              <a:t>(Supervised fine-tuning, </a:t>
            </a:r>
            <a:r>
              <a:rPr lang="en-US" altLang="ko-KR" sz="1600" dirty="0" err="1"/>
              <a:t>SFT</a:t>
            </a:r>
            <a:r>
              <a:rPr lang="en-US" altLang="ko-KR" sz="1600" dirty="0" smtClean="0"/>
              <a:t>)</a:t>
            </a:r>
          </a:p>
          <a:p>
            <a:pPr lvl="3"/>
            <a:r>
              <a:rPr lang="ko-KR" altLang="en-US" sz="1200" dirty="0"/>
              <a:t>준비된 프롬프트에 대해 사람이 직접 응답 데이터를 생성하고</a:t>
            </a:r>
            <a:r>
              <a:rPr lang="en-US" altLang="ko-KR" sz="1200" dirty="0"/>
              <a:t>, </a:t>
            </a:r>
            <a:r>
              <a:rPr lang="ko-KR" altLang="en-US" sz="1200" dirty="0"/>
              <a:t>이러한 </a:t>
            </a:r>
            <a:r>
              <a:rPr lang="ko-KR" altLang="en-US" sz="1200" dirty="0" smtClean="0"/>
              <a:t>응답 데이터를 정답으로 사용해서 </a:t>
            </a:r>
            <a:r>
              <a:rPr lang="ko-KR" altLang="en-US" sz="1200" dirty="0"/>
              <a:t>사전학습된 </a:t>
            </a:r>
            <a:r>
              <a:rPr lang="en-US" altLang="ko-KR" sz="1200" dirty="0"/>
              <a:t>GPT-3 </a:t>
            </a:r>
            <a:r>
              <a:rPr lang="ko-KR" altLang="en-US" sz="1200" dirty="0"/>
              <a:t>모형을 미세 조정하는 </a:t>
            </a:r>
            <a:r>
              <a:rPr lang="ko-KR" altLang="en-US" sz="1200" dirty="0" smtClean="0"/>
              <a:t>단계</a:t>
            </a:r>
            <a:endParaRPr lang="en-US" altLang="ko-KR" sz="1200" dirty="0" smtClean="0"/>
          </a:p>
          <a:p>
            <a:pPr lvl="2"/>
            <a:r>
              <a:rPr lang="ko-KR" altLang="en-US" sz="1600" dirty="0"/>
              <a:t>단계 </a:t>
            </a:r>
            <a:r>
              <a:rPr lang="en-US" altLang="ko-KR" sz="1600" dirty="0"/>
              <a:t>2: </a:t>
            </a:r>
            <a:r>
              <a:rPr lang="ko-KR" altLang="en-US" sz="1600" dirty="0"/>
              <a:t>보상 모형 </a:t>
            </a:r>
            <a:r>
              <a:rPr lang="en-US" altLang="ko-KR" sz="1600" dirty="0"/>
              <a:t>(Reward model</a:t>
            </a:r>
            <a:r>
              <a:rPr lang="en-US" altLang="ko-KR" sz="1600" dirty="0" smtClean="0"/>
              <a:t>)</a:t>
            </a:r>
          </a:p>
          <a:p>
            <a:pPr lvl="3"/>
            <a:r>
              <a:rPr lang="ko-KR" altLang="en-US" sz="1200" dirty="0"/>
              <a:t>동일한 프롬프트에 대해 단계 </a:t>
            </a:r>
            <a:r>
              <a:rPr lang="en-US" altLang="ko-KR" sz="1200" dirty="0"/>
              <a:t>1</a:t>
            </a:r>
            <a:r>
              <a:rPr lang="ko-KR" altLang="en-US" sz="1200" dirty="0"/>
              <a:t>에서 미세 조정된 모형 </a:t>
            </a:r>
            <a:r>
              <a:rPr lang="en-US" altLang="ko-KR" sz="1200" dirty="0"/>
              <a:t>(</a:t>
            </a:r>
            <a:r>
              <a:rPr lang="ko-KR" altLang="en-US" sz="1200" dirty="0"/>
              <a:t>즉</a:t>
            </a:r>
            <a:r>
              <a:rPr lang="en-US" altLang="ko-KR" sz="1200" dirty="0"/>
              <a:t>, </a:t>
            </a:r>
            <a:r>
              <a:rPr lang="en-US" altLang="ko-KR" sz="1200" dirty="0" err="1"/>
              <a:t>SFT</a:t>
            </a:r>
            <a:r>
              <a:rPr lang="en-US" altLang="ko-KR" sz="1200" dirty="0"/>
              <a:t> </a:t>
            </a:r>
            <a:r>
              <a:rPr lang="ko-KR" altLang="en-US" sz="1200" dirty="0"/>
              <a:t>모형</a:t>
            </a:r>
            <a:r>
              <a:rPr lang="en-US" altLang="ko-KR" sz="1200" dirty="0"/>
              <a:t>)</a:t>
            </a:r>
            <a:r>
              <a:rPr lang="ko-KR" altLang="en-US" sz="1200" dirty="0"/>
              <a:t>이 출력하는 여러 개의 서로 다른 응답들에 대해 사람이 직접 평가하여 순위를 부여하고</a:t>
            </a:r>
            <a:r>
              <a:rPr lang="en-US" altLang="ko-KR" sz="1200" dirty="0"/>
              <a:t>, </a:t>
            </a:r>
            <a:r>
              <a:rPr lang="ko-KR" altLang="en-US" sz="1200" dirty="0" smtClean="0"/>
              <a:t>보상 </a:t>
            </a:r>
            <a:r>
              <a:rPr lang="ko-KR" altLang="en-US" sz="1200" dirty="0"/>
              <a:t>모형을 이용해서 점수를 계산한 후</a:t>
            </a:r>
            <a:r>
              <a:rPr lang="en-US" altLang="ko-KR" sz="1200" dirty="0"/>
              <a:t>, </a:t>
            </a:r>
            <a:r>
              <a:rPr lang="ko-KR" altLang="en-US" sz="1200" dirty="0" smtClean="0"/>
              <a:t>그러한 순위와 점수 정보를 </a:t>
            </a:r>
            <a:r>
              <a:rPr lang="ko-KR" altLang="en-US" sz="1200" dirty="0"/>
              <a:t>이용해서 모형을 학습하는 </a:t>
            </a:r>
            <a:r>
              <a:rPr lang="ko-KR" altLang="en-US" sz="1200" dirty="0" smtClean="0"/>
              <a:t>단계</a:t>
            </a:r>
            <a:endParaRPr lang="en-US" altLang="ko-KR" sz="1200" dirty="0" smtClean="0"/>
          </a:p>
          <a:p>
            <a:pPr lvl="2"/>
            <a:r>
              <a:rPr lang="ko-KR" altLang="en-US" sz="1600" dirty="0"/>
              <a:t>단계 </a:t>
            </a:r>
            <a:r>
              <a:rPr lang="en-US" altLang="ko-KR" sz="1600" dirty="0"/>
              <a:t>3: </a:t>
            </a:r>
            <a:r>
              <a:rPr lang="ko-KR" altLang="en-US" sz="1600" dirty="0"/>
              <a:t>보상 점수를 이용해서 강화학습 </a:t>
            </a:r>
            <a:r>
              <a:rPr lang="ko-KR" altLang="en-US" sz="1600" dirty="0" smtClean="0"/>
              <a:t>수행</a:t>
            </a:r>
            <a:endParaRPr lang="en-US" altLang="ko-KR" sz="1600" dirty="0" smtClean="0"/>
          </a:p>
          <a:p>
            <a:pPr lvl="3"/>
            <a:r>
              <a:rPr lang="ko-KR" altLang="en-US" sz="1200" dirty="0"/>
              <a:t>하나의 프롬프트에 대해 </a:t>
            </a:r>
            <a:r>
              <a:rPr lang="en-US" altLang="ko-KR" sz="1200" dirty="0" err="1"/>
              <a:t>SFT</a:t>
            </a:r>
            <a:r>
              <a:rPr lang="en-US" altLang="ko-KR" sz="1200" dirty="0"/>
              <a:t> </a:t>
            </a:r>
            <a:r>
              <a:rPr lang="ko-KR" altLang="en-US" sz="1200" dirty="0"/>
              <a:t>모형을 이용해서 응답을 생성하고</a:t>
            </a:r>
            <a:r>
              <a:rPr lang="en-US" altLang="ko-KR" sz="1200" dirty="0"/>
              <a:t>, </a:t>
            </a:r>
            <a:r>
              <a:rPr lang="ko-KR" altLang="en-US" sz="1200" dirty="0"/>
              <a:t>생성된 응답에 대해서 단계 </a:t>
            </a:r>
            <a:r>
              <a:rPr lang="en-US" altLang="ko-KR" sz="1200" dirty="0"/>
              <a:t>2</a:t>
            </a:r>
            <a:r>
              <a:rPr lang="ko-KR" altLang="en-US" sz="1200" dirty="0"/>
              <a:t>에서의 보상 모형을 이용해 보상 점수를 </a:t>
            </a:r>
            <a:r>
              <a:rPr lang="ko-KR" altLang="en-US" sz="1200" dirty="0" smtClean="0"/>
              <a:t>계산 </a:t>
            </a:r>
            <a:r>
              <a:rPr lang="ko-KR" altLang="en-US" sz="1200" dirty="0" smtClean="0">
                <a:latin typeface="맑은 고딕" panose="020B0503020000020004" pitchFamily="50" charset="-127"/>
                <a:ea typeface="맑은 고딕" panose="020B0503020000020004" pitchFamily="50" charset="-127"/>
              </a:rPr>
              <a:t>⇒</a:t>
            </a:r>
            <a:r>
              <a:rPr lang="ko-KR" altLang="en-US" sz="1200" dirty="0" smtClean="0"/>
              <a:t> </a:t>
            </a:r>
            <a:r>
              <a:rPr lang="ko-KR" altLang="en-US" sz="1200" dirty="0"/>
              <a:t>강화학습 방법을 사용해서 이러한 보상 점수가 높은 응답이 출력될 수 있도록 </a:t>
            </a:r>
            <a:r>
              <a:rPr lang="ko-KR" altLang="en-US" sz="1200" dirty="0" smtClean="0"/>
              <a:t>학습</a:t>
            </a:r>
            <a:endParaRPr lang="en-US" altLang="ko-KR" sz="1200" dirty="0" smtClean="0"/>
          </a:p>
          <a:p>
            <a:pPr marL="914400" lvl="2" indent="0">
              <a:buNone/>
            </a:pPr>
            <a:r>
              <a:rPr lang="en-US" altLang="ko-KR" sz="1600" dirty="0" smtClean="0"/>
              <a:t>* </a:t>
            </a:r>
            <a:r>
              <a:rPr lang="ko-KR" altLang="en-US" sz="1600" dirty="0"/>
              <a:t>단계 </a:t>
            </a:r>
            <a:r>
              <a:rPr lang="en-US" altLang="ko-KR" sz="1600" dirty="0"/>
              <a:t>2</a:t>
            </a:r>
            <a:r>
              <a:rPr lang="ko-KR" altLang="en-US" sz="1600" dirty="0"/>
              <a:t>와 </a:t>
            </a:r>
            <a:r>
              <a:rPr lang="en-US" altLang="ko-KR" sz="1600" dirty="0"/>
              <a:t>3</a:t>
            </a:r>
            <a:r>
              <a:rPr lang="ko-KR" altLang="en-US" sz="1600" dirty="0"/>
              <a:t>은 여러 번 반복적으로 수행</a:t>
            </a:r>
          </a:p>
        </p:txBody>
      </p:sp>
      <p:sp>
        <p:nvSpPr>
          <p:cNvPr id="4" name="Date Placeholder 3"/>
          <p:cNvSpPr>
            <a:spLocks noGrp="1"/>
          </p:cNvSpPr>
          <p:nvPr>
            <p:ph type="dt" sz="half" idx="10"/>
          </p:nvPr>
        </p:nvSpPr>
        <p:spPr/>
        <p:txBody>
          <a:bodyPr/>
          <a:lstStyle/>
          <a:p>
            <a:fld id="{6F35975B-F567-45EB-8942-6D1F9BE53B4C}" type="datetime1">
              <a:rPr lang="en-US" altLang="ko-KR" smtClean="0"/>
              <a:t>11/5/2023</a:t>
            </a:fld>
            <a:endParaRPr lang="en-US"/>
          </a:p>
        </p:txBody>
      </p:sp>
      <p:sp>
        <p:nvSpPr>
          <p:cNvPr id="5" name="Footer Placeholder 4"/>
          <p:cNvSpPr>
            <a:spLocks noGrp="1"/>
          </p:cNvSpPr>
          <p:nvPr>
            <p:ph type="ftr" sz="quarter" idx="11"/>
          </p:nvPr>
        </p:nvSpPr>
        <p:spPr/>
        <p:txBody>
          <a:bodyPr/>
          <a:lstStyle/>
          <a:p>
            <a:r>
              <a:rPr lang="en-US" altLang="ko-KR" smtClean="0"/>
              <a:t>GPT models</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32</a:t>
            </a:fld>
            <a:endParaRPr lang="en-US"/>
          </a:p>
        </p:txBody>
      </p:sp>
    </p:spTree>
    <p:extLst>
      <p:ext uri="{BB962C8B-B14F-4D97-AF65-F5344CB8AC3E}">
        <p14:creationId xmlns:p14="http://schemas.microsoft.com/office/powerpoint/2010/main" val="35281371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err="1" smtClean="0"/>
              <a:t>InstructGPT</a:t>
            </a:r>
            <a:endParaRPr lang="ko-KR" altLang="en-US" dirty="0"/>
          </a:p>
        </p:txBody>
      </p:sp>
      <p:sp>
        <p:nvSpPr>
          <p:cNvPr id="3" name="Content Placeholder 2"/>
          <p:cNvSpPr>
            <a:spLocks noGrp="1"/>
          </p:cNvSpPr>
          <p:nvPr>
            <p:ph idx="1"/>
          </p:nvPr>
        </p:nvSpPr>
        <p:spPr>
          <a:xfrm>
            <a:off x="609599" y="2209800"/>
            <a:ext cx="8534401" cy="4114800"/>
          </a:xfrm>
        </p:spPr>
        <p:txBody>
          <a:bodyPr/>
          <a:lstStyle/>
          <a:p>
            <a:r>
              <a:rPr lang="ko-KR" altLang="en-US" sz="2400" dirty="0" smtClean="0"/>
              <a:t>미세 조정 데이터</a:t>
            </a:r>
            <a:endParaRPr lang="en-US" altLang="ko-KR" sz="2400" dirty="0" smtClean="0"/>
          </a:p>
          <a:p>
            <a:pPr lvl="1"/>
            <a:r>
              <a:rPr lang="ko-KR" altLang="en-US" sz="2000" dirty="0"/>
              <a:t>‘프롬프트</a:t>
            </a:r>
            <a:r>
              <a:rPr lang="en-US" altLang="ko-KR" sz="2000" dirty="0"/>
              <a:t>(prompt) – </a:t>
            </a:r>
            <a:r>
              <a:rPr lang="ko-KR" altLang="en-US" sz="2000" dirty="0"/>
              <a:t>응답</a:t>
            </a:r>
            <a:r>
              <a:rPr lang="en-US" altLang="ko-KR" sz="2000" dirty="0"/>
              <a:t>(response</a:t>
            </a:r>
            <a:r>
              <a:rPr lang="en-US" altLang="ko-KR" sz="2000" dirty="0" smtClean="0"/>
              <a:t>)’ </a:t>
            </a:r>
            <a:r>
              <a:rPr lang="ko-KR" altLang="en-US" sz="2000" dirty="0" smtClean="0"/>
              <a:t>으로 구성</a:t>
            </a:r>
            <a:endParaRPr lang="en-US" altLang="ko-KR" sz="2000" dirty="0" smtClean="0"/>
          </a:p>
          <a:p>
            <a:pPr lvl="1"/>
            <a:r>
              <a:rPr lang="en-US" altLang="ko-KR" sz="2000" dirty="0" err="1"/>
              <a:t>OpenAI</a:t>
            </a:r>
            <a:r>
              <a:rPr lang="ko-KR" altLang="en-US" sz="2000" dirty="0"/>
              <a:t>는 이러한 데이터를 구축하기 위해서 </a:t>
            </a:r>
            <a:r>
              <a:rPr lang="en-US" altLang="ko-KR" sz="2000" dirty="0"/>
              <a:t>40</a:t>
            </a:r>
            <a:r>
              <a:rPr lang="ko-KR" altLang="en-US" sz="2000" dirty="0"/>
              <a:t>명의 휴먼 </a:t>
            </a:r>
            <a:r>
              <a:rPr lang="ko-KR" altLang="en-US" sz="2000" dirty="0" smtClean="0"/>
              <a:t>코더 채용</a:t>
            </a:r>
            <a:endParaRPr lang="en-US" altLang="ko-KR" sz="2000" dirty="0" smtClean="0"/>
          </a:p>
          <a:p>
            <a:r>
              <a:rPr lang="ko-KR" altLang="en-US" sz="2400" dirty="0"/>
              <a:t>프롬프트 데이터 </a:t>
            </a:r>
            <a:r>
              <a:rPr lang="ko-KR" altLang="en-US" sz="2400" dirty="0" smtClean="0"/>
              <a:t>생성</a:t>
            </a:r>
            <a:r>
              <a:rPr lang="en-US" altLang="ko-KR" sz="2400" dirty="0" smtClean="0"/>
              <a:t>: </a:t>
            </a:r>
            <a:r>
              <a:rPr lang="ko-KR" altLang="en-US" sz="2400" dirty="0" smtClean="0"/>
              <a:t>두 가지로 구성</a:t>
            </a:r>
            <a:endParaRPr lang="en-US" altLang="ko-KR" sz="2400" dirty="0" smtClean="0"/>
          </a:p>
          <a:p>
            <a:pPr lvl="1"/>
            <a:r>
              <a:rPr lang="en-US" altLang="ko-KR" sz="2000" dirty="0" smtClean="0"/>
              <a:t>1) </a:t>
            </a:r>
            <a:r>
              <a:rPr lang="en-US" altLang="ko-KR" sz="2000" dirty="0" err="1" smtClean="0"/>
              <a:t>OpenAI</a:t>
            </a:r>
            <a:r>
              <a:rPr lang="en-US" altLang="ko-KR" sz="2000" dirty="0" smtClean="0"/>
              <a:t> </a:t>
            </a:r>
            <a:r>
              <a:rPr lang="ko-KR" altLang="en-US" sz="2000" dirty="0"/>
              <a:t>에서 제공하는 </a:t>
            </a:r>
            <a:r>
              <a:rPr lang="en-US" altLang="ko-KR" sz="2000" dirty="0"/>
              <a:t>GPT-3 </a:t>
            </a:r>
            <a:r>
              <a:rPr lang="ko-KR" altLang="en-US" sz="2000" dirty="0"/>
              <a:t>기반의 </a:t>
            </a:r>
            <a:r>
              <a:rPr lang="en-US" altLang="ko-KR" sz="2000" dirty="0"/>
              <a:t>API</a:t>
            </a:r>
            <a:r>
              <a:rPr lang="ko-KR" altLang="en-US" sz="2000" dirty="0"/>
              <a:t>에 입력된 프롬프트를 </a:t>
            </a:r>
            <a:r>
              <a:rPr lang="ko-KR" altLang="en-US" sz="2000" dirty="0" smtClean="0"/>
              <a:t>사용</a:t>
            </a:r>
            <a:endParaRPr lang="en-US" altLang="ko-KR" sz="2000" dirty="0" smtClean="0"/>
          </a:p>
          <a:p>
            <a:pPr lvl="2"/>
            <a:r>
              <a:rPr lang="en-US" altLang="ko-KR" sz="1800" dirty="0"/>
              <a:t>API</a:t>
            </a:r>
            <a:r>
              <a:rPr lang="ko-KR" altLang="en-US" sz="1800" dirty="0"/>
              <a:t>에 입력된 프롬프트를 사용하는 경우</a:t>
            </a:r>
            <a:r>
              <a:rPr lang="en-US" altLang="ko-KR" sz="1800" dirty="0"/>
              <a:t>, </a:t>
            </a:r>
            <a:r>
              <a:rPr lang="ko-KR" altLang="en-US" sz="1800" dirty="0"/>
              <a:t>다양성을 높이기 위해서 사용자 당 최대 </a:t>
            </a:r>
            <a:r>
              <a:rPr lang="en-US" altLang="ko-KR" sz="1800" dirty="0"/>
              <a:t>200</a:t>
            </a:r>
            <a:r>
              <a:rPr lang="ko-KR" altLang="en-US" sz="1800" dirty="0"/>
              <a:t>개의 프롬프트만을 사용</a:t>
            </a:r>
            <a:endParaRPr lang="en-US" altLang="ko-KR" sz="1800" dirty="0" smtClean="0"/>
          </a:p>
          <a:p>
            <a:pPr lvl="1"/>
            <a:r>
              <a:rPr lang="en-US" altLang="ko-KR" sz="2000" dirty="0" smtClean="0"/>
              <a:t>2) </a:t>
            </a:r>
            <a:r>
              <a:rPr lang="ko-KR" altLang="en-US" sz="2000" dirty="0" smtClean="0"/>
              <a:t>일부는 </a:t>
            </a:r>
            <a:r>
              <a:rPr lang="ko-KR" altLang="en-US" sz="2000" dirty="0"/>
              <a:t>고용된 코더들이 직접 생성</a:t>
            </a:r>
          </a:p>
        </p:txBody>
      </p:sp>
      <p:sp>
        <p:nvSpPr>
          <p:cNvPr id="4" name="Date Placeholder 3"/>
          <p:cNvSpPr>
            <a:spLocks noGrp="1"/>
          </p:cNvSpPr>
          <p:nvPr>
            <p:ph type="dt" sz="half" idx="10"/>
          </p:nvPr>
        </p:nvSpPr>
        <p:spPr/>
        <p:txBody>
          <a:bodyPr/>
          <a:lstStyle/>
          <a:p>
            <a:fld id="{038129EE-9F26-4A2C-B1AB-20E78951DAF9}" type="datetime1">
              <a:rPr lang="en-US" altLang="ko-KR" smtClean="0"/>
              <a:t>11/5/2023</a:t>
            </a:fld>
            <a:endParaRPr lang="en-US"/>
          </a:p>
        </p:txBody>
      </p:sp>
      <p:sp>
        <p:nvSpPr>
          <p:cNvPr id="5" name="Footer Placeholder 4"/>
          <p:cNvSpPr>
            <a:spLocks noGrp="1"/>
          </p:cNvSpPr>
          <p:nvPr>
            <p:ph type="ftr" sz="quarter" idx="11"/>
          </p:nvPr>
        </p:nvSpPr>
        <p:spPr/>
        <p:txBody>
          <a:bodyPr/>
          <a:lstStyle/>
          <a:p>
            <a:r>
              <a:rPr lang="en-US" altLang="ko-KR" smtClean="0"/>
              <a:t>GPT models</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33</a:t>
            </a:fld>
            <a:endParaRPr lang="en-US"/>
          </a:p>
        </p:txBody>
      </p:sp>
    </p:spTree>
    <p:extLst>
      <p:ext uri="{BB962C8B-B14F-4D97-AF65-F5344CB8AC3E}">
        <p14:creationId xmlns:p14="http://schemas.microsoft.com/office/powerpoint/2010/main" val="16000488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err="1" smtClean="0"/>
              <a:t>InstructGPT</a:t>
            </a:r>
            <a:endParaRPr lang="ko-KR" altLang="en-US" dirty="0"/>
          </a:p>
        </p:txBody>
      </p:sp>
      <p:sp>
        <p:nvSpPr>
          <p:cNvPr id="3" name="Content Placeholder 2"/>
          <p:cNvSpPr>
            <a:spLocks noGrp="1"/>
          </p:cNvSpPr>
          <p:nvPr>
            <p:ph idx="1"/>
          </p:nvPr>
        </p:nvSpPr>
        <p:spPr>
          <a:xfrm>
            <a:off x="761999" y="2125121"/>
            <a:ext cx="8181975" cy="4114800"/>
          </a:xfrm>
        </p:spPr>
        <p:txBody>
          <a:bodyPr/>
          <a:lstStyle/>
          <a:p>
            <a:r>
              <a:rPr lang="ko-KR" altLang="en-US" sz="2000" dirty="0" smtClean="0"/>
              <a:t>미세 조정 데이터 </a:t>
            </a:r>
            <a:r>
              <a:rPr lang="en-US" altLang="ko-KR" sz="2000" dirty="0" smtClean="0"/>
              <a:t>(cont’d)</a:t>
            </a:r>
          </a:p>
          <a:p>
            <a:pPr lvl="1"/>
            <a:r>
              <a:rPr lang="ko-KR" altLang="en-US" sz="1800" dirty="0"/>
              <a:t>앞 과정을 통해 </a:t>
            </a:r>
            <a:r>
              <a:rPr lang="ko-KR" altLang="en-US" sz="1800" dirty="0" smtClean="0"/>
              <a:t>생성된 </a:t>
            </a:r>
            <a:r>
              <a:rPr lang="ko-KR" altLang="en-US" sz="1800" dirty="0"/>
              <a:t>프롬프트를 이용해서 미세 조정의 각 단계에서 필요한 데이터셋을 </a:t>
            </a:r>
            <a:r>
              <a:rPr lang="ko-KR" altLang="en-US" sz="1800" dirty="0" smtClean="0"/>
              <a:t>구축</a:t>
            </a:r>
            <a:endParaRPr lang="en-US" altLang="ko-KR" sz="1800" dirty="0" smtClean="0"/>
          </a:p>
          <a:p>
            <a:pPr lvl="1"/>
            <a:r>
              <a:rPr lang="en-US" altLang="ko-KR" sz="1800" dirty="0" err="1"/>
              <a:t>SFT</a:t>
            </a:r>
            <a:r>
              <a:rPr lang="en-US" altLang="ko-KR" sz="1800" dirty="0"/>
              <a:t> </a:t>
            </a:r>
            <a:r>
              <a:rPr lang="ko-KR" altLang="en-US" sz="1800" dirty="0"/>
              <a:t>단계에서 사용된 학습 </a:t>
            </a:r>
            <a:r>
              <a:rPr lang="ko-KR" altLang="en-US" sz="1800" dirty="0" smtClean="0"/>
              <a:t>데이터셋</a:t>
            </a:r>
            <a:endParaRPr lang="en-US" altLang="ko-KR" sz="1800" dirty="0" smtClean="0"/>
          </a:p>
          <a:p>
            <a:pPr lvl="2"/>
            <a:r>
              <a:rPr lang="en-US" altLang="ko-KR" sz="1600" dirty="0" smtClean="0"/>
              <a:t>13,000</a:t>
            </a:r>
            <a:r>
              <a:rPr lang="ko-KR" altLang="en-US" sz="1600" dirty="0"/>
              <a:t>개 정도의 프롬프트로 </a:t>
            </a:r>
            <a:r>
              <a:rPr lang="ko-KR" altLang="en-US" sz="1600" dirty="0" smtClean="0"/>
              <a:t>구성</a:t>
            </a:r>
            <a:endParaRPr lang="en-US" altLang="ko-KR" sz="1600" dirty="0" smtClean="0"/>
          </a:p>
          <a:p>
            <a:pPr lvl="2"/>
            <a:r>
              <a:rPr lang="ko-KR" altLang="en-US" sz="1600" dirty="0" smtClean="0"/>
              <a:t>고용된 </a:t>
            </a:r>
            <a:r>
              <a:rPr lang="ko-KR" altLang="en-US" sz="1600" dirty="0"/>
              <a:t>코더들이 각 프롬프트에 대해 </a:t>
            </a:r>
            <a:r>
              <a:rPr lang="ko-KR" altLang="en-US" sz="1600" b="1" u="sng" dirty="0"/>
              <a:t>직접적으로 응답을 생성</a:t>
            </a:r>
            <a:r>
              <a:rPr lang="ko-KR" altLang="en-US" sz="1600" dirty="0"/>
              <a:t>하고 이렇게 생성된 응답을 정답 정보로 </a:t>
            </a:r>
            <a:r>
              <a:rPr lang="ko-KR" altLang="en-US" sz="1600" dirty="0" smtClean="0"/>
              <a:t>사용</a:t>
            </a:r>
            <a:endParaRPr lang="en-US" altLang="ko-KR" sz="1600" dirty="0" smtClean="0"/>
          </a:p>
          <a:p>
            <a:pPr lvl="1"/>
            <a:r>
              <a:rPr lang="ko-KR" altLang="en-US" sz="1800" dirty="0"/>
              <a:t>단계 </a:t>
            </a:r>
            <a:r>
              <a:rPr lang="en-US" altLang="ko-KR" sz="1800" dirty="0"/>
              <a:t>2</a:t>
            </a:r>
            <a:r>
              <a:rPr lang="ko-KR" altLang="en-US" sz="1800" dirty="0"/>
              <a:t>에서의 보상 모형을 위한 </a:t>
            </a:r>
            <a:r>
              <a:rPr lang="ko-KR" altLang="en-US" sz="1800" dirty="0" smtClean="0"/>
              <a:t>데이터셋</a:t>
            </a:r>
            <a:endParaRPr lang="en-US" altLang="ko-KR" sz="1800" dirty="0" smtClean="0"/>
          </a:p>
          <a:p>
            <a:pPr lvl="2"/>
            <a:r>
              <a:rPr lang="en-US" altLang="ko-KR" sz="1600" dirty="0"/>
              <a:t>33,000</a:t>
            </a:r>
            <a:r>
              <a:rPr lang="ko-KR" altLang="en-US" sz="1600" dirty="0"/>
              <a:t>개 정도의 </a:t>
            </a:r>
            <a:r>
              <a:rPr lang="ko-KR" altLang="en-US" sz="1600" dirty="0" smtClean="0"/>
              <a:t>프롬프트로 구성</a:t>
            </a:r>
            <a:endParaRPr lang="en-US" altLang="ko-KR" sz="1600" dirty="0" smtClean="0"/>
          </a:p>
          <a:p>
            <a:pPr lvl="2"/>
            <a:r>
              <a:rPr lang="ko-KR" altLang="en-US" sz="1600" dirty="0"/>
              <a:t>정답 정보로는 코더들이 하나의 프롬프트에 대해 </a:t>
            </a:r>
            <a:r>
              <a:rPr lang="en-US" altLang="ko-KR" sz="1600" dirty="0" err="1"/>
              <a:t>SFT</a:t>
            </a:r>
            <a:r>
              <a:rPr lang="en-US" altLang="ko-KR" sz="1600" dirty="0"/>
              <a:t> </a:t>
            </a:r>
            <a:r>
              <a:rPr lang="ko-KR" altLang="en-US" sz="1600" dirty="0"/>
              <a:t>모형이 생성하는 여러 응답 </a:t>
            </a:r>
            <a:r>
              <a:rPr lang="en-US" altLang="ko-KR" sz="1600" dirty="0"/>
              <a:t>(4 – 9</a:t>
            </a:r>
            <a:r>
              <a:rPr lang="ko-KR" altLang="en-US" sz="1600" dirty="0"/>
              <a:t>개</a:t>
            </a:r>
            <a:r>
              <a:rPr lang="en-US" altLang="ko-KR" sz="1600" dirty="0"/>
              <a:t>)</a:t>
            </a:r>
            <a:r>
              <a:rPr lang="ko-KR" altLang="en-US" sz="1600" dirty="0"/>
              <a:t>에 </a:t>
            </a:r>
            <a:r>
              <a:rPr lang="ko-KR" altLang="en-US" sz="1600" b="1" u="sng" dirty="0"/>
              <a:t>순위를 매긴 정보를 </a:t>
            </a:r>
            <a:r>
              <a:rPr lang="ko-KR" altLang="en-US" sz="1600" b="1" u="sng" dirty="0" smtClean="0"/>
              <a:t>사용</a:t>
            </a:r>
            <a:endParaRPr lang="en-US" altLang="ko-KR" sz="1600" b="1" u="sng" dirty="0" smtClean="0"/>
          </a:p>
          <a:p>
            <a:pPr lvl="1"/>
            <a:r>
              <a:rPr lang="ko-KR" altLang="en-US" sz="1800" dirty="0"/>
              <a:t>단계 </a:t>
            </a:r>
            <a:r>
              <a:rPr lang="en-US" altLang="ko-KR" sz="1800" dirty="0"/>
              <a:t>3</a:t>
            </a:r>
            <a:r>
              <a:rPr lang="ko-KR" altLang="en-US" sz="1800" dirty="0"/>
              <a:t>에서의 강화학습을 위해 사용된 </a:t>
            </a:r>
            <a:r>
              <a:rPr lang="ko-KR" altLang="en-US" sz="1800" dirty="0" smtClean="0"/>
              <a:t>데이터셋</a:t>
            </a:r>
            <a:endParaRPr lang="en-US" altLang="ko-KR" sz="1800" dirty="0" smtClean="0"/>
          </a:p>
          <a:p>
            <a:pPr lvl="2"/>
            <a:r>
              <a:rPr lang="en-US" altLang="ko-KR" sz="1600" dirty="0"/>
              <a:t>API</a:t>
            </a:r>
            <a:r>
              <a:rPr lang="ko-KR" altLang="en-US" sz="1600" dirty="0"/>
              <a:t>에서 추출된 </a:t>
            </a:r>
            <a:r>
              <a:rPr lang="en-US" altLang="ko-KR" sz="1600" dirty="0"/>
              <a:t>31,000</a:t>
            </a:r>
            <a:r>
              <a:rPr lang="ko-KR" altLang="en-US" sz="1600" dirty="0"/>
              <a:t>개의 프롬프트로만 </a:t>
            </a:r>
            <a:r>
              <a:rPr lang="ko-KR" altLang="en-US" sz="1600" dirty="0" smtClean="0"/>
              <a:t>구성</a:t>
            </a:r>
            <a:endParaRPr lang="en-US" altLang="ko-KR" sz="1600" dirty="0" smtClean="0"/>
          </a:p>
          <a:p>
            <a:pPr lvl="2"/>
            <a:r>
              <a:rPr lang="ko-KR" altLang="en-US" sz="1600" dirty="0" smtClean="0"/>
              <a:t>각 프롬프트에 대해 보상 모형이 출력하는 점수 정보를 사용 </a:t>
            </a:r>
            <a:endParaRPr lang="en-US" altLang="ko-KR" sz="1600" dirty="0" smtClean="0"/>
          </a:p>
        </p:txBody>
      </p:sp>
      <p:sp>
        <p:nvSpPr>
          <p:cNvPr id="4" name="Date Placeholder 3"/>
          <p:cNvSpPr>
            <a:spLocks noGrp="1"/>
          </p:cNvSpPr>
          <p:nvPr>
            <p:ph type="dt" sz="half" idx="10"/>
          </p:nvPr>
        </p:nvSpPr>
        <p:spPr/>
        <p:txBody>
          <a:bodyPr/>
          <a:lstStyle/>
          <a:p>
            <a:fld id="{0B12A5C5-77C8-42CA-AE69-2BC5752488A7}" type="datetime1">
              <a:rPr lang="en-US" altLang="ko-KR" smtClean="0"/>
              <a:t>11/5/2023</a:t>
            </a:fld>
            <a:endParaRPr lang="en-US"/>
          </a:p>
        </p:txBody>
      </p:sp>
      <p:sp>
        <p:nvSpPr>
          <p:cNvPr id="5" name="Footer Placeholder 4"/>
          <p:cNvSpPr>
            <a:spLocks noGrp="1"/>
          </p:cNvSpPr>
          <p:nvPr>
            <p:ph type="ftr" sz="quarter" idx="11"/>
          </p:nvPr>
        </p:nvSpPr>
        <p:spPr/>
        <p:txBody>
          <a:bodyPr/>
          <a:lstStyle/>
          <a:p>
            <a:r>
              <a:rPr lang="en-US" altLang="ko-KR" smtClean="0"/>
              <a:t>GPT models</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34</a:t>
            </a:fld>
            <a:endParaRPr lang="en-US"/>
          </a:p>
        </p:txBody>
      </p:sp>
    </p:spTree>
    <p:extLst>
      <p:ext uri="{BB962C8B-B14F-4D97-AF65-F5344CB8AC3E}">
        <p14:creationId xmlns:p14="http://schemas.microsoft.com/office/powerpoint/2010/main" val="3170334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err="1" smtClean="0"/>
              <a:t>InstructGPT</a:t>
            </a:r>
            <a:endParaRPr lang="ko-KR" altLang="en-US" dirty="0"/>
          </a:p>
        </p:txBody>
      </p:sp>
      <p:sp>
        <p:nvSpPr>
          <p:cNvPr id="3" name="Content Placeholder 2"/>
          <p:cNvSpPr>
            <a:spLocks noGrp="1"/>
          </p:cNvSpPr>
          <p:nvPr>
            <p:ph idx="1"/>
          </p:nvPr>
        </p:nvSpPr>
        <p:spPr/>
        <p:txBody>
          <a:bodyPr/>
          <a:lstStyle/>
          <a:p>
            <a:r>
              <a:rPr lang="ko-KR" altLang="en-US" dirty="0"/>
              <a:t>미세 조정 단계별 데이터의 구성</a:t>
            </a:r>
          </a:p>
        </p:txBody>
      </p:sp>
      <p:sp>
        <p:nvSpPr>
          <p:cNvPr id="4" name="Date Placeholder 3"/>
          <p:cNvSpPr>
            <a:spLocks noGrp="1"/>
          </p:cNvSpPr>
          <p:nvPr>
            <p:ph type="dt" sz="half" idx="10"/>
          </p:nvPr>
        </p:nvSpPr>
        <p:spPr/>
        <p:txBody>
          <a:bodyPr/>
          <a:lstStyle/>
          <a:p>
            <a:fld id="{6A3E8C18-3274-43F1-9BEB-EA4833542F9D}" type="datetime1">
              <a:rPr lang="en-US" altLang="ko-KR" smtClean="0"/>
              <a:t>11/5/2023</a:t>
            </a:fld>
            <a:endParaRPr lang="en-US"/>
          </a:p>
        </p:txBody>
      </p:sp>
      <p:sp>
        <p:nvSpPr>
          <p:cNvPr id="5" name="Footer Placeholder 4"/>
          <p:cNvSpPr>
            <a:spLocks noGrp="1"/>
          </p:cNvSpPr>
          <p:nvPr>
            <p:ph type="ftr" sz="quarter" idx="11"/>
          </p:nvPr>
        </p:nvSpPr>
        <p:spPr/>
        <p:txBody>
          <a:bodyPr/>
          <a:lstStyle/>
          <a:p>
            <a:r>
              <a:rPr lang="en-US" altLang="ko-KR" smtClean="0"/>
              <a:t>GPT models</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35</a:t>
            </a:fld>
            <a:endParaRPr lang="en-US"/>
          </a:p>
        </p:txBody>
      </p:sp>
      <p:pic>
        <p:nvPicPr>
          <p:cNvPr id="7" name="Picture 6"/>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2847181"/>
            <a:ext cx="7787958" cy="2225675"/>
          </a:xfrm>
          <a:prstGeom prst="rect">
            <a:avLst/>
          </a:prstGeom>
          <a:noFill/>
        </p:spPr>
      </p:pic>
      <p:sp>
        <p:nvSpPr>
          <p:cNvPr id="8" name="Rectangle 7"/>
          <p:cNvSpPr/>
          <p:nvPr/>
        </p:nvSpPr>
        <p:spPr>
          <a:xfrm>
            <a:off x="781050" y="5089583"/>
            <a:ext cx="7981950" cy="523220"/>
          </a:xfrm>
          <a:prstGeom prst="rect">
            <a:avLst/>
          </a:prstGeom>
        </p:spPr>
        <p:txBody>
          <a:bodyPr wrap="square">
            <a:spAutoFit/>
          </a:bodyPr>
          <a:lstStyle/>
          <a:p>
            <a:pPr algn="just" latinLnBrk="1">
              <a:spcAft>
                <a:spcPts val="800"/>
              </a:spcAft>
            </a:pPr>
            <a:r>
              <a:rPr lang="ko-KR" altLang="ko-KR" sz="1400" kern="100" dirty="0">
                <a:latin typeface="맑은 고딕" panose="020B0503020000020004" pitchFamily="50" charset="-127"/>
                <a:ea typeface="맑은 고딕" panose="020B0503020000020004" pitchFamily="50" charset="-127"/>
                <a:cs typeface="Times New Roman" panose="02020603050405020304" pitchFamily="18" charset="0"/>
              </a:rPr>
              <a:t>참고</a:t>
            </a:r>
            <a:r>
              <a:rPr lang="en-US" altLang="ko-KR" sz="1400" kern="100" dirty="0">
                <a:latin typeface="맑은 고딕" panose="020B0503020000020004" pitchFamily="50" charset="-127"/>
                <a:ea typeface="맑은 고딕" panose="020B0503020000020004" pitchFamily="50" charset="-127"/>
                <a:cs typeface="Times New Roman" panose="02020603050405020304" pitchFamily="18" charset="0"/>
              </a:rPr>
              <a:t>: labeler</a:t>
            </a:r>
            <a:r>
              <a:rPr lang="ko-KR" altLang="ko-KR" sz="1400" kern="100" dirty="0">
                <a:latin typeface="맑은 고딕" panose="020B0503020000020004" pitchFamily="50" charset="-127"/>
                <a:ea typeface="맑은 고딕" panose="020B0503020000020004" pitchFamily="50" charset="-127"/>
                <a:cs typeface="Times New Roman" panose="02020603050405020304" pitchFamily="18" charset="0"/>
              </a:rPr>
              <a:t>는 휴먼 코더가 생성한 프롬프트를 의미하며</a:t>
            </a:r>
            <a:r>
              <a:rPr lang="en-US" altLang="ko-KR" sz="1400" kern="100" dirty="0">
                <a:latin typeface="맑은 고딕" panose="020B0503020000020004" pitchFamily="50" charset="-127"/>
                <a:ea typeface="맑은 고딕" panose="020B0503020000020004" pitchFamily="50" charset="-127"/>
                <a:cs typeface="Times New Roman" panose="02020603050405020304" pitchFamily="18" charset="0"/>
              </a:rPr>
              <a:t>, customer</a:t>
            </a:r>
            <a:r>
              <a:rPr lang="ko-KR" altLang="ko-KR" sz="1400" kern="100" dirty="0">
                <a:latin typeface="맑은 고딕" panose="020B0503020000020004" pitchFamily="50" charset="-127"/>
                <a:ea typeface="맑은 고딕" panose="020B0503020000020004" pitchFamily="50" charset="-127"/>
                <a:cs typeface="Times New Roman" panose="02020603050405020304" pitchFamily="18" charset="0"/>
              </a:rPr>
              <a:t>는 </a:t>
            </a:r>
            <a:r>
              <a:rPr lang="en-US" altLang="ko-KR" sz="1400" kern="100" dirty="0">
                <a:latin typeface="맑은 고딕" panose="020B0503020000020004" pitchFamily="50" charset="-127"/>
                <a:ea typeface="맑은 고딕" panose="020B0503020000020004" pitchFamily="50" charset="-127"/>
                <a:cs typeface="Times New Roman" panose="02020603050405020304" pitchFamily="18" charset="0"/>
              </a:rPr>
              <a:t>API </a:t>
            </a:r>
            <a:r>
              <a:rPr lang="ko-KR" altLang="ko-KR" sz="1400" kern="100" dirty="0">
                <a:latin typeface="맑은 고딕" panose="020B0503020000020004" pitchFamily="50" charset="-127"/>
                <a:ea typeface="맑은 고딕" panose="020B0503020000020004" pitchFamily="50" charset="-127"/>
                <a:cs typeface="Times New Roman" panose="02020603050405020304" pitchFamily="18" charset="0"/>
              </a:rPr>
              <a:t>사용자가 입력한 프롬프트를 </a:t>
            </a:r>
            <a:r>
              <a:rPr lang="ko-KR" altLang="ko-KR" sz="1400" kern="100" dirty="0" smtClean="0">
                <a:latin typeface="맑은 고딕" panose="020B0503020000020004" pitchFamily="50" charset="-127"/>
                <a:ea typeface="맑은 고딕" panose="020B0503020000020004" pitchFamily="50" charset="-127"/>
                <a:cs typeface="Times New Roman" panose="02020603050405020304" pitchFamily="18" charset="0"/>
              </a:rPr>
              <a:t>의미</a:t>
            </a:r>
            <a:endParaRPr lang="ko-KR" altLang="ko-KR" sz="16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p:txBody>
      </p:sp>
    </p:spTree>
    <p:extLst>
      <p:ext uri="{BB962C8B-B14F-4D97-AF65-F5344CB8AC3E}">
        <p14:creationId xmlns:p14="http://schemas.microsoft.com/office/powerpoint/2010/main" val="16945057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err="1" smtClean="0"/>
              <a:t>InstructGPT</a:t>
            </a:r>
            <a:endParaRPr lang="ko-KR" altLang="en-US" dirty="0"/>
          </a:p>
        </p:txBody>
      </p:sp>
      <p:sp>
        <p:nvSpPr>
          <p:cNvPr id="3" name="Content Placeholder 2"/>
          <p:cNvSpPr>
            <a:spLocks noGrp="1"/>
          </p:cNvSpPr>
          <p:nvPr>
            <p:ph idx="1"/>
          </p:nvPr>
        </p:nvSpPr>
        <p:spPr/>
        <p:txBody>
          <a:bodyPr/>
          <a:lstStyle/>
          <a:p>
            <a:r>
              <a:rPr lang="ko-KR" altLang="en-US" dirty="0"/>
              <a:t>카테고리별 프롬프트의 비중</a:t>
            </a:r>
          </a:p>
        </p:txBody>
      </p:sp>
      <p:sp>
        <p:nvSpPr>
          <p:cNvPr id="4" name="Date Placeholder 3"/>
          <p:cNvSpPr>
            <a:spLocks noGrp="1"/>
          </p:cNvSpPr>
          <p:nvPr>
            <p:ph type="dt" sz="half" idx="10"/>
          </p:nvPr>
        </p:nvSpPr>
        <p:spPr/>
        <p:txBody>
          <a:bodyPr/>
          <a:lstStyle/>
          <a:p>
            <a:fld id="{E3CBBDAF-63AC-4F68-AC26-A60377126F49}" type="datetime1">
              <a:rPr lang="en-US" altLang="ko-KR" smtClean="0"/>
              <a:t>11/5/2023</a:t>
            </a:fld>
            <a:endParaRPr lang="en-US"/>
          </a:p>
        </p:txBody>
      </p:sp>
      <p:sp>
        <p:nvSpPr>
          <p:cNvPr id="5" name="Footer Placeholder 4"/>
          <p:cNvSpPr>
            <a:spLocks noGrp="1"/>
          </p:cNvSpPr>
          <p:nvPr>
            <p:ph type="ftr" sz="quarter" idx="11"/>
          </p:nvPr>
        </p:nvSpPr>
        <p:spPr/>
        <p:txBody>
          <a:bodyPr/>
          <a:lstStyle/>
          <a:p>
            <a:r>
              <a:rPr lang="en-US" altLang="ko-KR" smtClean="0"/>
              <a:t>GPT models</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36</a:t>
            </a:fld>
            <a:endParaRPr lang="en-US"/>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3067050" y="2836068"/>
            <a:ext cx="3181350" cy="3488531"/>
          </a:xfrm>
          <a:prstGeom prst="rect">
            <a:avLst/>
          </a:prstGeom>
          <a:noFill/>
          <a:ln>
            <a:noFill/>
          </a:ln>
        </p:spPr>
      </p:pic>
      <p:sp>
        <p:nvSpPr>
          <p:cNvPr id="8" name="Rectangle 7"/>
          <p:cNvSpPr/>
          <p:nvPr/>
        </p:nvSpPr>
        <p:spPr bwMode="auto">
          <a:xfrm>
            <a:off x="3200400" y="3352800"/>
            <a:ext cx="2895600" cy="304800"/>
          </a:xfrm>
          <a:prstGeom prst="rect">
            <a:avLst/>
          </a:prstGeom>
          <a:noFill/>
          <a:ln w="28575" cap="flat" cmpd="sng" algn="ctr">
            <a:solidFill>
              <a:srgbClr val="FF0000"/>
            </a:solidFill>
            <a:prstDash val="sysDash"/>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ko-KR" altLang="en-US"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773484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err="1" smtClean="0"/>
              <a:t>InstructGPT</a:t>
            </a:r>
            <a:endParaRPr lang="ko-KR" altLang="en-US" dirty="0"/>
          </a:p>
        </p:txBody>
      </p:sp>
      <p:sp>
        <p:nvSpPr>
          <p:cNvPr id="3" name="Content Placeholder 2"/>
          <p:cNvSpPr>
            <a:spLocks noGrp="1"/>
          </p:cNvSpPr>
          <p:nvPr>
            <p:ph idx="1"/>
          </p:nvPr>
        </p:nvSpPr>
        <p:spPr>
          <a:xfrm>
            <a:off x="609600" y="2091667"/>
            <a:ext cx="7961312" cy="4114800"/>
          </a:xfrm>
        </p:spPr>
        <p:txBody>
          <a:bodyPr/>
          <a:lstStyle/>
          <a:p>
            <a:r>
              <a:rPr lang="ko-KR" altLang="en-US" sz="2400" dirty="0" smtClean="0"/>
              <a:t>휴먼 코더</a:t>
            </a:r>
            <a:endParaRPr lang="en-US" altLang="ko-KR" sz="2400" dirty="0" smtClean="0"/>
          </a:p>
          <a:p>
            <a:pPr lvl="1"/>
            <a:r>
              <a:rPr lang="ko-KR" altLang="en-US" sz="2000" dirty="0" smtClean="0"/>
              <a:t>휴먼 코더의 구성</a:t>
            </a:r>
            <a:endParaRPr lang="en-US" altLang="ko-KR" sz="2000" dirty="0" smtClean="0"/>
          </a:p>
          <a:p>
            <a:pPr lvl="2"/>
            <a:r>
              <a:rPr lang="ko-KR" altLang="en-US" sz="1800" dirty="0"/>
              <a:t>결과의 질을 높이기 위해 다양한 인구통계학적 그룹을 대표할 수 있는 사람들로</a:t>
            </a:r>
            <a:r>
              <a:rPr lang="en-US" altLang="ko-KR" sz="1800" dirty="0"/>
              <a:t>, </a:t>
            </a:r>
            <a:r>
              <a:rPr lang="ko-KR" altLang="en-US" sz="1800" dirty="0"/>
              <a:t>그리고 </a:t>
            </a:r>
            <a:r>
              <a:rPr lang="en-US" altLang="ko-KR" sz="1800" dirty="0" err="1"/>
              <a:t>InstructGPT</a:t>
            </a:r>
            <a:r>
              <a:rPr lang="ko-KR" altLang="en-US" sz="1800" dirty="0"/>
              <a:t>가 출력하는 결과물 중에서 해로운 결과물을 잘 구분할 수 있는 사람들로 코더를 </a:t>
            </a:r>
            <a:r>
              <a:rPr lang="ko-KR" altLang="en-US" sz="1800" dirty="0" smtClean="0"/>
              <a:t>구성</a:t>
            </a:r>
            <a:endParaRPr lang="en-US" altLang="ko-KR" sz="1800" dirty="0" smtClean="0"/>
          </a:p>
          <a:p>
            <a:pPr lvl="1"/>
            <a:r>
              <a:rPr lang="ko-KR" altLang="en-US" sz="2000" dirty="0" smtClean="0"/>
              <a:t>휴먼 코더 훈련</a:t>
            </a:r>
            <a:endParaRPr lang="en-US" altLang="ko-KR" sz="2000" dirty="0" smtClean="0"/>
          </a:p>
          <a:p>
            <a:pPr lvl="2"/>
            <a:r>
              <a:rPr lang="ko-KR" altLang="ko-KR" sz="1800" dirty="0"/>
              <a:t>응답 데이터를 생성하는데 있어서 프롬프트를 작성한 사용자의 의도를 추론하는데 최대한의 노력을 하게끔 하고</a:t>
            </a:r>
            <a:r>
              <a:rPr lang="en-US" altLang="ko-KR" sz="1800" dirty="0"/>
              <a:t>, </a:t>
            </a:r>
            <a:endParaRPr lang="en-US" altLang="ko-KR" sz="1800" dirty="0" smtClean="0"/>
          </a:p>
          <a:p>
            <a:pPr lvl="2"/>
            <a:r>
              <a:rPr lang="ko-KR" altLang="ko-KR" sz="1800" dirty="0" smtClean="0"/>
              <a:t>응답 </a:t>
            </a:r>
            <a:r>
              <a:rPr lang="ko-KR" altLang="ko-KR" sz="1800" dirty="0"/>
              <a:t>데이터를 생성하거나 모형이 출력하는 응답의 순위를 부여하는 경우</a:t>
            </a:r>
            <a:r>
              <a:rPr lang="en-US" altLang="ko-KR" sz="1800" dirty="0"/>
              <a:t>, </a:t>
            </a:r>
            <a:r>
              <a:rPr lang="ko-KR" altLang="ko-KR" sz="1800" dirty="0"/>
              <a:t>응답의 진실성을 고려하게 하였으며</a:t>
            </a:r>
            <a:r>
              <a:rPr lang="en-US" altLang="ko-KR" sz="1800" dirty="0"/>
              <a:t>, </a:t>
            </a:r>
            <a:endParaRPr lang="en-US" altLang="ko-KR" sz="1800" dirty="0" smtClean="0"/>
          </a:p>
          <a:p>
            <a:pPr lvl="2"/>
            <a:r>
              <a:rPr lang="ko-KR" altLang="ko-KR" sz="1800" dirty="0" smtClean="0"/>
              <a:t>해로운 </a:t>
            </a:r>
            <a:r>
              <a:rPr lang="ko-KR" altLang="ko-KR" sz="1800" dirty="0"/>
              <a:t>응답이나 혹은 편향되거나 악의적인 표현의 답변들을 구분하도록 훈련</a:t>
            </a:r>
            <a:endParaRPr lang="ko-KR" altLang="en-US" sz="1800" dirty="0"/>
          </a:p>
        </p:txBody>
      </p:sp>
      <p:sp>
        <p:nvSpPr>
          <p:cNvPr id="4" name="Date Placeholder 3"/>
          <p:cNvSpPr>
            <a:spLocks noGrp="1"/>
          </p:cNvSpPr>
          <p:nvPr>
            <p:ph type="dt" sz="half" idx="10"/>
          </p:nvPr>
        </p:nvSpPr>
        <p:spPr/>
        <p:txBody>
          <a:bodyPr/>
          <a:lstStyle/>
          <a:p>
            <a:fld id="{FF7FD0F6-B642-4714-AB6E-19D8E57458DC}" type="datetime1">
              <a:rPr lang="en-US" altLang="ko-KR" smtClean="0"/>
              <a:t>11/5/2023</a:t>
            </a:fld>
            <a:endParaRPr lang="en-US"/>
          </a:p>
        </p:txBody>
      </p:sp>
      <p:sp>
        <p:nvSpPr>
          <p:cNvPr id="5" name="Footer Placeholder 4"/>
          <p:cNvSpPr>
            <a:spLocks noGrp="1"/>
          </p:cNvSpPr>
          <p:nvPr>
            <p:ph type="ftr" sz="quarter" idx="11"/>
          </p:nvPr>
        </p:nvSpPr>
        <p:spPr/>
        <p:txBody>
          <a:bodyPr/>
          <a:lstStyle/>
          <a:p>
            <a:r>
              <a:rPr lang="en-US" altLang="ko-KR" smtClean="0"/>
              <a:t>GPT models</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37</a:t>
            </a:fld>
            <a:endParaRPr lang="en-US"/>
          </a:p>
        </p:txBody>
      </p:sp>
    </p:spTree>
    <p:extLst>
      <p:ext uri="{BB962C8B-B14F-4D97-AF65-F5344CB8AC3E}">
        <p14:creationId xmlns:p14="http://schemas.microsoft.com/office/powerpoint/2010/main" val="1444811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err="1" smtClean="0"/>
              <a:t>InstructGPT</a:t>
            </a:r>
            <a:r>
              <a:rPr lang="en-US" altLang="ko-KR" dirty="0" smtClean="0"/>
              <a:t>: </a:t>
            </a:r>
            <a:r>
              <a:rPr lang="ko-KR" altLang="en-US" dirty="0" smtClean="0"/>
              <a:t>미세조정 단계</a:t>
            </a:r>
            <a:endParaRPr lang="ko-KR" altLang="en-US" dirty="0"/>
          </a:p>
        </p:txBody>
      </p:sp>
      <p:sp>
        <p:nvSpPr>
          <p:cNvPr id="3" name="Content Placeholder 2"/>
          <p:cNvSpPr>
            <a:spLocks noGrp="1"/>
          </p:cNvSpPr>
          <p:nvPr>
            <p:ph idx="1"/>
          </p:nvPr>
        </p:nvSpPr>
        <p:spPr>
          <a:xfrm>
            <a:off x="685799" y="2209800"/>
            <a:ext cx="8258175" cy="4114800"/>
          </a:xfrm>
        </p:spPr>
        <p:txBody>
          <a:bodyPr/>
          <a:lstStyle/>
          <a:p>
            <a:r>
              <a:rPr lang="ko-KR" altLang="en-US" sz="2000" dirty="0" smtClean="0"/>
              <a:t>단계 </a:t>
            </a:r>
            <a:r>
              <a:rPr lang="en-US" altLang="ko-KR" sz="2000" dirty="0"/>
              <a:t>1: Supervised Fine-Tuning, </a:t>
            </a:r>
            <a:r>
              <a:rPr lang="en-US" altLang="ko-KR" sz="2000" dirty="0" err="1" smtClean="0"/>
              <a:t>SFT</a:t>
            </a:r>
            <a:endParaRPr lang="en-US" altLang="ko-KR" sz="2000" dirty="0" smtClean="0"/>
          </a:p>
          <a:p>
            <a:pPr lvl="1"/>
            <a:r>
              <a:rPr lang="ko-KR" altLang="ko-KR" sz="1800" dirty="0" smtClean="0"/>
              <a:t>데이터셋은 </a:t>
            </a:r>
            <a:r>
              <a:rPr lang="en-US" altLang="ko-KR" sz="1800" dirty="0"/>
              <a:t>13,000</a:t>
            </a:r>
            <a:r>
              <a:rPr lang="ko-KR" altLang="ko-KR" sz="1800" dirty="0"/>
              <a:t>개 정도의 </a:t>
            </a:r>
            <a:r>
              <a:rPr lang="ko-KR" altLang="ko-KR" sz="1800" dirty="0" smtClean="0"/>
              <a:t>프롬프트로</a:t>
            </a:r>
            <a:r>
              <a:rPr lang="en-US" altLang="ko-KR" sz="1800" dirty="0" smtClean="0"/>
              <a:t> </a:t>
            </a:r>
            <a:r>
              <a:rPr lang="ko-KR" altLang="en-US" sz="1800" dirty="0" smtClean="0"/>
              <a:t>구성</a:t>
            </a:r>
            <a:endParaRPr lang="en-US" altLang="ko-KR" sz="1800" dirty="0" smtClean="0"/>
          </a:p>
          <a:p>
            <a:pPr lvl="1"/>
            <a:r>
              <a:rPr lang="ko-KR" altLang="ko-KR" sz="1800" dirty="0" smtClean="0"/>
              <a:t>각 </a:t>
            </a:r>
            <a:r>
              <a:rPr lang="ko-KR" altLang="ko-KR" sz="1800" dirty="0"/>
              <a:t>프롬프트에 대해 휴먼 코더가 직접적으로 생성한 응답을 정답 정보로 </a:t>
            </a:r>
            <a:r>
              <a:rPr lang="ko-KR" altLang="ko-KR" sz="1800" dirty="0" smtClean="0"/>
              <a:t>사용</a:t>
            </a:r>
            <a:endParaRPr lang="en-US" altLang="ko-KR" sz="1800" dirty="0" smtClean="0"/>
          </a:p>
          <a:p>
            <a:pPr lvl="1"/>
            <a:r>
              <a:rPr lang="ko-KR" altLang="ko-KR" sz="1800" dirty="0" smtClean="0"/>
              <a:t>이러한 </a:t>
            </a:r>
            <a:r>
              <a:rPr lang="ko-KR" altLang="ko-KR" sz="1800" dirty="0"/>
              <a:t>데이터를 이용해서 사전학습된 </a:t>
            </a:r>
            <a:r>
              <a:rPr lang="en-US" altLang="ko-KR" sz="1800" dirty="0"/>
              <a:t>GPT-3 </a:t>
            </a:r>
            <a:r>
              <a:rPr lang="ko-KR" altLang="ko-KR" sz="1800" dirty="0"/>
              <a:t>모형을 미세 </a:t>
            </a:r>
            <a:r>
              <a:rPr lang="ko-KR" altLang="ko-KR" sz="1800" dirty="0" smtClean="0"/>
              <a:t>조정</a:t>
            </a:r>
            <a:endParaRPr lang="en-US" altLang="ko-KR" sz="1800" dirty="0" smtClean="0"/>
          </a:p>
          <a:p>
            <a:r>
              <a:rPr lang="ko-KR" altLang="en-US" sz="2000" dirty="0" smtClean="0"/>
              <a:t>단계 </a:t>
            </a:r>
            <a:r>
              <a:rPr lang="en-US" altLang="ko-KR" sz="2000" dirty="0" smtClean="0"/>
              <a:t>1</a:t>
            </a:r>
            <a:r>
              <a:rPr lang="ko-KR" altLang="en-US" sz="2000" dirty="0" smtClean="0"/>
              <a:t>의 한계</a:t>
            </a:r>
            <a:endParaRPr lang="en-US" altLang="ko-KR" sz="2000" dirty="0" smtClean="0"/>
          </a:p>
          <a:p>
            <a:pPr lvl="1"/>
            <a:r>
              <a:rPr lang="ko-KR" altLang="en-US" sz="1800" dirty="0" smtClean="0"/>
              <a:t>데이터 양이 많지 않음 </a:t>
            </a:r>
            <a:r>
              <a:rPr lang="ko-KR" altLang="en-US" sz="1800" dirty="0" smtClean="0">
                <a:latin typeface="맑은 고딕" panose="020B0503020000020004" pitchFamily="50" charset="-127"/>
                <a:ea typeface="맑은 고딕" panose="020B0503020000020004" pitchFamily="50" charset="-127"/>
              </a:rPr>
              <a:t>⇒ </a:t>
            </a:r>
            <a:r>
              <a:rPr lang="ko-KR" altLang="en-US" sz="1800" dirty="0" smtClean="0"/>
              <a:t>결과가 안 좋을 것으로 예상</a:t>
            </a:r>
            <a:endParaRPr lang="en-US" altLang="ko-KR" sz="1800" dirty="0" smtClean="0"/>
          </a:p>
          <a:p>
            <a:pPr lvl="1"/>
            <a:r>
              <a:rPr lang="ko-KR" altLang="en-US" sz="1800" dirty="0" smtClean="0"/>
              <a:t>하지만</a:t>
            </a:r>
            <a:r>
              <a:rPr lang="en-US" altLang="ko-KR" sz="1800" dirty="0" smtClean="0"/>
              <a:t>, </a:t>
            </a:r>
            <a:r>
              <a:rPr lang="ko-KR" altLang="en-US" sz="1800" dirty="0" smtClean="0"/>
              <a:t>정답 데이터를 생성하는 것이 어려움 </a:t>
            </a:r>
            <a:r>
              <a:rPr lang="ko-KR" altLang="en-US" sz="1800" dirty="0" smtClean="0">
                <a:latin typeface="맑은 고딕" panose="020B0503020000020004" pitchFamily="50" charset="-127"/>
                <a:ea typeface="맑은 고딕" panose="020B0503020000020004" pitchFamily="50" charset="-127"/>
              </a:rPr>
              <a:t>⇒ </a:t>
            </a:r>
            <a:r>
              <a:rPr lang="ko-KR" altLang="en-US" sz="1800" dirty="0" smtClean="0"/>
              <a:t>모형 개선을 위해 다른 방법 사용 </a:t>
            </a:r>
            <a:endParaRPr lang="en-US" altLang="ko-KR" sz="1800" dirty="0" smtClean="0"/>
          </a:p>
          <a:p>
            <a:pPr lvl="1"/>
            <a:r>
              <a:rPr lang="ko-KR" altLang="en-US" sz="1800" dirty="0"/>
              <a:t>즉</a:t>
            </a:r>
            <a:r>
              <a:rPr lang="en-US" altLang="ko-KR" sz="1800" dirty="0"/>
              <a:t>, </a:t>
            </a:r>
            <a:r>
              <a:rPr lang="ko-KR" altLang="en-US" sz="1800" dirty="0"/>
              <a:t>휴먼 코더가 프롬프트에 대한 응답을 생성하는 것이 아니라</a:t>
            </a:r>
            <a:r>
              <a:rPr lang="en-US" altLang="ko-KR" sz="1800" dirty="0"/>
              <a:t>, </a:t>
            </a:r>
            <a:r>
              <a:rPr lang="ko-KR" altLang="en-US" sz="1800" dirty="0"/>
              <a:t>하나의 프롬프트에 대해서 </a:t>
            </a:r>
            <a:r>
              <a:rPr lang="en-US" altLang="ko-KR" sz="1800" dirty="0" err="1"/>
              <a:t>SFT</a:t>
            </a:r>
            <a:r>
              <a:rPr lang="en-US" altLang="ko-KR" sz="1800" dirty="0"/>
              <a:t> </a:t>
            </a:r>
            <a:r>
              <a:rPr lang="ko-KR" altLang="en-US" sz="1800" dirty="0"/>
              <a:t>모형이 출력하는 서로 다른 응답들에 대해서 휴먼 코더가 응답의 질에 따라 순위를 부여하고 그러한 순위 정보를 이용해서 보상 모형을 학습하는 방법을 사용</a:t>
            </a:r>
            <a:endParaRPr lang="en-US" altLang="ko-KR" sz="1800" dirty="0" smtClean="0"/>
          </a:p>
        </p:txBody>
      </p:sp>
      <p:sp>
        <p:nvSpPr>
          <p:cNvPr id="4" name="Date Placeholder 3"/>
          <p:cNvSpPr>
            <a:spLocks noGrp="1"/>
          </p:cNvSpPr>
          <p:nvPr>
            <p:ph type="dt" sz="half" idx="10"/>
          </p:nvPr>
        </p:nvSpPr>
        <p:spPr/>
        <p:txBody>
          <a:bodyPr/>
          <a:lstStyle/>
          <a:p>
            <a:fld id="{1E89A1C3-3D39-4A62-AD0E-7FFFE7121D22}" type="datetime1">
              <a:rPr lang="en-US" altLang="ko-KR" smtClean="0"/>
              <a:t>11/5/2023</a:t>
            </a:fld>
            <a:endParaRPr lang="en-US"/>
          </a:p>
        </p:txBody>
      </p:sp>
      <p:sp>
        <p:nvSpPr>
          <p:cNvPr id="5" name="Footer Placeholder 4"/>
          <p:cNvSpPr>
            <a:spLocks noGrp="1"/>
          </p:cNvSpPr>
          <p:nvPr>
            <p:ph type="ftr" sz="quarter" idx="11"/>
          </p:nvPr>
        </p:nvSpPr>
        <p:spPr/>
        <p:txBody>
          <a:bodyPr/>
          <a:lstStyle/>
          <a:p>
            <a:r>
              <a:rPr lang="en-US" altLang="ko-KR" smtClean="0"/>
              <a:t>GPT models</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38</a:t>
            </a:fld>
            <a:endParaRPr lang="en-US"/>
          </a:p>
        </p:txBody>
      </p:sp>
    </p:spTree>
    <p:extLst>
      <p:ext uri="{BB962C8B-B14F-4D97-AF65-F5344CB8AC3E}">
        <p14:creationId xmlns:p14="http://schemas.microsoft.com/office/powerpoint/2010/main" val="14114816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err="1" smtClean="0"/>
              <a:t>InstructGPT</a:t>
            </a:r>
            <a:r>
              <a:rPr lang="en-US" altLang="ko-KR" dirty="0" smtClean="0"/>
              <a:t>: </a:t>
            </a:r>
            <a:r>
              <a:rPr lang="ko-KR" altLang="en-US" dirty="0" smtClean="0"/>
              <a:t>미세조정 단계</a:t>
            </a:r>
            <a:endParaRPr lang="ko-KR" altLang="en-US" dirty="0"/>
          </a:p>
        </p:txBody>
      </p:sp>
      <p:sp>
        <p:nvSpPr>
          <p:cNvPr id="3" name="Content Placeholder 2"/>
          <p:cNvSpPr>
            <a:spLocks noGrp="1"/>
          </p:cNvSpPr>
          <p:nvPr>
            <p:ph idx="1"/>
          </p:nvPr>
        </p:nvSpPr>
        <p:spPr>
          <a:xfrm>
            <a:off x="457200" y="2132555"/>
            <a:ext cx="8382000" cy="4114800"/>
          </a:xfrm>
        </p:spPr>
        <p:txBody>
          <a:bodyPr/>
          <a:lstStyle/>
          <a:p>
            <a:r>
              <a:rPr lang="ko-KR" altLang="en-US" sz="2000" dirty="0" smtClean="0"/>
              <a:t>단계 </a:t>
            </a:r>
            <a:r>
              <a:rPr lang="en-US" altLang="ko-KR" sz="2000" dirty="0" smtClean="0"/>
              <a:t>2: </a:t>
            </a:r>
            <a:r>
              <a:rPr lang="ko-KR" altLang="en-US" sz="2000" dirty="0"/>
              <a:t>보상 모형 </a:t>
            </a:r>
            <a:r>
              <a:rPr lang="en-US" altLang="ko-KR" sz="2000" dirty="0"/>
              <a:t>(Reward model</a:t>
            </a:r>
            <a:r>
              <a:rPr lang="en-US" altLang="ko-KR" sz="2000" dirty="0" smtClean="0"/>
              <a:t>)</a:t>
            </a:r>
          </a:p>
          <a:p>
            <a:pPr lvl="1"/>
            <a:r>
              <a:rPr lang="ko-KR" altLang="en-US" sz="1800" dirty="0" smtClean="0"/>
              <a:t>구조</a:t>
            </a:r>
            <a:endParaRPr lang="en-US" altLang="ko-KR" sz="1800" dirty="0" smtClean="0"/>
          </a:p>
          <a:p>
            <a:pPr lvl="2"/>
            <a:r>
              <a:rPr lang="ko-KR" altLang="en-US" sz="1600" dirty="0"/>
              <a:t>단계 </a:t>
            </a:r>
            <a:r>
              <a:rPr lang="en-US" altLang="ko-KR" sz="1600" dirty="0"/>
              <a:t>1</a:t>
            </a:r>
            <a:r>
              <a:rPr lang="ko-KR" altLang="en-US" sz="1600" dirty="0"/>
              <a:t>에서 미세 조정 학습된 모형 </a:t>
            </a:r>
            <a:r>
              <a:rPr lang="en-US" altLang="ko-KR" sz="1600" dirty="0"/>
              <a:t>(</a:t>
            </a:r>
            <a:r>
              <a:rPr lang="ko-KR" altLang="en-US" sz="1600" dirty="0"/>
              <a:t>즉</a:t>
            </a:r>
            <a:r>
              <a:rPr lang="en-US" altLang="ko-KR" sz="1600" dirty="0"/>
              <a:t>, </a:t>
            </a:r>
            <a:r>
              <a:rPr lang="en-US" altLang="ko-KR" sz="1600" dirty="0" err="1"/>
              <a:t>SFT</a:t>
            </a:r>
            <a:r>
              <a:rPr lang="en-US" altLang="ko-KR" sz="1600" dirty="0"/>
              <a:t> </a:t>
            </a:r>
            <a:r>
              <a:rPr lang="ko-KR" altLang="en-US" sz="1600" dirty="0"/>
              <a:t>모형</a:t>
            </a:r>
            <a:r>
              <a:rPr lang="en-US" altLang="ko-KR" sz="1600" dirty="0"/>
              <a:t>)</a:t>
            </a:r>
            <a:r>
              <a:rPr lang="ko-KR" altLang="en-US" sz="1600" dirty="0"/>
              <a:t>을 보상 모형의 초기 모형으로 </a:t>
            </a:r>
            <a:r>
              <a:rPr lang="ko-KR" altLang="en-US" sz="1600" dirty="0" smtClean="0"/>
              <a:t>사용</a:t>
            </a:r>
            <a:endParaRPr lang="en-US" altLang="ko-KR" sz="1600" dirty="0" smtClean="0"/>
          </a:p>
          <a:p>
            <a:pPr lvl="2"/>
            <a:r>
              <a:rPr lang="ko-KR" altLang="en-US" sz="1600" dirty="0"/>
              <a:t>보상 모형의 경우는 최종적으로 입력된 프롬프트</a:t>
            </a:r>
            <a:r>
              <a:rPr lang="en-US" altLang="ko-KR" sz="1600" dirty="0"/>
              <a:t>-</a:t>
            </a:r>
            <a:r>
              <a:rPr lang="ko-KR" altLang="en-US" sz="1600" dirty="0"/>
              <a:t>응답 시퀀스에 대한 숫자 형태의 보상 점수를 출력하고</a:t>
            </a:r>
            <a:r>
              <a:rPr lang="en-US" altLang="ko-KR" sz="1600" dirty="0"/>
              <a:t>, </a:t>
            </a:r>
            <a:r>
              <a:rPr lang="ko-KR" altLang="en-US" sz="1600" dirty="0"/>
              <a:t>이를 위해서 보상 점수 출력을 위한 추가적인 완전연결층을 </a:t>
            </a:r>
            <a:r>
              <a:rPr lang="en-US" altLang="ko-KR" sz="1600" dirty="0" err="1"/>
              <a:t>SFT</a:t>
            </a:r>
            <a:r>
              <a:rPr lang="en-US" altLang="ko-KR" sz="1600" dirty="0"/>
              <a:t> </a:t>
            </a:r>
            <a:r>
              <a:rPr lang="ko-KR" altLang="en-US" sz="1600" dirty="0"/>
              <a:t>모형에 </a:t>
            </a:r>
            <a:r>
              <a:rPr lang="ko-KR" altLang="en-US" sz="1600" dirty="0" smtClean="0"/>
              <a:t>추가</a:t>
            </a:r>
            <a:endParaRPr lang="en-US" altLang="ko-KR" sz="1600" dirty="0" smtClean="0"/>
          </a:p>
          <a:p>
            <a:pPr lvl="2"/>
            <a:r>
              <a:rPr lang="ko-KR" altLang="en-US" sz="1600" dirty="0"/>
              <a:t>보상 모형으로는 </a:t>
            </a:r>
            <a:r>
              <a:rPr lang="en-US" altLang="ko-KR" sz="1600" dirty="0" err="1"/>
              <a:t>175B</a:t>
            </a:r>
            <a:r>
              <a:rPr lang="ko-KR" altLang="en-US" sz="1600" dirty="0"/>
              <a:t>의 파라미터를 갖는 </a:t>
            </a:r>
            <a:r>
              <a:rPr lang="en-US" altLang="ko-KR" sz="1600" dirty="0"/>
              <a:t>GPT-3 </a:t>
            </a:r>
            <a:r>
              <a:rPr lang="ko-KR" altLang="en-US" sz="1600" dirty="0"/>
              <a:t>모형이 아니라 </a:t>
            </a:r>
            <a:r>
              <a:rPr lang="en-US" altLang="ko-KR" sz="1600" dirty="0" err="1"/>
              <a:t>6B</a:t>
            </a:r>
            <a:r>
              <a:rPr lang="ko-KR" altLang="en-US" sz="1600" dirty="0"/>
              <a:t>개의 파라미터를 갖는 모형 </a:t>
            </a:r>
            <a:r>
              <a:rPr lang="ko-KR" altLang="en-US" sz="1600" dirty="0" smtClean="0">
                <a:latin typeface="맑은 고딕" panose="020B0503020000020004" pitchFamily="50" charset="-127"/>
                <a:ea typeface="맑은 고딕" panose="020B0503020000020004" pitchFamily="50" charset="-127"/>
              </a:rPr>
              <a:t>⇒ </a:t>
            </a:r>
            <a:r>
              <a:rPr lang="ko-KR" altLang="en-US" sz="1600" dirty="0" smtClean="0"/>
              <a:t>학습을 </a:t>
            </a:r>
            <a:r>
              <a:rPr lang="ko-KR" altLang="en-US" sz="1600" dirty="0"/>
              <a:t>보다 효율적이고 안정적으로 수행하기 </a:t>
            </a:r>
            <a:r>
              <a:rPr lang="ko-KR" altLang="en-US" sz="1600" dirty="0" smtClean="0"/>
              <a:t>위해서</a:t>
            </a:r>
            <a:endParaRPr lang="en-US" altLang="ko-KR" sz="1600" dirty="0" smtClean="0"/>
          </a:p>
          <a:p>
            <a:pPr lvl="1"/>
            <a:r>
              <a:rPr lang="ko-KR" altLang="en-US" sz="2000" dirty="0" smtClean="0"/>
              <a:t>데이터셋</a:t>
            </a:r>
            <a:endParaRPr lang="en-US" altLang="ko-KR" sz="2000" dirty="0" smtClean="0"/>
          </a:p>
          <a:p>
            <a:pPr lvl="2"/>
            <a:r>
              <a:rPr lang="en-US" altLang="ko-KR" sz="1600" dirty="0"/>
              <a:t>33,000</a:t>
            </a:r>
            <a:r>
              <a:rPr lang="ko-KR" altLang="en-US" sz="1600" dirty="0"/>
              <a:t>개 정도의 프롬프트 각각에 대해서 </a:t>
            </a:r>
            <a:r>
              <a:rPr lang="en-US" altLang="ko-KR" sz="1600" dirty="0" err="1"/>
              <a:t>SFT</a:t>
            </a:r>
            <a:r>
              <a:rPr lang="en-US" altLang="ko-KR" sz="1600" dirty="0"/>
              <a:t> </a:t>
            </a:r>
            <a:r>
              <a:rPr lang="ko-KR" altLang="en-US" sz="1600" dirty="0"/>
              <a:t>모형이 </a:t>
            </a:r>
            <a:r>
              <a:rPr lang="en-US" altLang="ko-KR" sz="1600" dirty="0"/>
              <a:t>4-9</a:t>
            </a:r>
            <a:r>
              <a:rPr lang="ko-KR" altLang="en-US" sz="1600" dirty="0"/>
              <a:t>개의 응답 </a:t>
            </a:r>
            <a:r>
              <a:rPr lang="ko-KR" altLang="en-US" sz="1600" dirty="0" smtClean="0"/>
              <a:t>출력 </a:t>
            </a:r>
            <a:r>
              <a:rPr lang="ko-KR" altLang="en-US" sz="1600" dirty="0" smtClean="0">
                <a:latin typeface="맑은 고딕" panose="020B0503020000020004" pitchFamily="50" charset="-127"/>
                <a:ea typeface="맑은 고딕" panose="020B0503020000020004" pitchFamily="50" charset="-127"/>
              </a:rPr>
              <a:t>⇒</a:t>
            </a:r>
            <a:r>
              <a:rPr lang="ko-KR" altLang="en-US" sz="1600" dirty="0" smtClean="0"/>
              <a:t> </a:t>
            </a:r>
            <a:r>
              <a:rPr lang="ko-KR" altLang="en-US" sz="1600" dirty="0"/>
              <a:t>휴먼 코더가 정해진 기준에 따라 응답의 순위를 </a:t>
            </a:r>
            <a:r>
              <a:rPr lang="ko-KR" altLang="en-US" sz="1600" dirty="0" smtClean="0"/>
              <a:t>부여</a:t>
            </a:r>
            <a:endParaRPr lang="en-US" altLang="ko-KR" sz="1600" dirty="0" smtClean="0"/>
          </a:p>
          <a:p>
            <a:pPr lvl="2"/>
            <a:r>
              <a:rPr lang="ko-KR" altLang="en-US" sz="1600" dirty="0"/>
              <a:t>이러한 순위 </a:t>
            </a:r>
            <a:r>
              <a:rPr lang="ko-KR" altLang="en-US" sz="1600" dirty="0" smtClean="0"/>
              <a:t>정보와 보상 점수를 이용해서 비용함수 계산</a:t>
            </a:r>
            <a:endParaRPr lang="en-US" altLang="ko-KR" sz="1600" dirty="0" smtClean="0"/>
          </a:p>
        </p:txBody>
      </p:sp>
      <p:sp>
        <p:nvSpPr>
          <p:cNvPr id="4" name="Date Placeholder 3"/>
          <p:cNvSpPr>
            <a:spLocks noGrp="1"/>
          </p:cNvSpPr>
          <p:nvPr>
            <p:ph type="dt" sz="half" idx="10"/>
          </p:nvPr>
        </p:nvSpPr>
        <p:spPr/>
        <p:txBody>
          <a:bodyPr/>
          <a:lstStyle/>
          <a:p>
            <a:fld id="{A93F92FA-68B0-41FA-9E66-C97D748ED45F}" type="datetime1">
              <a:rPr lang="en-US" altLang="ko-KR" smtClean="0"/>
              <a:t>11/5/2023</a:t>
            </a:fld>
            <a:endParaRPr lang="en-US"/>
          </a:p>
        </p:txBody>
      </p:sp>
      <p:sp>
        <p:nvSpPr>
          <p:cNvPr id="5" name="Footer Placeholder 4"/>
          <p:cNvSpPr>
            <a:spLocks noGrp="1"/>
          </p:cNvSpPr>
          <p:nvPr>
            <p:ph type="ftr" sz="quarter" idx="11"/>
          </p:nvPr>
        </p:nvSpPr>
        <p:spPr/>
        <p:txBody>
          <a:bodyPr/>
          <a:lstStyle/>
          <a:p>
            <a:r>
              <a:rPr lang="en-US" altLang="ko-KR" smtClean="0"/>
              <a:t>GPT models</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39</a:t>
            </a:fld>
            <a:endParaRPr lang="en-US"/>
          </a:p>
        </p:txBody>
      </p:sp>
    </p:spTree>
    <p:extLst>
      <p:ext uri="{BB962C8B-B14F-4D97-AF65-F5344CB8AC3E}">
        <p14:creationId xmlns:p14="http://schemas.microsoft.com/office/powerpoint/2010/main" val="3891455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cap="none" dirty="0" smtClean="0"/>
              <a:t>GPT-1</a:t>
            </a:r>
            <a:endParaRPr lang="ko-KR" altLang="en-US" cap="none" dirty="0"/>
          </a:p>
        </p:txBody>
      </p:sp>
      <p:sp>
        <p:nvSpPr>
          <p:cNvPr id="3" name="Text Placeholder 2"/>
          <p:cNvSpPr>
            <a:spLocks noGrp="1"/>
          </p:cNvSpPr>
          <p:nvPr>
            <p:ph type="body" idx="1"/>
          </p:nvPr>
        </p:nvSpPr>
        <p:spPr/>
        <p:txBody>
          <a:bodyPr/>
          <a:lstStyle/>
          <a:p>
            <a:endParaRPr lang="ko-KR" altLang="en-US" dirty="0"/>
          </a:p>
        </p:txBody>
      </p:sp>
      <p:sp>
        <p:nvSpPr>
          <p:cNvPr id="4" name="Date Placeholder 3"/>
          <p:cNvSpPr>
            <a:spLocks noGrp="1"/>
          </p:cNvSpPr>
          <p:nvPr>
            <p:ph type="dt" sz="half" idx="10"/>
          </p:nvPr>
        </p:nvSpPr>
        <p:spPr/>
        <p:txBody>
          <a:bodyPr/>
          <a:lstStyle/>
          <a:p>
            <a:fld id="{00E51D0A-5946-4CEC-98C7-642013C9F8C6}" type="datetime1">
              <a:rPr lang="en-US" altLang="ko-KR" smtClean="0"/>
              <a:t>11/5/2023</a:t>
            </a:fld>
            <a:endParaRPr lang="en-US"/>
          </a:p>
        </p:txBody>
      </p:sp>
      <p:sp>
        <p:nvSpPr>
          <p:cNvPr id="5" name="Footer Placeholder 4"/>
          <p:cNvSpPr>
            <a:spLocks noGrp="1"/>
          </p:cNvSpPr>
          <p:nvPr>
            <p:ph type="ftr" sz="quarter" idx="11"/>
          </p:nvPr>
        </p:nvSpPr>
        <p:spPr/>
        <p:txBody>
          <a:bodyPr/>
          <a:lstStyle/>
          <a:p>
            <a:r>
              <a:rPr lang="en-US" altLang="ko-KR" smtClean="0"/>
              <a:t>GPT models</a:t>
            </a:r>
            <a:endParaRPr lang="en-US"/>
          </a:p>
        </p:txBody>
      </p:sp>
      <p:sp>
        <p:nvSpPr>
          <p:cNvPr id="6" name="Slide Number Placeholder 5"/>
          <p:cNvSpPr>
            <a:spLocks noGrp="1"/>
          </p:cNvSpPr>
          <p:nvPr>
            <p:ph type="sldNum" sz="quarter" idx="12"/>
          </p:nvPr>
        </p:nvSpPr>
        <p:spPr/>
        <p:txBody>
          <a:bodyPr/>
          <a:lstStyle/>
          <a:p>
            <a:fld id="{B1A96CDA-AC9E-4D10-87FE-92C3AF95A555}" type="slidenum">
              <a:rPr lang="en-US" smtClean="0"/>
              <a:pPr/>
              <a:t>4</a:t>
            </a:fld>
            <a:endParaRPr lang="en-US"/>
          </a:p>
        </p:txBody>
      </p:sp>
    </p:spTree>
    <p:extLst>
      <p:ext uri="{BB962C8B-B14F-4D97-AF65-F5344CB8AC3E}">
        <p14:creationId xmlns:p14="http://schemas.microsoft.com/office/powerpoint/2010/main" val="1222936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err="1" smtClean="0"/>
              <a:t>InstructGPT</a:t>
            </a:r>
            <a:r>
              <a:rPr lang="en-US" altLang="ko-KR" dirty="0" smtClean="0"/>
              <a:t>: </a:t>
            </a:r>
            <a:r>
              <a:rPr lang="ko-KR" altLang="en-US" dirty="0" smtClean="0"/>
              <a:t>미세조정 단계</a:t>
            </a:r>
            <a:endParaRPr lang="ko-KR"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2286000"/>
                <a:ext cx="8305800" cy="4114800"/>
              </a:xfrm>
            </p:spPr>
            <p:txBody>
              <a:bodyPr/>
              <a:lstStyle/>
              <a:p>
                <a:r>
                  <a:rPr lang="ko-KR" altLang="en-US" sz="2400" dirty="0" smtClean="0"/>
                  <a:t>단계 </a:t>
                </a:r>
                <a:r>
                  <a:rPr lang="en-US" altLang="ko-KR" sz="2400" dirty="0" smtClean="0"/>
                  <a:t>2: </a:t>
                </a:r>
                <a:r>
                  <a:rPr lang="ko-KR" altLang="en-US" sz="2400" dirty="0"/>
                  <a:t>보상 모형 </a:t>
                </a:r>
                <a:r>
                  <a:rPr lang="en-US" altLang="ko-KR" sz="2400" dirty="0"/>
                  <a:t>(Reward model</a:t>
                </a:r>
                <a:r>
                  <a:rPr lang="en-US" altLang="ko-KR" sz="2400" dirty="0" smtClean="0"/>
                  <a:t>) (cont’d)</a:t>
                </a:r>
              </a:p>
              <a:p>
                <a:pPr lvl="1"/>
                <a:r>
                  <a:rPr lang="ko-KR" altLang="en-US" sz="2000" dirty="0" smtClean="0"/>
                  <a:t>데이터셋의 구성</a:t>
                </a:r>
                <a:endParaRPr lang="en-US" altLang="ko-KR" sz="2000" dirty="0" smtClean="0"/>
              </a:p>
              <a:p>
                <a:pPr lvl="2"/>
                <a:r>
                  <a:rPr lang="ko-KR" altLang="en-US" sz="1800" dirty="0"/>
                  <a:t>하나의 샘플은 하나의 프롬프트와 두 개의 응답으로 </a:t>
                </a:r>
                <a:r>
                  <a:rPr lang="ko-KR" altLang="en-US" sz="1800" dirty="0" smtClean="0"/>
                  <a:t>구성</a:t>
                </a:r>
                <a:endParaRPr lang="en-US" altLang="ko-KR" sz="1800" dirty="0" smtClean="0"/>
              </a:p>
              <a:p>
                <a:pPr lvl="2"/>
                <a:r>
                  <a:rPr lang="ko-KR" altLang="en-US" sz="1800" dirty="0"/>
                  <a:t>이러한 샘플을 구성하기 위해서</a:t>
                </a:r>
                <a:r>
                  <a:rPr lang="en-US" altLang="ko-KR" sz="1800" dirty="0"/>
                  <a:t>, </a:t>
                </a:r>
                <a:r>
                  <a:rPr lang="ko-KR" altLang="en-US" sz="1800" dirty="0"/>
                  <a:t>하나의 프롬프트에 대해 </a:t>
                </a:r>
                <a:r>
                  <a:rPr lang="en-US" altLang="ko-KR" sz="1800" dirty="0" err="1"/>
                  <a:t>SFT</a:t>
                </a:r>
                <a:r>
                  <a:rPr lang="en-US" altLang="ko-KR" sz="1800" dirty="0"/>
                  <a:t> </a:t>
                </a:r>
                <a:r>
                  <a:rPr lang="ko-KR" altLang="en-US" sz="1800" dirty="0"/>
                  <a:t>모형이 출력하는 여러 개의 응답들 중에서 임의로 두 개를 </a:t>
                </a:r>
                <a:r>
                  <a:rPr lang="ko-KR" altLang="en-US" sz="1800" dirty="0" smtClean="0"/>
                  <a:t>선택</a:t>
                </a:r>
                <a:endParaRPr lang="en-US" altLang="ko-KR" sz="1800" dirty="0" smtClean="0"/>
              </a:p>
              <a:p>
                <a:pPr lvl="2"/>
                <a:r>
                  <a:rPr lang="ko-KR" altLang="en-US" sz="1800" dirty="0"/>
                  <a:t>만약</a:t>
                </a:r>
                <a:r>
                  <a:rPr lang="en-US" altLang="ko-KR" sz="1800" dirty="0"/>
                  <a:t>, </a:t>
                </a:r>
                <a:r>
                  <a:rPr lang="ko-KR" altLang="en-US" sz="1800" dirty="0"/>
                  <a:t>하나의 프롬프트에 대해서 </a:t>
                </a:r>
                <a:r>
                  <a:rPr lang="en-US" altLang="ko-KR" sz="1800" dirty="0" err="1"/>
                  <a:t>SFT</a:t>
                </a:r>
                <a:r>
                  <a:rPr lang="en-US" altLang="ko-KR" sz="1800" dirty="0"/>
                  <a:t> </a:t>
                </a:r>
                <a:r>
                  <a:rPr lang="ko-KR" altLang="en-US" sz="1800" dirty="0"/>
                  <a:t>모형이 생성하는 응답이 </a:t>
                </a:r>
                <a:r>
                  <a:rPr lang="en-US" altLang="ko-KR" sz="1800" dirty="0"/>
                  <a:t>K</a:t>
                </a:r>
                <a:r>
                  <a:rPr lang="ko-KR" altLang="en-US" sz="1800" dirty="0"/>
                  <a:t>개라고 하는 경우</a:t>
                </a:r>
                <a:r>
                  <a:rPr lang="en-US" altLang="ko-KR" sz="1800" dirty="0"/>
                  <a:t>, </a:t>
                </a:r>
                <a:r>
                  <a:rPr lang="ko-KR" altLang="en-US" sz="1800" dirty="0"/>
                  <a:t>두 개의 응답을 구성할 수 있는 경우의 </a:t>
                </a:r>
                <a:r>
                  <a:rPr lang="ko-KR" altLang="en-US" sz="1800" dirty="0" smtClean="0"/>
                  <a:t>수 </a:t>
                </a:r>
                <a:r>
                  <a:rPr lang="en-US" altLang="ko-KR" sz="1800" dirty="0" smtClean="0"/>
                  <a:t>= </a:t>
                </a:r>
                <a14:m>
                  <m:oMath xmlns:m="http://schemas.openxmlformats.org/officeDocument/2006/math">
                    <m:d>
                      <m:dPr>
                        <m:ctrlPr>
                          <a:rPr lang="ko-KR" altLang="ko-KR" sz="1800" i="1">
                            <a:latin typeface="Cambria Math" panose="02040503050406030204" pitchFamily="18" charset="0"/>
                          </a:rPr>
                        </m:ctrlPr>
                      </m:dPr>
                      <m:e>
                        <m:m>
                          <m:mPr>
                            <m:mcs>
                              <m:mc>
                                <m:mcPr>
                                  <m:count m:val="1"/>
                                  <m:mcJc m:val="center"/>
                                </m:mcPr>
                              </m:mc>
                            </m:mcs>
                            <m:ctrlPr>
                              <a:rPr lang="ko-KR" altLang="ko-KR" sz="1800" i="1">
                                <a:latin typeface="Cambria Math" panose="02040503050406030204" pitchFamily="18" charset="0"/>
                              </a:rPr>
                            </m:ctrlPr>
                          </m:mPr>
                          <m:mr>
                            <m:e>
                              <m:r>
                                <a:rPr lang="en-US" altLang="ko-KR" sz="1800" i="1">
                                  <a:latin typeface="Cambria Math" panose="02040503050406030204" pitchFamily="18" charset="0"/>
                                </a:rPr>
                                <m:t>𝐾</m:t>
                              </m:r>
                            </m:e>
                          </m:mr>
                          <m:mr>
                            <m:e>
                              <m:r>
                                <a:rPr lang="en-US" altLang="ko-KR" sz="1800" i="1">
                                  <a:latin typeface="Cambria Math" panose="02040503050406030204" pitchFamily="18" charset="0"/>
                                </a:rPr>
                                <m:t>2</m:t>
                              </m:r>
                            </m:e>
                          </m:mr>
                        </m:m>
                      </m:e>
                    </m:d>
                  </m:oMath>
                </a14:m>
                <a:endParaRPr lang="en-US" altLang="ko-KR" sz="1600" dirty="0" smtClean="0"/>
              </a:p>
              <a:p>
                <a:pPr lvl="1"/>
                <a:r>
                  <a:rPr lang="ko-KR" altLang="en-US" sz="2000" b="1" u="sng" dirty="0"/>
                  <a:t>해당 프롬프트와 이렇게 선택된 두 개의 응답을 하나의 샘플로 구성</a:t>
                </a:r>
                <a:r>
                  <a:rPr lang="ko-KR" altLang="en-US" sz="2000" dirty="0"/>
                  <a:t>하여 보상 모형에 입력하고 각 응답에 대한 보상 점수를 출력해서 비용함수를 </a:t>
                </a:r>
                <a:r>
                  <a:rPr lang="ko-KR" altLang="en-US" sz="2000" dirty="0" smtClean="0"/>
                  <a:t>계산</a:t>
                </a:r>
                <a:endParaRPr lang="en-US" altLang="ko-KR" sz="20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2286000"/>
                <a:ext cx="8305800" cy="4114800"/>
              </a:xfrm>
              <a:blipFill>
                <a:blip r:embed="rId2"/>
                <a:stretch>
                  <a:fillRect l="-147" t="-1333" r="-587"/>
                </a:stretch>
              </a:blipFill>
            </p:spPr>
            <p:txBody>
              <a:bodyPr/>
              <a:lstStyle/>
              <a:p>
                <a:r>
                  <a:rPr lang="ko-KR" altLang="en-US">
                    <a:noFill/>
                  </a:rPr>
                  <a:t> </a:t>
                </a:r>
              </a:p>
            </p:txBody>
          </p:sp>
        </mc:Fallback>
      </mc:AlternateContent>
      <p:sp>
        <p:nvSpPr>
          <p:cNvPr id="4" name="Date Placeholder 3"/>
          <p:cNvSpPr>
            <a:spLocks noGrp="1"/>
          </p:cNvSpPr>
          <p:nvPr>
            <p:ph type="dt" sz="half" idx="10"/>
          </p:nvPr>
        </p:nvSpPr>
        <p:spPr/>
        <p:txBody>
          <a:bodyPr/>
          <a:lstStyle/>
          <a:p>
            <a:fld id="{059D885E-57B1-4329-8CE9-372B9EF1DA6D}" type="datetime1">
              <a:rPr lang="en-US" altLang="ko-KR" smtClean="0"/>
              <a:t>11/5/2023</a:t>
            </a:fld>
            <a:endParaRPr lang="en-US"/>
          </a:p>
        </p:txBody>
      </p:sp>
      <p:sp>
        <p:nvSpPr>
          <p:cNvPr id="5" name="Footer Placeholder 4"/>
          <p:cNvSpPr>
            <a:spLocks noGrp="1"/>
          </p:cNvSpPr>
          <p:nvPr>
            <p:ph type="ftr" sz="quarter" idx="11"/>
          </p:nvPr>
        </p:nvSpPr>
        <p:spPr/>
        <p:txBody>
          <a:bodyPr/>
          <a:lstStyle/>
          <a:p>
            <a:r>
              <a:rPr lang="en-US" altLang="ko-KR" smtClean="0"/>
              <a:t>GPT models</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40</a:t>
            </a:fld>
            <a:endParaRPr lang="en-US"/>
          </a:p>
        </p:txBody>
      </p:sp>
    </p:spTree>
    <p:extLst>
      <p:ext uri="{BB962C8B-B14F-4D97-AF65-F5344CB8AC3E}">
        <p14:creationId xmlns:p14="http://schemas.microsoft.com/office/powerpoint/2010/main" val="22582466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err="1" smtClean="0"/>
              <a:t>InstructGPT</a:t>
            </a:r>
            <a:r>
              <a:rPr lang="en-US" altLang="ko-KR" dirty="0" smtClean="0"/>
              <a:t>: </a:t>
            </a:r>
            <a:r>
              <a:rPr lang="ko-KR" altLang="en-US" dirty="0" smtClean="0"/>
              <a:t>미세조정 단계</a:t>
            </a:r>
            <a:endParaRPr lang="ko-KR"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92126" y="2138131"/>
                <a:ext cx="8951874" cy="4114800"/>
              </a:xfrm>
            </p:spPr>
            <p:txBody>
              <a:bodyPr/>
              <a:lstStyle/>
              <a:p>
                <a:r>
                  <a:rPr lang="ko-KR" altLang="en-US" sz="2400" dirty="0" smtClean="0"/>
                  <a:t>단계 </a:t>
                </a:r>
                <a:r>
                  <a:rPr lang="en-US" altLang="ko-KR" sz="2400" dirty="0" smtClean="0"/>
                  <a:t>2: </a:t>
                </a:r>
                <a:r>
                  <a:rPr lang="ko-KR" altLang="en-US" sz="2400" dirty="0"/>
                  <a:t>보상 모형 </a:t>
                </a:r>
                <a:r>
                  <a:rPr lang="en-US" altLang="ko-KR" sz="2400" dirty="0"/>
                  <a:t>(Reward model</a:t>
                </a:r>
                <a:r>
                  <a:rPr lang="en-US" altLang="ko-KR" sz="2400" dirty="0" smtClean="0"/>
                  <a:t>) (cont’d)</a:t>
                </a:r>
              </a:p>
              <a:p>
                <a:pPr lvl="1"/>
                <a:r>
                  <a:rPr lang="ko-KR" altLang="en-US" sz="2000" dirty="0" smtClean="0"/>
                  <a:t>비용함수 계산의 예</a:t>
                </a:r>
                <a:r>
                  <a:rPr lang="en-US" altLang="ko-KR" sz="2000" dirty="0" smtClean="0"/>
                  <a:t>)</a:t>
                </a:r>
              </a:p>
              <a:p>
                <a:pPr lvl="2"/>
                <a:r>
                  <a:rPr lang="ko-KR" altLang="en-US" sz="1600" dirty="0"/>
                  <a:t>하나의 프롬프트 </a:t>
                </a:r>
                <a:r>
                  <a:rPr lang="en-US" altLang="ko-KR" sz="1600" dirty="0"/>
                  <a:t>(</a:t>
                </a:r>
                <a:r>
                  <a:rPr lang="ko-KR" altLang="en-US" sz="1600" dirty="0"/>
                  <a:t>프롬프트</a:t>
                </a:r>
                <a:r>
                  <a:rPr lang="en-US" altLang="ko-KR" sz="1600" dirty="0"/>
                  <a:t>1)</a:t>
                </a:r>
                <a:r>
                  <a:rPr lang="ko-KR" altLang="en-US" sz="1600" dirty="0"/>
                  <a:t>에 대해서 </a:t>
                </a:r>
                <a:r>
                  <a:rPr lang="en-US" altLang="ko-KR" sz="1600" dirty="0" err="1"/>
                  <a:t>SFT</a:t>
                </a:r>
                <a:r>
                  <a:rPr lang="en-US" altLang="ko-KR" sz="1600" dirty="0"/>
                  <a:t> </a:t>
                </a:r>
                <a:r>
                  <a:rPr lang="ko-KR" altLang="en-US" sz="1600" dirty="0"/>
                  <a:t>모형이 출력한 서로 다른 두 개의 응답 </a:t>
                </a:r>
                <a:r>
                  <a:rPr lang="en-US" altLang="ko-KR" sz="1600" dirty="0"/>
                  <a:t>(</a:t>
                </a:r>
                <a:r>
                  <a:rPr lang="ko-KR" altLang="en-US" sz="1600" dirty="0"/>
                  <a:t>응답</a:t>
                </a:r>
                <a:r>
                  <a:rPr lang="en-US" altLang="ko-KR" sz="1600" dirty="0"/>
                  <a:t>1</a:t>
                </a:r>
                <a:r>
                  <a:rPr lang="ko-KR" altLang="en-US" sz="1600" dirty="0"/>
                  <a:t>과 응답</a:t>
                </a:r>
                <a:r>
                  <a:rPr lang="en-US" altLang="ko-KR" sz="1600" dirty="0"/>
                  <a:t>2)</a:t>
                </a:r>
                <a:r>
                  <a:rPr lang="ko-KR" altLang="en-US" sz="1600" dirty="0"/>
                  <a:t>이 있다고 </a:t>
                </a:r>
                <a:r>
                  <a:rPr lang="ko-KR" altLang="en-US" sz="1600" dirty="0" smtClean="0"/>
                  <a:t>가정</a:t>
                </a:r>
                <a:endParaRPr lang="en-US" altLang="ko-KR" sz="1600" dirty="0" smtClean="0"/>
              </a:p>
              <a:p>
                <a:pPr lvl="2"/>
                <a:r>
                  <a:rPr lang="ko-KR" altLang="en-US" sz="1600" dirty="0"/>
                  <a:t>휴먼 코더에 따르면 응답</a:t>
                </a:r>
                <a:r>
                  <a:rPr lang="en-US" altLang="ko-KR" sz="1600" dirty="0"/>
                  <a:t>1</a:t>
                </a:r>
                <a:r>
                  <a:rPr lang="ko-KR" altLang="en-US" sz="1600" dirty="0"/>
                  <a:t>이 응답</a:t>
                </a:r>
                <a:r>
                  <a:rPr lang="en-US" altLang="ko-KR" sz="1600" dirty="0"/>
                  <a:t>2 </a:t>
                </a:r>
                <a:r>
                  <a:rPr lang="ko-KR" altLang="en-US" sz="1600" dirty="0"/>
                  <a:t>보다 더 우수한 응답으로 구분되었다고 </a:t>
                </a:r>
                <a:r>
                  <a:rPr lang="ko-KR" altLang="en-US" sz="1600" dirty="0" smtClean="0"/>
                  <a:t>가정</a:t>
                </a:r>
                <a:endParaRPr lang="en-US" altLang="ko-KR" sz="1600" dirty="0" smtClean="0"/>
              </a:p>
              <a:p>
                <a:pPr lvl="2"/>
                <a:r>
                  <a:rPr lang="ko-KR" altLang="en-US" sz="1600" dirty="0"/>
                  <a:t>샘플</a:t>
                </a:r>
                <a:r>
                  <a:rPr lang="en-US" altLang="ko-KR" sz="1600" dirty="0"/>
                  <a:t>: (</a:t>
                </a:r>
                <a:r>
                  <a:rPr lang="ko-KR" altLang="en-US" sz="1600" dirty="0"/>
                  <a:t>프롬프트</a:t>
                </a:r>
                <a:r>
                  <a:rPr lang="en-US" altLang="ko-KR" sz="1600" dirty="0"/>
                  <a:t>1, </a:t>
                </a:r>
                <a:r>
                  <a:rPr lang="ko-KR" altLang="en-US" sz="1600" dirty="0"/>
                  <a:t>응답</a:t>
                </a:r>
                <a:r>
                  <a:rPr lang="en-US" altLang="ko-KR" sz="1600" dirty="0"/>
                  <a:t>1), (</a:t>
                </a:r>
                <a:r>
                  <a:rPr lang="ko-KR" altLang="en-US" sz="1600" dirty="0"/>
                  <a:t>프롬프트</a:t>
                </a:r>
                <a:r>
                  <a:rPr lang="en-US" altLang="ko-KR" sz="1600" dirty="0"/>
                  <a:t>1, </a:t>
                </a:r>
                <a:r>
                  <a:rPr lang="ko-KR" altLang="en-US" sz="1600" dirty="0"/>
                  <a:t>응답</a:t>
                </a:r>
                <a:r>
                  <a:rPr lang="en-US" altLang="ko-KR" sz="1600" dirty="0"/>
                  <a:t>2</a:t>
                </a:r>
                <a:r>
                  <a:rPr lang="en-US" altLang="ko-KR" sz="1600" dirty="0" smtClean="0"/>
                  <a:t>)</a:t>
                </a:r>
              </a:p>
              <a:p>
                <a:pPr lvl="2"/>
                <a:r>
                  <a:rPr lang="ko-KR" altLang="en-US" sz="1600" dirty="0"/>
                  <a:t>각 ‘프롬프트</a:t>
                </a:r>
                <a:r>
                  <a:rPr lang="en-US" altLang="ko-KR" sz="1600" dirty="0"/>
                  <a:t>-</a:t>
                </a:r>
                <a:r>
                  <a:rPr lang="ko-KR" altLang="en-US" sz="1600" dirty="0"/>
                  <a:t>응답’에 대해서 보상 모형을 이용해 각 응답에 대한 보상 점수 </a:t>
                </a:r>
                <a:r>
                  <a:rPr lang="ko-KR" altLang="en-US" sz="1600" dirty="0" smtClean="0"/>
                  <a:t>계산</a:t>
                </a:r>
                <a:endParaRPr lang="en-US" altLang="ko-KR" sz="1600" dirty="0" smtClean="0"/>
              </a:p>
              <a:p>
                <a:pPr lvl="2"/>
                <a:r>
                  <a:rPr lang="ko-KR" altLang="ko-KR" sz="1600" dirty="0"/>
                  <a:t>응답</a:t>
                </a:r>
                <a:r>
                  <a:rPr lang="en-US" altLang="ko-KR" sz="1600" dirty="0"/>
                  <a:t>1</a:t>
                </a:r>
                <a:r>
                  <a:rPr lang="ko-KR" altLang="ko-KR" sz="1600" dirty="0"/>
                  <a:t>에 대한 보상 점수를 </a:t>
                </a:r>
                <a14:m>
                  <m:oMath xmlns:m="http://schemas.openxmlformats.org/officeDocument/2006/math">
                    <m:sSub>
                      <m:sSubPr>
                        <m:ctrlPr>
                          <a:rPr lang="ko-KR" altLang="ko-KR" sz="1600" i="1">
                            <a:latin typeface="Cambria Math" panose="02040503050406030204" pitchFamily="18" charset="0"/>
                          </a:rPr>
                        </m:ctrlPr>
                      </m:sSubPr>
                      <m:e>
                        <m:r>
                          <a:rPr lang="en-US" altLang="ko-KR" sz="1600" i="1">
                            <a:latin typeface="Cambria Math" panose="02040503050406030204" pitchFamily="18" charset="0"/>
                          </a:rPr>
                          <m:t>𝑟</m:t>
                        </m:r>
                      </m:e>
                      <m:sub>
                        <m:r>
                          <a:rPr lang="en-US" altLang="ko-KR" sz="1600" i="1">
                            <a:latin typeface="Cambria Math" panose="02040503050406030204" pitchFamily="18" charset="0"/>
                          </a:rPr>
                          <m:t>1</m:t>
                        </m:r>
                      </m:sub>
                    </m:sSub>
                  </m:oMath>
                </a14:m>
                <a:r>
                  <a:rPr lang="ko-KR" altLang="ko-KR" sz="1600" dirty="0"/>
                  <a:t>이라고 하고</a:t>
                </a:r>
                <a:r>
                  <a:rPr lang="en-US" altLang="ko-KR" sz="1600" dirty="0"/>
                  <a:t>, </a:t>
                </a:r>
                <a:r>
                  <a:rPr lang="ko-KR" altLang="ko-KR" sz="1600" dirty="0"/>
                  <a:t>응답</a:t>
                </a:r>
                <a:r>
                  <a:rPr lang="en-US" altLang="ko-KR" sz="1600" dirty="0"/>
                  <a:t>2</a:t>
                </a:r>
                <a:r>
                  <a:rPr lang="ko-KR" altLang="ko-KR" sz="1600" dirty="0"/>
                  <a:t>에 대한 보상 점수를 </a:t>
                </a:r>
                <a14:m>
                  <m:oMath xmlns:m="http://schemas.openxmlformats.org/officeDocument/2006/math">
                    <m:sSub>
                      <m:sSubPr>
                        <m:ctrlPr>
                          <a:rPr lang="ko-KR" altLang="ko-KR" sz="1600" i="1">
                            <a:latin typeface="Cambria Math" panose="02040503050406030204" pitchFamily="18" charset="0"/>
                          </a:rPr>
                        </m:ctrlPr>
                      </m:sSubPr>
                      <m:e>
                        <m:r>
                          <a:rPr lang="en-US" altLang="ko-KR" sz="1600" i="1">
                            <a:latin typeface="Cambria Math" panose="02040503050406030204" pitchFamily="18" charset="0"/>
                          </a:rPr>
                          <m:t>𝑟</m:t>
                        </m:r>
                      </m:e>
                      <m:sub>
                        <m:r>
                          <a:rPr lang="en-US" altLang="ko-KR" sz="1600" i="1">
                            <a:latin typeface="Cambria Math" panose="02040503050406030204" pitchFamily="18" charset="0"/>
                          </a:rPr>
                          <m:t>2</m:t>
                        </m:r>
                      </m:sub>
                    </m:sSub>
                  </m:oMath>
                </a14:m>
                <a:r>
                  <a:rPr lang="ko-KR" altLang="ko-KR" sz="1600" dirty="0"/>
                  <a:t>라고 </a:t>
                </a:r>
                <a:r>
                  <a:rPr lang="ko-KR" altLang="ko-KR" sz="1600" dirty="0" smtClean="0"/>
                  <a:t>표현</a:t>
                </a:r>
                <a:endParaRPr lang="en-US" altLang="ko-KR" sz="1600" dirty="0" smtClean="0"/>
              </a:p>
              <a:p>
                <a:pPr lvl="2"/>
                <a:endParaRPr lang="en-US" altLang="ko-KR" sz="1600" dirty="0"/>
              </a:p>
              <a:p>
                <a:pPr lvl="2"/>
                <a:endParaRPr lang="en-US" altLang="ko-KR" sz="1600" dirty="0" smtClean="0"/>
              </a:p>
              <a:p>
                <a:pPr lvl="2"/>
                <a:endParaRPr lang="en-US" altLang="ko-KR" sz="1600" dirty="0"/>
              </a:p>
              <a:p>
                <a:pPr lvl="2"/>
                <a:r>
                  <a:rPr lang="ko-KR" altLang="ko-KR" sz="1600" dirty="0"/>
                  <a:t>만약 모형이 예측을 잘못해서 </a:t>
                </a:r>
                <a14:m>
                  <m:oMath xmlns:m="http://schemas.openxmlformats.org/officeDocument/2006/math">
                    <m:sSub>
                      <m:sSubPr>
                        <m:ctrlPr>
                          <a:rPr lang="ko-KR" altLang="ko-KR" sz="1600" i="1">
                            <a:latin typeface="Cambria Math" panose="02040503050406030204" pitchFamily="18" charset="0"/>
                          </a:rPr>
                        </m:ctrlPr>
                      </m:sSubPr>
                      <m:e>
                        <m:r>
                          <a:rPr lang="en-US" altLang="ko-KR" sz="1600" i="1">
                            <a:latin typeface="Cambria Math" panose="02040503050406030204" pitchFamily="18" charset="0"/>
                          </a:rPr>
                          <m:t>𝑟</m:t>
                        </m:r>
                      </m:e>
                      <m:sub>
                        <m:r>
                          <a:rPr lang="en-US" altLang="ko-KR" sz="1600" i="1">
                            <a:latin typeface="Cambria Math" panose="02040503050406030204" pitchFamily="18" charset="0"/>
                          </a:rPr>
                          <m:t>2</m:t>
                        </m:r>
                      </m:sub>
                    </m:sSub>
                    <m:r>
                      <a:rPr lang="en-US" altLang="ko-KR" sz="1600" i="1">
                        <a:latin typeface="Cambria Math" panose="02040503050406030204" pitchFamily="18" charset="0"/>
                      </a:rPr>
                      <m:t>&gt;</m:t>
                    </m:r>
                    <m:sSub>
                      <m:sSubPr>
                        <m:ctrlPr>
                          <a:rPr lang="ko-KR" altLang="ko-KR" sz="1600" i="1">
                            <a:latin typeface="Cambria Math" panose="02040503050406030204" pitchFamily="18" charset="0"/>
                          </a:rPr>
                        </m:ctrlPr>
                      </m:sSubPr>
                      <m:e>
                        <m:r>
                          <a:rPr lang="en-US" altLang="ko-KR" sz="1600" i="1">
                            <a:latin typeface="Cambria Math" panose="02040503050406030204" pitchFamily="18" charset="0"/>
                          </a:rPr>
                          <m:t>𝑟</m:t>
                        </m:r>
                      </m:e>
                      <m:sub>
                        <m:r>
                          <a:rPr lang="en-US" altLang="ko-KR" sz="1600" i="1">
                            <a:latin typeface="Cambria Math" panose="02040503050406030204" pitchFamily="18" charset="0"/>
                          </a:rPr>
                          <m:t>1</m:t>
                        </m:r>
                      </m:sub>
                    </m:sSub>
                  </m:oMath>
                </a14:m>
                <a:r>
                  <a:rPr lang="ko-KR" altLang="ko-KR" sz="1600" dirty="0"/>
                  <a:t>가 </a:t>
                </a:r>
                <a:r>
                  <a:rPr lang="ko-KR" altLang="ko-KR" sz="1600" dirty="0" smtClean="0"/>
                  <a:t>된다면</a:t>
                </a:r>
                <a:r>
                  <a:rPr lang="en-US" altLang="ko-KR" sz="1600" dirty="0" smtClean="0"/>
                  <a:t>, </a:t>
                </a:r>
                <a:r>
                  <a:rPr lang="ko-KR" altLang="en-US" sz="1600" dirty="0" smtClean="0"/>
                  <a:t>비용 증가</a:t>
                </a:r>
                <a:endParaRPr lang="en-US" altLang="ko-KR" sz="1600" dirty="0" smtClean="0"/>
              </a:p>
              <a:p>
                <a:pPr lvl="2"/>
                <a:endParaRPr lang="ko-KR" altLang="en-US" sz="1600" dirty="0" smtClean="0"/>
              </a:p>
              <a:p>
                <a:pPr lvl="2"/>
                <a:endParaRPr lang="en-US" altLang="ko-KR" sz="16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92126" y="2138131"/>
                <a:ext cx="8951874" cy="4114800"/>
              </a:xfrm>
              <a:blipFill>
                <a:blip r:embed="rId2"/>
                <a:stretch>
                  <a:fillRect l="-136" t="-1333"/>
                </a:stretch>
              </a:blipFill>
            </p:spPr>
            <p:txBody>
              <a:bodyPr/>
              <a:lstStyle/>
              <a:p>
                <a:r>
                  <a:rPr lang="ko-KR" altLang="en-US">
                    <a:noFill/>
                  </a:rPr>
                  <a:t> </a:t>
                </a:r>
              </a:p>
            </p:txBody>
          </p:sp>
        </mc:Fallback>
      </mc:AlternateContent>
      <p:sp>
        <p:nvSpPr>
          <p:cNvPr id="4" name="Date Placeholder 3"/>
          <p:cNvSpPr>
            <a:spLocks noGrp="1"/>
          </p:cNvSpPr>
          <p:nvPr>
            <p:ph type="dt" sz="half" idx="10"/>
          </p:nvPr>
        </p:nvSpPr>
        <p:spPr/>
        <p:txBody>
          <a:bodyPr/>
          <a:lstStyle/>
          <a:p>
            <a:fld id="{36FFB349-561E-4EF0-8006-9B16134B5C72}" type="datetime1">
              <a:rPr lang="en-US" altLang="ko-KR" smtClean="0"/>
              <a:t>11/5/2023</a:t>
            </a:fld>
            <a:endParaRPr lang="en-US"/>
          </a:p>
        </p:txBody>
      </p:sp>
      <p:sp>
        <p:nvSpPr>
          <p:cNvPr id="5" name="Footer Placeholder 4"/>
          <p:cNvSpPr>
            <a:spLocks noGrp="1"/>
          </p:cNvSpPr>
          <p:nvPr>
            <p:ph type="ftr" sz="quarter" idx="11"/>
          </p:nvPr>
        </p:nvSpPr>
        <p:spPr/>
        <p:txBody>
          <a:bodyPr/>
          <a:lstStyle/>
          <a:p>
            <a:r>
              <a:rPr lang="en-US" altLang="ko-KR" smtClean="0"/>
              <a:t>GPT models</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41</a:t>
            </a:fld>
            <a:endParaRPr lang="en-US"/>
          </a:p>
        </p:txBody>
      </p:sp>
      <mc:AlternateContent xmlns:mc="http://schemas.openxmlformats.org/markup-compatibility/2006" xmlns:a14="http://schemas.microsoft.com/office/drawing/2010/main">
        <mc:Choice Requires="a14">
          <p:sp>
            <p:nvSpPr>
              <p:cNvPr id="7" name="Rectangle 6"/>
              <p:cNvSpPr/>
              <p:nvPr/>
            </p:nvSpPr>
            <p:spPr>
              <a:xfrm>
                <a:off x="3124200" y="4876800"/>
                <a:ext cx="2703496" cy="4049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ko-KR" altLang="en-US">
                          <a:latin typeface="Cambria Math" panose="02040503050406030204" pitchFamily="18" charset="0"/>
                        </a:rPr>
                        <m:t>L</m:t>
                      </m:r>
                      <m:r>
                        <m:rPr>
                          <m:sty m:val="p"/>
                        </m:rPr>
                        <a:rPr lang="ko-KR" altLang="en-US" i="0">
                          <a:latin typeface="Cambria Math" panose="02040503050406030204" pitchFamily="18" charset="0"/>
                        </a:rPr>
                        <m:t>oss</m:t>
                      </m:r>
                      <m:r>
                        <a:rPr lang="ko-KR" altLang="en-US" i="0">
                          <a:latin typeface="Cambria Math" panose="02040503050406030204" pitchFamily="18" charset="0"/>
                        </a:rPr>
                        <m:t>=−</m:t>
                      </m:r>
                      <m:func>
                        <m:funcPr>
                          <m:ctrlPr>
                            <a:rPr lang="ko-KR" altLang="en-US" i="1">
                              <a:latin typeface="Cambria Math" panose="02040503050406030204" pitchFamily="18" charset="0"/>
                            </a:rPr>
                          </m:ctrlPr>
                        </m:funcPr>
                        <m:fName>
                          <m:r>
                            <m:rPr>
                              <m:sty m:val="p"/>
                            </m:rPr>
                            <a:rPr lang="ko-KR" altLang="en-US" i="0">
                              <a:latin typeface="Cambria Math" panose="02040503050406030204" pitchFamily="18" charset="0"/>
                            </a:rPr>
                            <m:t>log</m:t>
                          </m:r>
                        </m:fName>
                        <m:e>
                          <m:d>
                            <m:dPr>
                              <m:ctrlPr>
                                <a:rPr lang="ko-KR" altLang="en-US" i="1">
                                  <a:latin typeface="Cambria Math" panose="02040503050406030204" pitchFamily="18" charset="0"/>
                                </a:rPr>
                              </m:ctrlPr>
                            </m:dPr>
                            <m:e>
                              <m:r>
                                <a:rPr lang="ko-KR" altLang="en-US" i="1">
                                  <a:latin typeface="Cambria Math" panose="02040503050406030204" pitchFamily="18" charset="0"/>
                                </a:rPr>
                                <m:t>𝜎</m:t>
                              </m:r>
                              <m:d>
                                <m:dPr>
                                  <m:ctrlPr>
                                    <a:rPr lang="ko-KR" altLang="en-US" i="1">
                                      <a:latin typeface="Cambria Math" panose="02040503050406030204" pitchFamily="18" charset="0"/>
                                    </a:rPr>
                                  </m:ctrlPr>
                                </m:dPr>
                                <m:e>
                                  <m:sSub>
                                    <m:sSubPr>
                                      <m:ctrlPr>
                                        <a:rPr lang="ko-KR" altLang="en-US" i="1">
                                          <a:latin typeface="Cambria Math" panose="02040503050406030204" pitchFamily="18" charset="0"/>
                                        </a:rPr>
                                      </m:ctrlPr>
                                    </m:sSubPr>
                                    <m:e>
                                      <m:r>
                                        <a:rPr lang="ko-KR" altLang="en-US" i="1">
                                          <a:latin typeface="Cambria Math" panose="02040503050406030204" pitchFamily="18" charset="0"/>
                                        </a:rPr>
                                        <m:t>𝑟</m:t>
                                      </m:r>
                                    </m:e>
                                    <m:sub>
                                      <m:r>
                                        <a:rPr lang="ko-KR" altLang="en-US" i="0">
                                          <a:latin typeface="Cambria Math" panose="02040503050406030204" pitchFamily="18" charset="0"/>
                                        </a:rPr>
                                        <m:t>1</m:t>
                                      </m:r>
                                    </m:sub>
                                  </m:sSub>
                                  <m:r>
                                    <a:rPr lang="ko-KR" altLang="en-US" i="0">
                                      <a:latin typeface="Cambria Math" panose="02040503050406030204" pitchFamily="18" charset="0"/>
                                    </a:rPr>
                                    <m:t>−</m:t>
                                  </m:r>
                                  <m:sSub>
                                    <m:sSubPr>
                                      <m:ctrlPr>
                                        <a:rPr lang="ko-KR" altLang="en-US" i="1">
                                          <a:latin typeface="Cambria Math" panose="02040503050406030204" pitchFamily="18" charset="0"/>
                                        </a:rPr>
                                      </m:ctrlPr>
                                    </m:sSubPr>
                                    <m:e>
                                      <m:r>
                                        <a:rPr lang="ko-KR" altLang="en-US" i="1">
                                          <a:latin typeface="Cambria Math" panose="02040503050406030204" pitchFamily="18" charset="0"/>
                                        </a:rPr>
                                        <m:t>𝑟</m:t>
                                      </m:r>
                                    </m:e>
                                    <m:sub>
                                      <m:r>
                                        <a:rPr lang="ko-KR" altLang="en-US" i="0">
                                          <a:latin typeface="Cambria Math" panose="02040503050406030204" pitchFamily="18" charset="0"/>
                                        </a:rPr>
                                        <m:t>2</m:t>
                                      </m:r>
                                    </m:sub>
                                  </m:sSub>
                                </m:e>
                              </m:d>
                            </m:e>
                          </m:d>
                        </m:e>
                      </m:func>
                    </m:oMath>
                  </m:oMathPara>
                </a14:m>
                <a:endParaRPr lang="ko-KR" altLang="en-US" dirty="0"/>
              </a:p>
            </p:txBody>
          </p:sp>
        </mc:Choice>
        <mc:Fallback xmlns="">
          <p:sp>
            <p:nvSpPr>
              <p:cNvPr id="7" name="Rectangle 6"/>
              <p:cNvSpPr>
                <a:spLocks noRot="1" noChangeAspect="1" noMove="1" noResize="1" noEditPoints="1" noAdjustHandles="1" noChangeArrowheads="1" noChangeShapeType="1" noTextEdit="1"/>
              </p:cNvSpPr>
              <p:nvPr/>
            </p:nvSpPr>
            <p:spPr>
              <a:xfrm>
                <a:off x="3124200" y="4876800"/>
                <a:ext cx="2703496" cy="404983"/>
              </a:xfrm>
              <a:prstGeom prst="rect">
                <a:avLst/>
              </a:prstGeom>
              <a:blipFill>
                <a:blip r:embed="rId3"/>
                <a:stretch>
                  <a:fillRect b="-9091"/>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0058262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err="1" smtClean="0"/>
              <a:t>InstructGPT</a:t>
            </a:r>
            <a:r>
              <a:rPr lang="en-US" altLang="ko-KR" dirty="0" smtClean="0"/>
              <a:t>: </a:t>
            </a:r>
            <a:r>
              <a:rPr lang="ko-KR" altLang="en-US" dirty="0" smtClean="0"/>
              <a:t>미세조정 단계</a:t>
            </a:r>
            <a:endParaRPr lang="ko-KR" altLang="en-US" dirty="0"/>
          </a:p>
        </p:txBody>
      </p:sp>
      <p:sp>
        <p:nvSpPr>
          <p:cNvPr id="3" name="Content Placeholder 2"/>
          <p:cNvSpPr>
            <a:spLocks noGrp="1"/>
          </p:cNvSpPr>
          <p:nvPr>
            <p:ph idx="1"/>
          </p:nvPr>
        </p:nvSpPr>
        <p:spPr>
          <a:xfrm>
            <a:off x="192126" y="2138131"/>
            <a:ext cx="8951874" cy="4114800"/>
          </a:xfrm>
        </p:spPr>
        <p:txBody>
          <a:bodyPr/>
          <a:lstStyle/>
          <a:p>
            <a:r>
              <a:rPr lang="ko-KR" altLang="en-US" sz="2400" dirty="0" smtClean="0"/>
              <a:t>단계 </a:t>
            </a:r>
            <a:r>
              <a:rPr lang="en-US" altLang="ko-KR" sz="2400" dirty="0" smtClean="0"/>
              <a:t>2: </a:t>
            </a:r>
            <a:r>
              <a:rPr lang="ko-KR" altLang="en-US" sz="2400" dirty="0"/>
              <a:t>보상 모형 </a:t>
            </a:r>
            <a:r>
              <a:rPr lang="en-US" altLang="ko-KR" sz="2400" dirty="0"/>
              <a:t>(Reward model</a:t>
            </a:r>
            <a:r>
              <a:rPr lang="en-US" altLang="ko-KR" sz="2400" dirty="0" smtClean="0"/>
              <a:t>) (cont’d)</a:t>
            </a:r>
          </a:p>
          <a:p>
            <a:pPr lvl="2"/>
            <a:endParaRPr lang="ko-KR" altLang="en-US" sz="1400" dirty="0" smtClean="0"/>
          </a:p>
          <a:p>
            <a:pPr lvl="2"/>
            <a:endParaRPr lang="en-US" altLang="ko-KR" sz="1400" dirty="0" smtClean="0"/>
          </a:p>
        </p:txBody>
      </p:sp>
      <p:sp>
        <p:nvSpPr>
          <p:cNvPr id="4" name="Date Placeholder 3"/>
          <p:cNvSpPr>
            <a:spLocks noGrp="1"/>
          </p:cNvSpPr>
          <p:nvPr>
            <p:ph type="dt" sz="half" idx="10"/>
          </p:nvPr>
        </p:nvSpPr>
        <p:spPr/>
        <p:txBody>
          <a:bodyPr/>
          <a:lstStyle/>
          <a:p>
            <a:fld id="{814410B1-47C5-4E7E-B5C5-1A3745243E17}" type="datetime1">
              <a:rPr lang="en-US" altLang="ko-KR" smtClean="0"/>
              <a:t>11/5/2023</a:t>
            </a:fld>
            <a:endParaRPr lang="en-US"/>
          </a:p>
        </p:txBody>
      </p:sp>
      <p:sp>
        <p:nvSpPr>
          <p:cNvPr id="5" name="Footer Placeholder 4"/>
          <p:cNvSpPr>
            <a:spLocks noGrp="1"/>
          </p:cNvSpPr>
          <p:nvPr>
            <p:ph type="ftr" sz="quarter" idx="11"/>
          </p:nvPr>
        </p:nvSpPr>
        <p:spPr/>
        <p:txBody>
          <a:bodyPr/>
          <a:lstStyle/>
          <a:p>
            <a:r>
              <a:rPr lang="en-US" altLang="ko-KR" smtClean="0"/>
              <a:t>GPT models</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42</a:t>
            </a:fld>
            <a:endParaRPr lang="en-US"/>
          </a:p>
        </p:txBody>
      </p:sp>
      <p:pic>
        <p:nvPicPr>
          <p:cNvPr id="8" name="Picture 7"/>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76400" y="2564540"/>
            <a:ext cx="6400800" cy="4293459"/>
          </a:xfrm>
          <a:prstGeom prst="rect">
            <a:avLst/>
          </a:prstGeom>
          <a:noFill/>
        </p:spPr>
      </p:pic>
    </p:spTree>
    <p:extLst>
      <p:ext uri="{BB962C8B-B14F-4D97-AF65-F5344CB8AC3E}">
        <p14:creationId xmlns:p14="http://schemas.microsoft.com/office/powerpoint/2010/main" val="39225147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err="1" smtClean="0"/>
              <a:t>InstructGPT</a:t>
            </a:r>
            <a:endParaRPr lang="ko-KR"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ko-KR" altLang="en-US" sz="2000" dirty="0" smtClean="0"/>
                  <a:t>단계 </a:t>
                </a:r>
                <a:r>
                  <a:rPr lang="en-US" altLang="ko-KR" sz="2000" dirty="0" smtClean="0"/>
                  <a:t>3: </a:t>
                </a:r>
                <a:r>
                  <a:rPr lang="ko-KR" altLang="en-US" sz="2000" dirty="0"/>
                  <a:t>강화학습 모형 </a:t>
                </a:r>
                <a:r>
                  <a:rPr lang="ko-KR" altLang="en-US" sz="2000" dirty="0" smtClean="0"/>
                  <a:t>학습</a:t>
                </a:r>
                <a:endParaRPr lang="en-US" altLang="ko-KR" sz="2000" dirty="0" smtClean="0"/>
              </a:p>
              <a:p>
                <a:pPr lvl="1"/>
                <a:r>
                  <a:rPr lang="en-US" altLang="ko-KR" sz="1800" dirty="0" err="1"/>
                  <a:t>InstructGPT</a:t>
                </a:r>
                <a:r>
                  <a:rPr lang="en-US" altLang="ko-KR" sz="1800" dirty="0"/>
                  <a:t> </a:t>
                </a:r>
                <a:r>
                  <a:rPr lang="ko-KR" altLang="ko-KR" sz="1800" dirty="0"/>
                  <a:t>논문에서는 단계</a:t>
                </a:r>
                <a:r>
                  <a:rPr lang="en-US" altLang="ko-KR" sz="1800" dirty="0"/>
                  <a:t> 2</a:t>
                </a:r>
                <a:r>
                  <a:rPr lang="ko-KR" altLang="ko-KR" sz="1800" dirty="0"/>
                  <a:t>에서 학습된 보상 모형을 이용해 사람의 기준에서 질이 좋은 답변을 출력하는 모형</a:t>
                </a:r>
                <a:r>
                  <a:rPr lang="en-US" altLang="ko-KR" sz="1800" dirty="0"/>
                  <a:t>(</a:t>
                </a:r>
                <a:r>
                  <a:rPr lang="ko-KR" altLang="ko-KR" sz="1800" dirty="0"/>
                  <a:t>즉</a:t>
                </a:r>
                <a:r>
                  <a:rPr lang="en-US" altLang="ko-KR" sz="1800" dirty="0"/>
                  <a:t>, </a:t>
                </a:r>
                <a:r>
                  <a:rPr lang="en-US" altLang="ko-KR" sz="1800" dirty="0" err="1"/>
                  <a:t>InstructGPT</a:t>
                </a:r>
                <a:r>
                  <a:rPr lang="en-US" altLang="ko-KR" sz="1800" dirty="0"/>
                  <a:t>)</a:t>
                </a:r>
                <a:r>
                  <a:rPr lang="ko-KR" altLang="ko-KR" sz="1800" dirty="0"/>
                  <a:t>을 추가적으로 </a:t>
                </a:r>
                <a:r>
                  <a:rPr lang="ko-KR" altLang="ko-KR" sz="1800" dirty="0" smtClean="0"/>
                  <a:t>학습</a:t>
                </a:r>
                <a:r>
                  <a:rPr lang="en-US" altLang="ko-KR" sz="1800" dirty="0" smtClean="0"/>
                  <a:t> </a:t>
                </a:r>
                <a:endParaRPr lang="en-US" altLang="ko-KR" sz="1800" dirty="0">
                  <a:latin typeface="맑은 고딕" panose="020B0503020000020004" pitchFamily="50" charset="-127"/>
                  <a:ea typeface="맑은 고딕" panose="020B0503020000020004" pitchFamily="50" charset="-127"/>
                </a:endParaRPr>
              </a:p>
              <a:p>
                <a:pPr lvl="1"/>
                <a:r>
                  <a:rPr lang="ko-KR" altLang="en-US" sz="1800" dirty="0" smtClean="0"/>
                  <a:t>이를 </a:t>
                </a:r>
                <a:r>
                  <a:rPr lang="ko-KR" altLang="en-US" sz="1800" dirty="0"/>
                  <a:t>위해서 강화학습 </a:t>
                </a:r>
                <a:r>
                  <a:rPr lang="ko-KR" altLang="en-US" sz="1800" dirty="0" smtClean="0"/>
                  <a:t>방법 사용</a:t>
                </a:r>
                <a:endParaRPr lang="en-US" altLang="ko-KR" sz="1800" dirty="0" smtClean="0"/>
              </a:p>
              <a:p>
                <a:pPr lvl="2"/>
                <a:r>
                  <a:rPr lang="ko-KR" altLang="en-US" sz="1400" dirty="0"/>
                  <a:t>강화학습 알고리즘 중에서도 </a:t>
                </a:r>
                <a:r>
                  <a:rPr lang="en-US" altLang="ko-KR" sz="1400" dirty="0"/>
                  <a:t>PPO (Proximal Policy Optimization) </a:t>
                </a:r>
                <a:r>
                  <a:rPr lang="ko-KR" altLang="en-US" sz="1400" dirty="0"/>
                  <a:t>알고리즘을 </a:t>
                </a:r>
                <a:r>
                  <a:rPr lang="ko-KR" altLang="en-US" sz="1400" dirty="0" smtClean="0"/>
                  <a:t>사용</a:t>
                </a:r>
                <a:r>
                  <a:rPr lang="en-US" altLang="ko-KR" sz="1400" dirty="0" smtClean="0"/>
                  <a:t/>
                </a:r>
                <a:br>
                  <a:rPr lang="en-US" altLang="ko-KR" sz="1400" dirty="0" smtClean="0"/>
                </a:br>
                <a:r>
                  <a:rPr lang="en-US" altLang="ko-KR" sz="1400" b="1" u="sng" dirty="0" smtClean="0"/>
                  <a:t>* </a:t>
                </a:r>
                <a:r>
                  <a:rPr lang="ko-KR" altLang="en-US" sz="1400" b="1" u="sng" dirty="0" smtClean="0"/>
                  <a:t>강화학습과 </a:t>
                </a:r>
                <a:r>
                  <a:rPr lang="en-US" altLang="ko-KR" sz="1400" b="1" u="sng" dirty="0" smtClean="0"/>
                  <a:t>PPO </a:t>
                </a:r>
                <a:r>
                  <a:rPr lang="ko-KR" altLang="en-US" sz="1400" b="1" u="sng" dirty="0" smtClean="0"/>
                  <a:t>관련해서는 별도 파일 참고</a:t>
                </a:r>
                <a:endParaRPr lang="en-US" altLang="ko-KR" sz="1400" b="1" u="sng" dirty="0" smtClean="0"/>
              </a:p>
              <a:p>
                <a:pPr lvl="1"/>
                <a:r>
                  <a:rPr lang="ko-KR" altLang="en-US" sz="1800" dirty="0" smtClean="0"/>
                  <a:t>작동 방식</a:t>
                </a:r>
                <a:endParaRPr lang="en-US" altLang="ko-KR" sz="1800" dirty="0" smtClean="0"/>
              </a:p>
              <a:p>
                <a:pPr lvl="2"/>
                <a:r>
                  <a:rPr lang="en-US" altLang="ko-KR" sz="1400" dirty="0" err="1"/>
                  <a:t>SFT</a:t>
                </a:r>
                <a:r>
                  <a:rPr lang="en-US" altLang="ko-KR" sz="1400" dirty="0"/>
                  <a:t> </a:t>
                </a:r>
                <a:r>
                  <a:rPr lang="ko-KR" altLang="en-US" sz="1400" dirty="0"/>
                  <a:t>모형을 초기 정책으로 </a:t>
                </a:r>
                <a:r>
                  <a:rPr lang="ko-KR" altLang="en-US" sz="1400" dirty="0" smtClean="0"/>
                  <a:t>사용</a:t>
                </a:r>
                <a:endParaRPr lang="en-US" altLang="ko-KR" sz="1400" dirty="0" smtClean="0"/>
              </a:p>
              <a:p>
                <a:pPr lvl="2"/>
                <a:r>
                  <a:rPr lang="ko-KR" altLang="en-US" sz="1400" dirty="0"/>
                  <a:t>이러한 정책을 이용해서 입력된 프롬프트에 대해 응답을 </a:t>
                </a:r>
                <a:r>
                  <a:rPr lang="ko-KR" altLang="en-US" sz="1400" dirty="0" smtClean="0"/>
                  <a:t>출력</a:t>
                </a:r>
                <a:endParaRPr lang="en-US" altLang="ko-KR" sz="1400" dirty="0" smtClean="0"/>
              </a:p>
              <a:p>
                <a:pPr lvl="2"/>
                <a:r>
                  <a:rPr lang="ko-KR" altLang="en-US" sz="1400" dirty="0"/>
                  <a:t>단계 </a:t>
                </a:r>
                <a:r>
                  <a:rPr lang="en-US" altLang="ko-KR" sz="1400" dirty="0"/>
                  <a:t>2</a:t>
                </a:r>
                <a:r>
                  <a:rPr lang="ko-KR" altLang="en-US" sz="1400" dirty="0"/>
                  <a:t>에서 학습된 보상 모형을 사용해 해당 응답에 대한 보상 점수를 </a:t>
                </a:r>
                <a:r>
                  <a:rPr lang="ko-KR" altLang="en-US" sz="1400" dirty="0" smtClean="0"/>
                  <a:t>계산</a:t>
                </a:r>
                <a:endParaRPr lang="en-US" altLang="ko-KR" sz="1400" dirty="0" smtClean="0"/>
              </a:p>
              <a:p>
                <a:pPr lvl="2"/>
                <a:r>
                  <a:rPr lang="ko-KR" altLang="en-US" sz="1400" dirty="0"/>
                  <a:t>강화학습 방법을 이용해서 이러한 보상 점수를 최대화하는 방향으로 정책을 </a:t>
                </a:r>
                <a:r>
                  <a:rPr lang="ko-KR" altLang="en-US" sz="1400" dirty="0" smtClean="0"/>
                  <a:t>업데이트</a:t>
                </a:r>
                <a:endParaRPr lang="en-US" altLang="ko-KR" sz="1400" dirty="0" smtClean="0"/>
              </a:p>
              <a:p>
                <a:pPr lvl="1"/>
                <a:r>
                  <a:rPr lang="ko-KR" altLang="en-US" sz="1800" dirty="0" smtClean="0"/>
                  <a:t>목적함수</a:t>
                </a:r>
                <a:endParaRPr lang="en-US" altLang="ko-KR" sz="1800" dirty="0" smtClean="0"/>
              </a:p>
              <a:p>
                <a:pPr lvl="2"/>
                <a14:m>
                  <m:oMath xmlns:m="http://schemas.openxmlformats.org/officeDocument/2006/math">
                    <m:r>
                      <a:rPr lang="en-US" altLang="ko-KR" sz="2000" i="1">
                        <a:latin typeface="Cambria Math" panose="02040503050406030204" pitchFamily="18" charset="0"/>
                      </a:rPr>
                      <m:t>𝑅</m:t>
                    </m:r>
                    <m:d>
                      <m:dPr>
                        <m:ctrlPr>
                          <a:rPr lang="ko-KR" altLang="ko-KR" sz="2000" i="1">
                            <a:latin typeface="Cambria Math" panose="02040503050406030204" pitchFamily="18" charset="0"/>
                          </a:rPr>
                        </m:ctrlPr>
                      </m:dPr>
                      <m:e>
                        <m:r>
                          <a:rPr lang="en-US" altLang="ko-KR" sz="2000" i="1">
                            <a:latin typeface="Cambria Math" panose="02040503050406030204" pitchFamily="18" charset="0"/>
                          </a:rPr>
                          <m:t>𝑥</m:t>
                        </m:r>
                        <m:r>
                          <a:rPr lang="en-US" altLang="ko-KR" sz="2000" i="1">
                            <a:latin typeface="Cambria Math" panose="02040503050406030204" pitchFamily="18" charset="0"/>
                          </a:rPr>
                          <m:t>,</m:t>
                        </m:r>
                        <m:r>
                          <a:rPr lang="en-US" altLang="ko-KR" sz="2000" i="1">
                            <a:latin typeface="Cambria Math" panose="02040503050406030204" pitchFamily="18" charset="0"/>
                          </a:rPr>
                          <m:t>𝑦</m:t>
                        </m:r>
                      </m:e>
                    </m:d>
                    <m:r>
                      <a:rPr lang="en-US" altLang="ko-KR" sz="2000">
                        <a:latin typeface="Cambria Math" panose="02040503050406030204" pitchFamily="18" charset="0"/>
                      </a:rPr>
                      <m:t>=</m:t>
                    </m:r>
                    <m:sSub>
                      <m:sSubPr>
                        <m:ctrlPr>
                          <a:rPr lang="ko-KR" altLang="ko-KR" sz="2000" i="1">
                            <a:latin typeface="Cambria Math" panose="02040503050406030204" pitchFamily="18" charset="0"/>
                          </a:rPr>
                        </m:ctrlPr>
                      </m:sSubPr>
                      <m:e>
                        <m:r>
                          <a:rPr lang="en-US" altLang="ko-KR" sz="2000" i="1">
                            <a:latin typeface="Cambria Math" panose="02040503050406030204" pitchFamily="18" charset="0"/>
                          </a:rPr>
                          <m:t>𝑟</m:t>
                        </m:r>
                      </m:e>
                      <m:sub>
                        <m:r>
                          <a:rPr lang="en-US" altLang="ko-KR" sz="2000" i="1">
                            <a:latin typeface="Cambria Math" panose="02040503050406030204" pitchFamily="18" charset="0"/>
                          </a:rPr>
                          <m:t>𝜃</m:t>
                        </m:r>
                      </m:sub>
                    </m:sSub>
                    <m:d>
                      <m:dPr>
                        <m:ctrlPr>
                          <a:rPr lang="ko-KR" altLang="ko-KR" sz="2000" i="1">
                            <a:latin typeface="Cambria Math" panose="02040503050406030204" pitchFamily="18" charset="0"/>
                          </a:rPr>
                        </m:ctrlPr>
                      </m:dPr>
                      <m:e>
                        <m:r>
                          <a:rPr lang="en-US" altLang="ko-KR" sz="2000" i="1">
                            <a:latin typeface="Cambria Math" panose="02040503050406030204" pitchFamily="18" charset="0"/>
                          </a:rPr>
                          <m:t>𝑥</m:t>
                        </m:r>
                        <m:r>
                          <a:rPr lang="en-US" altLang="ko-KR" sz="2000" i="1">
                            <a:latin typeface="Cambria Math" panose="02040503050406030204" pitchFamily="18" charset="0"/>
                          </a:rPr>
                          <m:t>,</m:t>
                        </m:r>
                        <m:r>
                          <a:rPr lang="en-US" altLang="ko-KR" sz="2000" i="1">
                            <a:latin typeface="Cambria Math" panose="02040503050406030204" pitchFamily="18" charset="0"/>
                          </a:rPr>
                          <m:t>𝑦</m:t>
                        </m:r>
                      </m:e>
                    </m:d>
                    <m:r>
                      <a:rPr lang="en-US" altLang="ko-KR" sz="2000" i="1">
                        <a:latin typeface="Cambria Math" panose="02040503050406030204" pitchFamily="18" charset="0"/>
                      </a:rPr>
                      <m:t>−</m:t>
                    </m:r>
                    <m:r>
                      <a:rPr lang="en-US" altLang="ko-KR" sz="2000" i="1">
                        <a:latin typeface="Cambria Math" panose="02040503050406030204" pitchFamily="18" charset="0"/>
                      </a:rPr>
                      <m:t>𝛽</m:t>
                    </m:r>
                    <m:func>
                      <m:funcPr>
                        <m:ctrlPr>
                          <a:rPr lang="ko-KR" altLang="ko-KR" sz="2000" i="1">
                            <a:latin typeface="Cambria Math" panose="02040503050406030204" pitchFamily="18" charset="0"/>
                          </a:rPr>
                        </m:ctrlPr>
                      </m:funcPr>
                      <m:fName>
                        <m:r>
                          <m:rPr>
                            <m:sty m:val="p"/>
                          </m:rPr>
                          <a:rPr lang="en-US" altLang="ko-KR" sz="2000">
                            <a:latin typeface="Cambria Math" panose="02040503050406030204" pitchFamily="18" charset="0"/>
                          </a:rPr>
                          <m:t>log</m:t>
                        </m:r>
                      </m:fName>
                      <m:e>
                        <m:d>
                          <m:dPr>
                            <m:begChr m:val="["/>
                            <m:endChr m:val="]"/>
                            <m:ctrlPr>
                              <a:rPr lang="ko-KR" altLang="ko-KR" sz="2000" i="1">
                                <a:latin typeface="Cambria Math" panose="02040503050406030204" pitchFamily="18" charset="0"/>
                              </a:rPr>
                            </m:ctrlPr>
                          </m:dPr>
                          <m:e>
                            <m:sSubSup>
                              <m:sSubSupPr>
                                <m:ctrlPr>
                                  <a:rPr lang="ko-KR" altLang="ko-KR" sz="2000" i="1">
                                    <a:latin typeface="Cambria Math" panose="02040503050406030204" pitchFamily="18" charset="0"/>
                                  </a:rPr>
                                </m:ctrlPr>
                              </m:sSubSupPr>
                              <m:e>
                                <m:r>
                                  <a:rPr lang="en-US" altLang="ko-KR" sz="2000" i="1">
                                    <a:latin typeface="Cambria Math" panose="02040503050406030204" pitchFamily="18" charset="0"/>
                                  </a:rPr>
                                  <m:t>𝜋</m:t>
                                </m:r>
                              </m:e>
                              <m:sub>
                                <m:r>
                                  <a:rPr lang="en-US" altLang="ko-KR" sz="2000" i="1">
                                    <a:latin typeface="Cambria Math" panose="02040503050406030204" pitchFamily="18" charset="0"/>
                                  </a:rPr>
                                  <m:t>𝜙</m:t>
                                </m:r>
                              </m:sub>
                              <m:sup>
                                <m:r>
                                  <a:rPr lang="en-US" altLang="ko-KR" sz="2000" i="1">
                                    <a:latin typeface="Cambria Math" panose="02040503050406030204" pitchFamily="18" charset="0"/>
                                  </a:rPr>
                                  <m:t>𝑅𝐿</m:t>
                                </m:r>
                              </m:sup>
                            </m:sSubSup>
                            <m:d>
                              <m:dPr>
                                <m:ctrlPr>
                                  <a:rPr lang="ko-KR" altLang="ko-KR" sz="2000" i="1">
                                    <a:latin typeface="Cambria Math" panose="02040503050406030204" pitchFamily="18" charset="0"/>
                                  </a:rPr>
                                </m:ctrlPr>
                              </m:dPr>
                              <m:e>
                                <m:r>
                                  <a:rPr lang="en-US" altLang="ko-KR" sz="2000" i="1">
                                    <a:latin typeface="Cambria Math" panose="02040503050406030204" pitchFamily="18" charset="0"/>
                                  </a:rPr>
                                  <m:t>𝑦</m:t>
                                </m:r>
                                <m:r>
                                  <a:rPr lang="en-US" altLang="ko-KR" sz="2000" i="1">
                                    <a:latin typeface="Cambria Math" panose="02040503050406030204" pitchFamily="18" charset="0"/>
                                  </a:rPr>
                                  <m:t>|</m:t>
                                </m:r>
                                <m:r>
                                  <a:rPr lang="en-US" altLang="ko-KR" sz="2000" i="1">
                                    <a:latin typeface="Cambria Math" panose="02040503050406030204" pitchFamily="18" charset="0"/>
                                  </a:rPr>
                                  <m:t>𝑥</m:t>
                                </m:r>
                              </m:e>
                            </m:d>
                            <m:r>
                              <a:rPr lang="en-US" altLang="ko-KR" sz="2000" i="1">
                                <a:latin typeface="Cambria Math" panose="02040503050406030204" pitchFamily="18" charset="0"/>
                              </a:rPr>
                              <m:t>/</m:t>
                            </m:r>
                            <m:sSup>
                              <m:sSupPr>
                                <m:ctrlPr>
                                  <a:rPr lang="ko-KR" altLang="ko-KR" sz="2000" i="1">
                                    <a:latin typeface="Cambria Math" panose="02040503050406030204" pitchFamily="18" charset="0"/>
                                  </a:rPr>
                                </m:ctrlPr>
                              </m:sSupPr>
                              <m:e>
                                <m:r>
                                  <a:rPr lang="en-US" altLang="ko-KR" sz="2000" i="1">
                                    <a:latin typeface="Cambria Math" panose="02040503050406030204" pitchFamily="18" charset="0"/>
                                  </a:rPr>
                                  <m:t>𝜋</m:t>
                                </m:r>
                              </m:e>
                              <m:sup>
                                <m:r>
                                  <a:rPr lang="en-US" altLang="ko-KR" sz="2000" i="1">
                                    <a:latin typeface="Cambria Math" panose="02040503050406030204" pitchFamily="18" charset="0"/>
                                  </a:rPr>
                                  <m:t>𝑆𝐹𝑇</m:t>
                                </m:r>
                              </m:sup>
                            </m:sSup>
                            <m:d>
                              <m:dPr>
                                <m:ctrlPr>
                                  <a:rPr lang="ko-KR" altLang="ko-KR" sz="2000" i="1">
                                    <a:latin typeface="Cambria Math" panose="02040503050406030204" pitchFamily="18" charset="0"/>
                                  </a:rPr>
                                </m:ctrlPr>
                              </m:dPr>
                              <m:e>
                                <m:r>
                                  <a:rPr lang="en-US" altLang="ko-KR" sz="2000" i="1">
                                    <a:latin typeface="Cambria Math" panose="02040503050406030204" pitchFamily="18" charset="0"/>
                                  </a:rPr>
                                  <m:t>𝑦</m:t>
                                </m:r>
                                <m:r>
                                  <a:rPr lang="en-US" altLang="ko-KR" sz="2000" i="1">
                                    <a:latin typeface="Cambria Math" panose="02040503050406030204" pitchFamily="18" charset="0"/>
                                  </a:rPr>
                                  <m:t>|</m:t>
                                </m:r>
                                <m:r>
                                  <a:rPr lang="en-US" altLang="ko-KR" sz="2000" i="1">
                                    <a:latin typeface="Cambria Math" panose="02040503050406030204" pitchFamily="18" charset="0"/>
                                  </a:rPr>
                                  <m:t>𝑥</m:t>
                                </m:r>
                              </m:e>
                            </m:d>
                          </m:e>
                        </m:d>
                      </m:e>
                    </m:func>
                  </m:oMath>
                </a14:m>
                <a:endParaRPr lang="ko-KR" altLang="ko-KR" sz="2000" dirty="0"/>
              </a:p>
              <a:p>
                <a:pPr lvl="2"/>
                <a:endParaRPr lang="ko-KR" altLang="en-US" sz="1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889" b="-8296"/>
                </a:stretch>
              </a:blipFill>
            </p:spPr>
            <p:txBody>
              <a:bodyPr/>
              <a:lstStyle/>
              <a:p>
                <a:r>
                  <a:rPr lang="ko-KR" altLang="en-US">
                    <a:noFill/>
                  </a:rPr>
                  <a:t> </a:t>
                </a:r>
              </a:p>
            </p:txBody>
          </p:sp>
        </mc:Fallback>
      </mc:AlternateContent>
      <p:sp>
        <p:nvSpPr>
          <p:cNvPr id="4" name="Date Placeholder 3"/>
          <p:cNvSpPr>
            <a:spLocks noGrp="1"/>
          </p:cNvSpPr>
          <p:nvPr>
            <p:ph type="dt" sz="half" idx="10"/>
          </p:nvPr>
        </p:nvSpPr>
        <p:spPr/>
        <p:txBody>
          <a:bodyPr/>
          <a:lstStyle/>
          <a:p>
            <a:fld id="{1C33482D-C35F-40A0-B6B0-77035E74A58C}" type="datetime1">
              <a:rPr lang="en-US" altLang="ko-KR" smtClean="0"/>
              <a:t>11/5/2023</a:t>
            </a:fld>
            <a:endParaRPr lang="en-US" dirty="0"/>
          </a:p>
        </p:txBody>
      </p:sp>
      <p:sp>
        <p:nvSpPr>
          <p:cNvPr id="5" name="Footer Placeholder 4"/>
          <p:cNvSpPr>
            <a:spLocks noGrp="1"/>
          </p:cNvSpPr>
          <p:nvPr>
            <p:ph type="ftr" sz="quarter" idx="11"/>
          </p:nvPr>
        </p:nvSpPr>
        <p:spPr/>
        <p:txBody>
          <a:bodyPr/>
          <a:lstStyle/>
          <a:p>
            <a:r>
              <a:rPr lang="en-US" altLang="ko-KR" smtClean="0"/>
              <a:t>GPT models</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43</a:t>
            </a:fld>
            <a:endParaRPr lang="en-US"/>
          </a:p>
        </p:txBody>
      </p:sp>
    </p:spTree>
    <p:extLst>
      <p:ext uri="{BB962C8B-B14F-4D97-AF65-F5344CB8AC3E}">
        <p14:creationId xmlns:p14="http://schemas.microsoft.com/office/powerpoint/2010/main" val="13907274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err="1" smtClean="0"/>
              <a:t>InstructGPT</a:t>
            </a:r>
            <a:endParaRPr lang="ko-KR"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ko-KR" altLang="en-US" sz="2000" dirty="0" smtClean="0"/>
                  <a:t>단계 </a:t>
                </a:r>
                <a:r>
                  <a:rPr lang="en-US" altLang="ko-KR" sz="2000" dirty="0" smtClean="0"/>
                  <a:t>3: </a:t>
                </a:r>
                <a:r>
                  <a:rPr lang="ko-KR" altLang="en-US" sz="2000" dirty="0"/>
                  <a:t>강화학습 모형 </a:t>
                </a:r>
                <a:r>
                  <a:rPr lang="ko-KR" altLang="en-US" sz="2000" dirty="0" smtClean="0"/>
                  <a:t>학습 </a:t>
                </a:r>
                <a:r>
                  <a:rPr lang="en-US" altLang="ko-KR" sz="2000" dirty="0" smtClean="0"/>
                  <a:t>(cont’d)</a:t>
                </a:r>
              </a:p>
              <a:p>
                <a:pPr lvl="1"/>
                <a:r>
                  <a:rPr lang="ko-KR" altLang="en-US" sz="1800" dirty="0" smtClean="0"/>
                  <a:t>목적함수</a:t>
                </a:r>
                <a:endParaRPr lang="en-US" altLang="ko-KR" sz="1800" dirty="0" smtClean="0"/>
              </a:p>
              <a:p>
                <a:pPr lvl="2"/>
                <a14:m>
                  <m:oMath xmlns:m="http://schemas.openxmlformats.org/officeDocument/2006/math">
                    <m:r>
                      <a:rPr lang="en-US" altLang="ko-KR" sz="1800" i="1">
                        <a:latin typeface="Cambria Math" panose="02040503050406030204" pitchFamily="18" charset="0"/>
                      </a:rPr>
                      <m:t>𝑅</m:t>
                    </m:r>
                    <m:d>
                      <m:dPr>
                        <m:ctrlPr>
                          <a:rPr lang="ko-KR" altLang="ko-KR" sz="1800" i="1">
                            <a:latin typeface="Cambria Math" panose="02040503050406030204" pitchFamily="18" charset="0"/>
                          </a:rPr>
                        </m:ctrlPr>
                      </m:dPr>
                      <m:e>
                        <m:r>
                          <a:rPr lang="en-US" altLang="ko-KR" sz="1800" i="1">
                            <a:latin typeface="Cambria Math" panose="02040503050406030204" pitchFamily="18" charset="0"/>
                          </a:rPr>
                          <m:t>𝑥</m:t>
                        </m:r>
                        <m:r>
                          <a:rPr lang="en-US" altLang="ko-KR" sz="1800" i="1">
                            <a:latin typeface="Cambria Math" panose="02040503050406030204" pitchFamily="18" charset="0"/>
                          </a:rPr>
                          <m:t>,</m:t>
                        </m:r>
                        <m:r>
                          <a:rPr lang="en-US" altLang="ko-KR" sz="1800" i="1">
                            <a:latin typeface="Cambria Math" panose="02040503050406030204" pitchFamily="18" charset="0"/>
                          </a:rPr>
                          <m:t>𝑦</m:t>
                        </m:r>
                      </m:e>
                    </m:d>
                    <m:r>
                      <a:rPr lang="en-US" altLang="ko-KR" sz="1800">
                        <a:latin typeface="Cambria Math" panose="02040503050406030204" pitchFamily="18" charset="0"/>
                      </a:rPr>
                      <m:t>=</m:t>
                    </m:r>
                    <m:sSub>
                      <m:sSubPr>
                        <m:ctrlPr>
                          <a:rPr lang="ko-KR" altLang="ko-KR" sz="1800" i="1">
                            <a:latin typeface="Cambria Math" panose="02040503050406030204" pitchFamily="18" charset="0"/>
                          </a:rPr>
                        </m:ctrlPr>
                      </m:sSubPr>
                      <m:e>
                        <m:r>
                          <a:rPr lang="en-US" altLang="ko-KR" sz="1800" i="1">
                            <a:latin typeface="Cambria Math" panose="02040503050406030204" pitchFamily="18" charset="0"/>
                          </a:rPr>
                          <m:t>𝑟</m:t>
                        </m:r>
                      </m:e>
                      <m:sub>
                        <m:r>
                          <a:rPr lang="en-US" altLang="ko-KR" sz="1800" i="1">
                            <a:latin typeface="Cambria Math" panose="02040503050406030204" pitchFamily="18" charset="0"/>
                          </a:rPr>
                          <m:t>𝜃</m:t>
                        </m:r>
                      </m:sub>
                    </m:sSub>
                    <m:d>
                      <m:dPr>
                        <m:ctrlPr>
                          <a:rPr lang="ko-KR" altLang="ko-KR" sz="1800" i="1">
                            <a:latin typeface="Cambria Math" panose="02040503050406030204" pitchFamily="18" charset="0"/>
                          </a:rPr>
                        </m:ctrlPr>
                      </m:dPr>
                      <m:e>
                        <m:r>
                          <a:rPr lang="en-US" altLang="ko-KR" sz="1800" i="1">
                            <a:latin typeface="Cambria Math" panose="02040503050406030204" pitchFamily="18" charset="0"/>
                          </a:rPr>
                          <m:t>𝑥</m:t>
                        </m:r>
                        <m:r>
                          <a:rPr lang="en-US" altLang="ko-KR" sz="1800" i="1">
                            <a:latin typeface="Cambria Math" panose="02040503050406030204" pitchFamily="18" charset="0"/>
                          </a:rPr>
                          <m:t>,</m:t>
                        </m:r>
                        <m:r>
                          <a:rPr lang="en-US" altLang="ko-KR" sz="1800" i="1">
                            <a:latin typeface="Cambria Math" panose="02040503050406030204" pitchFamily="18" charset="0"/>
                          </a:rPr>
                          <m:t>𝑦</m:t>
                        </m:r>
                      </m:e>
                    </m:d>
                    <m:r>
                      <a:rPr lang="en-US" altLang="ko-KR" sz="1800" i="1">
                        <a:latin typeface="Cambria Math" panose="02040503050406030204" pitchFamily="18" charset="0"/>
                      </a:rPr>
                      <m:t>−</m:t>
                    </m:r>
                    <m:r>
                      <a:rPr lang="en-US" altLang="ko-KR" sz="1800" i="1">
                        <a:latin typeface="Cambria Math" panose="02040503050406030204" pitchFamily="18" charset="0"/>
                      </a:rPr>
                      <m:t>𝛽</m:t>
                    </m:r>
                    <m:func>
                      <m:funcPr>
                        <m:ctrlPr>
                          <a:rPr lang="ko-KR" altLang="ko-KR" sz="1800" i="1">
                            <a:latin typeface="Cambria Math" panose="02040503050406030204" pitchFamily="18" charset="0"/>
                          </a:rPr>
                        </m:ctrlPr>
                      </m:funcPr>
                      <m:fName>
                        <m:r>
                          <m:rPr>
                            <m:sty m:val="p"/>
                          </m:rPr>
                          <a:rPr lang="en-US" altLang="ko-KR" sz="1800">
                            <a:latin typeface="Cambria Math" panose="02040503050406030204" pitchFamily="18" charset="0"/>
                          </a:rPr>
                          <m:t>log</m:t>
                        </m:r>
                      </m:fName>
                      <m:e>
                        <m:d>
                          <m:dPr>
                            <m:begChr m:val="["/>
                            <m:endChr m:val="]"/>
                            <m:ctrlPr>
                              <a:rPr lang="ko-KR" altLang="ko-KR" sz="1800" i="1">
                                <a:latin typeface="Cambria Math" panose="02040503050406030204" pitchFamily="18" charset="0"/>
                              </a:rPr>
                            </m:ctrlPr>
                          </m:dPr>
                          <m:e>
                            <m:sSubSup>
                              <m:sSubSupPr>
                                <m:ctrlPr>
                                  <a:rPr lang="ko-KR" altLang="ko-KR" sz="1800" i="1">
                                    <a:latin typeface="Cambria Math" panose="02040503050406030204" pitchFamily="18" charset="0"/>
                                  </a:rPr>
                                </m:ctrlPr>
                              </m:sSubSupPr>
                              <m:e>
                                <m:r>
                                  <a:rPr lang="en-US" altLang="ko-KR" sz="1800" i="1">
                                    <a:latin typeface="Cambria Math" panose="02040503050406030204" pitchFamily="18" charset="0"/>
                                  </a:rPr>
                                  <m:t>𝜋</m:t>
                                </m:r>
                              </m:e>
                              <m:sub>
                                <m:r>
                                  <a:rPr lang="en-US" altLang="ko-KR" sz="1800" i="1">
                                    <a:latin typeface="Cambria Math" panose="02040503050406030204" pitchFamily="18" charset="0"/>
                                  </a:rPr>
                                  <m:t>𝜙</m:t>
                                </m:r>
                              </m:sub>
                              <m:sup>
                                <m:r>
                                  <a:rPr lang="en-US" altLang="ko-KR" sz="1800" i="1">
                                    <a:latin typeface="Cambria Math" panose="02040503050406030204" pitchFamily="18" charset="0"/>
                                  </a:rPr>
                                  <m:t>𝑅𝐿</m:t>
                                </m:r>
                              </m:sup>
                            </m:sSubSup>
                            <m:d>
                              <m:dPr>
                                <m:ctrlPr>
                                  <a:rPr lang="ko-KR" altLang="ko-KR" sz="1800" i="1">
                                    <a:latin typeface="Cambria Math" panose="02040503050406030204" pitchFamily="18" charset="0"/>
                                  </a:rPr>
                                </m:ctrlPr>
                              </m:dPr>
                              <m:e>
                                <m:r>
                                  <a:rPr lang="en-US" altLang="ko-KR" sz="1800" i="1">
                                    <a:latin typeface="Cambria Math" panose="02040503050406030204" pitchFamily="18" charset="0"/>
                                  </a:rPr>
                                  <m:t>𝑦</m:t>
                                </m:r>
                                <m:r>
                                  <a:rPr lang="en-US" altLang="ko-KR" sz="1800" i="1">
                                    <a:latin typeface="Cambria Math" panose="02040503050406030204" pitchFamily="18" charset="0"/>
                                  </a:rPr>
                                  <m:t>|</m:t>
                                </m:r>
                                <m:r>
                                  <a:rPr lang="en-US" altLang="ko-KR" sz="1800" i="1">
                                    <a:latin typeface="Cambria Math" panose="02040503050406030204" pitchFamily="18" charset="0"/>
                                  </a:rPr>
                                  <m:t>𝑥</m:t>
                                </m:r>
                              </m:e>
                            </m:d>
                            <m:r>
                              <a:rPr lang="en-US" altLang="ko-KR" sz="1800" i="1">
                                <a:latin typeface="Cambria Math" panose="02040503050406030204" pitchFamily="18" charset="0"/>
                              </a:rPr>
                              <m:t>/</m:t>
                            </m:r>
                            <m:sSup>
                              <m:sSupPr>
                                <m:ctrlPr>
                                  <a:rPr lang="ko-KR" altLang="ko-KR" sz="1800" i="1">
                                    <a:latin typeface="Cambria Math" panose="02040503050406030204" pitchFamily="18" charset="0"/>
                                  </a:rPr>
                                </m:ctrlPr>
                              </m:sSupPr>
                              <m:e>
                                <m:r>
                                  <a:rPr lang="en-US" altLang="ko-KR" sz="1800" i="1">
                                    <a:latin typeface="Cambria Math" panose="02040503050406030204" pitchFamily="18" charset="0"/>
                                  </a:rPr>
                                  <m:t>𝜋</m:t>
                                </m:r>
                              </m:e>
                              <m:sup>
                                <m:r>
                                  <a:rPr lang="en-US" altLang="ko-KR" sz="1800" i="1">
                                    <a:latin typeface="Cambria Math" panose="02040503050406030204" pitchFamily="18" charset="0"/>
                                  </a:rPr>
                                  <m:t>𝑆𝐹𝑇</m:t>
                                </m:r>
                              </m:sup>
                            </m:sSup>
                            <m:d>
                              <m:dPr>
                                <m:ctrlPr>
                                  <a:rPr lang="ko-KR" altLang="ko-KR" sz="1800" i="1">
                                    <a:latin typeface="Cambria Math" panose="02040503050406030204" pitchFamily="18" charset="0"/>
                                  </a:rPr>
                                </m:ctrlPr>
                              </m:dPr>
                              <m:e>
                                <m:r>
                                  <a:rPr lang="en-US" altLang="ko-KR" sz="1800" i="1">
                                    <a:latin typeface="Cambria Math" panose="02040503050406030204" pitchFamily="18" charset="0"/>
                                  </a:rPr>
                                  <m:t>𝑦</m:t>
                                </m:r>
                                <m:r>
                                  <a:rPr lang="en-US" altLang="ko-KR" sz="1800" i="1">
                                    <a:latin typeface="Cambria Math" panose="02040503050406030204" pitchFamily="18" charset="0"/>
                                  </a:rPr>
                                  <m:t>|</m:t>
                                </m:r>
                                <m:r>
                                  <a:rPr lang="en-US" altLang="ko-KR" sz="1800" i="1">
                                    <a:latin typeface="Cambria Math" panose="02040503050406030204" pitchFamily="18" charset="0"/>
                                  </a:rPr>
                                  <m:t>𝑥</m:t>
                                </m:r>
                              </m:e>
                            </m:d>
                          </m:e>
                        </m:d>
                      </m:e>
                    </m:func>
                  </m:oMath>
                </a14:m>
                <a:endParaRPr lang="ko-KR" altLang="ko-KR" sz="1800" dirty="0"/>
              </a:p>
              <a:p>
                <a:pPr lvl="3"/>
                <a:r>
                  <a:rPr lang="ko-KR" altLang="ko-KR" sz="1600" dirty="0"/>
                  <a:t>이때 사용되는 쿨백</a:t>
                </a:r>
                <a:r>
                  <a:rPr lang="en-US" altLang="ko-KR" sz="1600" dirty="0"/>
                  <a:t>-</a:t>
                </a:r>
                <a:r>
                  <a:rPr lang="ko-KR" altLang="ko-KR" sz="1600" dirty="0"/>
                  <a:t>라이블러 발산</a:t>
                </a:r>
                <a:r>
                  <a:rPr lang="en-US" altLang="ko-KR" sz="1600" dirty="0"/>
                  <a:t>(</a:t>
                </a:r>
                <a:r>
                  <a:rPr lang="ko-KR" altLang="ko-KR" sz="1600" dirty="0"/>
                  <a:t>즉</a:t>
                </a:r>
                <a:r>
                  <a:rPr lang="en-US" altLang="ko-KR" sz="1600" dirty="0"/>
                  <a:t>, </a:t>
                </a:r>
                <a14:m>
                  <m:oMath xmlns:m="http://schemas.openxmlformats.org/officeDocument/2006/math">
                    <m:func>
                      <m:funcPr>
                        <m:ctrlPr>
                          <a:rPr lang="ko-KR" altLang="ko-KR" sz="1600" i="1">
                            <a:latin typeface="Cambria Math" panose="02040503050406030204" pitchFamily="18" charset="0"/>
                          </a:rPr>
                        </m:ctrlPr>
                      </m:funcPr>
                      <m:fName>
                        <m:r>
                          <m:rPr>
                            <m:sty m:val="p"/>
                          </m:rPr>
                          <a:rPr lang="en-US" altLang="ko-KR" sz="1600">
                            <a:latin typeface="Cambria Math" panose="02040503050406030204" pitchFamily="18" charset="0"/>
                          </a:rPr>
                          <m:t>log</m:t>
                        </m:r>
                      </m:fName>
                      <m:e>
                        <m:d>
                          <m:dPr>
                            <m:begChr m:val="["/>
                            <m:endChr m:val="]"/>
                            <m:ctrlPr>
                              <a:rPr lang="ko-KR" altLang="ko-KR" sz="1600" i="1">
                                <a:latin typeface="Cambria Math" panose="02040503050406030204" pitchFamily="18" charset="0"/>
                              </a:rPr>
                            </m:ctrlPr>
                          </m:dPr>
                          <m:e>
                            <m:sSubSup>
                              <m:sSubSupPr>
                                <m:ctrlPr>
                                  <a:rPr lang="ko-KR" altLang="ko-KR" sz="1600" i="1">
                                    <a:latin typeface="Cambria Math" panose="02040503050406030204" pitchFamily="18" charset="0"/>
                                  </a:rPr>
                                </m:ctrlPr>
                              </m:sSubSupPr>
                              <m:e>
                                <m:r>
                                  <a:rPr lang="en-US" altLang="ko-KR" sz="1600" i="1">
                                    <a:latin typeface="Cambria Math" panose="02040503050406030204" pitchFamily="18" charset="0"/>
                                  </a:rPr>
                                  <m:t>𝜋</m:t>
                                </m:r>
                              </m:e>
                              <m:sub>
                                <m:r>
                                  <a:rPr lang="en-US" altLang="ko-KR" sz="1600" i="1">
                                    <a:latin typeface="Cambria Math" panose="02040503050406030204" pitchFamily="18" charset="0"/>
                                  </a:rPr>
                                  <m:t>𝜙</m:t>
                                </m:r>
                              </m:sub>
                              <m:sup>
                                <m:r>
                                  <a:rPr lang="en-US" altLang="ko-KR" sz="1600" i="1">
                                    <a:latin typeface="Cambria Math" panose="02040503050406030204" pitchFamily="18" charset="0"/>
                                  </a:rPr>
                                  <m:t>𝑅𝐿</m:t>
                                </m:r>
                              </m:sup>
                            </m:sSubSup>
                            <m:d>
                              <m:dPr>
                                <m:ctrlPr>
                                  <a:rPr lang="ko-KR" altLang="ko-KR" sz="1600" i="1">
                                    <a:latin typeface="Cambria Math" panose="02040503050406030204" pitchFamily="18" charset="0"/>
                                  </a:rPr>
                                </m:ctrlPr>
                              </m:dPr>
                              <m:e>
                                <m:r>
                                  <a:rPr lang="en-US" altLang="ko-KR" sz="1600" i="1">
                                    <a:latin typeface="Cambria Math" panose="02040503050406030204" pitchFamily="18" charset="0"/>
                                  </a:rPr>
                                  <m:t>𝑦</m:t>
                                </m:r>
                                <m:r>
                                  <a:rPr lang="en-US" altLang="ko-KR" sz="1600" i="1">
                                    <a:latin typeface="Cambria Math" panose="02040503050406030204" pitchFamily="18" charset="0"/>
                                  </a:rPr>
                                  <m:t>|</m:t>
                                </m:r>
                                <m:r>
                                  <a:rPr lang="en-US" altLang="ko-KR" sz="1600" i="1">
                                    <a:latin typeface="Cambria Math" panose="02040503050406030204" pitchFamily="18" charset="0"/>
                                  </a:rPr>
                                  <m:t>𝑥</m:t>
                                </m:r>
                              </m:e>
                            </m:d>
                            <m:r>
                              <a:rPr lang="en-US" altLang="ko-KR" sz="1600" i="1">
                                <a:latin typeface="Cambria Math" panose="02040503050406030204" pitchFamily="18" charset="0"/>
                              </a:rPr>
                              <m:t>/</m:t>
                            </m:r>
                            <m:sSup>
                              <m:sSupPr>
                                <m:ctrlPr>
                                  <a:rPr lang="ko-KR" altLang="ko-KR" sz="1600" i="1">
                                    <a:latin typeface="Cambria Math" panose="02040503050406030204" pitchFamily="18" charset="0"/>
                                  </a:rPr>
                                </m:ctrlPr>
                              </m:sSupPr>
                              <m:e>
                                <m:r>
                                  <a:rPr lang="en-US" altLang="ko-KR" sz="1600" i="1">
                                    <a:latin typeface="Cambria Math" panose="02040503050406030204" pitchFamily="18" charset="0"/>
                                  </a:rPr>
                                  <m:t>𝜋</m:t>
                                </m:r>
                              </m:e>
                              <m:sup>
                                <m:r>
                                  <a:rPr lang="en-US" altLang="ko-KR" sz="1600" i="1">
                                    <a:latin typeface="Cambria Math" panose="02040503050406030204" pitchFamily="18" charset="0"/>
                                  </a:rPr>
                                  <m:t>𝑆𝐹𝑇</m:t>
                                </m:r>
                              </m:sup>
                            </m:sSup>
                            <m:d>
                              <m:dPr>
                                <m:ctrlPr>
                                  <a:rPr lang="ko-KR" altLang="ko-KR" sz="1600" i="1">
                                    <a:latin typeface="Cambria Math" panose="02040503050406030204" pitchFamily="18" charset="0"/>
                                  </a:rPr>
                                </m:ctrlPr>
                              </m:dPr>
                              <m:e>
                                <m:r>
                                  <a:rPr lang="en-US" altLang="ko-KR" sz="1600" i="1">
                                    <a:latin typeface="Cambria Math" panose="02040503050406030204" pitchFamily="18" charset="0"/>
                                  </a:rPr>
                                  <m:t>𝑦</m:t>
                                </m:r>
                                <m:r>
                                  <a:rPr lang="en-US" altLang="ko-KR" sz="1600" i="1">
                                    <a:latin typeface="Cambria Math" panose="02040503050406030204" pitchFamily="18" charset="0"/>
                                  </a:rPr>
                                  <m:t>|</m:t>
                                </m:r>
                                <m:r>
                                  <a:rPr lang="en-US" altLang="ko-KR" sz="1600" i="1">
                                    <a:latin typeface="Cambria Math" panose="02040503050406030204" pitchFamily="18" charset="0"/>
                                  </a:rPr>
                                  <m:t>𝑥</m:t>
                                </m:r>
                              </m:e>
                            </m:d>
                          </m:e>
                        </m:d>
                      </m:e>
                    </m:func>
                  </m:oMath>
                </a14:m>
                <a:r>
                  <a:rPr lang="en-US" altLang="ko-KR" sz="1600" dirty="0"/>
                  <a:t>)</a:t>
                </a:r>
                <a:r>
                  <a:rPr lang="ko-KR" altLang="ko-KR" sz="1600" dirty="0"/>
                  <a:t>은 단계 </a:t>
                </a:r>
                <a:r>
                  <a:rPr lang="en-US" altLang="ko-KR" sz="1600" dirty="0"/>
                  <a:t>1</a:t>
                </a:r>
                <a:r>
                  <a:rPr lang="ko-KR" altLang="ko-KR" sz="1600" dirty="0"/>
                  <a:t>에서의 </a:t>
                </a:r>
                <a:r>
                  <a:rPr lang="en-US" altLang="ko-KR" sz="1600" dirty="0" err="1"/>
                  <a:t>SFT</a:t>
                </a:r>
                <a:r>
                  <a:rPr lang="en-US" altLang="ko-KR" sz="1600" dirty="0"/>
                  <a:t> </a:t>
                </a:r>
                <a:r>
                  <a:rPr lang="ko-KR" altLang="ko-KR" sz="1600" dirty="0"/>
                  <a:t>모형에 대한 정책</a:t>
                </a:r>
                <a:r>
                  <a:rPr lang="en-US" altLang="ko-KR" sz="1600" dirty="0"/>
                  <a:t> (</a:t>
                </a:r>
                <a:r>
                  <a:rPr lang="ko-KR" altLang="ko-KR" sz="1600" dirty="0"/>
                  <a:t>즉</a:t>
                </a:r>
                <a:r>
                  <a:rPr lang="en-US" altLang="ko-KR" sz="1600" dirty="0"/>
                  <a:t>, </a:t>
                </a:r>
                <a:r>
                  <a:rPr lang="en-US" altLang="ko-KR" sz="1600" dirty="0" err="1"/>
                  <a:t>SFT</a:t>
                </a:r>
                <a:r>
                  <a:rPr lang="en-US" altLang="ko-KR" sz="1600" dirty="0"/>
                  <a:t> </a:t>
                </a:r>
                <a:r>
                  <a:rPr lang="ko-KR" altLang="ko-KR" sz="1600" dirty="0"/>
                  <a:t>모형이 출력하는 확률 분포</a:t>
                </a:r>
                <a:r>
                  <a:rPr lang="en-US" altLang="ko-KR" sz="1600" dirty="0"/>
                  <a:t>)</a:t>
                </a:r>
                <a:r>
                  <a:rPr lang="ko-KR" altLang="ko-KR" sz="1600" dirty="0"/>
                  <a:t>와 학습된 강화학습 모형에 대한 정책 </a:t>
                </a:r>
                <a:r>
                  <a:rPr lang="en-US" altLang="ko-KR" sz="1600" dirty="0"/>
                  <a:t>(</a:t>
                </a:r>
                <a:r>
                  <a:rPr lang="ko-KR" altLang="ko-KR" sz="1600" dirty="0"/>
                  <a:t>즉</a:t>
                </a:r>
                <a:r>
                  <a:rPr lang="en-US" altLang="ko-KR" sz="1600" dirty="0"/>
                  <a:t>, </a:t>
                </a:r>
                <a:r>
                  <a:rPr lang="ko-KR" altLang="ko-KR" sz="1600" dirty="0"/>
                  <a:t>강화학습 모형이 출력하는 </a:t>
                </a:r>
                <a:r>
                  <a:rPr lang="ko-KR" altLang="ko-KR" sz="1600" dirty="0" smtClean="0"/>
                  <a:t>확률 </a:t>
                </a:r>
                <a:r>
                  <a:rPr lang="ko-KR" altLang="ko-KR" sz="1600" dirty="0"/>
                  <a:t>분포</a:t>
                </a:r>
                <a:r>
                  <a:rPr lang="en-US" altLang="ko-KR" sz="1600" dirty="0"/>
                  <a:t>) </a:t>
                </a:r>
                <a:r>
                  <a:rPr lang="ko-KR" altLang="ko-KR" sz="1600" dirty="0"/>
                  <a:t>간의 쿨백</a:t>
                </a:r>
                <a:r>
                  <a:rPr lang="en-US" altLang="ko-KR" sz="1600" dirty="0"/>
                  <a:t>-</a:t>
                </a:r>
                <a:r>
                  <a:rPr lang="ko-KR" altLang="ko-KR" sz="1600" dirty="0"/>
                  <a:t>라이블러 </a:t>
                </a:r>
                <a:r>
                  <a:rPr lang="ko-KR" altLang="ko-KR" sz="1600" dirty="0" smtClean="0"/>
                  <a:t>발산</a:t>
                </a:r>
                <a:endParaRPr lang="en-US" altLang="ko-KR" sz="1600" dirty="0" smtClean="0"/>
              </a:p>
              <a:p>
                <a:pPr lvl="3"/>
                <a14:m>
                  <m:oMath xmlns:m="http://schemas.openxmlformats.org/officeDocument/2006/math">
                    <m:r>
                      <a:rPr lang="en-US" altLang="ko-KR" sz="1600" i="1">
                        <a:latin typeface="Cambria Math" panose="02040503050406030204" pitchFamily="18" charset="0"/>
                      </a:rPr>
                      <m:t>𝑥</m:t>
                    </m:r>
                  </m:oMath>
                </a14:m>
                <a:r>
                  <a:rPr lang="ko-KR" altLang="ko-KR" sz="1600" dirty="0"/>
                  <a:t>는 입력 프롬프트를</a:t>
                </a:r>
                <a:r>
                  <a:rPr lang="en-US" altLang="ko-KR" sz="1600" dirty="0"/>
                  <a:t>, </a:t>
                </a:r>
                <a14:m>
                  <m:oMath xmlns:m="http://schemas.openxmlformats.org/officeDocument/2006/math">
                    <m:r>
                      <a:rPr lang="en-US" altLang="ko-KR" sz="1600" i="1">
                        <a:latin typeface="Cambria Math" panose="02040503050406030204" pitchFamily="18" charset="0"/>
                      </a:rPr>
                      <m:t>𝑦</m:t>
                    </m:r>
                  </m:oMath>
                </a14:m>
                <a:r>
                  <a:rPr lang="ko-KR" altLang="ko-KR" sz="1600" dirty="0"/>
                  <a:t>는 모형이 출력하는 응답을 나타내고</a:t>
                </a:r>
                <a:r>
                  <a:rPr lang="en-US" altLang="ko-KR" sz="1600" dirty="0"/>
                  <a:t>, </a:t>
                </a:r>
                <a14:m>
                  <m:oMath xmlns:m="http://schemas.openxmlformats.org/officeDocument/2006/math">
                    <m:sSub>
                      <m:sSubPr>
                        <m:ctrlPr>
                          <a:rPr lang="ko-KR" altLang="ko-KR" sz="1600" i="1">
                            <a:latin typeface="Cambria Math" panose="02040503050406030204" pitchFamily="18" charset="0"/>
                          </a:rPr>
                        </m:ctrlPr>
                      </m:sSubPr>
                      <m:e>
                        <m:r>
                          <a:rPr lang="en-US" altLang="ko-KR" sz="1600" i="1">
                            <a:latin typeface="Cambria Math" panose="02040503050406030204" pitchFamily="18" charset="0"/>
                          </a:rPr>
                          <m:t>𝑟</m:t>
                        </m:r>
                      </m:e>
                      <m:sub>
                        <m:r>
                          <a:rPr lang="en-US" altLang="ko-KR" sz="1600" i="1">
                            <a:latin typeface="Cambria Math" panose="02040503050406030204" pitchFamily="18" charset="0"/>
                          </a:rPr>
                          <m:t>𝜃</m:t>
                        </m:r>
                      </m:sub>
                    </m:sSub>
                    <m:d>
                      <m:dPr>
                        <m:ctrlPr>
                          <a:rPr lang="ko-KR" altLang="ko-KR" sz="1600" i="1">
                            <a:latin typeface="Cambria Math" panose="02040503050406030204" pitchFamily="18" charset="0"/>
                          </a:rPr>
                        </m:ctrlPr>
                      </m:dPr>
                      <m:e>
                        <m:r>
                          <a:rPr lang="en-US" altLang="ko-KR" sz="1600" i="1">
                            <a:latin typeface="Cambria Math" panose="02040503050406030204" pitchFamily="18" charset="0"/>
                          </a:rPr>
                          <m:t>𝑥</m:t>
                        </m:r>
                        <m:r>
                          <a:rPr lang="en-US" altLang="ko-KR" sz="1600" i="1">
                            <a:latin typeface="Cambria Math" panose="02040503050406030204" pitchFamily="18" charset="0"/>
                          </a:rPr>
                          <m:t>,</m:t>
                        </m:r>
                        <m:r>
                          <a:rPr lang="en-US" altLang="ko-KR" sz="1600" i="1">
                            <a:latin typeface="Cambria Math" panose="02040503050406030204" pitchFamily="18" charset="0"/>
                          </a:rPr>
                          <m:t>𝑦</m:t>
                        </m:r>
                      </m:e>
                    </m:d>
                  </m:oMath>
                </a14:m>
                <a:r>
                  <a:rPr lang="ko-KR" altLang="ko-KR" sz="1600" dirty="0"/>
                  <a:t>는 보상 모형이 반환하는 보상 </a:t>
                </a:r>
                <a:r>
                  <a:rPr lang="ko-KR" altLang="ko-KR" sz="1600" dirty="0" smtClean="0"/>
                  <a:t>점수를</a:t>
                </a:r>
                <a:r>
                  <a:rPr lang="en-US" altLang="ko-KR" sz="1600" dirty="0" smtClean="0"/>
                  <a:t> </a:t>
                </a:r>
                <a:r>
                  <a:rPr lang="ko-KR" altLang="en-US" sz="1600" dirty="0" smtClean="0"/>
                  <a:t>의미</a:t>
                </a:r>
                <a:r>
                  <a:rPr lang="en-US" altLang="ko-KR" sz="1600" dirty="0" smtClean="0"/>
                  <a:t>. </a:t>
                </a:r>
                <a14:m>
                  <m:oMath xmlns:m="http://schemas.openxmlformats.org/officeDocument/2006/math">
                    <m:r>
                      <a:rPr lang="en-US" altLang="ko-KR" sz="1600" i="1">
                        <a:latin typeface="Cambria Math" panose="02040503050406030204" pitchFamily="18" charset="0"/>
                      </a:rPr>
                      <m:t>𝛽</m:t>
                    </m:r>
                  </m:oMath>
                </a14:m>
                <a:r>
                  <a:rPr lang="ko-KR" altLang="ko-KR" sz="1600" dirty="0"/>
                  <a:t>는 쿨백</a:t>
                </a:r>
                <a:r>
                  <a:rPr lang="en-US" altLang="ko-KR" sz="1600" dirty="0"/>
                  <a:t>-</a:t>
                </a:r>
                <a:r>
                  <a:rPr lang="ko-KR" altLang="ko-KR" sz="1600" dirty="0"/>
                  <a:t>라이블러 페널티항에 대한 적응 </a:t>
                </a:r>
                <a:r>
                  <a:rPr lang="ko-KR" altLang="ko-KR" sz="1600" dirty="0" smtClean="0"/>
                  <a:t>계수</a:t>
                </a:r>
                <a:endParaRPr lang="en-US" altLang="ko-KR" sz="600" dirty="0" smtClean="0"/>
              </a:p>
              <a:p>
                <a:pPr lvl="3"/>
                <a:r>
                  <a:rPr lang="ko-KR" altLang="en-US" sz="1600" dirty="0"/>
                  <a:t>업데이트는 </a:t>
                </a:r>
                <a:r>
                  <a:rPr lang="ko-KR" altLang="en-US" sz="1600" dirty="0" smtClean="0"/>
                  <a:t>각 토큰 단위로 진행되는 것이 아니라</a:t>
                </a:r>
                <a:r>
                  <a:rPr lang="en-US" altLang="ko-KR" sz="1600" dirty="0" smtClean="0"/>
                  <a:t>, </a:t>
                </a:r>
                <a:r>
                  <a:rPr lang="ko-KR" altLang="en-US" sz="1600" dirty="0" smtClean="0"/>
                  <a:t>전체 정답에 대해서 수행 </a:t>
                </a:r>
                <a:r>
                  <a:rPr lang="en-US" altLang="ko-KR" sz="1600" dirty="0" smtClean="0"/>
                  <a:t>(?)</a:t>
                </a:r>
              </a:p>
              <a:p>
                <a:pPr lvl="2"/>
                <a:r>
                  <a:rPr lang="en-US" altLang="ko-KR" sz="1600" dirty="0" err="1"/>
                  <a:t>InstructGPT</a:t>
                </a:r>
                <a:r>
                  <a:rPr lang="en-US" altLang="ko-KR" sz="1600" dirty="0"/>
                  <a:t> </a:t>
                </a:r>
                <a:r>
                  <a:rPr lang="ko-KR" altLang="en-US" sz="1600" dirty="0"/>
                  <a:t>논문에서는 위와 같은 기본적인 </a:t>
                </a:r>
                <a:r>
                  <a:rPr lang="en-US" altLang="ko-KR" sz="1600" dirty="0"/>
                  <a:t>PPO </a:t>
                </a:r>
                <a:r>
                  <a:rPr lang="ko-KR" altLang="en-US" sz="1600" dirty="0"/>
                  <a:t>방법 뿐만 아니라</a:t>
                </a:r>
                <a:r>
                  <a:rPr lang="en-US" altLang="ko-KR" sz="1600" dirty="0"/>
                  <a:t>, </a:t>
                </a:r>
                <a:r>
                  <a:rPr lang="ko-KR" altLang="en-US" sz="1600" dirty="0"/>
                  <a:t>위의 목적함수에 사전 학습 모형에서 사용된 경삿값</a:t>
                </a:r>
                <a:r>
                  <a:rPr lang="en-US" altLang="ko-KR" sz="1600" dirty="0"/>
                  <a:t>(gradient)</a:t>
                </a:r>
                <a:r>
                  <a:rPr lang="ko-KR" altLang="en-US" sz="1600" dirty="0"/>
                  <a:t>을 추가한 형태의 목적함수를 이용한 방법도 </a:t>
                </a:r>
                <a:r>
                  <a:rPr lang="ko-KR" altLang="en-US" sz="1600" dirty="0" smtClean="0"/>
                  <a:t>사용</a:t>
                </a:r>
                <a:r>
                  <a:rPr lang="en-US" altLang="ko-KR" sz="1600" dirty="0" smtClean="0"/>
                  <a:t>. </a:t>
                </a:r>
                <a:r>
                  <a:rPr lang="ko-KR" altLang="en-US" sz="1600" dirty="0"/>
                  <a:t>해당 논문에서는 이러한 방법을 </a:t>
                </a:r>
                <a:r>
                  <a:rPr lang="en-US" altLang="ko-KR" sz="1600" dirty="0" smtClean="0"/>
                  <a:t>PPO-</a:t>
                </a:r>
                <a:r>
                  <a:rPr lang="en-US" altLang="ko-KR" sz="1600" dirty="0" err="1" smtClean="0"/>
                  <a:t>ptx</a:t>
                </a:r>
                <a:r>
                  <a:rPr lang="en-US" altLang="ko-KR" sz="1600" dirty="0" smtClean="0"/>
                  <a:t> (</a:t>
                </a:r>
                <a:r>
                  <a:rPr lang="en-US" altLang="ko-KR" sz="1600" dirty="0" err="1"/>
                  <a:t>ptx</a:t>
                </a:r>
                <a:r>
                  <a:rPr lang="ko-KR" altLang="ko-KR" sz="1600" dirty="0"/>
                  <a:t>는 </a:t>
                </a:r>
                <a:r>
                  <a:rPr lang="en-US" altLang="ko-KR" sz="1600" b="1" dirty="0"/>
                  <a:t>p</a:t>
                </a:r>
                <a:r>
                  <a:rPr lang="en-US" altLang="ko-KR" sz="1600" dirty="0"/>
                  <a:t>re-</a:t>
                </a:r>
                <a:r>
                  <a:rPr lang="en-US" altLang="ko-KR" sz="1600" b="1" dirty="0"/>
                  <a:t>t</a:t>
                </a:r>
                <a:r>
                  <a:rPr lang="en-US" altLang="ko-KR" sz="1600" dirty="0"/>
                  <a:t>raining </a:t>
                </a:r>
                <a:r>
                  <a:rPr lang="en-US" altLang="ko-KR" sz="1600" dirty="0" smtClean="0"/>
                  <a:t>mi</a:t>
                </a:r>
                <a:r>
                  <a:rPr lang="en-US" altLang="ko-KR" sz="1600" b="1" dirty="0" smtClean="0"/>
                  <a:t>x</a:t>
                </a:r>
                <a:r>
                  <a:rPr lang="en-US" altLang="ko-KR" sz="1600" dirty="0" smtClean="0"/>
                  <a:t>)</a:t>
                </a:r>
                <a:r>
                  <a:rPr lang="ko-KR" altLang="en-US" sz="1600" dirty="0" smtClean="0"/>
                  <a:t>라고 </a:t>
                </a:r>
                <a:r>
                  <a:rPr lang="ko-KR" altLang="en-US" sz="1600" dirty="0"/>
                  <a:t>표현</a:t>
                </a:r>
                <a:endParaRPr lang="en-US" altLang="ko-KR" sz="1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889" r="-157" b="-12296"/>
                </a:stretch>
              </a:blipFill>
            </p:spPr>
            <p:txBody>
              <a:bodyPr/>
              <a:lstStyle/>
              <a:p>
                <a:r>
                  <a:rPr lang="ko-KR" altLang="en-US">
                    <a:noFill/>
                  </a:rPr>
                  <a:t> </a:t>
                </a:r>
              </a:p>
            </p:txBody>
          </p:sp>
        </mc:Fallback>
      </mc:AlternateContent>
      <p:sp>
        <p:nvSpPr>
          <p:cNvPr id="4" name="Date Placeholder 3"/>
          <p:cNvSpPr>
            <a:spLocks noGrp="1"/>
          </p:cNvSpPr>
          <p:nvPr>
            <p:ph type="dt" sz="half" idx="10"/>
          </p:nvPr>
        </p:nvSpPr>
        <p:spPr/>
        <p:txBody>
          <a:bodyPr/>
          <a:lstStyle/>
          <a:p>
            <a:fld id="{0A0A9185-79C7-48C0-98D6-C6215C25BD88}" type="datetime1">
              <a:rPr lang="en-US" altLang="ko-KR" smtClean="0"/>
              <a:t>11/5/2023</a:t>
            </a:fld>
            <a:endParaRPr lang="en-US" dirty="0"/>
          </a:p>
        </p:txBody>
      </p:sp>
      <p:sp>
        <p:nvSpPr>
          <p:cNvPr id="5" name="Footer Placeholder 4"/>
          <p:cNvSpPr>
            <a:spLocks noGrp="1"/>
          </p:cNvSpPr>
          <p:nvPr>
            <p:ph type="ftr" sz="quarter" idx="11"/>
          </p:nvPr>
        </p:nvSpPr>
        <p:spPr/>
        <p:txBody>
          <a:bodyPr/>
          <a:lstStyle/>
          <a:p>
            <a:r>
              <a:rPr lang="en-US" altLang="ko-KR" smtClean="0"/>
              <a:t>GPT models</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44</a:t>
            </a:fld>
            <a:endParaRPr lang="en-US"/>
          </a:p>
        </p:txBody>
      </p:sp>
    </p:spTree>
    <p:extLst>
      <p:ext uri="{BB962C8B-B14F-4D97-AF65-F5344CB8AC3E}">
        <p14:creationId xmlns:p14="http://schemas.microsoft.com/office/powerpoint/2010/main" val="29003786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err="1" smtClean="0"/>
              <a:t>InstructGPT</a:t>
            </a:r>
            <a:r>
              <a:rPr lang="en-US" altLang="ko-KR" dirty="0" smtClean="0"/>
              <a:t>: </a:t>
            </a:r>
            <a:r>
              <a:rPr lang="ko-KR" altLang="en-US" dirty="0" smtClean="0"/>
              <a:t>모형의 성능</a:t>
            </a:r>
            <a:endParaRPr lang="ko-KR" altLang="en-US" dirty="0"/>
          </a:p>
        </p:txBody>
      </p:sp>
      <p:sp>
        <p:nvSpPr>
          <p:cNvPr id="4" name="Date Placeholder 3"/>
          <p:cNvSpPr>
            <a:spLocks noGrp="1"/>
          </p:cNvSpPr>
          <p:nvPr>
            <p:ph type="dt" sz="half" idx="10"/>
          </p:nvPr>
        </p:nvSpPr>
        <p:spPr/>
        <p:txBody>
          <a:bodyPr/>
          <a:lstStyle/>
          <a:p>
            <a:fld id="{D3EAF4B6-A231-4DAC-8ECD-7C079E233755}" type="datetime1">
              <a:rPr lang="en-US" altLang="ko-KR" smtClean="0"/>
              <a:t>11/5/2023</a:t>
            </a:fld>
            <a:endParaRPr lang="en-US"/>
          </a:p>
        </p:txBody>
      </p:sp>
      <p:sp>
        <p:nvSpPr>
          <p:cNvPr id="5" name="Footer Placeholder 4"/>
          <p:cNvSpPr>
            <a:spLocks noGrp="1"/>
          </p:cNvSpPr>
          <p:nvPr>
            <p:ph type="ftr" sz="quarter" idx="11"/>
          </p:nvPr>
        </p:nvSpPr>
        <p:spPr/>
        <p:txBody>
          <a:bodyPr/>
          <a:lstStyle/>
          <a:p>
            <a:r>
              <a:rPr lang="en-US" altLang="ko-KR" smtClean="0"/>
              <a:t>GPT models</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45</a:t>
            </a:fld>
            <a:endParaRPr lang="en-US"/>
          </a:p>
        </p:txBody>
      </p:sp>
      <p:pic>
        <p:nvPicPr>
          <p:cNvPr id="7" name="Picture 6"/>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82955" y="1938454"/>
            <a:ext cx="5410200" cy="4919546"/>
          </a:xfrm>
          <a:prstGeom prst="rect">
            <a:avLst/>
          </a:prstGeom>
          <a:noFill/>
        </p:spPr>
      </p:pic>
    </p:spTree>
    <p:extLst>
      <p:ext uri="{BB962C8B-B14F-4D97-AF65-F5344CB8AC3E}">
        <p14:creationId xmlns:p14="http://schemas.microsoft.com/office/powerpoint/2010/main" val="28153206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err="1" smtClean="0"/>
              <a:t>InstructGPT</a:t>
            </a:r>
            <a:r>
              <a:rPr lang="en-US" altLang="ko-KR" dirty="0" smtClean="0"/>
              <a:t>: </a:t>
            </a:r>
            <a:r>
              <a:rPr lang="ko-KR" altLang="en-US" dirty="0" smtClean="0"/>
              <a:t>모형의 성능</a:t>
            </a:r>
            <a:endParaRPr lang="ko-KR" altLang="en-US" dirty="0"/>
          </a:p>
        </p:txBody>
      </p:sp>
      <p:sp>
        <p:nvSpPr>
          <p:cNvPr id="4" name="Date Placeholder 3"/>
          <p:cNvSpPr>
            <a:spLocks noGrp="1"/>
          </p:cNvSpPr>
          <p:nvPr>
            <p:ph type="dt" sz="half" idx="10"/>
          </p:nvPr>
        </p:nvSpPr>
        <p:spPr/>
        <p:txBody>
          <a:bodyPr/>
          <a:lstStyle/>
          <a:p>
            <a:fld id="{1E7AE5EF-5A78-474F-B92D-4B75780615E7}" type="datetime1">
              <a:rPr lang="en-US" altLang="ko-KR" smtClean="0"/>
              <a:t>11/5/2023</a:t>
            </a:fld>
            <a:endParaRPr lang="en-US"/>
          </a:p>
        </p:txBody>
      </p:sp>
      <p:sp>
        <p:nvSpPr>
          <p:cNvPr id="5" name="Footer Placeholder 4"/>
          <p:cNvSpPr>
            <a:spLocks noGrp="1"/>
          </p:cNvSpPr>
          <p:nvPr>
            <p:ph type="ftr" sz="quarter" idx="11"/>
          </p:nvPr>
        </p:nvSpPr>
        <p:spPr/>
        <p:txBody>
          <a:bodyPr/>
          <a:lstStyle/>
          <a:p>
            <a:r>
              <a:rPr lang="en-US" altLang="ko-KR" smtClean="0"/>
              <a:t>GPT models</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46</a:t>
            </a:fld>
            <a:endParaRPr lang="en-US"/>
          </a:p>
        </p:txBody>
      </p:sp>
      <p:pic>
        <p:nvPicPr>
          <p:cNvPr id="8" name="Picture 7"/>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26304" y="1699895"/>
            <a:ext cx="4597261" cy="5158105"/>
          </a:xfrm>
          <a:prstGeom prst="rect">
            <a:avLst/>
          </a:prstGeom>
          <a:noFill/>
        </p:spPr>
      </p:pic>
    </p:spTree>
    <p:extLst>
      <p:ext uri="{BB962C8B-B14F-4D97-AF65-F5344CB8AC3E}">
        <p14:creationId xmlns:p14="http://schemas.microsoft.com/office/powerpoint/2010/main" val="32693968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ChatGPT</a:t>
            </a:r>
            <a:endParaRPr lang="ko-KR" altLang="en-US" dirty="0"/>
          </a:p>
        </p:txBody>
      </p:sp>
      <p:sp>
        <p:nvSpPr>
          <p:cNvPr id="3" name="Content Placeholder 2"/>
          <p:cNvSpPr>
            <a:spLocks noGrp="1"/>
          </p:cNvSpPr>
          <p:nvPr>
            <p:ph idx="1"/>
          </p:nvPr>
        </p:nvSpPr>
        <p:spPr/>
        <p:txBody>
          <a:bodyPr/>
          <a:lstStyle/>
          <a:p>
            <a:r>
              <a:rPr lang="ko-KR" altLang="en-US" sz="2400" dirty="0" smtClean="0"/>
              <a:t>주요 내용</a:t>
            </a:r>
            <a:endParaRPr lang="en-US" altLang="ko-KR" sz="2400" dirty="0" smtClean="0"/>
          </a:p>
          <a:p>
            <a:pPr lvl="1"/>
            <a:r>
              <a:rPr lang="en-US" altLang="ko-KR" sz="2000" dirty="0">
                <a:hlinkClick r:id="rId2"/>
              </a:rPr>
              <a:t>https://</a:t>
            </a:r>
            <a:r>
              <a:rPr lang="en-US" altLang="ko-KR" sz="2000" dirty="0" err="1" smtClean="0">
                <a:hlinkClick r:id="rId2"/>
              </a:rPr>
              <a:t>openai.com</a:t>
            </a:r>
            <a:r>
              <a:rPr lang="en-US" altLang="ko-KR" sz="2000" dirty="0" smtClean="0">
                <a:hlinkClick r:id="rId2"/>
              </a:rPr>
              <a:t>/blog/</a:t>
            </a:r>
            <a:r>
              <a:rPr lang="en-US" altLang="ko-KR" sz="2000" dirty="0" err="1" smtClean="0">
                <a:hlinkClick r:id="rId2"/>
              </a:rPr>
              <a:t>chatgpt</a:t>
            </a:r>
            <a:r>
              <a:rPr lang="en-US" altLang="ko-KR" sz="2000" dirty="0" smtClean="0"/>
              <a:t> </a:t>
            </a:r>
          </a:p>
          <a:p>
            <a:pPr lvl="1"/>
            <a:r>
              <a:rPr lang="en-US" altLang="ko-KR" sz="2000" dirty="0" err="1"/>
              <a:t>InstructGPT</a:t>
            </a:r>
            <a:r>
              <a:rPr lang="ko-KR" altLang="ko-KR" sz="2000" dirty="0"/>
              <a:t>와 거의 동일한 방법으로 </a:t>
            </a:r>
            <a:r>
              <a:rPr lang="ko-KR" altLang="ko-KR" sz="2000" dirty="0" smtClean="0"/>
              <a:t>학습</a:t>
            </a:r>
            <a:endParaRPr lang="en-US" altLang="ko-KR" sz="2000" dirty="0" smtClean="0"/>
          </a:p>
          <a:p>
            <a:pPr lvl="2"/>
            <a:r>
              <a:rPr lang="ko-KR" altLang="ko-KR" sz="1800" dirty="0"/>
              <a:t>다만</a:t>
            </a:r>
            <a:r>
              <a:rPr lang="en-US" altLang="ko-KR" sz="1800" dirty="0"/>
              <a:t>, </a:t>
            </a:r>
            <a:r>
              <a:rPr lang="ko-KR" altLang="ko-KR" sz="1800" dirty="0"/>
              <a:t>사람과의 대화를 주된 </a:t>
            </a:r>
            <a:r>
              <a:rPr lang="ko-KR" altLang="ko-KR" sz="1800" dirty="0" smtClean="0"/>
              <a:t>목적</a:t>
            </a:r>
            <a:r>
              <a:rPr lang="ko-KR" altLang="en-US" sz="1800" dirty="0" smtClean="0"/>
              <a:t>으로 함</a:t>
            </a:r>
            <a:endParaRPr lang="en-US" altLang="ko-KR" sz="1800" dirty="0" smtClean="0"/>
          </a:p>
          <a:p>
            <a:pPr lvl="2"/>
            <a:r>
              <a:rPr lang="ko-KR" altLang="ko-KR" sz="1800" dirty="0"/>
              <a:t>대화 데이터를 학습 데이터로 </a:t>
            </a:r>
            <a:r>
              <a:rPr lang="ko-KR" altLang="ko-KR" sz="1800" dirty="0" smtClean="0"/>
              <a:t>추가</a:t>
            </a:r>
            <a:endParaRPr lang="en-US" altLang="ko-KR" sz="1800" dirty="0" smtClean="0"/>
          </a:p>
          <a:p>
            <a:pPr lvl="3"/>
            <a:r>
              <a:rPr lang="ko-KR" altLang="ko-KR" sz="1600" dirty="0"/>
              <a:t>휴먼 코더들이 사용자와 </a:t>
            </a:r>
            <a:r>
              <a:rPr lang="en-US" altLang="ko-KR" sz="1600" dirty="0"/>
              <a:t>AI </a:t>
            </a:r>
            <a:r>
              <a:rPr lang="ko-KR" altLang="ko-KR" sz="1600" dirty="0"/>
              <a:t>어시스턴트의 역할을 모두 수행하며 정답에 해당하는 대화 데이터를 </a:t>
            </a:r>
            <a:r>
              <a:rPr lang="ko-KR" altLang="ko-KR" sz="1600" dirty="0" smtClean="0"/>
              <a:t>생성</a:t>
            </a:r>
            <a:endParaRPr lang="en-US" altLang="ko-KR" sz="1600" dirty="0" smtClean="0"/>
          </a:p>
          <a:p>
            <a:pPr lvl="1"/>
            <a:r>
              <a:rPr lang="en-US" altLang="ko-KR" sz="2000" dirty="0" err="1"/>
              <a:t>InstructGPT</a:t>
            </a:r>
            <a:r>
              <a:rPr lang="ko-KR" altLang="ko-KR" sz="2000" dirty="0"/>
              <a:t>가 </a:t>
            </a:r>
            <a:r>
              <a:rPr lang="en-US" altLang="ko-KR" sz="2000" dirty="0"/>
              <a:t>GPT-3</a:t>
            </a:r>
            <a:r>
              <a:rPr lang="ko-KR" altLang="ko-KR" sz="2000" dirty="0"/>
              <a:t>를 사전학습 모형으로 사용한 반면</a:t>
            </a:r>
            <a:r>
              <a:rPr lang="en-US" altLang="ko-KR" sz="2000" dirty="0"/>
              <a:t>, ChatGPT</a:t>
            </a:r>
            <a:r>
              <a:rPr lang="ko-KR" altLang="ko-KR" sz="2000" dirty="0"/>
              <a:t>는 </a:t>
            </a:r>
            <a:r>
              <a:rPr lang="en-US" altLang="ko-KR" sz="2000" dirty="0" smtClean="0"/>
              <a:t>GPT-3.5 </a:t>
            </a:r>
            <a:r>
              <a:rPr lang="ko-KR" altLang="en-US" sz="2000" dirty="0" smtClean="0"/>
              <a:t>또는 </a:t>
            </a:r>
            <a:r>
              <a:rPr lang="en-US" altLang="ko-KR" sz="2000" dirty="0" smtClean="0"/>
              <a:t>4</a:t>
            </a:r>
            <a:r>
              <a:rPr lang="ko-KR" altLang="ko-KR" sz="2000" dirty="0" smtClean="0"/>
              <a:t>를 </a:t>
            </a:r>
            <a:r>
              <a:rPr lang="ko-KR" altLang="ko-KR" sz="2000" dirty="0"/>
              <a:t>사전학습 모형으로 </a:t>
            </a:r>
            <a:r>
              <a:rPr lang="ko-KR" altLang="ko-KR" sz="2000" dirty="0" smtClean="0"/>
              <a:t>사용</a:t>
            </a:r>
            <a:endParaRPr lang="en-US" altLang="ko-KR" sz="2000" dirty="0" smtClean="0"/>
          </a:p>
          <a:p>
            <a:pPr lvl="2"/>
            <a:r>
              <a:rPr lang="en-US" altLang="ko-KR" sz="1800" dirty="0">
                <a:hlinkClick r:id="rId3"/>
              </a:rPr>
              <a:t>https://</a:t>
            </a:r>
            <a:r>
              <a:rPr lang="en-US" altLang="ko-KR" sz="1800" dirty="0" err="1" smtClean="0">
                <a:hlinkClick r:id="rId3"/>
              </a:rPr>
              <a:t>platform.openai.com</a:t>
            </a:r>
            <a:r>
              <a:rPr lang="en-US" altLang="ko-KR" sz="1800" dirty="0" smtClean="0">
                <a:hlinkClick r:id="rId3"/>
              </a:rPr>
              <a:t>/docs/models/</a:t>
            </a:r>
            <a:r>
              <a:rPr lang="en-US" altLang="ko-KR" sz="1800" dirty="0" err="1" smtClean="0">
                <a:hlinkClick r:id="rId3"/>
              </a:rPr>
              <a:t>gpt</a:t>
            </a:r>
            <a:r>
              <a:rPr lang="en-US" altLang="ko-KR" sz="1800" dirty="0" smtClean="0">
                <a:hlinkClick r:id="rId3"/>
              </a:rPr>
              <a:t>-3-5</a:t>
            </a:r>
            <a:r>
              <a:rPr lang="en-US" altLang="ko-KR" sz="1800" dirty="0" smtClean="0"/>
              <a:t> </a:t>
            </a:r>
            <a:endParaRPr lang="ko-KR" altLang="en-US" sz="1800" dirty="0"/>
          </a:p>
        </p:txBody>
      </p:sp>
      <p:sp>
        <p:nvSpPr>
          <p:cNvPr id="4" name="Date Placeholder 3"/>
          <p:cNvSpPr>
            <a:spLocks noGrp="1"/>
          </p:cNvSpPr>
          <p:nvPr>
            <p:ph type="dt" sz="half" idx="10"/>
          </p:nvPr>
        </p:nvSpPr>
        <p:spPr/>
        <p:txBody>
          <a:bodyPr/>
          <a:lstStyle/>
          <a:p>
            <a:fld id="{EAD13E1A-126B-40C7-8539-324FD9C4CD9B}" type="datetime1">
              <a:rPr lang="en-US" altLang="ko-KR" smtClean="0"/>
              <a:t>11/5/2023</a:t>
            </a:fld>
            <a:endParaRPr lang="en-US"/>
          </a:p>
        </p:txBody>
      </p:sp>
      <p:sp>
        <p:nvSpPr>
          <p:cNvPr id="5" name="Footer Placeholder 4"/>
          <p:cNvSpPr>
            <a:spLocks noGrp="1"/>
          </p:cNvSpPr>
          <p:nvPr>
            <p:ph type="ftr" sz="quarter" idx="11"/>
          </p:nvPr>
        </p:nvSpPr>
        <p:spPr/>
        <p:txBody>
          <a:bodyPr/>
          <a:lstStyle/>
          <a:p>
            <a:r>
              <a:rPr lang="en-US" altLang="ko-KR" smtClean="0"/>
              <a:t>GPT models</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47</a:t>
            </a:fld>
            <a:endParaRPr lang="en-US"/>
          </a:p>
        </p:txBody>
      </p:sp>
    </p:spTree>
    <p:extLst>
      <p:ext uri="{BB962C8B-B14F-4D97-AF65-F5344CB8AC3E}">
        <p14:creationId xmlns:p14="http://schemas.microsoft.com/office/powerpoint/2010/main" val="17986773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err="1" smtClean="0"/>
              <a:t>gpt</a:t>
            </a:r>
            <a:r>
              <a:rPr lang="en-US" altLang="ko-KR" dirty="0"/>
              <a:t> </a:t>
            </a:r>
            <a:r>
              <a:rPr lang="ko-KR" altLang="en-US" dirty="0" smtClean="0"/>
              <a:t>실습</a:t>
            </a:r>
            <a:endParaRPr lang="ko-KR" altLang="en-US" dirty="0"/>
          </a:p>
        </p:txBody>
      </p:sp>
      <p:sp>
        <p:nvSpPr>
          <p:cNvPr id="3" name="Text Placeholder 2"/>
          <p:cNvSpPr>
            <a:spLocks noGrp="1"/>
          </p:cNvSpPr>
          <p:nvPr>
            <p:ph type="body" idx="1"/>
          </p:nvPr>
        </p:nvSpPr>
        <p:spPr/>
        <p:txBody>
          <a:bodyPr/>
          <a:lstStyle/>
          <a:p>
            <a:endParaRPr lang="ko-KR" altLang="en-US"/>
          </a:p>
        </p:txBody>
      </p:sp>
      <p:sp>
        <p:nvSpPr>
          <p:cNvPr id="4" name="Date Placeholder 3"/>
          <p:cNvSpPr>
            <a:spLocks noGrp="1"/>
          </p:cNvSpPr>
          <p:nvPr>
            <p:ph type="dt" sz="half" idx="10"/>
          </p:nvPr>
        </p:nvSpPr>
        <p:spPr/>
        <p:txBody>
          <a:bodyPr/>
          <a:lstStyle/>
          <a:p>
            <a:fld id="{1A946502-5EBA-4E9A-9F9F-B98F9829677E}" type="datetime1">
              <a:rPr lang="en-US" altLang="ko-KR" smtClean="0"/>
              <a:t>11/5/2023</a:t>
            </a:fld>
            <a:endParaRPr lang="en-US"/>
          </a:p>
        </p:txBody>
      </p:sp>
      <p:sp>
        <p:nvSpPr>
          <p:cNvPr id="5" name="Footer Placeholder 4"/>
          <p:cNvSpPr>
            <a:spLocks noGrp="1"/>
          </p:cNvSpPr>
          <p:nvPr>
            <p:ph type="ftr" sz="quarter" idx="11"/>
          </p:nvPr>
        </p:nvSpPr>
        <p:spPr/>
        <p:txBody>
          <a:bodyPr/>
          <a:lstStyle/>
          <a:p>
            <a:r>
              <a:rPr lang="en-US" altLang="ko-KR" smtClean="0"/>
              <a:t>GPT models</a:t>
            </a:r>
            <a:endParaRPr lang="en-US"/>
          </a:p>
        </p:txBody>
      </p:sp>
      <p:sp>
        <p:nvSpPr>
          <p:cNvPr id="6" name="Slide Number Placeholder 5"/>
          <p:cNvSpPr>
            <a:spLocks noGrp="1"/>
          </p:cNvSpPr>
          <p:nvPr>
            <p:ph type="sldNum" sz="quarter" idx="12"/>
          </p:nvPr>
        </p:nvSpPr>
        <p:spPr/>
        <p:txBody>
          <a:bodyPr/>
          <a:lstStyle/>
          <a:p>
            <a:fld id="{B1A96CDA-AC9E-4D10-87FE-92C3AF95A555}" type="slidenum">
              <a:rPr lang="en-US" smtClean="0"/>
              <a:pPr/>
              <a:t>48</a:t>
            </a:fld>
            <a:endParaRPr lang="en-US"/>
          </a:p>
        </p:txBody>
      </p:sp>
    </p:spTree>
    <p:extLst>
      <p:ext uri="{BB962C8B-B14F-4D97-AF65-F5344CB8AC3E}">
        <p14:creationId xmlns:p14="http://schemas.microsoft.com/office/powerpoint/2010/main" val="9857204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err="1" smtClean="0"/>
              <a:t>GPT2</a:t>
            </a:r>
            <a:endParaRPr lang="ko-KR" altLang="en-US" dirty="0"/>
          </a:p>
        </p:txBody>
      </p:sp>
      <p:sp>
        <p:nvSpPr>
          <p:cNvPr id="3" name="Content Placeholder 2"/>
          <p:cNvSpPr>
            <a:spLocks noGrp="1"/>
          </p:cNvSpPr>
          <p:nvPr>
            <p:ph idx="1"/>
          </p:nvPr>
        </p:nvSpPr>
        <p:spPr/>
        <p:txBody>
          <a:bodyPr/>
          <a:lstStyle/>
          <a:p>
            <a:r>
              <a:rPr lang="ko-KR" altLang="en-US" dirty="0" smtClean="0"/>
              <a:t>사전학습 </a:t>
            </a:r>
            <a:r>
              <a:rPr lang="en-US" altLang="ko-KR" dirty="0" err="1" smtClean="0"/>
              <a:t>GPT2</a:t>
            </a:r>
            <a:r>
              <a:rPr lang="ko-KR" altLang="en-US" dirty="0" smtClean="0"/>
              <a:t>를 이용한 텍스트 생성</a:t>
            </a:r>
            <a:endParaRPr lang="en-US" altLang="ko-KR" dirty="0" smtClean="0"/>
          </a:p>
          <a:p>
            <a:pPr lvl="1"/>
            <a:r>
              <a:rPr lang="en-US" altLang="ko-KR" dirty="0" err="1" smtClean="0"/>
              <a:t>GPT2_example.ipynb</a:t>
            </a:r>
            <a:r>
              <a:rPr lang="en-US" altLang="ko-KR" dirty="0" smtClean="0"/>
              <a:t> </a:t>
            </a:r>
            <a:r>
              <a:rPr lang="ko-KR" altLang="en-US" dirty="0" smtClean="0"/>
              <a:t>참고</a:t>
            </a:r>
            <a:endParaRPr lang="en-US" altLang="ko-KR" dirty="0" smtClean="0"/>
          </a:p>
          <a:p>
            <a:pPr lvl="1"/>
            <a:r>
              <a:rPr lang="en-US" altLang="ko-KR" dirty="0">
                <a:hlinkClick r:id="rId2"/>
              </a:rPr>
              <a:t>https://</a:t>
            </a:r>
            <a:r>
              <a:rPr lang="en-US" altLang="ko-KR" dirty="0" err="1">
                <a:hlinkClick r:id="rId2"/>
              </a:rPr>
              <a:t>huggingface.co</a:t>
            </a:r>
            <a:r>
              <a:rPr lang="en-US" altLang="ko-KR" dirty="0" smtClean="0">
                <a:hlinkClick r:id="rId2"/>
              </a:rPr>
              <a:t>/</a:t>
            </a:r>
            <a:r>
              <a:rPr lang="en-US" altLang="ko-KR" dirty="0" smtClean="0"/>
              <a:t> </a:t>
            </a:r>
            <a:r>
              <a:rPr lang="ko-KR" altLang="en-US" dirty="0" smtClean="0"/>
              <a:t>에서 제공하는 사전학습 모형 사용</a:t>
            </a:r>
            <a:endParaRPr lang="ko-KR" altLang="en-US" dirty="0"/>
          </a:p>
        </p:txBody>
      </p:sp>
      <p:sp>
        <p:nvSpPr>
          <p:cNvPr id="4" name="Date Placeholder 3"/>
          <p:cNvSpPr>
            <a:spLocks noGrp="1"/>
          </p:cNvSpPr>
          <p:nvPr>
            <p:ph type="dt" sz="half" idx="10"/>
          </p:nvPr>
        </p:nvSpPr>
        <p:spPr/>
        <p:txBody>
          <a:bodyPr/>
          <a:lstStyle/>
          <a:p>
            <a:fld id="{AE820A45-9DD5-4E58-97E2-AA62CB13A93D}" type="datetime1">
              <a:rPr lang="en-US" altLang="ko-KR" smtClean="0"/>
              <a:t>11/5/2023</a:t>
            </a:fld>
            <a:endParaRPr lang="en-US"/>
          </a:p>
        </p:txBody>
      </p:sp>
      <p:sp>
        <p:nvSpPr>
          <p:cNvPr id="5" name="Footer Placeholder 4"/>
          <p:cNvSpPr>
            <a:spLocks noGrp="1"/>
          </p:cNvSpPr>
          <p:nvPr>
            <p:ph type="ftr" sz="quarter" idx="11"/>
          </p:nvPr>
        </p:nvSpPr>
        <p:spPr/>
        <p:txBody>
          <a:bodyPr/>
          <a:lstStyle/>
          <a:p>
            <a:r>
              <a:rPr lang="en-US" altLang="ko-KR" smtClean="0"/>
              <a:t>GPT models</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49</a:t>
            </a:fld>
            <a:endParaRPr lang="en-US"/>
          </a:p>
        </p:txBody>
      </p:sp>
    </p:spTree>
    <p:extLst>
      <p:ext uri="{BB962C8B-B14F-4D97-AF65-F5344CB8AC3E}">
        <p14:creationId xmlns:p14="http://schemas.microsoft.com/office/powerpoint/2010/main" val="2021174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GPT-1</a:t>
            </a:r>
            <a:endParaRPr lang="ko-KR" altLang="en-US" dirty="0"/>
          </a:p>
        </p:txBody>
      </p:sp>
      <p:sp>
        <p:nvSpPr>
          <p:cNvPr id="3" name="Content Placeholder 2"/>
          <p:cNvSpPr>
            <a:spLocks noGrp="1"/>
          </p:cNvSpPr>
          <p:nvPr>
            <p:ph idx="1"/>
          </p:nvPr>
        </p:nvSpPr>
        <p:spPr/>
        <p:txBody>
          <a:bodyPr/>
          <a:lstStyle/>
          <a:p>
            <a:r>
              <a:rPr lang="ko-KR" altLang="en-US" sz="2000" dirty="0" smtClean="0"/>
              <a:t>개요</a:t>
            </a:r>
            <a:endParaRPr lang="en-US" altLang="ko-KR" sz="2000" dirty="0" smtClean="0"/>
          </a:p>
          <a:p>
            <a:pPr lvl="1"/>
            <a:r>
              <a:rPr lang="en-US" altLang="ko-KR" sz="1800" dirty="0" err="1"/>
              <a:t>OpenAI</a:t>
            </a:r>
            <a:r>
              <a:rPr lang="ko-KR" altLang="en-US" sz="1800" dirty="0"/>
              <a:t>에서 </a:t>
            </a:r>
            <a:r>
              <a:rPr lang="en-US" altLang="ko-KR" sz="1800" dirty="0"/>
              <a:t>2018</a:t>
            </a:r>
            <a:r>
              <a:rPr lang="ko-KR" altLang="en-US" sz="1800" dirty="0"/>
              <a:t>년 </a:t>
            </a:r>
            <a:r>
              <a:rPr lang="en-US" altLang="ko-KR" sz="1800" dirty="0"/>
              <a:t>6</a:t>
            </a:r>
            <a:r>
              <a:rPr lang="ko-KR" altLang="en-US" sz="1800" dirty="0"/>
              <a:t>월에 발표한 </a:t>
            </a:r>
            <a:r>
              <a:rPr lang="ko-KR" altLang="en-US" sz="1800" dirty="0" smtClean="0"/>
              <a:t>모형 </a:t>
            </a:r>
            <a:r>
              <a:rPr lang="en-US" altLang="ko-KR" sz="1800" dirty="0" smtClean="0"/>
              <a:t>(</a:t>
            </a:r>
            <a:r>
              <a:rPr lang="ko-KR" altLang="en-US" sz="1800" dirty="0" smtClean="0"/>
              <a:t>참고</a:t>
            </a:r>
            <a:r>
              <a:rPr lang="en-US" altLang="ko-KR" sz="1800" dirty="0" smtClean="0"/>
              <a:t>: BERT</a:t>
            </a:r>
            <a:r>
              <a:rPr lang="ko-KR" altLang="en-US" sz="1800" dirty="0" smtClean="0"/>
              <a:t>는 </a:t>
            </a:r>
            <a:r>
              <a:rPr lang="en-US" altLang="ko-KR" sz="1800" dirty="0" smtClean="0"/>
              <a:t>2018.10</a:t>
            </a:r>
            <a:r>
              <a:rPr lang="ko-KR" altLang="en-US" sz="1800" dirty="0" smtClean="0"/>
              <a:t>에 발표</a:t>
            </a:r>
            <a:r>
              <a:rPr lang="en-US" altLang="ko-KR" sz="1800" dirty="0" smtClean="0"/>
              <a:t>)</a:t>
            </a:r>
          </a:p>
          <a:p>
            <a:pPr lvl="1"/>
            <a:r>
              <a:rPr lang="en-US" altLang="ko-KR" sz="1800" dirty="0"/>
              <a:t>BERT</a:t>
            </a:r>
            <a:r>
              <a:rPr lang="ko-KR" altLang="en-US" sz="1800" dirty="0"/>
              <a:t>와 달리 </a:t>
            </a:r>
            <a:r>
              <a:rPr lang="en-US" altLang="ko-KR" sz="1800" dirty="0"/>
              <a:t>GPT</a:t>
            </a:r>
            <a:r>
              <a:rPr lang="ko-KR" altLang="en-US" sz="1800" dirty="0"/>
              <a:t>는 트랜스포머의 디코더 </a:t>
            </a:r>
            <a:r>
              <a:rPr lang="ko-KR" altLang="en-US" sz="1800" dirty="0" smtClean="0"/>
              <a:t>부분 사용</a:t>
            </a:r>
            <a:endParaRPr lang="en-US" altLang="ko-KR" sz="1800" dirty="0" smtClean="0"/>
          </a:p>
          <a:p>
            <a:pPr lvl="1"/>
            <a:r>
              <a:rPr lang="ko-KR" altLang="en-US" sz="1800" dirty="0"/>
              <a:t>준지도학습</a:t>
            </a:r>
            <a:r>
              <a:rPr lang="en-US" altLang="ko-KR" sz="1800" dirty="0"/>
              <a:t>(semi-supervised) </a:t>
            </a:r>
            <a:r>
              <a:rPr lang="ko-KR" altLang="en-US" sz="1800" dirty="0"/>
              <a:t>학습 방법</a:t>
            </a:r>
            <a:endParaRPr lang="en-US" altLang="ko-KR" sz="1800" dirty="0" smtClean="0"/>
          </a:p>
          <a:p>
            <a:pPr lvl="2"/>
            <a:r>
              <a:rPr lang="en-US" altLang="ko-KR" sz="1400" dirty="0" smtClean="0"/>
              <a:t>GPT-1 </a:t>
            </a:r>
            <a:r>
              <a:rPr lang="ko-KR" altLang="en-US" sz="1400" dirty="0"/>
              <a:t>논문에서는 비지도 학습을 이용한 사전학습 방법과 지도 학습을 이용한 미세 조정 방법을 결합한 </a:t>
            </a:r>
            <a:r>
              <a:rPr lang="ko-KR" altLang="en-US" sz="1400" dirty="0" smtClean="0"/>
              <a:t>방법 제안</a:t>
            </a:r>
            <a:endParaRPr lang="en-US" altLang="ko-KR" sz="1400" dirty="0" smtClean="0"/>
          </a:p>
          <a:p>
            <a:pPr lvl="2"/>
            <a:r>
              <a:rPr lang="ko-KR" altLang="en-US" sz="1400" dirty="0"/>
              <a:t>이러한 방법의 주된 목적은 비지도 사전 학습을 통해서 단어가 갖는 언어적인 특성을 배우고</a:t>
            </a:r>
            <a:r>
              <a:rPr lang="en-US" altLang="ko-KR" sz="1400" dirty="0"/>
              <a:t>, </a:t>
            </a:r>
            <a:r>
              <a:rPr lang="ko-KR" altLang="en-US" sz="1400" dirty="0"/>
              <a:t>그렇게 습득된 결과를 미세 조정 통해 새로운 작업에 적용할 수 있는 모형을 만드는 </a:t>
            </a:r>
            <a:r>
              <a:rPr lang="ko-KR" altLang="en-US" sz="1400" dirty="0" smtClean="0"/>
              <a:t>것</a:t>
            </a:r>
            <a:endParaRPr lang="en-US" altLang="ko-KR" sz="1400" dirty="0" smtClean="0"/>
          </a:p>
          <a:p>
            <a:pPr lvl="1"/>
            <a:r>
              <a:rPr lang="ko-KR" altLang="en-US" sz="1800" dirty="0"/>
              <a:t>해당 논문에서는 제안된 모형을 자연어 추론</a:t>
            </a:r>
            <a:r>
              <a:rPr lang="en-US" altLang="ko-KR" sz="1800" dirty="0"/>
              <a:t>, </a:t>
            </a:r>
            <a:r>
              <a:rPr lang="ko-KR" altLang="en-US" sz="1800" dirty="0"/>
              <a:t>질의∙응답</a:t>
            </a:r>
            <a:r>
              <a:rPr lang="en-US" altLang="ko-KR" sz="1800" dirty="0"/>
              <a:t>, </a:t>
            </a:r>
            <a:r>
              <a:rPr lang="ko-KR" altLang="en-US" sz="1800" dirty="0"/>
              <a:t>의미적 유사도</a:t>
            </a:r>
            <a:r>
              <a:rPr lang="en-US" altLang="ko-KR" sz="1800" dirty="0"/>
              <a:t>, </a:t>
            </a:r>
            <a:r>
              <a:rPr lang="ko-KR" altLang="en-US" sz="1800" dirty="0"/>
              <a:t>문서 분류 등의 문제에 대해서 </a:t>
            </a:r>
            <a:r>
              <a:rPr lang="ko-KR" altLang="en-US" sz="1800" dirty="0" smtClean="0"/>
              <a:t>평가</a:t>
            </a:r>
            <a:endParaRPr lang="en-US" altLang="ko-KR" sz="1800" dirty="0" smtClean="0"/>
          </a:p>
          <a:p>
            <a:pPr lvl="2"/>
            <a:r>
              <a:rPr lang="ko-KR" altLang="en-US" sz="1400" dirty="0" smtClean="0"/>
              <a:t>대부분의 </a:t>
            </a:r>
            <a:r>
              <a:rPr lang="ko-KR" altLang="en-US" sz="1400" dirty="0"/>
              <a:t>작업에 대해서 기존의 </a:t>
            </a:r>
            <a:r>
              <a:rPr lang="en-US" altLang="ko-KR" sz="1400" dirty="0" err="1"/>
              <a:t>SOTA</a:t>
            </a:r>
            <a:r>
              <a:rPr lang="en-US" altLang="ko-KR" sz="1400" dirty="0"/>
              <a:t> </a:t>
            </a:r>
            <a:r>
              <a:rPr lang="ko-KR" altLang="en-US" sz="1400" dirty="0" smtClean="0"/>
              <a:t>모형들 보다 </a:t>
            </a:r>
            <a:r>
              <a:rPr lang="ko-KR" altLang="en-US" sz="1400" dirty="0"/>
              <a:t>좋은 </a:t>
            </a:r>
            <a:r>
              <a:rPr lang="ko-KR" altLang="en-US" sz="1400" dirty="0" smtClean="0"/>
              <a:t>성능을 보임</a:t>
            </a:r>
            <a:endParaRPr lang="en-US" altLang="ko-KR" sz="1400" dirty="0" smtClean="0"/>
          </a:p>
          <a:p>
            <a:pPr lvl="1"/>
            <a:endParaRPr lang="en-US" altLang="ko-KR" sz="1800" dirty="0" smtClean="0"/>
          </a:p>
          <a:p>
            <a:pPr marL="0" indent="0">
              <a:buNone/>
            </a:pPr>
            <a:endParaRPr lang="en-US" altLang="ko-KR" sz="2000" dirty="0" smtClean="0"/>
          </a:p>
          <a:p>
            <a:pPr lvl="1"/>
            <a:endParaRPr lang="ko-KR" altLang="en-US" sz="1800" dirty="0"/>
          </a:p>
        </p:txBody>
      </p:sp>
      <p:sp>
        <p:nvSpPr>
          <p:cNvPr id="4" name="Date Placeholder 3"/>
          <p:cNvSpPr>
            <a:spLocks noGrp="1"/>
          </p:cNvSpPr>
          <p:nvPr>
            <p:ph type="dt" sz="half" idx="10"/>
          </p:nvPr>
        </p:nvSpPr>
        <p:spPr/>
        <p:txBody>
          <a:bodyPr/>
          <a:lstStyle/>
          <a:p>
            <a:fld id="{035D7C4C-C1C0-4613-A84B-F74EB60C962E}" type="datetime1">
              <a:rPr lang="en-US" altLang="ko-KR" smtClean="0"/>
              <a:t>11/5/2023</a:t>
            </a:fld>
            <a:endParaRPr lang="en-US"/>
          </a:p>
        </p:txBody>
      </p:sp>
      <p:sp>
        <p:nvSpPr>
          <p:cNvPr id="5" name="Footer Placeholder 4"/>
          <p:cNvSpPr>
            <a:spLocks noGrp="1"/>
          </p:cNvSpPr>
          <p:nvPr>
            <p:ph type="ftr" sz="quarter" idx="11"/>
          </p:nvPr>
        </p:nvSpPr>
        <p:spPr/>
        <p:txBody>
          <a:bodyPr/>
          <a:lstStyle/>
          <a:p>
            <a:r>
              <a:rPr lang="en-US" altLang="ko-KR" smtClean="0"/>
              <a:t>GPT models</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5</a:t>
            </a:fld>
            <a:endParaRPr lang="en-US"/>
          </a:p>
        </p:txBody>
      </p:sp>
      <p:sp>
        <p:nvSpPr>
          <p:cNvPr id="7" name="Rectangle 6"/>
          <p:cNvSpPr/>
          <p:nvPr/>
        </p:nvSpPr>
        <p:spPr>
          <a:xfrm>
            <a:off x="990600" y="5901680"/>
            <a:ext cx="7848600" cy="461665"/>
          </a:xfrm>
          <a:prstGeom prst="rect">
            <a:avLst/>
          </a:prstGeom>
        </p:spPr>
        <p:txBody>
          <a:bodyPr wrap="square">
            <a:spAutoFit/>
          </a:bodyPr>
          <a:lstStyle/>
          <a:p>
            <a:pPr marL="0" lvl="1"/>
            <a:r>
              <a:rPr lang="en-US" altLang="ko-KR" sz="1200" dirty="0"/>
              <a:t>Radford, A., </a:t>
            </a:r>
            <a:r>
              <a:rPr lang="en-US" altLang="ko-KR" sz="1200" dirty="0" err="1"/>
              <a:t>Narasimhan</a:t>
            </a:r>
            <a:r>
              <a:rPr lang="en-US" altLang="ko-KR" sz="1200" dirty="0"/>
              <a:t>, K., </a:t>
            </a:r>
            <a:r>
              <a:rPr lang="en-US" altLang="ko-KR" sz="1200" dirty="0" err="1"/>
              <a:t>Salimans</a:t>
            </a:r>
            <a:r>
              <a:rPr lang="en-US" altLang="ko-KR" sz="1200" dirty="0"/>
              <a:t>, T., &amp; </a:t>
            </a:r>
            <a:r>
              <a:rPr lang="en-US" altLang="ko-KR" sz="1200" dirty="0" err="1"/>
              <a:t>Sutskever</a:t>
            </a:r>
            <a:r>
              <a:rPr lang="en-US" altLang="ko-KR" sz="1200" dirty="0"/>
              <a:t>, I. (2018). Improving language understanding by generative pre-training.</a:t>
            </a:r>
          </a:p>
        </p:txBody>
      </p:sp>
    </p:spTree>
    <p:extLst>
      <p:ext uri="{BB962C8B-B14F-4D97-AF65-F5344CB8AC3E}">
        <p14:creationId xmlns:p14="http://schemas.microsoft.com/office/powerpoint/2010/main" val="37083280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GPT-3 </a:t>
            </a:r>
            <a:r>
              <a:rPr lang="ko-KR" altLang="en-US" dirty="0" smtClean="0"/>
              <a:t>미세조정</a:t>
            </a:r>
            <a:endParaRPr lang="ko-KR" altLang="en-US" dirty="0"/>
          </a:p>
        </p:txBody>
      </p:sp>
      <p:sp>
        <p:nvSpPr>
          <p:cNvPr id="3" name="Content Placeholder 2"/>
          <p:cNvSpPr>
            <a:spLocks noGrp="1"/>
          </p:cNvSpPr>
          <p:nvPr>
            <p:ph idx="1"/>
          </p:nvPr>
        </p:nvSpPr>
        <p:spPr/>
        <p:txBody>
          <a:bodyPr/>
          <a:lstStyle/>
          <a:p>
            <a:r>
              <a:rPr lang="ko-KR" altLang="en-US" sz="2800" dirty="0" smtClean="0"/>
              <a:t>텍스트 생성의 예</a:t>
            </a:r>
            <a:endParaRPr lang="en-US" altLang="ko-KR" sz="2800" dirty="0" smtClean="0"/>
          </a:p>
          <a:p>
            <a:pPr lvl="1"/>
            <a:r>
              <a:rPr lang="ko-KR" altLang="en-US" sz="2400" dirty="0" smtClean="0"/>
              <a:t>자체적인 정답 데이터 사용</a:t>
            </a:r>
            <a:endParaRPr lang="en-US" altLang="ko-KR" sz="2400" dirty="0" smtClean="0"/>
          </a:p>
          <a:p>
            <a:pPr lvl="1"/>
            <a:r>
              <a:rPr lang="ko-KR" altLang="ko-KR" sz="2400" dirty="0"/>
              <a:t>기업의 경우는 해당 기업이 보유한 </a:t>
            </a:r>
            <a:r>
              <a:rPr lang="ko-KR" altLang="ko-KR" sz="2400" dirty="0" smtClean="0"/>
              <a:t>데이터</a:t>
            </a:r>
            <a:r>
              <a:rPr lang="ko-KR" altLang="en-US" sz="2400" dirty="0" smtClean="0"/>
              <a:t>를 사용하여</a:t>
            </a:r>
            <a:r>
              <a:rPr lang="ko-KR" altLang="ko-KR" sz="2400" dirty="0" smtClean="0"/>
              <a:t> </a:t>
            </a:r>
            <a:r>
              <a:rPr lang="ko-KR" altLang="ko-KR" sz="2400" dirty="0"/>
              <a:t>자체적인 질의응답 모형이나 고객에게 보내는 메시지를 생성하는 </a:t>
            </a:r>
            <a:r>
              <a:rPr lang="ko-KR" altLang="ko-KR" sz="2400" dirty="0" smtClean="0"/>
              <a:t>모형</a:t>
            </a:r>
            <a:r>
              <a:rPr lang="en-US" altLang="ko-KR" sz="2400" dirty="0" smtClean="0"/>
              <a:t> </a:t>
            </a:r>
            <a:r>
              <a:rPr lang="ko-KR" altLang="en-US" sz="2400" dirty="0" smtClean="0"/>
              <a:t>개발 가능</a:t>
            </a:r>
            <a:endParaRPr lang="en-US" altLang="ko-KR" sz="2400" dirty="0" smtClean="0"/>
          </a:p>
          <a:p>
            <a:pPr lvl="1"/>
            <a:r>
              <a:rPr lang="en-US" altLang="ko-KR" sz="2400" dirty="0" smtClean="0"/>
              <a:t>GPT-1, 2</a:t>
            </a:r>
            <a:r>
              <a:rPr lang="ko-KR" altLang="en-US" sz="2400" dirty="0" smtClean="0"/>
              <a:t>는 허깅 페이스에 등록되어 있으나</a:t>
            </a:r>
            <a:r>
              <a:rPr lang="en-US" altLang="ko-KR" sz="2400" dirty="0" smtClean="0"/>
              <a:t>, GPT-3</a:t>
            </a:r>
            <a:r>
              <a:rPr lang="ko-KR" altLang="en-US" sz="2400" dirty="0" smtClean="0"/>
              <a:t>는 </a:t>
            </a:r>
            <a:r>
              <a:rPr lang="en-US" altLang="ko-KR" sz="2400" dirty="0" err="1" smtClean="0"/>
              <a:t>OpenAI</a:t>
            </a:r>
            <a:r>
              <a:rPr lang="ko-KR" altLang="en-US" sz="2400" dirty="0" smtClean="0"/>
              <a:t>에서 제공하는 </a:t>
            </a:r>
            <a:r>
              <a:rPr lang="en-US" altLang="ko-KR" sz="2400" dirty="0" smtClean="0"/>
              <a:t>API </a:t>
            </a:r>
            <a:r>
              <a:rPr lang="ko-KR" altLang="en-US" sz="2400" dirty="0" smtClean="0"/>
              <a:t>사용</a:t>
            </a:r>
            <a:endParaRPr lang="ko-KR" altLang="en-US" sz="2400" dirty="0"/>
          </a:p>
        </p:txBody>
      </p:sp>
      <p:sp>
        <p:nvSpPr>
          <p:cNvPr id="4" name="Date Placeholder 3"/>
          <p:cNvSpPr>
            <a:spLocks noGrp="1"/>
          </p:cNvSpPr>
          <p:nvPr>
            <p:ph type="dt" sz="half" idx="10"/>
          </p:nvPr>
        </p:nvSpPr>
        <p:spPr/>
        <p:txBody>
          <a:bodyPr/>
          <a:lstStyle/>
          <a:p>
            <a:fld id="{BA7502D0-CB5C-48C4-B4A1-EAEEAA3A0322}" type="datetime1">
              <a:rPr lang="en-US" altLang="ko-KR" smtClean="0"/>
              <a:t>11/5/2023</a:t>
            </a:fld>
            <a:endParaRPr lang="en-US"/>
          </a:p>
        </p:txBody>
      </p:sp>
      <p:sp>
        <p:nvSpPr>
          <p:cNvPr id="5" name="Footer Placeholder 4"/>
          <p:cNvSpPr>
            <a:spLocks noGrp="1"/>
          </p:cNvSpPr>
          <p:nvPr>
            <p:ph type="ftr" sz="quarter" idx="11"/>
          </p:nvPr>
        </p:nvSpPr>
        <p:spPr/>
        <p:txBody>
          <a:bodyPr/>
          <a:lstStyle/>
          <a:p>
            <a:r>
              <a:rPr lang="en-US" altLang="ko-KR" smtClean="0"/>
              <a:t>GPT models</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50</a:t>
            </a:fld>
            <a:endParaRPr lang="en-US"/>
          </a:p>
        </p:txBody>
      </p:sp>
    </p:spTree>
    <p:extLst>
      <p:ext uri="{BB962C8B-B14F-4D97-AF65-F5344CB8AC3E}">
        <p14:creationId xmlns:p14="http://schemas.microsoft.com/office/powerpoint/2010/main" val="13101290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GPT-3 </a:t>
            </a:r>
            <a:r>
              <a:rPr lang="ko-KR" altLang="en-US" dirty="0" smtClean="0"/>
              <a:t>미세조정</a:t>
            </a:r>
            <a:endParaRPr lang="ko-KR" altLang="en-US" dirty="0"/>
          </a:p>
        </p:txBody>
      </p:sp>
      <p:sp>
        <p:nvSpPr>
          <p:cNvPr id="3" name="Content Placeholder 2"/>
          <p:cNvSpPr>
            <a:spLocks noGrp="1"/>
          </p:cNvSpPr>
          <p:nvPr>
            <p:ph idx="1"/>
          </p:nvPr>
        </p:nvSpPr>
        <p:spPr/>
        <p:txBody>
          <a:bodyPr/>
          <a:lstStyle/>
          <a:p>
            <a:r>
              <a:rPr lang="en-US" altLang="ko-KR" sz="2800" dirty="0" err="1" smtClean="0"/>
              <a:t>OpenAI</a:t>
            </a:r>
            <a:r>
              <a:rPr lang="en-US" altLang="ko-KR" sz="2800" dirty="0" smtClean="0"/>
              <a:t> API</a:t>
            </a:r>
            <a:r>
              <a:rPr lang="ko-KR" altLang="en-US" sz="2800" dirty="0" smtClean="0"/>
              <a:t>를 이용한 미세조정 사전 준비</a:t>
            </a:r>
            <a:endParaRPr lang="en-US" altLang="ko-KR" sz="2800" dirty="0" smtClean="0"/>
          </a:p>
          <a:p>
            <a:pPr lvl="1"/>
            <a:r>
              <a:rPr lang="en-US" altLang="ko-KR" sz="2400" dirty="0" err="1" smtClean="0"/>
              <a:t>OpenAI</a:t>
            </a:r>
            <a:r>
              <a:rPr lang="en-US" altLang="ko-KR" sz="2400" dirty="0" smtClean="0"/>
              <a:t> </a:t>
            </a:r>
            <a:r>
              <a:rPr lang="ko-KR" altLang="en-US" sz="2400" dirty="0" smtClean="0"/>
              <a:t>계정 생성</a:t>
            </a:r>
            <a:endParaRPr lang="en-US" altLang="ko-KR" sz="2400" dirty="0" smtClean="0"/>
          </a:p>
          <a:p>
            <a:pPr lvl="2"/>
            <a:r>
              <a:rPr lang="en-US" altLang="ko-KR" dirty="0">
                <a:hlinkClick r:id="rId2"/>
              </a:rPr>
              <a:t>https://</a:t>
            </a:r>
            <a:r>
              <a:rPr lang="en-US" altLang="ko-KR" dirty="0" err="1">
                <a:hlinkClick r:id="rId2"/>
              </a:rPr>
              <a:t>platform.openai.com</a:t>
            </a:r>
            <a:r>
              <a:rPr lang="en-US" altLang="ko-KR" dirty="0">
                <a:hlinkClick r:id="rId2"/>
              </a:rPr>
              <a:t>/account</a:t>
            </a:r>
            <a:r>
              <a:rPr lang="en-US" altLang="ko-KR" dirty="0" smtClean="0">
                <a:hlinkClick r:id="rId2"/>
              </a:rPr>
              <a:t>/</a:t>
            </a:r>
            <a:endParaRPr lang="en-US" altLang="ko-KR" dirty="0" smtClean="0"/>
          </a:p>
          <a:p>
            <a:pPr lvl="1"/>
            <a:r>
              <a:rPr lang="en-US" altLang="ko-KR" sz="2400" dirty="0"/>
              <a:t>API </a:t>
            </a:r>
            <a:r>
              <a:rPr lang="ko-KR" altLang="en-US" sz="2400" dirty="0"/>
              <a:t>키 </a:t>
            </a:r>
            <a:r>
              <a:rPr lang="ko-KR" altLang="en-US" sz="2400" dirty="0" smtClean="0"/>
              <a:t>정보 생성</a:t>
            </a:r>
            <a:endParaRPr lang="en-US" altLang="ko-KR" sz="2400" dirty="0" smtClean="0"/>
          </a:p>
          <a:p>
            <a:pPr lvl="2"/>
            <a:r>
              <a:rPr lang="en-US" altLang="ko-KR" dirty="0">
                <a:hlinkClick r:id="rId3"/>
              </a:rPr>
              <a:t>https://</a:t>
            </a:r>
            <a:r>
              <a:rPr lang="en-US" altLang="ko-KR" dirty="0" err="1" smtClean="0">
                <a:hlinkClick r:id="rId3"/>
              </a:rPr>
              <a:t>platform.openai.com</a:t>
            </a:r>
            <a:r>
              <a:rPr lang="en-US" altLang="ko-KR" dirty="0" smtClean="0">
                <a:hlinkClick r:id="rId3"/>
              </a:rPr>
              <a:t>/account/</a:t>
            </a:r>
            <a:r>
              <a:rPr lang="en-US" altLang="ko-KR" dirty="0" err="1" smtClean="0">
                <a:hlinkClick r:id="rId3"/>
              </a:rPr>
              <a:t>api</a:t>
            </a:r>
            <a:r>
              <a:rPr lang="en-US" altLang="ko-KR" dirty="0" smtClean="0">
                <a:hlinkClick r:id="rId3"/>
              </a:rPr>
              <a:t>-keys</a:t>
            </a:r>
            <a:endParaRPr lang="en-US" altLang="ko-KR" dirty="0" smtClean="0"/>
          </a:p>
          <a:p>
            <a:pPr lvl="1"/>
            <a:r>
              <a:rPr lang="ko-KR" altLang="en-US" sz="2400" dirty="0" smtClean="0"/>
              <a:t>키 정보를 이용해 </a:t>
            </a:r>
            <a:r>
              <a:rPr lang="en-US" altLang="ko-KR" sz="2400" dirty="0" err="1"/>
              <a:t>OPENAI_API_KEY</a:t>
            </a:r>
            <a:r>
              <a:rPr lang="en-US" altLang="ko-KR" sz="2400" dirty="0"/>
              <a:t> </a:t>
            </a:r>
            <a:r>
              <a:rPr lang="ko-KR" altLang="en-US" sz="2400" dirty="0"/>
              <a:t>시스템 환경 </a:t>
            </a:r>
            <a:r>
              <a:rPr lang="ko-KR" altLang="en-US" sz="2400" dirty="0" smtClean="0"/>
              <a:t>변수 생성</a:t>
            </a:r>
            <a:endParaRPr lang="en-US" altLang="ko-KR" sz="2400" dirty="0" smtClean="0"/>
          </a:p>
          <a:p>
            <a:pPr lvl="1"/>
            <a:r>
              <a:rPr lang="en-US" altLang="ko-KR" sz="2400" dirty="0" err="1" smtClean="0"/>
              <a:t>openai</a:t>
            </a:r>
            <a:r>
              <a:rPr lang="en-US" altLang="ko-KR" sz="2400" dirty="0" smtClean="0"/>
              <a:t> </a:t>
            </a:r>
            <a:r>
              <a:rPr lang="ko-KR" altLang="en-US" sz="2400" dirty="0" smtClean="0"/>
              <a:t>설치</a:t>
            </a:r>
            <a:endParaRPr lang="en-US" altLang="ko-KR" sz="2400" dirty="0" smtClean="0"/>
          </a:p>
          <a:p>
            <a:pPr lvl="2"/>
            <a:r>
              <a:rPr lang="en-US" altLang="ko-KR" sz="2000" dirty="0"/>
              <a:t>pip install --upgrade </a:t>
            </a:r>
            <a:r>
              <a:rPr lang="en-US" altLang="ko-KR" sz="2000" dirty="0" err="1"/>
              <a:t>openai</a:t>
            </a:r>
            <a:endParaRPr lang="ko-KR" altLang="en-US" sz="2000" dirty="0"/>
          </a:p>
        </p:txBody>
      </p:sp>
      <p:sp>
        <p:nvSpPr>
          <p:cNvPr id="4" name="Date Placeholder 3"/>
          <p:cNvSpPr>
            <a:spLocks noGrp="1"/>
          </p:cNvSpPr>
          <p:nvPr>
            <p:ph type="dt" sz="half" idx="10"/>
          </p:nvPr>
        </p:nvSpPr>
        <p:spPr/>
        <p:txBody>
          <a:bodyPr/>
          <a:lstStyle/>
          <a:p>
            <a:fld id="{0F776BCE-4627-4D98-9DA2-B33A5EF76847}" type="datetime1">
              <a:rPr lang="en-US" altLang="ko-KR" smtClean="0"/>
              <a:t>11/5/2023</a:t>
            </a:fld>
            <a:endParaRPr lang="en-US"/>
          </a:p>
        </p:txBody>
      </p:sp>
      <p:sp>
        <p:nvSpPr>
          <p:cNvPr id="5" name="Footer Placeholder 4"/>
          <p:cNvSpPr>
            <a:spLocks noGrp="1"/>
          </p:cNvSpPr>
          <p:nvPr>
            <p:ph type="ftr" sz="quarter" idx="11"/>
          </p:nvPr>
        </p:nvSpPr>
        <p:spPr/>
        <p:txBody>
          <a:bodyPr/>
          <a:lstStyle/>
          <a:p>
            <a:r>
              <a:rPr lang="en-US" altLang="ko-KR" smtClean="0"/>
              <a:t>GPT models</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51</a:t>
            </a:fld>
            <a:endParaRPr lang="en-US"/>
          </a:p>
        </p:txBody>
      </p:sp>
    </p:spTree>
    <p:extLst>
      <p:ext uri="{BB962C8B-B14F-4D97-AF65-F5344CB8AC3E}">
        <p14:creationId xmlns:p14="http://schemas.microsoft.com/office/powerpoint/2010/main" val="27142663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GPT-3 </a:t>
            </a:r>
            <a:r>
              <a:rPr lang="ko-KR" altLang="en-US" dirty="0" smtClean="0"/>
              <a:t>미세조정</a:t>
            </a:r>
            <a:endParaRPr lang="ko-KR" altLang="en-US" dirty="0"/>
          </a:p>
        </p:txBody>
      </p:sp>
      <p:sp>
        <p:nvSpPr>
          <p:cNvPr id="3" name="Content Placeholder 2"/>
          <p:cNvSpPr>
            <a:spLocks noGrp="1"/>
          </p:cNvSpPr>
          <p:nvPr>
            <p:ph idx="1"/>
          </p:nvPr>
        </p:nvSpPr>
        <p:spPr/>
        <p:txBody>
          <a:bodyPr/>
          <a:lstStyle/>
          <a:p>
            <a:r>
              <a:rPr lang="en-US" altLang="ko-KR" sz="2800" dirty="0" err="1"/>
              <a:t>OpenAI</a:t>
            </a:r>
            <a:r>
              <a:rPr lang="en-US" altLang="ko-KR" sz="2800" dirty="0"/>
              <a:t> API</a:t>
            </a:r>
            <a:r>
              <a:rPr lang="ko-KR" altLang="en-US" sz="2800" dirty="0"/>
              <a:t>를 이용한 </a:t>
            </a:r>
            <a:r>
              <a:rPr lang="ko-KR" altLang="en-US" sz="2800" dirty="0" smtClean="0"/>
              <a:t>미세조정 단계</a:t>
            </a:r>
            <a:endParaRPr lang="en-US" altLang="ko-KR" sz="2800" dirty="0" smtClean="0"/>
          </a:p>
          <a:p>
            <a:pPr lvl="1"/>
            <a:r>
              <a:rPr lang="ko-KR" altLang="en-US" sz="2400" dirty="0"/>
              <a:t>정답 </a:t>
            </a:r>
            <a:r>
              <a:rPr lang="ko-KR" altLang="en-US" sz="2400" dirty="0" smtClean="0"/>
              <a:t>데이터 준비하기</a:t>
            </a:r>
            <a:endParaRPr lang="en-US" altLang="ko-KR" sz="2400" dirty="0" smtClean="0"/>
          </a:p>
          <a:p>
            <a:pPr lvl="1"/>
            <a:r>
              <a:rPr lang="ko-KR" altLang="en-US" sz="2400" dirty="0"/>
              <a:t>준비된 데이터를 이용해서 미세조정 </a:t>
            </a:r>
            <a:r>
              <a:rPr lang="ko-KR" altLang="en-US" sz="2400" dirty="0" smtClean="0"/>
              <a:t>수행하기</a:t>
            </a:r>
            <a:endParaRPr lang="en-US" altLang="ko-KR" sz="2400" dirty="0" smtClean="0"/>
          </a:p>
          <a:p>
            <a:pPr lvl="1"/>
            <a:r>
              <a:rPr lang="ko-KR" altLang="en-US" sz="2400" dirty="0"/>
              <a:t>미세조정 모형 </a:t>
            </a:r>
            <a:r>
              <a:rPr lang="ko-KR" altLang="en-US" sz="2400" dirty="0" smtClean="0"/>
              <a:t>사용하기</a:t>
            </a:r>
            <a:endParaRPr lang="en-US" altLang="ko-KR" sz="2400" dirty="0" smtClean="0"/>
          </a:p>
          <a:p>
            <a:r>
              <a:rPr lang="ko-KR" altLang="en-US" sz="2800" dirty="0" smtClean="0"/>
              <a:t>예</a:t>
            </a:r>
            <a:endParaRPr lang="en-US" altLang="ko-KR" sz="2800" dirty="0"/>
          </a:p>
          <a:p>
            <a:pPr lvl="1"/>
            <a:r>
              <a:rPr lang="ko-KR" altLang="en-US" sz="2400" dirty="0" smtClean="0"/>
              <a:t>하고자 하는 작업</a:t>
            </a:r>
            <a:r>
              <a:rPr lang="en-US" altLang="ko-KR" sz="2400" dirty="0" smtClean="0"/>
              <a:t>: </a:t>
            </a:r>
            <a:r>
              <a:rPr lang="ko-KR" altLang="en-US" sz="2400" dirty="0"/>
              <a:t>가상의 초능력자의 나이</a:t>
            </a:r>
            <a:r>
              <a:rPr lang="en-US" altLang="ko-KR" sz="2400" dirty="0"/>
              <a:t>, </a:t>
            </a:r>
            <a:r>
              <a:rPr lang="ko-KR" altLang="en-US" sz="2400" dirty="0"/>
              <a:t>성별</a:t>
            </a:r>
            <a:r>
              <a:rPr lang="en-US" altLang="ko-KR" sz="2400" dirty="0"/>
              <a:t>, </a:t>
            </a:r>
            <a:r>
              <a:rPr lang="ko-KR" altLang="en-US" sz="2400" dirty="0"/>
              <a:t>초능력 정보를 이용해서 해당 초능력자에 대한 짧은 </a:t>
            </a:r>
            <a:r>
              <a:rPr lang="ko-KR" altLang="en-US" sz="2400" dirty="0" smtClean="0"/>
              <a:t>글 생성</a:t>
            </a:r>
            <a:endParaRPr lang="en-US" altLang="ko-KR" sz="2400" dirty="0" smtClean="0"/>
          </a:p>
          <a:p>
            <a:pPr lvl="1"/>
            <a:r>
              <a:rPr lang="ko-KR" altLang="en-US" sz="2400" dirty="0"/>
              <a:t>프롬프트의 예</a:t>
            </a:r>
            <a:r>
              <a:rPr lang="en-US" altLang="ko-KR" sz="2400" dirty="0"/>
              <a:t>: ’20, man, teleport -&gt;’ </a:t>
            </a:r>
            <a:endParaRPr lang="en-US" altLang="ko-KR" sz="2400" dirty="0" smtClean="0"/>
          </a:p>
        </p:txBody>
      </p:sp>
      <p:sp>
        <p:nvSpPr>
          <p:cNvPr id="4" name="Date Placeholder 3"/>
          <p:cNvSpPr>
            <a:spLocks noGrp="1"/>
          </p:cNvSpPr>
          <p:nvPr>
            <p:ph type="dt" sz="half" idx="10"/>
          </p:nvPr>
        </p:nvSpPr>
        <p:spPr/>
        <p:txBody>
          <a:bodyPr/>
          <a:lstStyle/>
          <a:p>
            <a:fld id="{6A2B3453-50DC-41D5-B348-5CAFA698EACE}" type="datetime1">
              <a:rPr lang="en-US" altLang="ko-KR" smtClean="0"/>
              <a:t>11/5/2023</a:t>
            </a:fld>
            <a:endParaRPr lang="en-US"/>
          </a:p>
        </p:txBody>
      </p:sp>
      <p:sp>
        <p:nvSpPr>
          <p:cNvPr id="5" name="Footer Placeholder 4"/>
          <p:cNvSpPr>
            <a:spLocks noGrp="1"/>
          </p:cNvSpPr>
          <p:nvPr>
            <p:ph type="ftr" sz="quarter" idx="11"/>
          </p:nvPr>
        </p:nvSpPr>
        <p:spPr/>
        <p:txBody>
          <a:bodyPr/>
          <a:lstStyle/>
          <a:p>
            <a:r>
              <a:rPr lang="en-US" altLang="ko-KR" smtClean="0"/>
              <a:t>GPT models</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52</a:t>
            </a:fld>
            <a:endParaRPr lang="en-US"/>
          </a:p>
        </p:txBody>
      </p:sp>
    </p:spTree>
    <p:extLst>
      <p:ext uri="{BB962C8B-B14F-4D97-AF65-F5344CB8AC3E}">
        <p14:creationId xmlns:p14="http://schemas.microsoft.com/office/powerpoint/2010/main" val="41341978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GPT-3 </a:t>
            </a:r>
            <a:r>
              <a:rPr lang="ko-KR" altLang="en-US" dirty="0"/>
              <a:t>미세조정</a:t>
            </a:r>
          </a:p>
        </p:txBody>
      </p:sp>
      <p:sp>
        <p:nvSpPr>
          <p:cNvPr id="3" name="Content Placeholder 2"/>
          <p:cNvSpPr>
            <a:spLocks noGrp="1"/>
          </p:cNvSpPr>
          <p:nvPr>
            <p:ph idx="1"/>
          </p:nvPr>
        </p:nvSpPr>
        <p:spPr/>
        <p:txBody>
          <a:bodyPr/>
          <a:lstStyle/>
          <a:p>
            <a:r>
              <a:rPr lang="ko-KR" altLang="en-US" dirty="0" smtClean="0"/>
              <a:t>생성된 텍스트의 예</a:t>
            </a:r>
            <a:endParaRPr lang="ko-KR" altLang="en-US" dirty="0"/>
          </a:p>
        </p:txBody>
      </p:sp>
      <p:sp>
        <p:nvSpPr>
          <p:cNvPr id="4" name="Date Placeholder 3"/>
          <p:cNvSpPr>
            <a:spLocks noGrp="1"/>
          </p:cNvSpPr>
          <p:nvPr>
            <p:ph type="dt" sz="half" idx="10"/>
          </p:nvPr>
        </p:nvSpPr>
        <p:spPr/>
        <p:txBody>
          <a:bodyPr/>
          <a:lstStyle/>
          <a:p>
            <a:fld id="{E4340D43-04FB-49CC-A55A-CDC53B447559}" type="datetime1">
              <a:rPr lang="en-US" altLang="ko-KR" smtClean="0"/>
              <a:t>11/5/2023</a:t>
            </a:fld>
            <a:endParaRPr lang="en-US"/>
          </a:p>
        </p:txBody>
      </p:sp>
      <p:sp>
        <p:nvSpPr>
          <p:cNvPr id="5" name="Footer Placeholder 4"/>
          <p:cNvSpPr>
            <a:spLocks noGrp="1"/>
          </p:cNvSpPr>
          <p:nvPr>
            <p:ph type="ftr" sz="quarter" idx="11"/>
          </p:nvPr>
        </p:nvSpPr>
        <p:spPr/>
        <p:txBody>
          <a:bodyPr/>
          <a:lstStyle/>
          <a:p>
            <a:r>
              <a:rPr lang="en-US" altLang="ko-KR" smtClean="0"/>
              <a:t>GPT models</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53</a:t>
            </a:fld>
            <a:endParaRPr lang="en-US"/>
          </a:p>
        </p:txBody>
      </p:sp>
      <p:sp>
        <p:nvSpPr>
          <p:cNvPr id="7" name="Text Box 2"/>
          <p:cNvSpPr txBox="1">
            <a:spLocks noChangeArrowheads="1"/>
          </p:cNvSpPr>
          <p:nvPr/>
        </p:nvSpPr>
        <p:spPr bwMode="auto">
          <a:xfrm>
            <a:off x="381000" y="2797840"/>
            <a:ext cx="8458200" cy="255454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pPr algn="just" latinLnBrk="1">
              <a:spcAft>
                <a:spcPts val="0"/>
              </a:spcAft>
            </a:pPr>
            <a:r>
              <a:rPr lang="en-US" sz="2000" kern="100">
                <a:effectLst/>
                <a:latin typeface="맑은 고딕" panose="020B0503020000020004" pitchFamily="50" charset="-127"/>
                <a:ea typeface="맑은 고딕" panose="020B0503020000020004" pitchFamily="50" charset="-127"/>
                <a:cs typeface="Times New Roman" panose="02020603050405020304" pitchFamily="18" charset="0"/>
              </a:rPr>
              <a:t>He is a 20-year-old man with short black hair and an athletic build. His eyes are a deep grey, like a stormy sky. He stands 6’2’’ and wears a black leather jacket and dark jeans to accent his toned physique. He has the superpower of teleportation, which he has been able to use since a young age. With a thought, he is able to transport himself from one place to another, instantly covering great distances. He is able to carry objects or people who are in contact with him, which opens up an infinite range of possibilities for his adventures. </a:t>
            </a:r>
            <a:endParaRPr lang="ko-KR" sz="2000" kern="100">
              <a:effectLst/>
              <a:latin typeface="맑은 고딕" panose="020B0503020000020004" pitchFamily="50" charset="-127"/>
              <a:ea typeface="맑은 고딕" panose="020B0503020000020004" pitchFamily="50" charset="-127"/>
              <a:cs typeface="Times New Roman" panose="02020603050405020304" pitchFamily="18" charset="0"/>
            </a:endParaRPr>
          </a:p>
        </p:txBody>
      </p:sp>
    </p:spTree>
    <p:extLst>
      <p:ext uri="{BB962C8B-B14F-4D97-AF65-F5344CB8AC3E}">
        <p14:creationId xmlns:p14="http://schemas.microsoft.com/office/powerpoint/2010/main" val="8075757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GPT-3 </a:t>
            </a:r>
            <a:r>
              <a:rPr lang="ko-KR" altLang="en-US" dirty="0"/>
              <a:t>미세조정</a:t>
            </a:r>
          </a:p>
        </p:txBody>
      </p:sp>
      <p:sp>
        <p:nvSpPr>
          <p:cNvPr id="3" name="Content Placeholder 2"/>
          <p:cNvSpPr>
            <a:spLocks noGrp="1"/>
          </p:cNvSpPr>
          <p:nvPr>
            <p:ph idx="1"/>
          </p:nvPr>
        </p:nvSpPr>
        <p:spPr/>
        <p:txBody>
          <a:bodyPr/>
          <a:lstStyle/>
          <a:p>
            <a:r>
              <a:rPr lang="ko-KR" altLang="en-US" sz="2400" dirty="0" smtClean="0"/>
              <a:t>단계</a:t>
            </a:r>
            <a:r>
              <a:rPr lang="en-US" altLang="ko-KR" sz="2400" dirty="0" smtClean="0"/>
              <a:t>1: </a:t>
            </a:r>
            <a:r>
              <a:rPr lang="ko-KR" altLang="en-US" sz="2400" dirty="0" smtClean="0"/>
              <a:t>정답 데이터 준비</a:t>
            </a:r>
            <a:endParaRPr lang="en-US" altLang="ko-KR" sz="2400" dirty="0" smtClean="0"/>
          </a:p>
          <a:p>
            <a:pPr lvl="1"/>
            <a:r>
              <a:rPr lang="ko-KR" altLang="en-US" sz="2000" dirty="0" smtClean="0"/>
              <a:t>프롬프트와 정답으로 구성 </a:t>
            </a:r>
            <a:endParaRPr lang="en-US" altLang="ko-KR" sz="2000" dirty="0" smtClean="0"/>
          </a:p>
          <a:p>
            <a:pPr lvl="2"/>
            <a:r>
              <a:rPr lang="en-US" altLang="ko-KR" sz="1800" dirty="0" err="1" smtClean="0"/>
              <a:t>OpenAI</a:t>
            </a:r>
            <a:r>
              <a:rPr lang="ko-KR" altLang="en-US" sz="1800" dirty="0" smtClean="0"/>
              <a:t>에서는 정답을 </a:t>
            </a:r>
            <a:r>
              <a:rPr lang="en-US" altLang="ko-KR" sz="1800" dirty="0" smtClean="0"/>
              <a:t>completion </a:t>
            </a:r>
            <a:r>
              <a:rPr lang="ko-KR" altLang="en-US" sz="1800" dirty="0" smtClean="0"/>
              <a:t>라고 함</a:t>
            </a:r>
            <a:endParaRPr lang="ko-KR" altLang="en-US" sz="1800" dirty="0"/>
          </a:p>
        </p:txBody>
      </p:sp>
      <p:sp>
        <p:nvSpPr>
          <p:cNvPr id="4" name="Date Placeholder 3"/>
          <p:cNvSpPr>
            <a:spLocks noGrp="1"/>
          </p:cNvSpPr>
          <p:nvPr>
            <p:ph type="dt" sz="half" idx="10"/>
          </p:nvPr>
        </p:nvSpPr>
        <p:spPr/>
        <p:txBody>
          <a:bodyPr/>
          <a:lstStyle/>
          <a:p>
            <a:fld id="{F6ABDAB6-4892-4466-B247-4E1BD914E6F4}" type="datetime1">
              <a:rPr lang="en-US" altLang="ko-KR" smtClean="0"/>
              <a:t>11/5/2023</a:t>
            </a:fld>
            <a:endParaRPr lang="en-US"/>
          </a:p>
        </p:txBody>
      </p:sp>
      <p:sp>
        <p:nvSpPr>
          <p:cNvPr id="5" name="Footer Placeholder 4"/>
          <p:cNvSpPr>
            <a:spLocks noGrp="1"/>
          </p:cNvSpPr>
          <p:nvPr>
            <p:ph type="ftr" sz="quarter" idx="11"/>
          </p:nvPr>
        </p:nvSpPr>
        <p:spPr/>
        <p:txBody>
          <a:bodyPr/>
          <a:lstStyle/>
          <a:p>
            <a:r>
              <a:rPr lang="en-US" altLang="ko-KR" smtClean="0"/>
              <a:t>GPT models</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54</a:t>
            </a:fld>
            <a:endParaRPr lang="en-US"/>
          </a:p>
        </p:txBody>
      </p:sp>
      <p:pic>
        <p:nvPicPr>
          <p:cNvPr id="7" name="Picture 6"/>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3200400"/>
            <a:ext cx="7931150" cy="2814638"/>
          </a:xfrm>
          <a:prstGeom prst="rect">
            <a:avLst/>
          </a:prstGeom>
          <a:noFill/>
          <a:ln>
            <a:noFill/>
          </a:ln>
        </p:spPr>
      </p:pic>
    </p:spTree>
    <p:extLst>
      <p:ext uri="{BB962C8B-B14F-4D97-AF65-F5344CB8AC3E}">
        <p14:creationId xmlns:p14="http://schemas.microsoft.com/office/powerpoint/2010/main" val="37026989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GPT-3 </a:t>
            </a:r>
            <a:r>
              <a:rPr lang="ko-KR" altLang="en-US" dirty="0"/>
              <a:t>미세조정</a:t>
            </a:r>
          </a:p>
        </p:txBody>
      </p:sp>
      <p:sp>
        <p:nvSpPr>
          <p:cNvPr id="3" name="Content Placeholder 2"/>
          <p:cNvSpPr>
            <a:spLocks noGrp="1"/>
          </p:cNvSpPr>
          <p:nvPr>
            <p:ph idx="1"/>
          </p:nvPr>
        </p:nvSpPr>
        <p:spPr>
          <a:xfrm>
            <a:off x="1182688" y="1902619"/>
            <a:ext cx="7961312" cy="4114800"/>
          </a:xfrm>
        </p:spPr>
        <p:txBody>
          <a:bodyPr/>
          <a:lstStyle/>
          <a:p>
            <a:r>
              <a:rPr lang="ko-KR" altLang="en-US" sz="2400" dirty="0"/>
              <a:t>단계</a:t>
            </a:r>
            <a:r>
              <a:rPr lang="en-US" altLang="ko-KR" sz="2400" dirty="0"/>
              <a:t>1: </a:t>
            </a:r>
            <a:r>
              <a:rPr lang="ko-KR" altLang="en-US" sz="2400" dirty="0"/>
              <a:t>정답 데이터 준비</a:t>
            </a:r>
            <a:endParaRPr lang="en-US" altLang="ko-KR" sz="2400" dirty="0"/>
          </a:p>
          <a:p>
            <a:pPr lvl="1"/>
            <a:r>
              <a:rPr lang="en-US" altLang="ko-KR" sz="2000" dirty="0" err="1" smtClean="0"/>
              <a:t>openai</a:t>
            </a:r>
            <a:r>
              <a:rPr lang="ko-KR" altLang="en-US" sz="2000" dirty="0" smtClean="0"/>
              <a:t>를 사용하기 위해서는 데이터를 </a:t>
            </a:r>
            <a:r>
              <a:rPr lang="en-US" altLang="ko-KR" sz="2000" dirty="0" err="1" smtClean="0"/>
              <a:t>jsonl</a:t>
            </a:r>
            <a:r>
              <a:rPr lang="en-US" altLang="ko-KR" sz="2000" dirty="0" smtClean="0"/>
              <a:t> </a:t>
            </a:r>
            <a:r>
              <a:rPr lang="ko-KR" altLang="en-US" sz="2000" dirty="0" smtClean="0"/>
              <a:t>형태로 변환 필요</a:t>
            </a:r>
            <a:endParaRPr lang="en-US" altLang="ko-KR" sz="2000" dirty="0" smtClean="0"/>
          </a:p>
          <a:p>
            <a:pPr lvl="1"/>
            <a:r>
              <a:rPr lang="ko-KR" altLang="en-US" sz="2000" dirty="0" smtClean="0"/>
              <a:t>명령프롬프트에서 아래 명령문 실행</a:t>
            </a:r>
            <a:r>
              <a:rPr lang="en-US" altLang="ko-KR" sz="2000" dirty="0" smtClean="0"/>
              <a:t/>
            </a:r>
            <a:br>
              <a:rPr lang="en-US" altLang="ko-KR" sz="2000" dirty="0" smtClean="0"/>
            </a:br>
            <a:endParaRPr lang="en-US" altLang="ko-KR" sz="2000" dirty="0"/>
          </a:p>
          <a:p>
            <a:pPr lvl="1"/>
            <a:endParaRPr lang="en-US" altLang="ko-KR" sz="2000" dirty="0" smtClean="0"/>
          </a:p>
          <a:p>
            <a:pPr lvl="1"/>
            <a:r>
              <a:rPr lang="ko-KR" altLang="en-US" sz="2000" dirty="0" smtClean="0"/>
              <a:t>이후 나오는 질문에 대해서 </a:t>
            </a:r>
            <a:r>
              <a:rPr lang="en-US" altLang="ko-KR" sz="2000" dirty="0" smtClean="0"/>
              <a:t>Y </a:t>
            </a:r>
            <a:r>
              <a:rPr lang="ko-KR" altLang="en-US" sz="2000" dirty="0" smtClean="0"/>
              <a:t>입력</a:t>
            </a:r>
            <a:endParaRPr lang="en-US" altLang="ko-KR" sz="2000" dirty="0" smtClean="0"/>
          </a:p>
          <a:p>
            <a:pPr lvl="1"/>
            <a:r>
              <a:rPr lang="en-US" altLang="ko-KR" sz="2000" dirty="0" err="1" smtClean="0"/>
              <a:t>prepared_data_prepared.jsonl</a:t>
            </a:r>
            <a:r>
              <a:rPr lang="en-US" altLang="ko-KR" sz="2000" dirty="0" smtClean="0"/>
              <a:t> </a:t>
            </a:r>
            <a:r>
              <a:rPr lang="ko-KR" altLang="en-US" sz="2000" dirty="0" smtClean="0"/>
              <a:t>파일 생성됨</a:t>
            </a:r>
            <a:endParaRPr lang="ko-KR" altLang="en-US" sz="2000" dirty="0"/>
          </a:p>
        </p:txBody>
      </p:sp>
      <p:sp>
        <p:nvSpPr>
          <p:cNvPr id="4" name="Date Placeholder 3"/>
          <p:cNvSpPr>
            <a:spLocks noGrp="1"/>
          </p:cNvSpPr>
          <p:nvPr>
            <p:ph type="dt" sz="half" idx="10"/>
          </p:nvPr>
        </p:nvSpPr>
        <p:spPr/>
        <p:txBody>
          <a:bodyPr/>
          <a:lstStyle/>
          <a:p>
            <a:fld id="{1C1A7817-9860-43C7-A610-06C650946696}" type="datetime1">
              <a:rPr lang="en-US" altLang="ko-KR" smtClean="0"/>
              <a:t>11/5/2023</a:t>
            </a:fld>
            <a:endParaRPr lang="en-US"/>
          </a:p>
        </p:txBody>
      </p:sp>
      <p:sp>
        <p:nvSpPr>
          <p:cNvPr id="5" name="Footer Placeholder 4"/>
          <p:cNvSpPr>
            <a:spLocks noGrp="1"/>
          </p:cNvSpPr>
          <p:nvPr>
            <p:ph type="ftr" sz="quarter" idx="11"/>
          </p:nvPr>
        </p:nvSpPr>
        <p:spPr/>
        <p:txBody>
          <a:bodyPr/>
          <a:lstStyle/>
          <a:p>
            <a:r>
              <a:rPr lang="en-US" altLang="ko-KR" smtClean="0"/>
              <a:t>GPT models</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55</a:t>
            </a:fld>
            <a:endParaRPr lang="en-US"/>
          </a:p>
        </p:txBody>
      </p:sp>
      <p:sp>
        <p:nvSpPr>
          <p:cNvPr id="8" name="Rectangle 7"/>
          <p:cNvSpPr/>
          <p:nvPr/>
        </p:nvSpPr>
        <p:spPr bwMode="auto">
          <a:xfrm>
            <a:off x="1972469" y="3124200"/>
            <a:ext cx="6381750" cy="381000"/>
          </a:xfrm>
          <a:prstGeom prst="rect">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en-US" altLang="ko-KR" dirty="0" err="1">
                <a:solidFill>
                  <a:schemeClr val="bg1"/>
                </a:solidFill>
                <a:latin typeface="Arial" charset="0"/>
              </a:rPr>
              <a:t>openai</a:t>
            </a:r>
            <a:r>
              <a:rPr lang="en-US" altLang="ko-KR" dirty="0">
                <a:solidFill>
                  <a:schemeClr val="bg1"/>
                </a:solidFill>
                <a:latin typeface="Arial" charset="0"/>
              </a:rPr>
              <a:t> tools </a:t>
            </a:r>
            <a:r>
              <a:rPr lang="en-US" altLang="ko-KR" dirty="0" err="1">
                <a:solidFill>
                  <a:schemeClr val="bg1"/>
                </a:solidFill>
                <a:latin typeface="Arial" charset="0"/>
              </a:rPr>
              <a:t>fine_tunes.prepare_data</a:t>
            </a:r>
            <a:r>
              <a:rPr lang="en-US" altLang="ko-KR" dirty="0">
                <a:solidFill>
                  <a:schemeClr val="bg1"/>
                </a:solidFill>
                <a:latin typeface="Arial" charset="0"/>
              </a:rPr>
              <a:t> -f </a:t>
            </a:r>
            <a:r>
              <a:rPr lang="en-US" altLang="ko-KR" dirty="0" err="1">
                <a:solidFill>
                  <a:schemeClr val="bg1"/>
                </a:solidFill>
                <a:latin typeface="Arial" charset="0"/>
              </a:rPr>
              <a:t>prepared_data.csv</a:t>
            </a:r>
            <a:endParaRPr kumimoji="0" lang="ko-KR" altLang="en-US" sz="1800" b="0" i="0" u="none" strike="noStrike" cap="none" normalizeH="0" baseline="0" dirty="0" smtClean="0">
              <a:ln>
                <a:noFill/>
              </a:ln>
              <a:solidFill>
                <a:schemeClr val="bg1"/>
              </a:solidFill>
              <a:effectLst/>
              <a:latin typeface="Arial" charset="0"/>
            </a:endParaRPr>
          </a:p>
        </p:txBody>
      </p:sp>
    </p:spTree>
    <p:extLst>
      <p:ext uri="{BB962C8B-B14F-4D97-AF65-F5344CB8AC3E}">
        <p14:creationId xmlns:p14="http://schemas.microsoft.com/office/powerpoint/2010/main" val="27283450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GPT-3 </a:t>
            </a:r>
            <a:r>
              <a:rPr lang="ko-KR" altLang="en-US" dirty="0"/>
              <a:t>미세조정</a:t>
            </a:r>
          </a:p>
        </p:txBody>
      </p:sp>
      <p:sp>
        <p:nvSpPr>
          <p:cNvPr id="3" name="Content Placeholder 2"/>
          <p:cNvSpPr>
            <a:spLocks noGrp="1"/>
          </p:cNvSpPr>
          <p:nvPr>
            <p:ph idx="1"/>
          </p:nvPr>
        </p:nvSpPr>
        <p:spPr/>
        <p:txBody>
          <a:bodyPr/>
          <a:lstStyle/>
          <a:p>
            <a:r>
              <a:rPr lang="en-US" altLang="ko-KR" sz="2800" err="1" smtClean="0"/>
              <a:t>prepared_data_prepared.jsonl</a:t>
            </a:r>
            <a:r>
              <a:rPr lang="en-US" altLang="ko-KR" sz="2800" dirty="0" smtClean="0"/>
              <a:t> </a:t>
            </a:r>
            <a:r>
              <a:rPr lang="ko-KR" altLang="en-US" sz="2800" dirty="0" smtClean="0"/>
              <a:t>데이터의 예</a:t>
            </a:r>
            <a:endParaRPr lang="ko-KR" altLang="en-US" sz="2800" dirty="0"/>
          </a:p>
        </p:txBody>
      </p:sp>
      <p:sp>
        <p:nvSpPr>
          <p:cNvPr id="4" name="Date Placeholder 3"/>
          <p:cNvSpPr>
            <a:spLocks noGrp="1"/>
          </p:cNvSpPr>
          <p:nvPr>
            <p:ph type="dt" sz="half" idx="10"/>
          </p:nvPr>
        </p:nvSpPr>
        <p:spPr/>
        <p:txBody>
          <a:bodyPr/>
          <a:lstStyle/>
          <a:p>
            <a:fld id="{E6B5B5EB-CEEA-4B22-8E95-D7A506AACEE4}" type="datetime1">
              <a:rPr lang="en-US" altLang="ko-KR" smtClean="0"/>
              <a:t>11/5/2023</a:t>
            </a:fld>
            <a:endParaRPr lang="en-US"/>
          </a:p>
        </p:txBody>
      </p:sp>
      <p:sp>
        <p:nvSpPr>
          <p:cNvPr id="5" name="Footer Placeholder 4"/>
          <p:cNvSpPr>
            <a:spLocks noGrp="1"/>
          </p:cNvSpPr>
          <p:nvPr>
            <p:ph type="ftr" sz="quarter" idx="11"/>
          </p:nvPr>
        </p:nvSpPr>
        <p:spPr/>
        <p:txBody>
          <a:bodyPr/>
          <a:lstStyle/>
          <a:p>
            <a:r>
              <a:rPr lang="en-US" altLang="ko-KR" smtClean="0"/>
              <a:t>GPT models</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56</a:t>
            </a:fld>
            <a:endParaRPr lang="en-US"/>
          </a:p>
        </p:txBody>
      </p:sp>
      <p:sp>
        <p:nvSpPr>
          <p:cNvPr id="7" name="Rectangle 6"/>
          <p:cNvSpPr/>
          <p:nvPr/>
        </p:nvSpPr>
        <p:spPr>
          <a:xfrm>
            <a:off x="186512" y="2782451"/>
            <a:ext cx="8768576" cy="2585323"/>
          </a:xfrm>
          <a:prstGeom prst="rect">
            <a:avLst/>
          </a:prstGeom>
        </p:spPr>
        <p:txBody>
          <a:bodyPr wrap="square">
            <a:spAutoFit/>
          </a:bodyPr>
          <a:lstStyle/>
          <a:p>
            <a:pPr algn="just" latinLnBrk="1">
              <a:spcAft>
                <a:spcPts val="800"/>
              </a:spcAft>
            </a:pPr>
            <a:r>
              <a:rPr lang="en-US" altLang="ko-KR" kern="100" dirty="0">
                <a:latin typeface="맑은 고딕" panose="020B0503020000020004" pitchFamily="50" charset="-127"/>
                <a:ea typeface="맑은 고딕" panose="020B0503020000020004" pitchFamily="50" charset="-127"/>
                <a:cs typeface="Times New Roman" panose="02020603050405020304" pitchFamily="18" charset="0"/>
              </a:rPr>
              <a:t>{"</a:t>
            </a:r>
            <a:r>
              <a:rPr lang="en-US" altLang="ko-KR" kern="100" dirty="0" err="1">
                <a:latin typeface="맑은 고딕" panose="020B0503020000020004" pitchFamily="50" charset="-127"/>
                <a:ea typeface="맑은 고딕" panose="020B0503020000020004" pitchFamily="50" charset="-127"/>
                <a:cs typeface="Times New Roman" panose="02020603050405020304" pitchFamily="18" charset="0"/>
              </a:rPr>
              <a:t>prompt":"18</a:t>
            </a:r>
            <a:r>
              <a:rPr lang="en-US" altLang="ko-KR" kern="100" dirty="0">
                <a:latin typeface="맑은 고딕" panose="020B0503020000020004" pitchFamily="50" charset="-127"/>
                <a:ea typeface="맑은 고딕" panose="020B0503020000020004" pitchFamily="50" charset="-127"/>
                <a:cs typeface="Times New Roman" panose="02020603050405020304" pitchFamily="18" charset="0"/>
              </a:rPr>
              <a:t>, man, invisibility -&gt;","completion":" \n\</a:t>
            </a:r>
            <a:r>
              <a:rPr lang="en-US" altLang="ko-KR" kern="100" dirty="0" err="1">
                <a:latin typeface="맑은 고딕" panose="020B0503020000020004" pitchFamily="50" charset="-127"/>
                <a:ea typeface="맑은 고딕" panose="020B0503020000020004" pitchFamily="50" charset="-127"/>
                <a:cs typeface="Times New Roman" panose="02020603050405020304" pitchFamily="18" charset="0"/>
              </a:rPr>
              <a:t>nHe</a:t>
            </a:r>
            <a:r>
              <a:rPr lang="en-US" altLang="ko-KR" kern="100" dirty="0">
                <a:latin typeface="맑은 고딕" panose="020B0503020000020004" pitchFamily="50" charset="-127"/>
                <a:ea typeface="맑은 고딕" panose="020B0503020000020004" pitchFamily="50" charset="-127"/>
                <a:cs typeface="Times New Roman" panose="02020603050405020304" pitchFamily="18" charset="0"/>
              </a:rPr>
              <a:t> is a slim 18-year-old with short black hair and soft brown eyes. He stands at an average height of 5'9\" and has a light complexion. His left ear has a few small piercings and a tiny butterfly tattoo just above it. He usually wears faded black jeans with a dark blue t-shirt or a plain white hoodie. He has a brooding attitude, but beneath his serious exterior lies a gentle soul with a sharp tongue. He has the power of invisibility, allowing him to blend in with the shadows and travel undetected. He tends to shy away from crowds, preferring to explore the world on his own and ponder the greater mysteries that life has to offer. END"}</a:t>
            </a:r>
            <a:endParaRPr lang="ko-KR" altLang="ko-KR" kern="100" dirty="0">
              <a:latin typeface="맑은 고딕" panose="020B0503020000020004" pitchFamily="50" charset="-127"/>
              <a:ea typeface="맑은 고딕" panose="020B0503020000020004" pitchFamily="50" charset="-127"/>
              <a:cs typeface="Times New Roman" panose="02020603050405020304" pitchFamily="18" charset="0"/>
            </a:endParaRPr>
          </a:p>
        </p:txBody>
      </p:sp>
    </p:spTree>
    <p:extLst>
      <p:ext uri="{BB962C8B-B14F-4D97-AF65-F5344CB8AC3E}">
        <p14:creationId xmlns:p14="http://schemas.microsoft.com/office/powerpoint/2010/main" val="30748105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GPT-3 </a:t>
            </a:r>
            <a:r>
              <a:rPr lang="ko-KR" altLang="en-US" dirty="0"/>
              <a:t>미세조정</a:t>
            </a:r>
          </a:p>
        </p:txBody>
      </p:sp>
      <p:sp>
        <p:nvSpPr>
          <p:cNvPr id="3" name="Content Placeholder 2"/>
          <p:cNvSpPr>
            <a:spLocks noGrp="1"/>
          </p:cNvSpPr>
          <p:nvPr>
            <p:ph idx="1"/>
          </p:nvPr>
        </p:nvSpPr>
        <p:spPr>
          <a:xfrm>
            <a:off x="533400" y="2128838"/>
            <a:ext cx="8305800" cy="4114800"/>
          </a:xfrm>
        </p:spPr>
        <p:txBody>
          <a:bodyPr/>
          <a:lstStyle/>
          <a:p>
            <a:r>
              <a:rPr lang="ko-KR" altLang="en-US" sz="2800" dirty="0" smtClean="0"/>
              <a:t>단계</a:t>
            </a:r>
            <a:r>
              <a:rPr lang="en-US" altLang="ko-KR" sz="2800" dirty="0" smtClean="0"/>
              <a:t>2: </a:t>
            </a:r>
            <a:r>
              <a:rPr lang="ko-KR" altLang="en-US" sz="2800" dirty="0" smtClean="0"/>
              <a:t>준비된 데이터를 이용해 미세조정 하기</a:t>
            </a:r>
            <a:endParaRPr lang="en-US" altLang="ko-KR" sz="2800" dirty="0" smtClean="0"/>
          </a:p>
          <a:p>
            <a:pPr lvl="1"/>
            <a:r>
              <a:rPr lang="ko-KR" altLang="en-US" sz="2400" dirty="0" smtClean="0"/>
              <a:t>명령프롬프트에서 다음 형식의 명령문 실행</a:t>
            </a:r>
            <a:endParaRPr lang="en-US" altLang="ko-KR" sz="2400" dirty="0" smtClean="0"/>
          </a:p>
          <a:p>
            <a:pPr lvl="1"/>
            <a:endParaRPr lang="en-US" altLang="ko-KR" sz="2400" dirty="0"/>
          </a:p>
          <a:p>
            <a:pPr lvl="1"/>
            <a:endParaRPr lang="en-US" altLang="ko-KR" sz="2400" dirty="0" smtClean="0"/>
          </a:p>
          <a:p>
            <a:pPr lvl="1"/>
            <a:r>
              <a:rPr lang="ko-KR" altLang="en-US" sz="2400" dirty="0" smtClean="0"/>
              <a:t>사용 가능 모형</a:t>
            </a:r>
            <a:endParaRPr lang="en-US" altLang="ko-KR" sz="2400" dirty="0" smtClean="0"/>
          </a:p>
          <a:p>
            <a:pPr lvl="2"/>
            <a:r>
              <a:rPr lang="en-US" altLang="ko-KR" sz="2000" dirty="0" smtClean="0"/>
              <a:t>GPT-3 </a:t>
            </a:r>
            <a:r>
              <a:rPr lang="ko-KR" altLang="en-US" sz="2000" dirty="0" smtClean="0"/>
              <a:t>사전학습 모형</a:t>
            </a:r>
            <a:r>
              <a:rPr lang="en-US" altLang="ko-KR" sz="2000" dirty="0"/>
              <a:t>: Ada, Babbage, Curie, </a:t>
            </a:r>
            <a:r>
              <a:rPr lang="en-US" altLang="ko-KR" sz="2000" dirty="0" err="1" smtClean="0"/>
              <a:t>Davinci</a:t>
            </a:r>
            <a:endParaRPr lang="en-US" altLang="ko-KR" sz="2000" dirty="0" smtClean="0"/>
          </a:p>
          <a:p>
            <a:pPr lvl="1"/>
            <a:r>
              <a:rPr lang="ko-KR" altLang="en-US" sz="2400" dirty="0" smtClean="0"/>
              <a:t>입력 명령문의 구체적 예</a:t>
            </a:r>
            <a:endParaRPr lang="ko-KR" altLang="en-US" sz="2400" dirty="0"/>
          </a:p>
        </p:txBody>
      </p:sp>
      <p:sp>
        <p:nvSpPr>
          <p:cNvPr id="4" name="Date Placeholder 3"/>
          <p:cNvSpPr>
            <a:spLocks noGrp="1"/>
          </p:cNvSpPr>
          <p:nvPr>
            <p:ph type="dt" sz="half" idx="10"/>
          </p:nvPr>
        </p:nvSpPr>
        <p:spPr/>
        <p:txBody>
          <a:bodyPr/>
          <a:lstStyle/>
          <a:p>
            <a:fld id="{D8A81B01-38E9-41C2-A9DB-A9AD34920487}" type="datetime1">
              <a:rPr lang="en-US" altLang="ko-KR" smtClean="0"/>
              <a:t>11/5/2023</a:t>
            </a:fld>
            <a:endParaRPr lang="en-US"/>
          </a:p>
        </p:txBody>
      </p:sp>
      <p:sp>
        <p:nvSpPr>
          <p:cNvPr id="5" name="Footer Placeholder 4"/>
          <p:cNvSpPr>
            <a:spLocks noGrp="1"/>
          </p:cNvSpPr>
          <p:nvPr>
            <p:ph type="ftr" sz="quarter" idx="11"/>
          </p:nvPr>
        </p:nvSpPr>
        <p:spPr/>
        <p:txBody>
          <a:bodyPr/>
          <a:lstStyle/>
          <a:p>
            <a:r>
              <a:rPr lang="en-US" altLang="ko-KR" smtClean="0"/>
              <a:t>GPT models</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57</a:t>
            </a:fld>
            <a:endParaRPr lang="en-US"/>
          </a:p>
        </p:txBody>
      </p:sp>
      <p:sp>
        <p:nvSpPr>
          <p:cNvPr id="7" name="Rectangle 6"/>
          <p:cNvSpPr/>
          <p:nvPr/>
        </p:nvSpPr>
        <p:spPr bwMode="auto">
          <a:xfrm>
            <a:off x="412750" y="3274219"/>
            <a:ext cx="8531225" cy="457200"/>
          </a:xfrm>
          <a:prstGeom prst="rect">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eaLnBrk="0" fontAlgn="base" hangingPunct="0">
              <a:spcBef>
                <a:spcPct val="0"/>
              </a:spcBef>
              <a:spcAft>
                <a:spcPct val="0"/>
              </a:spcAft>
            </a:pPr>
            <a:r>
              <a:rPr lang="en-US" altLang="ko-KR">
                <a:solidFill>
                  <a:schemeClr val="bg1"/>
                </a:solidFill>
                <a:latin typeface="Arial" charset="0"/>
              </a:rPr>
              <a:t>openai api fine_tunes.create -t </a:t>
            </a:r>
            <a:r>
              <a:rPr lang="ko-KR" altLang="en-US">
                <a:solidFill>
                  <a:schemeClr val="bg1"/>
                </a:solidFill>
                <a:latin typeface="Arial" charset="0"/>
              </a:rPr>
              <a:t>정답데이터 </a:t>
            </a:r>
            <a:r>
              <a:rPr lang="en-US" altLang="ko-KR">
                <a:solidFill>
                  <a:schemeClr val="bg1"/>
                </a:solidFill>
                <a:latin typeface="Arial" charset="0"/>
              </a:rPr>
              <a:t>-m </a:t>
            </a:r>
            <a:r>
              <a:rPr lang="ko-KR" altLang="en-US">
                <a:solidFill>
                  <a:schemeClr val="bg1"/>
                </a:solidFill>
                <a:latin typeface="Arial" charset="0"/>
              </a:rPr>
              <a:t>사용모형 </a:t>
            </a:r>
            <a:r>
              <a:rPr lang="en-US" altLang="ko-KR">
                <a:solidFill>
                  <a:schemeClr val="bg1"/>
                </a:solidFill>
                <a:latin typeface="Arial" charset="0"/>
              </a:rPr>
              <a:t>--suffix “</a:t>
            </a:r>
            <a:r>
              <a:rPr lang="ko-KR" altLang="en-US">
                <a:solidFill>
                  <a:schemeClr val="bg1"/>
                </a:solidFill>
                <a:latin typeface="Arial" charset="0"/>
              </a:rPr>
              <a:t>이름의추가부분”</a:t>
            </a:r>
            <a:endParaRPr kumimoji="0" lang="ko-KR" altLang="en-US" sz="1800" b="0" i="0" u="none" strike="noStrike" cap="none" normalizeH="0" baseline="0" dirty="0" smtClean="0">
              <a:ln>
                <a:noFill/>
              </a:ln>
              <a:solidFill>
                <a:schemeClr val="bg1"/>
              </a:solidFill>
              <a:effectLst/>
              <a:latin typeface="Arial" charset="0"/>
            </a:endParaRPr>
          </a:p>
        </p:txBody>
      </p:sp>
      <p:sp>
        <p:nvSpPr>
          <p:cNvPr id="8" name="Rectangle 7"/>
          <p:cNvSpPr/>
          <p:nvPr/>
        </p:nvSpPr>
        <p:spPr bwMode="auto">
          <a:xfrm>
            <a:off x="425449" y="5362692"/>
            <a:ext cx="8518525" cy="733308"/>
          </a:xfrm>
          <a:prstGeom prst="rect">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eaLnBrk="0" fontAlgn="base" hangingPunct="0">
              <a:spcBef>
                <a:spcPct val="0"/>
              </a:spcBef>
              <a:spcAft>
                <a:spcPct val="0"/>
              </a:spcAft>
            </a:pPr>
            <a:r>
              <a:rPr lang="en-US" altLang="ko-KR">
                <a:solidFill>
                  <a:schemeClr val="bg1"/>
                </a:solidFill>
                <a:latin typeface="Arial" charset="0"/>
              </a:rPr>
              <a:t>openai api fine_tunes.create -t prepared_data_prepared.jsonl -m davinci --suffix "SuperHero"</a:t>
            </a:r>
            <a:endParaRPr kumimoji="0" lang="ko-KR" altLang="en-US" sz="1800" b="0" i="0" u="none" strike="noStrike" cap="none" normalizeH="0" baseline="0" dirty="0" smtClean="0">
              <a:ln>
                <a:noFill/>
              </a:ln>
              <a:solidFill>
                <a:schemeClr val="bg1"/>
              </a:solidFill>
              <a:effectLst/>
              <a:latin typeface="Arial" charset="0"/>
            </a:endParaRPr>
          </a:p>
        </p:txBody>
      </p:sp>
    </p:spTree>
    <p:extLst>
      <p:ext uri="{BB962C8B-B14F-4D97-AF65-F5344CB8AC3E}">
        <p14:creationId xmlns:p14="http://schemas.microsoft.com/office/powerpoint/2010/main" val="40686594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GPT-3 </a:t>
            </a:r>
            <a:r>
              <a:rPr lang="ko-KR" altLang="en-US" dirty="0"/>
              <a:t>미세조정</a:t>
            </a:r>
          </a:p>
        </p:txBody>
      </p:sp>
      <p:sp>
        <p:nvSpPr>
          <p:cNvPr id="3" name="Content Placeholder 2"/>
          <p:cNvSpPr>
            <a:spLocks noGrp="1"/>
          </p:cNvSpPr>
          <p:nvPr>
            <p:ph idx="1"/>
          </p:nvPr>
        </p:nvSpPr>
        <p:spPr/>
        <p:txBody>
          <a:bodyPr/>
          <a:lstStyle/>
          <a:p>
            <a:r>
              <a:rPr lang="ko-KR" altLang="en-US" sz="2400" dirty="0" smtClean="0"/>
              <a:t>단계</a:t>
            </a:r>
            <a:r>
              <a:rPr lang="en-US" altLang="ko-KR" sz="2400" dirty="0" smtClean="0"/>
              <a:t>3: </a:t>
            </a:r>
            <a:r>
              <a:rPr lang="ko-KR" altLang="en-US" sz="2400" dirty="0" smtClean="0"/>
              <a:t>미세조정 모형 사용하기</a:t>
            </a:r>
            <a:endParaRPr lang="en-US" altLang="ko-KR" sz="2400" dirty="0" smtClean="0"/>
          </a:p>
          <a:p>
            <a:pPr lvl="1"/>
            <a:r>
              <a:rPr lang="en-US" altLang="ko-KR" sz="2000" dirty="0">
                <a:hlinkClick r:id="rId2"/>
              </a:rPr>
              <a:t>https://</a:t>
            </a:r>
            <a:r>
              <a:rPr lang="en-US" altLang="ko-KR" sz="2000" dirty="0" err="1" smtClean="0">
                <a:hlinkClick r:id="rId2"/>
              </a:rPr>
              <a:t>platform.openai.com</a:t>
            </a:r>
            <a:r>
              <a:rPr lang="en-US" altLang="ko-KR" sz="2000" dirty="0" smtClean="0">
                <a:hlinkClick r:id="rId2"/>
              </a:rPr>
              <a:t>/playground</a:t>
            </a:r>
            <a:r>
              <a:rPr lang="en-US" altLang="ko-KR" sz="2000" dirty="0" smtClean="0"/>
              <a:t> </a:t>
            </a:r>
            <a:r>
              <a:rPr lang="ko-KR" altLang="en-US" sz="2000" dirty="0" smtClean="0"/>
              <a:t>에서 확인 가능</a:t>
            </a:r>
            <a:endParaRPr lang="ko-KR" altLang="en-US" sz="2000" dirty="0"/>
          </a:p>
        </p:txBody>
      </p:sp>
      <p:sp>
        <p:nvSpPr>
          <p:cNvPr id="4" name="Date Placeholder 3"/>
          <p:cNvSpPr>
            <a:spLocks noGrp="1"/>
          </p:cNvSpPr>
          <p:nvPr>
            <p:ph type="dt" sz="half" idx="10"/>
          </p:nvPr>
        </p:nvSpPr>
        <p:spPr/>
        <p:txBody>
          <a:bodyPr/>
          <a:lstStyle/>
          <a:p>
            <a:fld id="{5FFC798D-61CE-4C28-AC59-EC490B1D3C8A}" type="datetime1">
              <a:rPr lang="en-US" altLang="ko-KR" smtClean="0"/>
              <a:t>11/5/2023</a:t>
            </a:fld>
            <a:endParaRPr lang="en-US"/>
          </a:p>
        </p:txBody>
      </p:sp>
      <p:sp>
        <p:nvSpPr>
          <p:cNvPr id="5" name="Footer Placeholder 4"/>
          <p:cNvSpPr>
            <a:spLocks noGrp="1"/>
          </p:cNvSpPr>
          <p:nvPr>
            <p:ph type="ftr" sz="quarter" idx="11"/>
          </p:nvPr>
        </p:nvSpPr>
        <p:spPr/>
        <p:txBody>
          <a:bodyPr/>
          <a:lstStyle/>
          <a:p>
            <a:r>
              <a:rPr lang="en-US" altLang="ko-KR" smtClean="0"/>
              <a:t>GPT models</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58</a:t>
            </a:fld>
            <a:endParaRPr lang="en-US"/>
          </a:p>
        </p:txBody>
      </p:sp>
      <p:pic>
        <p:nvPicPr>
          <p:cNvPr id="7" name="Picture 6"/>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76400" y="2960052"/>
            <a:ext cx="6629400" cy="3283585"/>
          </a:xfrm>
          <a:prstGeom prst="rect">
            <a:avLst/>
          </a:prstGeom>
          <a:noFill/>
        </p:spPr>
      </p:pic>
    </p:spTree>
    <p:extLst>
      <p:ext uri="{BB962C8B-B14F-4D97-AF65-F5344CB8AC3E}">
        <p14:creationId xmlns:p14="http://schemas.microsoft.com/office/powerpoint/2010/main" val="192702521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ltLang="ko-KR" smtClean="0"/>
              <a:t>GPT models</a:t>
            </a:r>
            <a:endParaRPr lang="en-US"/>
          </a:p>
        </p:txBody>
      </p:sp>
      <p:sp>
        <p:nvSpPr>
          <p:cNvPr id="5" name="TextBox 4"/>
          <p:cNvSpPr txBox="1"/>
          <p:nvPr/>
        </p:nvSpPr>
        <p:spPr>
          <a:xfrm>
            <a:off x="3496867" y="3124200"/>
            <a:ext cx="2141933" cy="923330"/>
          </a:xfrm>
          <a:prstGeom prst="rect">
            <a:avLst/>
          </a:prstGeom>
          <a:noFill/>
        </p:spPr>
        <p:txBody>
          <a:bodyPr wrap="none" rtlCol="0">
            <a:spAutoFit/>
          </a:bodyPr>
          <a:lstStyle/>
          <a:p>
            <a:r>
              <a:rPr lang="en-US" sz="5400" b="1" dirty="0" smtClean="0"/>
              <a:t>Q &amp; A</a:t>
            </a:r>
            <a:endParaRPr lang="en-US" sz="5400" b="1" dirty="0"/>
          </a:p>
        </p:txBody>
      </p:sp>
      <p:sp>
        <p:nvSpPr>
          <p:cNvPr id="2" name="Date Placeholder 1"/>
          <p:cNvSpPr>
            <a:spLocks noGrp="1"/>
          </p:cNvSpPr>
          <p:nvPr>
            <p:ph type="dt" sz="half" idx="10"/>
          </p:nvPr>
        </p:nvSpPr>
        <p:spPr/>
        <p:txBody>
          <a:bodyPr/>
          <a:lstStyle/>
          <a:p>
            <a:fld id="{A50E9764-6BFF-487B-9926-ADE57DBA5D95}" type="datetime1">
              <a:rPr lang="en-US" altLang="ko-KR" smtClean="0"/>
              <a:t>11/5/2023</a:t>
            </a:fld>
            <a:endParaRPr lang="en-US"/>
          </a:p>
        </p:txBody>
      </p:sp>
      <p:sp>
        <p:nvSpPr>
          <p:cNvPr id="4" name="Slide Number Placeholder 3"/>
          <p:cNvSpPr>
            <a:spLocks noGrp="1"/>
          </p:cNvSpPr>
          <p:nvPr>
            <p:ph type="sldNum" sz="quarter" idx="12"/>
          </p:nvPr>
        </p:nvSpPr>
        <p:spPr/>
        <p:txBody>
          <a:bodyPr/>
          <a:lstStyle/>
          <a:p>
            <a:fld id="{B1A96CDA-AC9E-4D10-87FE-92C3AF95A555}" type="slidenum">
              <a:rPr lang="en-US" smtClean="0"/>
              <a:pPr/>
              <a:t>59</a:t>
            </a:fld>
            <a:endParaRPr lang="en-US"/>
          </a:p>
        </p:txBody>
      </p:sp>
    </p:spTree>
    <p:extLst>
      <p:ext uri="{BB962C8B-B14F-4D97-AF65-F5344CB8AC3E}">
        <p14:creationId xmlns:p14="http://schemas.microsoft.com/office/powerpoint/2010/main" val="4009648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GPT-1</a:t>
            </a:r>
            <a:endParaRPr lang="ko-KR" altLang="en-US" dirty="0"/>
          </a:p>
        </p:txBody>
      </p:sp>
      <p:sp>
        <p:nvSpPr>
          <p:cNvPr id="3" name="Content Placeholder 2"/>
          <p:cNvSpPr>
            <a:spLocks noGrp="1"/>
          </p:cNvSpPr>
          <p:nvPr>
            <p:ph idx="1"/>
          </p:nvPr>
        </p:nvSpPr>
        <p:spPr/>
        <p:txBody>
          <a:bodyPr/>
          <a:lstStyle/>
          <a:p>
            <a:r>
              <a:rPr lang="ko-KR" altLang="en-US" sz="2400" dirty="0" smtClean="0"/>
              <a:t>모형의 구조</a:t>
            </a:r>
            <a:r>
              <a:rPr lang="en-US" altLang="ko-KR" sz="2400" dirty="0" smtClean="0"/>
              <a:t>: </a:t>
            </a:r>
            <a:r>
              <a:rPr lang="ko-KR" altLang="en-US" sz="2400" dirty="0" smtClean="0"/>
              <a:t>트랜스포머의 디코더 사용</a:t>
            </a:r>
            <a:endParaRPr lang="ko-KR" altLang="en-US" sz="2400" dirty="0"/>
          </a:p>
        </p:txBody>
      </p:sp>
      <p:sp>
        <p:nvSpPr>
          <p:cNvPr id="4" name="Date Placeholder 3"/>
          <p:cNvSpPr>
            <a:spLocks noGrp="1"/>
          </p:cNvSpPr>
          <p:nvPr>
            <p:ph type="dt" sz="half" idx="10"/>
          </p:nvPr>
        </p:nvSpPr>
        <p:spPr/>
        <p:txBody>
          <a:bodyPr/>
          <a:lstStyle/>
          <a:p>
            <a:fld id="{20D89588-D95C-4A47-88F5-9C5E161CDD99}" type="datetime1">
              <a:rPr lang="en-US" altLang="ko-KR" smtClean="0"/>
              <a:t>11/5/2023</a:t>
            </a:fld>
            <a:endParaRPr lang="en-US"/>
          </a:p>
        </p:txBody>
      </p:sp>
      <p:sp>
        <p:nvSpPr>
          <p:cNvPr id="5" name="Footer Placeholder 4"/>
          <p:cNvSpPr>
            <a:spLocks noGrp="1"/>
          </p:cNvSpPr>
          <p:nvPr>
            <p:ph type="ftr" sz="quarter" idx="11"/>
          </p:nvPr>
        </p:nvSpPr>
        <p:spPr/>
        <p:txBody>
          <a:bodyPr/>
          <a:lstStyle/>
          <a:p>
            <a:r>
              <a:rPr lang="en-US" altLang="ko-KR" smtClean="0"/>
              <a:t>GPT models</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6</a:t>
            </a:fld>
            <a:endParaRPr lang="en-US"/>
          </a:p>
        </p:txBody>
      </p:sp>
      <p:pic>
        <p:nvPicPr>
          <p:cNvPr id="7" name="Picture 6"/>
          <p:cNvPicPr>
            <a:picLocks noChangeAspect="1"/>
          </p:cNvPicPr>
          <p:nvPr/>
        </p:nvPicPr>
        <p:blipFill>
          <a:blip r:embed="rId2"/>
          <a:stretch>
            <a:fillRect/>
          </a:stretch>
        </p:blipFill>
        <p:spPr>
          <a:xfrm>
            <a:off x="228600" y="2545974"/>
            <a:ext cx="5355721" cy="3719966"/>
          </a:xfrm>
          <a:prstGeom prst="rect">
            <a:avLst/>
          </a:prstGeom>
        </p:spPr>
      </p:pic>
      <p:sp>
        <p:nvSpPr>
          <p:cNvPr id="8" name="Rectangle 7"/>
          <p:cNvSpPr/>
          <p:nvPr/>
        </p:nvSpPr>
        <p:spPr>
          <a:xfrm>
            <a:off x="5929467" y="2736285"/>
            <a:ext cx="3025621" cy="2677656"/>
          </a:xfrm>
          <a:prstGeom prst="rect">
            <a:avLst/>
          </a:prstGeom>
        </p:spPr>
        <p:txBody>
          <a:bodyPr wrap="square">
            <a:spAutoFit/>
          </a:bodyPr>
          <a:lstStyle/>
          <a:p>
            <a:pPr marL="285750" indent="-285750">
              <a:lnSpc>
                <a:spcPct val="200000"/>
              </a:lnSpc>
              <a:buFont typeface="Arial" panose="020B0604020202020204" pitchFamily="34" charset="0"/>
              <a:buChar char="•"/>
            </a:pPr>
            <a:r>
              <a:rPr lang="ko-KR" altLang="ko-KR" sz="1400" kern="100" dirty="0" smtClean="0">
                <a:ea typeface="맑은 고딕" panose="020B0503020000020004" pitchFamily="50" charset="-127"/>
                <a:cs typeface="Times New Roman" panose="02020603050405020304" pitchFamily="18" charset="0"/>
              </a:rPr>
              <a:t>디코더 블록</a:t>
            </a:r>
            <a:r>
              <a:rPr lang="ko-KR" altLang="en-US" sz="1400" kern="100" dirty="0" smtClean="0">
                <a:ea typeface="맑은 고딕" panose="020B0503020000020004" pitchFamily="50" charset="-127"/>
                <a:cs typeface="Times New Roman" panose="02020603050405020304" pitchFamily="18" charset="0"/>
              </a:rPr>
              <a:t>의 수 </a:t>
            </a:r>
            <a:r>
              <a:rPr lang="en-US" altLang="ko-KR" sz="1400" kern="100" dirty="0" smtClean="0">
                <a:ea typeface="맑은 고딕" panose="020B0503020000020004" pitchFamily="50" charset="-127"/>
                <a:cs typeface="Times New Roman" panose="02020603050405020304" pitchFamily="18" charset="0"/>
              </a:rPr>
              <a:t>=</a:t>
            </a:r>
            <a:r>
              <a:rPr lang="ko-KR" altLang="ko-KR" sz="1400" kern="100" dirty="0" smtClean="0">
                <a:ea typeface="맑은 고딕" panose="020B0503020000020004" pitchFamily="50" charset="-127"/>
                <a:cs typeface="Times New Roman" panose="02020603050405020304" pitchFamily="18" charset="0"/>
              </a:rPr>
              <a:t> </a:t>
            </a:r>
            <a:r>
              <a:rPr lang="en-US" altLang="ko-KR" sz="1400" kern="100" dirty="0" smtClean="0">
                <a:ea typeface="맑은 고딕" panose="020B0503020000020004" pitchFamily="50" charset="-127"/>
                <a:cs typeface="Times New Roman" panose="02020603050405020304" pitchFamily="18" charset="0"/>
              </a:rPr>
              <a:t>12</a:t>
            </a:r>
          </a:p>
          <a:p>
            <a:pPr marL="285750" indent="-285750">
              <a:lnSpc>
                <a:spcPct val="200000"/>
              </a:lnSpc>
              <a:buFont typeface="Arial" panose="020B0604020202020204" pitchFamily="34" charset="0"/>
              <a:buChar char="•"/>
            </a:pPr>
            <a:r>
              <a:rPr lang="ko-KR" altLang="ko-KR" sz="1400" kern="100" dirty="0" smtClean="0">
                <a:ea typeface="맑은 고딕" panose="020B0503020000020004" pitchFamily="50" charset="-127"/>
                <a:cs typeface="Times New Roman" panose="02020603050405020304" pitchFamily="18" charset="0"/>
              </a:rPr>
              <a:t>임베딩 </a:t>
            </a:r>
            <a:r>
              <a:rPr lang="ko-KR" altLang="ko-KR" sz="1400" kern="100" dirty="0">
                <a:ea typeface="맑은 고딕" panose="020B0503020000020004" pitchFamily="50" charset="-127"/>
                <a:cs typeface="Times New Roman" panose="02020603050405020304" pitchFamily="18" charset="0"/>
              </a:rPr>
              <a:t>벡터의 </a:t>
            </a:r>
            <a:r>
              <a:rPr lang="ko-KR" altLang="ko-KR" sz="1400" kern="100" dirty="0" smtClean="0">
                <a:ea typeface="맑은 고딕" panose="020B0503020000020004" pitchFamily="50" charset="-127"/>
                <a:cs typeface="Times New Roman" panose="02020603050405020304" pitchFamily="18" charset="0"/>
              </a:rPr>
              <a:t>차원</a:t>
            </a:r>
            <a:r>
              <a:rPr lang="en-US" altLang="ko-KR" sz="1400" kern="100" dirty="0" smtClean="0">
                <a:ea typeface="맑은 고딕" panose="020B0503020000020004" pitchFamily="50" charset="-127"/>
                <a:cs typeface="Times New Roman" panose="02020603050405020304" pitchFamily="18" charset="0"/>
              </a:rPr>
              <a:t> =</a:t>
            </a:r>
            <a:r>
              <a:rPr lang="ko-KR" altLang="ko-KR" sz="1400" kern="100" dirty="0" smtClean="0">
                <a:ea typeface="맑은 고딕" panose="020B0503020000020004" pitchFamily="50" charset="-127"/>
                <a:cs typeface="Times New Roman" panose="02020603050405020304" pitchFamily="18" charset="0"/>
              </a:rPr>
              <a:t> </a:t>
            </a:r>
            <a:r>
              <a:rPr lang="en-US" altLang="ko-KR" sz="1400" kern="100" dirty="0" smtClean="0">
                <a:ea typeface="맑은 고딕" panose="020B0503020000020004" pitchFamily="50" charset="-127"/>
                <a:cs typeface="Times New Roman" panose="02020603050405020304" pitchFamily="18" charset="0"/>
              </a:rPr>
              <a:t>768 </a:t>
            </a:r>
          </a:p>
          <a:p>
            <a:pPr marL="285750" indent="-285750">
              <a:lnSpc>
                <a:spcPct val="200000"/>
              </a:lnSpc>
              <a:buFont typeface="Arial" panose="020B0604020202020204" pitchFamily="34" charset="0"/>
              <a:buChar char="•"/>
            </a:pPr>
            <a:r>
              <a:rPr lang="ko-KR" altLang="ko-KR" sz="1400" kern="100" dirty="0" smtClean="0">
                <a:ea typeface="맑은 고딕" panose="020B0503020000020004" pitchFamily="50" charset="-127"/>
                <a:cs typeface="Times New Roman" panose="02020603050405020304" pitchFamily="18" charset="0"/>
              </a:rPr>
              <a:t>멀티</a:t>
            </a:r>
            <a:r>
              <a:rPr lang="en-US" altLang="ko-KR" sz="1400" kern="100" dirty="0">
                <a:ea typeface="맑은 고딕" panose="020B0503020000020004" pitchFamily="50" charset="-127"/>
                <a:cs typeface="Times New Roman" panose="02020603050405020304" pitchFamily="18" charset="0"/>
              </a:rPr>
              <a:t>-</a:t>
            </a:r>
            <a:r>
              <a:rPr lang="ko-KR" altLang="ko-KR" sz="1400" kern="100" dirty="0">
                <a:ea typeface="맑은 고딕" panose="020B0503020000020004" pitchFamily="50" charset="-127"/>
                <a:cs typeface="Times New Roman" panose="02020603050405020304" pitchFamily="18" charset="0"/>
              </a:rPr>
              <a:t>헤드 어텐션에서 사용된 헤드의 </a:t>
            </a:r>
            <a:r>
              <a:rPr lang="ko-KR" altLang="ko-KR" sz="1400" kern="100" dirty="0" smtClean="0">
                <a:ea typeface="맑은 고딕" panose="020B0503020000020004" pitchFamily="50" charset="-127"/>
                <a:cs typeface="Times New Roman" panose="02020603050405020304" pitchFamily="18" charset="0"/>
              </a:rPr>
              <a:t>수</a:t>
            </a:r>
            <a:r>
              <a:rPr lang="en-US" altLang="ko-KR" sz="1400" kern="100" dirty="0" smtClean="0">
                <a:ea typeface="맑은 고딕" panose="020B0503020000020004" pitchFamily="50" charset="-127"/>
                <a:cs typeface="Times New Roman" panose="02020603050405020304" pitchFamily="18" charset="0"/>
              </a:rPr>
              <a:t> =</a:t>
            </a:r>
            <a:r>
              <a:rPr lang="ko-KR" altLang="ko-KR" sz="1400" kern="100" dirty="0" smtClean="0">
                <a:ea typeface="맑은 고딕" panose="020B0503020000020004" pitchFamily="50" charset="-127"/>
                <a:cs typeface="Times New Roman" panose="02020603050405020304" pitchFamily="18" charset="0"/>
              </a:rPr>
              <a:t> </a:t>
            </a:r>
            <a:r>
              <a:rPr lang="en-US" altLang="ko-KR" sz="1400" kern="100" dirty="0">
                <a:ea typeface="맑은 고딕" panose="020B0503020000020004" pitchFamily="50" charset="-127"/>
                <a:cs typeface="Times New Roman" panose="02020603050405020304" pitchFamily="18" charset="0"/>
              </a:rPr>
              <a:t>12</a:t>
            </a:r>
            <a:r>
              <a:rPr lang="ko-KR" altLang="ko-KR" sz="1400" kern="100" dirty="0" smtClean="0">
                <a:ea typeface="맑은 고딕" panose="020B0503020000020004" pitchFamily="50" charset="-127"/>
                <a:cs typeface="Times New Roman" panose="02020603050405020304" pitchFamily="18" charset="0"/>
              </a:rPr>
              <a:t>개</a:t>
            </a:r>
            <a:endParaRPr lang="en-US" altLang="ko-KR" sz="1400" kern="100" dirty="0" smtClean="0">
              <a:ea typeface="맑은 고딕" panose="020B0503020000020004" pitchFamily="50" charset="-127"/>
              <a:cs typeface="Times New Roman" panose="02020603050405020304" pitchFamily="18" charset="0"/>
            </a:endParaRPr>
          </a:p>
          <a:p>
            <a:pPr marL="285750" indent="-285750">
              <a:lnSpc>
                <a:spcPct val="200000"/>
              </a:lnSpc>
              <a:buFont typeface="Arial" panose="020B0604020202020204" pitchFamily="34" charset="0"/>
              <a:buChar char="•"/>
            </a:pPr>
            <a:r>
              <a:rPr lang="ko-KR" altLang="ko-KR" sz="1400" kern="100" dirty="0" smtClean="0">
                <a:ea typeface="맑은 고딕" panose="020B0503020000020004" pitchFamily="50" charset="-127"/>
                <a:cs typeface="Times New Roman" panose="02020603050405020304" pitchFamily="18" charset="0"/>
              </a:rPr>
              <a:t>위치 </a:t>
            </a:r>
            <a:r>
              <a:rPr lang="ko-KR" altLang="ko-KR" sz="1400" kern="100" dirty="0">
                <a:ea typeface="맑은 고딕" panose="020B0503020000020004" pitchFamily="50" charset="-127"/>
                <a:cs typeface="Times New Roman" panose="02020603050405020304" pitchFamily="18" charset="0"/>
              </a:rPr>
              <a:t>기반 완전연결층이 갖는 노드의 </a:t>
            </a:r>
            <a:r>
              <a:rPr lang="ko-KR" altLang="ko-KR" sz="1400" kern="100" dirty="0" smtClean="0">
                <a:ea typeface="맑은 고딕" panose="020B0503020000020004" pitchFamily="50" charset="-127"/>
                <a:cs typeface="Times New Roman" panose="02020603050405020304" pitchFamily="18" charset="0"/>
              </a:rPr>
              <a:t>수</a:t>
            </a:r>
            <a:r>
              <a:rPr lang="en-US" altLang="ko-KR" sz="1400" kern="100" dirty="0" smtClean="0">
                <a:ea typeface="맑은 고딕" panose="020B0503020000020004" pitchFamily="50" charset="-127"/>
                <a:cs typeface="Times New Roman" panose="02020603050405020304" pitchFamily="18" charset="0"/>
              </a:rPr>
              <a:t> =</a:t>
            </a:r>
            <a:r>
              <a:rPr lang="ko-KR" altLang="ko-KR" sz="1400" kern="100" dirty="0" smtClean="0">
                <a:ea typeface="맑은 고딕" panose="020B0503020000020004" pitchFamily="50" charset="-127"/>
                <a:cs typeface="Times New Roman" panose="02020603050405020304" pitchFamily="18" charset="0"/>
              </a:rPr>
              <a:t> </a:t>
            </a:r>
            <a:r>
              <a:rPr lang="en-US" altLang="ko-KR" sz="1400" kern="100" dirty="0">
                <a:ea typeface="맑은 고딕" panose="020B0503020000020004" pitchFamily="50" charset="-127"/>
                <a:cs typeface="Times New Roman" panose="02020603050405020304" pitchFamily="18" charset="0"/>
              </a:rPr>
              <a:t>3,072</a:t>
            </a:r>
            <a:endParaRPr lang="ko-KR" altLang="en-US" sz="1400" dirty="0"/>
          </a:p>
        </p:txBody>
      </p:sp>
    </p:spTree>
    <p:extLst>
      <p:ext uri="{BB962C8B-B14F-4D97-AF65-F5344CB8AC3E}">
        <p14:creationId xmlns:p14="http://schemas.microsoft.com/office/powerpoint/2010/main" val="31536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GPT-1</a:t>
            </a:r>
            <a:endParaRPr lang="ko-KR" altLang="en-US" dirty="0"/>
          </a:p>
        </p:txBody>
      </p:sp>
      <p:sp>
        <p:nvSpPr>
          <p:cNvPr id="3" name="Content Placeholder 2"/>
          <p:cNvSpPr>
            <a:spLocks noGrp="1"/>
          </p:cNvSpPr>
          <p:nvPr>
            <p:ph idx="1"/>
          </p:nvPr>
        </p:nvSpPr>
        <p:spPr/>
        <p:txBody>
          <a:bodyPr/>
          <a:lstStyle/>
          <a:p>
            <a:r>
              <a:rPr lang="en-US" altLang="ko-KR" sz="2400" dirty="0"/>
              <a:t>GPT-1</a:t>
            </a:r>
            <a:r>
              <a:rPr lang="ko-KR" altLang="en-US" sz="2400" dirty="0"/>
              <a:t>의 언어 모형이 작동하는 방식의 예</a:t>
            </a:r>
          </a:p>
        </p:txBody>
      </p:sp>
      <p:sp>
        <p:nvSpPr>
          <p:cNvPr id="4" name="Date Placeholder 3"/>
          <p:cNvSpPr>
            <a:spLocks noGrp="1"/>
          </p:cNvSpPr>
          <p:nvPr>
            <p:ph type="dt" sz="half" idx="10"/>
          </p:nvPr>
        </p:nvSpPr>
        <p:spPr/>
        <p:txBody>
          <a:bodyPr/>
          <a:lstStyle/>
          <a:p>
            <a:fld id="{5E65AC4C-5B1C-4349-A27E-091101063A6F}" type="datetime1">
              <a:rPr lang="en-US" altLang="ko-KR" smtClean="0"/>
              <a:t>11/5/2023</a:t>
            </a:fld>
            <a:endParaRPr lang="en-US"/>
          </a:p>
        </p:txBody>
      </p:sp>
      <p:sp>
        <p:nvSpPr>
          <p:cNvPr id="5" name="Footer Placeholder 4"/>
          <p:cNvSpPr>
            <a:spLocks noGrp="1"/>
          </p:cNvSpPr>
          <p:nvPr>
            <p:ph type="ftr" sz="quarter" idx="11"/>
          </p:nvPr>
        </p:nvSpPr>
        <p:spPr/>
        <p:txBody>
          <a:bodyPr/>
          <a:lstStyle/>
          <a:p>
            <a:r>
              <a:rPr lang="en-US" altLang="ko-KR" smtClean="0"/>
              <a:t>GPT models</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7</a:t>
            </a:fld>
            <a:endParaRPr lang="en-US"/>
          </a:p>
        </p:txBody>
      </p:sp>
      <p:pic>
        <p:nvPicPr>
          <p:cNvPr id="7" name="Picture 6"/>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14550" y="2555875"/>
            <a:ext cx="5117155" cy="3576638"/>
          </a:xfrm>
          <a:prstGeom prst="rect">
            <a:avLst/>
          </a:prstGeom>
          <a:noFill/>
        </p:spPr>
      </p:pic>
    </p:spTree>
    <p:extLst>
      <p:ext uri="{BB962C8B-B14F-4D97-AF65-F5344CB8AC3E}">
        <p14:creationId xmlns:p14="http://schemas.microsoft.com/office/powerpoint/2010/main" val="1847074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GPT-1</a:t>
            </a:r>
            <a:endParaRPr lang="ko-KR" altLang="en-US" dirty="0"/>
          </a:p>
        </p:txBody>
      </p:sp>
      <p:sp>
        <p:nvSpPr>
          <p:cNvPr id="3" name="Content Placeholder 2"/>
          <p:cNvSpPr>
            <a:spLocks noGrp="1"/>
          </p:cNvSpPr>
          <p:nvPr>
            <p:ph idx="1"/>
          </p:nvPr>
        </p:nvSpPr>
        <p:spPr/>
        <p:txBody>
          <a:bodyPr/>
          <a:lstStyle/>
          <a:p>
            <a:r>
              <a:rPr lang="ko-KR" altLang="en-US" sz="2400" dirty="0" smtClean="0"/>
              <a:t>학습</a:t>
            </a:r>
            <a:endParaRPr lang="en-US" altLang="ko-KR" sz="2400" dirty="0" smtClean="0"/>
          </a:p>
          <a:p>
            <a:pPr lvl="1"/>
            <a:r>
              <a:rPr lang="ko-KR" altLang="en-US" sz="2000" dirty="0" smtClean="0"/>
              <a:t>준지도학습 </a:t>
            </a:r>
            <a:r>
              <a:rPr lang="en-US" altLang="ko-KR" sz="2000" dirty="0" smtClean="0"/>
              <a:t>(semi-supervised</a:t>
            </a:r>
            <a:r>
              <a:rPr lang="en-US" altLang="ko-KR" sz="2000" dirty="0" smtClean="0"/>
              <a:t>) (</a:t>
            </a:r>
            <a:r>
              <a:rPr lang="ko-KR" altLang="en-US" sz="2000" dirty="0" smtClean="0"/>
              <a:t>두 단계로 구성</a:t>
            </a:r>
            <a:r>
              <a:rPr lang="en-US" altLang="ko-KR" sz="2000" dirty="0" smtClean="0"/>
              <a:t>)</a:t>
            </a:r>
            <a:endParaRPr lang="en-US" altLang="ko-KR" sz="2000" dirty="0" smtClean="0"/>
          </a:p>
          <a:p>
            <a:pPr lvl="2"/>
            <a:r>
              <a:rPr lang="ko-KR" altLang="en-US" sz="1800" dirty="0" smtClean="0"/>
              <a:t>단계</a:t>
            </a:r>
            <a:r>
              <a:rPr lang="en-US" altLang="ko-KR" sz="1800" dirty="0" smtClean="0"/>
              <a:t>1: </a:t>
            </a:r>
            <a:r>
              <a:rPr lang="ko-KR" altLang="en-US" sz="1800" dirty="0" smtClean="0"/>
              <a:t>비지도 </a:t>
            </a:r>
            <a:r>
              <a:rPr lang="ko-KR" altLang="en-US" sz="1800" dirty="0" smtClean="0"/>
              <a:t>사전 </a:t>
            </a:r>
            <a:r>
              <a:rPr lang="ko-KR" altLang="en-US" sz="1800" dirty="0" smtClean="0"/>
              <a:t>학습 </a:t>
            </a:r>
            <a:r>
              <a:rPr lang="en-US" altLang="ko-KR" sz="1800" dirty="0"/>
              <a:t>(unsupervised </a:t>
            </a:r>
            <a:r>
              <a:rPr lang="en-US" altLang="ko-KR" sz="1800" dirty="0" smtClean="0"/>
              <a:t>pre-training)</a:t>
            </a:r>
            <a:endParaRPr lang="en-US" altLang="ko-KR" sz="1800" dirty="0"/>
          </a:p>
          <a:p>
            <a:pPr lvl="2"/>
            <a:r>
              <a:rPr lang="ko-KR" altLang="en-US" sz="1800" dirty="0" smtClean="0"/>
              <a:t>단계</a:t>
            </a:r>
            <a:r>
              <a:rPr lang="en-US" altLang="ko-KR" sz="1800" dirty="0" smtClean="0"/>
              <a:t>2: </a:t>
            </a:r>
            <a:r>
              <a:rPr lang="ko-KR" altLang="en-US" sz="1800" dirty="0" smtClean="0"/>
              <a:t>지도학습 </a:t>
            </a:r>
            <a:r>
              <a:rPr lang="ko-KR" altLang="en-US" sz="1800" dirty="0" smtClean="0"/>
              <a:t>기반 미세 </a:t>
            </a:r>
            <a:r>
              <a:rPr lang="ko-KR" altLang="en-US" sz="1800" dirty="0" smtClean="0"/>
              <a:t>조정 </a:t>
            </a:r>
            <a:r>
              <a:rPr lang="en-US" altLang="ko-KR" sz="1800" dirty="0"/>
              <a:t>(supervised </a:t>
            </a:r>
            <a:r>
              <a:rPr lang="en-US" altLang="ko-KR" sz="1800" dirty="0" smtClean="0"/>
              <a:t>fine-tuning)</a:t>
            </a:r>
          </a:p>
          <a:p>
            <a:pPr lvl="1"/>
            <a:r>
              <a:rPr lang="ko-KR" altLang="en-US" sz="2000" dirty="0"/>
              <a:t>단계</a:t>
            </a:r>
            <a:r>
              <a:rPr lang="en-US" altLang="ko-KR" sz="2000" dirty="0"/>
              <a:t>1: </a:t>
            </a:r>
            <a:r>
              <a:rPr lang="ko-KR" altLang="en-US" sz="2000" dirty="0"/>
              <a:t>비지도 사전 </a:t>
            </a:r>
            <a:r>
              <a:rPr lang="ko-KR" altLang="en-US" sz="2000" dirty="0" smtClean="0"/>
              <a:t>학습</a:t>
            </a:r>
            <a:endParaRPr lang="en-US" altLang="ko-KR" sz="2000" dirty="0" smtClean="0"/>
          </a:p>
          <a:p>
            <a:pPr lvl="2"/>
            <a:r>
              <a:rPr lang="ko-KR" altLang="en-US" sz="1800" dirty="0"/>
              <a:t>입력된 텍스트 데이터에 존재하는 이전 단어들의 정보를 이용해서 다음에 나올 단어가 무엇인지를 예측하는 방식으로 학습이 </a:t>
            </a:r>
            <a:r>
              <a:rPr lang="ko-KR" altLang="en-US" sz="1800" dirty="0" smtClean="0"/>
              <a:t>진행 </a:t>
            </a:r>
            <a:r>
              <a:rPr lang="ko-KR" altLang="en-US" sz="1800" dirty="0">
                <a:latin typeface="맑은 고딕" panose="020B0503020000020004" pitchFamily="50" charset="-127"/>
                <a:ea typeface="맑은 고딕" panose="020B0503020000020004" pitchFamily="50" charset="-127"/>
              </a:rPr>
              <a:t>⇒ 언어 모형을 비지도 학습 방식을 이용해서 대용량의 데이터를 적용하여 사전 </a:t>
            </a:r>
            <a:r>
              <a:rPr lang="ko-KR" altLang="en-US" sz="1800" dirty="0" smtClean="0">
                <a:latin typeface="맑은 고딕" panose="020B0503020000020004" pitchFamily="50" charset="-127"/>
                <a:ea typeface="맑은 고딕" panose="020B0503020000020004" pitchFamily="50" charset="-127"/>
              </a:rPr>
              <a:t>학습 수행</a:t>
            </a:r>
            <a:endParaRPr lang="en-US" altLang="ko-KR" sz="1800" dirty="0" smtClean="0">
              <a:latin typeface="맑은 고딕" panose="020B0503020000020004" pitchFamily="50" charset="-127"/>
              <a:ea typeface="맑은 고딕" panose="020B0503020000020004" pitchFamily="50" charset="-127"/>
            </a:endParaRPr>
          </a:p>
          <a:p>
            <a:pPr lvl="2"/>
            <a:r>
              <a:rPr lang="ko-KR" altLang="en-US" sz="1800" dirty="0" smtClean="0">
                <a:latin typeface="맑은 고딕" panose="020B0503020000020004" pitchFamily="50" charset="-127"/>
                <a:ea typeface="맑은 고딕" panose="020B0503020000020004" pitchFamily="50" charset="-127"/>
              </a:rPr>
              <a:t>사전학습에서 사용된 데이터</a:t>
            </a:r>
            <a:endParaRPr lang="en-US" altLang="ko-KR" sz="1800" dirty="0" smtClean="0">
              <a:latin typeface="맑은 고딕" panose="020B0503020000020004" pitchFamily="50" charset="-127"/>
              <a:ea typeface="맑은 고딕" panose="020B0503020000020004" pitchFamily="50" charset="-127"/>
            </a:endParaRPr>
          </a:p>
          <a:p>
            <a:pPr lvl="3"/>
            <a:r>
              <a:rPr lang="en-US" altLang="ko-KR" sz="1400" dirty="0" err="1"/>
              <a:t>BookCorpus</a:t>
            </a:r>
            <a:r>
              <a:rPr lang="en-US" altLang="ko-KR" sz="1400" dirty="0"/>
              <a:t> </a:t>
            </a:r>
            <a:r>
              <a:rPr lang="ko-KR" altLang="en-US" sz="1400" dirty="0" smtClean="0"/>
              <a:t>데이터셋 사용</a:t>
            </a:r>
            <a:r>
              <a:rPr lang="en-US" altLang="ko-KR" sz="1400" dirty="0" smtClean="0"/>
              <a:t>: </a:t>
            </a:r>
            <a:r>
              <a:rPr lang="ko-KR" altLang="en-US" sz="1400" dirty="0"/>
              <a:t>출간되지 않은 </a:t>
            </a:r>
            <a:r>
              <a:rPr lang="en-US" altLang="ko-KR" sz="1400" dirty="0"/>
              <a:t>7</a:t>
            </a:r>
            <a:r>
              <a:rPr lang="ko-KR" altLang="en-US" sz="1400" dirty="0"/>
              <a:t>천 권이 넘는 </a:t>
            </a:r>
            <a:r>
              <a:rPr lang="ko-KR" altLang="en-US" sz="1400" dirty="0" smtClean="0"/>
              <a:t>책</a:t>
            </a:r>
            <a:endParaRPr lang="en-US" altLang="ko-KR" sz="1400" dirty="0" smtClean="0"/>
          </a:p>
          <a:p>
            <a:pPr lvl="3"/>
            <a:r>
              <a:rPr lang="ko-KR" altLang="en-US" sz="1400" dirty="0"/>
              <a:t>대안적으로 사용될 수 있는 </a:t>
            </a:r>
            <a:r>
              <a:rPr lang="en-US" altLang="ko-KR" sz="1400" dirty="0"/>
              <a:t>Word Benchmark </a:t>
            </a:r>
            <a:r>
              <a:rPr lang="ko-KR" altLang="en-US" sz="1400" dirty="0"/>
              <a:t>데이터셋 대신 </a:t>
            </a:r>
            <a:r>
              <a:rPr lang="en-US" altLang="ko-KR" sz="1400" dirty="0" err="1"/>
              <a:t>BookCorpus</a:t>
            </a:r>
            <a:r>
              <a:rPr lang="ko-KR" altLang="en-US" sz="1400" dirty="0"/>
              <a:t>를 사용했는데</a:t>
            </a:r>
            <a:r>
              <a:rPr lang="en-US" altLang="ko-KR" sz="1400" dirty="0"/>
              <a:t>, </a:t>
            </a:r>
            <a:r>
              <a:rPr lang="ko-KR" altLang="en-US" sz="1400" dirty="0"/>
              <a:t>주된 이유는 </a:t>
            </a:r>
            <a:r>
              <a:rPr lang="en-US" altLang="ko-KR" sz="1400" dirty="0" err="1"/>
              <a:t>BookCorpus</a:t>
            </a:r>
            <a:r>
              <a:rPr lang="en-US" altLang="ko-KR" sz="1400" dirty="0"/>
              <a:t> </a:t>
            </a:r>
            <a:r>
              <a:rPr lang="ko-KR" altLang="en-US" sz="1400" dirty="0"/>
              <a:t>데이터셋이 더 긴 시퀀스 데이터로 구성되어 있어 멀리 떨어져 있는 단어들 간의 연결 관계를 파악하는데 더 적합하기 때문</a:t>
            </a:r>
            <a:endParaRPr lang="en-US" altLang="ko-KR" sz="1400" dirty="0"/>
          </a:p>
          <a:p>
            <a:pPr lvl="3"/>
            <a:endParaRPr lang="ko-KR" altLang="en-US" sz="1400" dirty="0"/>
          </a:p>
        </p:txBody>
      </p:sp>
      <p:sp>
        <p:nvSpPr>
          <p:cNvPr id="4" name="Date Placeholder 3"/>
          <p:cNvSpPr>
            <a:spLocks noGrp="1"/>
          </p:cNvSpPr>
          <p:nvPr>
            <p:ph type="dt" sz="half" idx="10"/>
          </p:nvPr>
        </p:nvSpPr>
        <p:spPr/>
        <p:txBody>
          <a:bodyPr/>
          <a:lstStyle/>
          <a:p>
            <a:fld id="{1FDD66B7-1391-48CD-8058-6733AA900DFF}" type="datetime1">
              <a:rPr lang="en-US" altLang="ko-KR" smtClean="0"/>
              <a:t>11/5/2023</a:t>
            </a:fld>
            <a:endParaRPr lang="en-US"/>
          </a:p>
        </p:txBody>
      </p:sp>
      <p:sp>
        <p:nvSpPr>
          <p:cNvPr id="5" name="Footer Placeholder 4"/>
          <p:cNvSpPr>
            <a:spLocks noGrp="1"/>
          </p:cNvSpPr>
          <p:nvPr>
            <p:ph type="ftr" sz="quarter" idx="11"/>
          </p:nvPr>
        </p:nvSpPr>
        <p:spPr/>
        <p:txBody>
          <a:bodyPr/>
          <a:lstStyle/>
          <a:p>
            <a:r>
              <a:rPr lang="en-US" altLang="ko-KR" smtClean="0"/>
              <a:t>GPT models</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8</a:t>
            </a:fld>
            <a:endParaRPr lang="en-US"/>
          </a:p>
        </p:txBody>
      </p:sp>
    </p:spTree>
    <p:extLst>
      <p:ext uri="{BB962C8B-B14F-4D97-AF65-F5344CB8AC3E}">
        <p14:creationId xmlns:p14="http://schemas.microsoft.com/office/powerpoint/2010/main" val="2408976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GPT-1</a:t>
            </a:r>
            <a:endParaRPr lang="ko-KR" altLang="en-US" dirty="0"/>
          </a:p>
        </p:txBody>
      </p:sp>
      <p:sp>
        <p:nvSpPr>
          <p:cNvPr id="3" name="Content Placeholder 2"/>
          <p:cNvSpPr>
            <a:spLocks noGrp="1"/>
          </p:cNvSpPr>
          <p:nvPr>
            <p:ph idx="1"/>
          </p:nvPr>
        </p:nvSpPr>
        <p:spPr/>
        <p:txBody>
          <a:bodyPr/>
          <a:lstStyle/>
          <a:p>
            <a:r>
              <a:rPr lang="ko-KR" altLang="en-US" sz="2400" dirty="0" smtClean="0"/>
              <a:t>학습</a:t>
            </a:r>
            <a:endParaRPr lang="en-US" altLang="ko-KR" sz="2400" dirty="0" smtClean="0"/>
          </a:p>
          <a:p>
            <a:pPr lvl="1"/>
            <a:r>
              <a:rPr lang="ko-KR" altLang="en-US" sz="2000" dirty="0" smtClean="0"/>
              <a:t>단계</a:t>
            </a:r>
            <a:r>
              <a:rPr lang="en-US" altLang="ko-KR" sz="2000" dirty="0"/>
              <a:t>1: </a:t>
            </a:r>
            <a:r>
              <a:rPr lang="ko-KR" altLang="en-US" sz="2000" dirty="0"/>
              <a:t>비지도 사전 </a:t>
            </a:r>
            <a:r>
              <a:rPr lang="ko-KR" altLang="en-US" sz="2000" dirty="0" smtClean="0"/>
              <a:t>학습 </a:t>
            </a:r>
            <a:r>
              <a:rPr lang="en-US" altLang="ko-KR" sz="2000" dirty="0" smtClean="0"/>
              <a:t>(cont’d)</a:t>
            </a:r>
          </a:p>
          <a:p>
            <a:pPr lvl="2"/>
            <a:r>
              <a:rPr lang="ko-KR" altLang="en-US" sz="1600" dirty="0"/>
              <a:t>하이퍼파라미터</a:t>
            </a:r>
            <a:endParaRPr lang="en-US" altLang="ko-KR" sz="1600" dirty="0"/>
          </a:p>
          <a:p>
            <a:pPr lvl="3"/>
            <a:r>
              <a:rPr lang="ko-KR" altLang="en-US" sz="1400" dirty="0"/>
              <a:t>옵티마이저</a:t>
            </a:r>
            <a:r>
              <a:rPr lang="en-US" altLang="ko-KR" sz="1400" dirty="0"/>
              <a:t>: Adam, </a:t>
            </a:r>
            <a:r>
              <a:rPr lang="ko-KR" altLang="en-US" sz="1400" dirty="0"/>
              <a:t>최대 학습률</a:t>
            </a:r>
            <a:r>
              <a:rPr lang="en-US" altLang="ko-KR" sz="1400" dirty="0"/>
              <a:t>:</a:t>
            </a:r>
            <a:r>
              <a:rPr lang="ko-KR" altLang="en-US" sz="1400" dirty="0"/>
              <a:t> </a:t>
            </a:r>
            <a:r>
              <a:rPr lang="en-US" altLang="ko-KR" sz="1400" dirty="0" err="1"/>
              <a:t>2.5e</a:t>
            </a:r>
            <a:r>
              <a:rPr lang="en-US" altLang="ko-KR" sz="1400" dirty="0"/>
              <a:t>-4, </a:t>
            </a:r>
          </a:p>
          <a:p>
            <a:pPr lvl="3"/>
            <a:r>
              <a:rPr lang="ko-KR" altLang="en-US" sz="1400" dirty="0"/>
              <a:t>입력 시퀀스 길이</a:t>
            </a:r>
            <a:r>
              <a:rPr lang="en-US" altLang="ko-KR" sz="1400" dirty="0"/>
              <a:t>:</a:t>
            </a:r>
            <a:r>
              <a:rPr lang="ko-KR" altLang="en-US" sz="1400" dirty="0"/>
              <a:t> </a:t>
            </a:r>
            <a:r>
              <a:rPr lang="en-US" altLang="ko-KR" sz="1400" dirty="0"/>
              <a:t>512, </a:t>
            </a:r>
            <a:r>
              <a:rPr lang="ko-KR" altLang="en-US" sz="1400" dirty="0"/>
              <a:t>미니 배치 크기</a:t>
            </a:r>
            <a:r>
              <a:rPr lang="en-US" altLang="ko-KR" sz="1400" dirty="0"/>
              <a:t>:</a:t>
            </a:r>
            <a:r>
              <a:rPr lang="ko-KR" altLang="en-US" sz="1400" dirty="0"/>
              <a:t> </a:t>
            </a:r>
            <a:r>
              <a:rPr lang="en-US" altLang="ko-KR" sz="1400" dirty="0"/>
              <a:t>64, </a:t>
            </a:r>
            <a:r>
              <a:rPr lang="ko-KR" altLang="en-US" sz="1400" dirty="0"/>
              <a:t>전체 에포크의 수</a:t>
            </a:r>
            <a:r>
              <a:rPr lang="en-US" altLang="ko-KR" sz="1400" dirty="0"/>
              <a:t>:</a:t>
            </a:r>
            <a:r>
              <a:rPr lang="ko-KR" altLang="en-US" sz="1400" dirty="0"/>
              <a:t> </a:t>
            </a:r>
            <a:r>
              <a:rPr lang="en-US" altLang="ko-KR" sz="1400" dirty="0"/>
              <a:t>100</a:t>
            </a:r>
          </a:p>
          <a:p>
            <a:pPr lvl="3"/>
            <a:r>
              <a:rPr lang="ko-KR" altLang="en-US" sz="1400" dirty="0"/>
              <a:t>가중치 파라미터는 </a:t>
            </a:r>
            <a:r>
              <a:rPr lang="en-US" altLang="ko-KR" sz="1400" dirty="0"/>
              <a:t>N(0, 0.02)</a:t>
            </a:r>
            <a:r>
              <a:rPr lang="ko-KR" altLang="en-US" sz="1400" dirty="0"/>
              <a:t>의 분산 크기가 고정된 정규 분포를 사용하여 초기화</a:t>
            </a:r>
            <a:endParaRPr lang="en-US" altLang="ko-KR" sz="1400" dirty="0"/>
          </a:p>
          <a:p>
            <a:pPr lvl="3"/>
            <a:r>
              <a:rPr lang="en-US" altLang="ko-KR" sz="1400" dirty="0"/>
              <a:t>10%</a:t>
            </a:r>
            <a:r>
              <a:rPr lang="ko-KR" altLang="en-US" sz="1400" dirty="0"/>
              <a:t>의 드롭아웃을 적용</a:t>
            </a:r>
            <a:endParaRPr lang="en-US" altLang="ko-KR" sz="1400" dirty="0"/>
          </a:p>
          <a:p>
            <a:pPr lvl="3"/>
            <a:r>
              <a:rPr lang="en-US" altLang="ko-KR" sz="1400" dirty="0" err="1"/>
              <a:t>L2</a:t>
            </a:r>
            <a:r>
              <a:rPr lang="en-US" altLang="ko-KR" sz="1400" dirty="0"/>
              <a:t> </a:t>
            </a:r>
            <a:r>
              <a:rPr lang="ko-KR" altLang="en-US" sz="1400" dirty="0"/>
              <a:t>규제화와 유사한 방법의 규제화를 진행</a:t>
            </a:r>
            <a:endParaRPr lang="en-US" altLang="ko-KR" sz="1400" dirty="0"/>
          </a:p>
          <a:p>
            <a:pPr lvl="3"/>
            <a:r>
              <a:rPr lang="ko-KR" altLang="en-US" sz="1400" dirty="0"/>
              <a:t>활성화 함수</a:t>
            </a:r>
            <a:r>
              <a:rPr lang="en-US" altLang="ko-KR" sz="1400" dirty="0"/>
              <a:t>:</a:t>
            </a:r>
            <a:r>
              <a:rPr lang="ko-KR" altLang="en-US" sz="1400" dirty="0"/>
              <a:t> </a:t>
            </a:r>
            <a:r>
              <a:rPr lang="en-US" altLang="ko-KR" sz="1400" dirty="0" err="1"/>
              <a:t>GELU</a:t>
            </a:r>
            <a:endParaRPr lang="en-US" altLang="ko-KR" sz="1400" dirty="0"/>
          </a:p>
          <a:p>
            <a:pPr lvl="3"/>
            <a:r>
              <a:rPr lang="ko-KR" altLang="en-US" sz="1400" dirty="0"/>
              <a:t>위치 임베딩</a:t>
            </a:r>
            <a:r>
              <a:rPr lang="en-US" altLang="ko-KR" sz="1400" dirty="0"/>
              <a:t>: </a:t>
            </a:r>
            <a:r>
              <a:rPr lang="ko-KR" altLang="en-US" sz="1400" dirty="0"/>
              <a:t>학습을 통해 결정</a:t>
            </a:r>
            <a:endParaRPr lang="en-US" altLang="ko-KR" sz="1400" dirty="0"/>
          </a:p>
          <a:p>
            <a:pPr lvl="3"/>
            <a:r>
              <a:rPr lang="ko-KR" altLang="en-US" sz="1400" b="1" u="sng" dirty="0"/>
              <a:t>토큰화</a:t>
            </a:r>
            <a:r>
              <a:rPr lang="en-US" altLang="ko-KR" sz="1400" b="1" u="sng" dirty="0"/>
              <a:t>: Byte Pair Encoding</a:t>
            </a:r>
          </a:p>
        </p:txBody>
      </p:sp>
      <p:sp>
        <p:nvSpPr>
          <p:cNvPr id="4" name="Date Placeholder 3"/>
          <p:cNvSpPr>
            <a:spLocks noGrp="1"/>
          </p:cNvSpPr>
          <p:nvPr>
            <p:ph type="dt" sz="half" idx="10"/>
          </p:nvPr>
        </p:nvSpPr>
        <p:spPr/>
        <p:txBody>
          <a:bodyPr/>
          <a:lstStyle/>
          <a:p>
            <a:fld id="{1FDD66B7-1391-48CD-8058-6733AA900DFF}" type="datetime1">
              <a:rPr lang="en-US" altLang="ko-KR" smtClean="0"/>
              <a:t>11/5/2023</a:t>
            </a:fld>
            <a:endParaRPr lang="en-US"/>
          </a:p>
        </p:txBody>
      </p:sp>
      <p:sp>
        <p:nvSpPr>
          <p:cNvPr id="5" name="Footer Placeholder 4"/>
          <p:cNvSpPr>
            <a:spLocks noGrp="1"/>
          </p:cNvSpPr>
          <p:nvPr>
            <p:ph type="ftr" sz="quarter" idx="11"/>
          </p:nvPr>
        </p:nvSpPr>
        <p:spPr/>
        <p:txBody>
          <a:bodyPr/>
          <a:lstStyle/>
          <a:p>
            <a:r>
              <a:rPr lang="en-US" altLang="ko-KR" smtClean="0"/>
              <a:t>GPT models</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9</a:t>
            </a:fld>
            <a:endParaRPr lang="en-US"/>
          </a:p>
        </p:txBody>
      </p:sp>
    </p:spTree>
    <p:extLst>
      <p:ext uri="{BB962C8B-B14F-4D97-AF65-F5344CB8AC3E}">
        <p14:creationId xmlns:p14="http://schemas.microsoft.com/office/powerpoint/2010/main" val="396237147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Week 1: Course Introduction&amp;quot;&quot;/&gt;&lt;property id=&quot;20307&quot; value=&quot;256&quot;/&gt;&lt;/object&gt;&lt;object type=&quot;3&quot; unique_id=&quot;10005&quot;&gt;&lt;property id=&quot;20148&quot; value=&quot;5&quot;/&gt;&lt;property id=&quot;20300&quot; value=&quot;Slide 4 - &amp;quot;Course Intro. &amp;quot;&quot;/&gt;&lt;property id=&quot;20307&quot; value=&quot;257&quot;/&gt;&lt;/object&gt;&lt;object type=&quot;3&quot; unique_id=&quot;10403&quot;&gt;&lt;property id=&quot;20148&quot; value=&quot;5&quot;/&gt;&lt;property id=&quot;20300&quot; value=&quot;Slide 5&quot;/&gt;&lt;property id=&quot;20307&quot; value=&quot;258&quot;/&gt;&lt;/object&gt;&lt;object type=&quot;3&quot; unique_id=&quot;10435&quot;&gt;&lt;property id=&quot;20148&quot; value=&quot;5&quot;/&gt;&lt;property id=&quot;20300&quot; value=&quot;Slide 2 - &amp;quot;Instructor&amp;quot;&quot;/&gt;&lt;property id=&quot;20307&quot; value=&quot;259&quot;/&gt;&lt;/object&gt;&lt;object type=&quot;3&quot; unique_id=&quot;10436&quot;&gt;&lt;property id=&quot;20148&quot; value=&quot;5&quot;/&gt;&lt;property id=&quot;20300&quot; value=&quot;Slide 6 - &amp;quot;Course Schedule&amp;quot;&quot;/&gt;&lt;property id=&quot;20307&quot; value=&quot;260&quot;/&gt;&lt;/object&gt;&lt;object type=&quot;3&quot; unique_id=&quot;10437&quot;&gt;&lt;property id=&quot;20148&quot; value=&quot;5&quot;/&gt;&lt;property id=&quot;20300&quot; value=&quot;Slide 7 - &amp;quot;Course Schedule (cont.)&amp;quot;&quot;/&gt;&lt;property id=&quot;20307&quot; value=&quot;261&quot;/&gt;&lt;/object&gt;&lt;object type=&quot;3&quot; unique_id=&quot;10438&quot;&gt;&lt;property id=&quot;20148&quot; value=&quot;5&quot;/&gt;&lt;property id=&quot;20300&quot; value=&quot;Slide 8 - &amp;quot;Course Schedule (cont.)&amp;quot;&quot;/&gt;&lt;property id=&quot;20307&quot; value=&quot;262&quot;/&gt;&lt;/object&gt;&lt;object type=&quot;3&quot; unique_id=&quot;10484&quot;&gt;&lt;property id=&quot;20148&quot; value=&quot;5&quot;/&gt;&lt;property id=&quot;20300&quot; value=&quot;Slide 9 - &amp;quot;Weekly Schedule (안)&amp;quot;&quot;/&gt;&lt;property id=&quot;20307&quot; value=&quot;263&quot;/&gt;&lt;/object&gt;&lt;object type=&quot;3&quot; unique_id=&quot;10535&quot;&gt;&lt;property id=&quot;20148&quot; value=&quot;5&quot;/&gt;&lt;property id=&quot;20300&quot; value=&quot;Slide 3 - &amp;quot;Instructor&amp;quot;&quot;/&gt;&lt;property id=&quot;20307&quot; value=&quot;264&quot;/&gt;&lt;/object&gt;&lt;object type=&quot;3&quot; unique_id=&quot;10591&quot;&gt;&lt;property id=&quot;20148&quot; value=&quot;5&quot;/&gt;&lt;property id=&quot;20300&quot; value=&quot;Slide 11 - &amp;quot;Requirements&amp;quot;&quot;/&gt;&lt;property id=&quot;20307&quot; value=&quot;265&quot;/&gt;&lt;/object&gt;&lt;object type=&quot;3&quot; unique_id=&quot;10628&quot;&gt;&lt;property id=&quot;20148&quot; value=&quot;5&quot;/&gt;&lt;property id=&quot;20300&quot; value=&quot;Slide 12 - &amp;quot;Possible research questions&amp;quot;&quot;/&gt;&lt;property id=&quot;20307&quot; value=&quot;266&quot;/&gt;&lt;/object&gt;&lt;object type=&quot;3&quot; unique_id=&quot;10720&quot;&gt;&lt;property id=&quot;20148&quot; value=&quot;5&quot;/&gt;&lt;property id=&quot;20300&quot; value=&quot;Slide 10 - &amp;quot;Grading&amp;quot;&quot;/&gt;&lt;property id=&quot;20307&quot; value=&quot;270&quot;/&gt;&lt;/object&gt;&lt;object type=&quot;3&quot; unique_id=&quot;10721&quot;&gt;&lt;property id=&quot;20148&quot; value=&quot;5&quot;/&gt;&lt;property id=&quot;20300&quot; value=&quot;Slide 13 - &amp;quot;What do we need?&amp;quot;&quot;/&gt;&lt;property id=&quot;20307&quot; value=&quot;267&quot;/&gt;&lt;/object&gt;&lt;object type=&quot;3&quot; unique_id=&quot;10722&quot;&gt;&lt;property id=&quot;20148&quot; value=&quot;5&quot;/&gt;&lt;property id=&quot;20300&quot; value=&quot;Slide 14 - &amp;quot;Data&amp;quot;&quot;/&gt;&lt;property id=&quot;20307&quot; value=&quot;268&quot;/&gt;&lt;/object&gt;&lt;object type=&quot;3&quot; unique_id=&quot;10723&quot;&gt;&lt;property id=&quot;20148&quot; value=&quot;5&quot;/&gt;&lt;property id=&quot;20300&quot; value=&quot;Slide 15 - &amp;quot;Data (cont.)&amp;quot;&quot;/&gt;&lt;property id=&quot;20307&quot; value=&quot;269&quot;/&gt;&lt;/object&gt;&lt;object type=&quot;3&quot; unique_id=&quot;10724&quot;&gt;&lt;property id=&quot;20148&quot; value=&quot;5&quot;/&gt;&lt;property id=&quot;20300&quot; value=&quot;Slide 16 - &amp;quot;Study examples&amp;quot;&quot;/&gt;&lt;property id=&quot;20307&quot; value=&quot;271&quot;/&gt;&lt;/object&gt;&lt;/object&gt;&lt;/object&gt;&lt;/database&gt;"/>
  <p:tag name="SECTOMILLISECCONVERTED" val="1"/>
</p:tagLst>
</file>

<file path=ppt/theme/theme1.xml><?xml version="1.0" encoding="utf-8"?>
<a:theme xmlns:a="http://schemas.openxmlformats.org/drawingml/2006/main" name="01013022">
  <a:themeElements>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solidFill>
            <a:schemeClr val="tx1"/>
          </a:solidFill>
          <a:prstDash val="solid"/>
          <a:round/>
          <a:headEnd type="none" w="med" len="med"/>
          <a:tailEnd type="none" w="med" len="med"/>
        </a:ln>
        <a:effectLs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0" i="0" u="none" strike="noStrike" cap="none" normalizeH="0" baseline="0" smtClean="0">
            <a:ln>
              <a:noFill/>
            </a:ln>
            <a:solidFill>
              <a:schemeClr val="tx1"/>
            </a:solidFill>
            <a:effectLst/>
            <a:latin typeface="Arial" charset="0"/>
          </a:defRPr>
        </a:defPPr>
      </a:lstStyle>
    </a:spDef>
    <a:lnDef>
      <a:spPr bwMode="auto">
        <a:solidFill>
          <a:schemeClr val="accent1"/>
        </a:solidFill>
        <a:ln w="9525" cap="flat" cmpd="sng" algn="ctr">
          <a:solidFill>
            <a:schemeClr val="tx2">
              <a:lumMod val="60000"/>
              <a:lumOff val="40000"/>
            </a:schemeClr>
          </a:solidFill>
          <a:prstDash val="sys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TS102821062</Template>
  <TotalTime>28522</TotalTime>
  <Words>3049</Words>
  <Application>Microsoft Office PowerPoint</Application>
  <PresentationFormat>On-screen Show (4:3)</PresentationFormat>
  <Paragraphs>523</Paragraphs>
  <Slides>59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59</vt:i4>
      </vt:variant>
    </vt:vector>
  </HeadingPairs>
  <TitlesOfParts>
    <vt:vector size="67" baseType="lpstr">
      <vt:lpstr>맑은 고딕</vt:lpstr>
      <vt:lpstr>Arial</vt:lpstr>
      <vt:lpstr>Calibri</vt:lpstr>
      <vt:lpstr>Cambria Math</vt:lpstr>
      <vt:lpstr>Tahoma</vt:lpstr>
      <vt:lpstr>Times New Roman</vt:lpstr>
      <vt:lpstr>Wingdings</vt:lpstr>
      <vt:lpstr>01013022</vt:lpstr>
      <vt:lpstr>GPT Models</vt:lpstr>
      <vt:lpstr>GPT Timeline</vt:lpstr>
      <vt:lpstr>Summary of GPT-1, 2, and 3</vt:lpstr>
      <vt:lpstr>GPT-1</vt:lpstr>
      <vt:lpstr>GPT-1</vt:lpstr>
      <vt:lpstr>GPT-1</vt:lpstr>
      <vt:lpstr>GPT-1</vt:lpstr>
      <vt:lpstr>GPT-1</vt:lpstr>
      <vt:lpstr>GPT-1</vt:lpstr>
      <vt:lpstr>GPT-1</vt:lpstr>
      <vt:lpstr>GPT-1</vt:lpstr>
      <vt:lpstr>GPT-1</vt:lpstr>
      <vt:lpstr>GPT-1: 모형의 성능</vt:lpstr>
      <vt:lpstr>GPT-1</vt:lpstr>
      <vt:lpstr>gpt-2</vt:lpstr>
      <vt:lpstr>GPT-2</vt:lpstr>
      <vt:lpstr>GPT-2</vt:lpstr>
      <vt:lpstr>GPT-2</vt:lpstr>
      <vt:lpstr>GPT-2</vt:lpstr>
      <vt:lpstr>GPT-2</vt:lpstr>
      <vt:lpstr>GPT-2</vt:lpstr>
      <vt:lpstr>GPT-3</vt:lpstr>
      <vt:lpstr>GPT-3</vt:lpstr>
      <vt:lpstr>제로샷, 원샷, 퓨샷</vt:lpstr>
      <vt:lpstr>제로샷, 원샷, 퓨샷</vt:lpstr>
      <vt:lpstr>GPT-3</vt:lpstr>
      <vt:lpstr>GPT-3</vt:lpstr>
      <vt:lpstr>GPT-3</vt:lpstr>
      <vt:lpstr>InstructGPT</vt:lpstr>
      <vt:lpstr>InstructGPT</vt:lpstr>
      <vt:lpstr>InstructGPT</vt:lpstr>
      <vt:lpstr>InstructGPT</vt:lpstr>
      <vt:lpstr>InstructGPT</vt:lpstr>
      <vt:lpstr>InstructGPT</vt:lpstr>
      <vt:lpstr>InstructGPT</vt:lpstr>
      <vt:lpstr>InstructGPT</vt:lpstr>
      <vt:lpstr>InstructGPT</vt:lpstr>
      <vt:lpstr>InstructGPT: 미세조정 단계</vt:lpstr>
      <vt:lpstr>InstructGPT: 미세조정 단계</vt:lpstr>
      <vt:lpstr>InstructGPT: 미세조정 단계</vt:lpstr>
      <vt:lpstr>InstructGPT: 미세조정 단계</vt:lpstr>
      <vt:lpstr>InstructGPT: 미세조정 단계</vt:lpstr>
      <vt:lpstr>InstructGPT</vt:lpstr>
      <vt:lpstr>InstructGPT</vt:lpstr>
      <vt:lpstr>InstructGPT: 모형의 성능</vt:lpstr>
      <vt:lpstr>InstructGPT: 모형의 성능</vt:lpstr>
      <vt:lpstr>ChatGPT</vt:lpstr>
      <vt:lpstr>gpt 실습</vt:lpstr>
      <vt:lpstr>GPT2</vt:lpstr>
      <vt:lpstr>GPT-3 미세조정</vt:lpstr>
      <vt:lpstr>GPT-3 미세조정</vt:lpstr>
      <vt:lpstr>GPT-3 미세조정</vt:lpstr>
      <vt:lpstr>GPT-3 미세조정</vt:lpstr>
      <vt:lpstr>GPT-3 미세조정</vt:lpstr>
      <vt:lpstr>GPT-3 미세조정</vt:lpstr>
      <vt:lpstr>GPT-3 미세조정</vt:lpstr>
      <vt:lpstr>GPT-3 미세조정</vt:lpstr>
      <vt:lpstr>GPT-3 미세조정</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dc:title>
  <dc:creator>Sang Yup Lee</dc:creator>
  <cp:lastModifiedBy>Sang</cp:lastModifiedBy>
  <cp:revision>545</cp:revision>
  <dcterms:created xsi:type="dcterms:W3CDTF">2015-01-19T14:33:39Z</dcterms:created>
  <dcterms:modified xsi:type="dcterms:W3CDTF">2023-11-05T14:47:39Z</dcterms:modified>
</cp:coreProperties>
</file>