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393" r:id="rId3"/>
    <p:sldId id="392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5" r:id="rId21"/>
    <p:sldId id="410" r:id="rId22"/>
    <p:sldId id="411" r:id="rId23"/>
    <p:sldId id="413" r:id="rId24"/>
    <p:sldId id="412" r:id="rId25"/>
    <p:sldId id="414" r:id="rId26"/>
    <p:sldId id="391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46" autoAdjust="0"/>
  </p:normalViewPr>
  <p:slideViewPr>
    <p:cSldViewPr>
      <p:cViewPr varScale="1">
        <p:scale>
          <a:sx n="57" d="100"/>
          <a:sy n="57" d="100"/>
        </p:scale>
        <p:origin x="14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6B131CE-D105-48C3-9447-4259AB930BC3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RL &amp; PPO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1BFEBA-AFDE-4E7D-A79A-6339778738AA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RL &amp; PPO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31E53A-EAF6-4D0E-A01B-8AAE37C568AD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RL &amp; PPO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1981B8-4689-4322-84CA-530890BF58AE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RL &amp; PPO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F7F65B-2B78-497F-8DF0-EC13403CAB89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RL &amp; PPO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FC7ACF-3C3C-4A73-B5AB-A86A23081A8F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RL &amp; PPO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2D26B4-BFB1-4B9B-A071-12A6A03A4C7E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RL &amp; PPO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821C4D-0273-4030-A165-DC9922EE6DD0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RL &amp; PPO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90C38F-D5C4-4D21-9AE5-1576F87CB7F9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RL &amp; PPO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AADED0-0535-40DC-A1C1-BD13F23CE98D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RL &amp; PPO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2EB87-5407-4199-8932-8410A75E89C8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RL &amp; PPO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6EC09A5E-3718-4CA2-AF10-41EF07BF55CC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RL &amp; PPO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강화학습과 </a:t>
            </a:r>
            <a:r>
              <a:rPr lang="en-US" altLang="ko-KR" dirty="0" smtClean="0"/>
              <a:t>PPO </a:t>
            </a:r>
            <a:r>
              <a:rPr lang="ko-KR" altLang="en-US" dirty="0" smtClean="0"/>
              <a:t>소개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Reinforcement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78" y="2138131"/>
            <a:ext cx="8535097" cy="4114800"/>
          </a:xfrm>
        </p:spPr>
        <p:txBody>
          <a:bodyPr/>
          <a:lstStyle/>
          <a:p>
            <a:r>
              <a:rPr lang="ko-KR" altLang="en-US" sz="2800" dirty="0" smtClean="0"/>
              <a:t>강화학습 알고리즘의 종류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일반적으로 </a:t>
            </a:r>
            <a:r>
              <a:rPr lang="ko-KR" altLang="ko-KR" sz="2400" dirty="0"/>
              <a:t>강화학습 알고리즘은 무엇을 학습하느냐에 따라 세 가지로 </a:t>
            </a:r>
            <a:r>
              <a:rPr lang="ko-KR" altLang="ko-KR" sz="2400" dirty="0" smtClean="0"/>
              <a:t>구분</a:t>
            </a:r>
            <a:endParaRPr lang="en-US" altLang="ko-KR" sz="2400" dirty="0" smtClean="0"/>
          </a:p>
          <a:p>
            <a:pPr lvl="2"/>
            <a:r>
              <a:rPr lang="ko-KR" altLang="ko-KR" sz="2000" dirty="0"/>
              <a:t>정책 기반 </a:t>
            </a:r>
            <a:r>
              <a:rPr lang="ko-KR" altLang="ko-KR" sz="2000" dirty="0" smtClean="0"/>
              <a:t>알고리즘</a:t>
            </a:r>
            <a:r>
              <a:rPr lang="en-US" altLang="ko-KR" sz="2000" dirty="0" smtClean="0"/>
              <a:t>, </a:t>
            </a:r>
            <a:r>
              <a:rPr lang="ko-KR" altLang="ko-KR" sz="2000" dirty="0"/>
              <a:t>가치 기반 </a:t>
            </a:r>
            <a:r>
              <a:rPr lang="ko-KR" altLang="ko-KR" sz="2000" dirty="0" smtClean="0"/>
              <a:t>알고리즘</a:t>
            </a:r>
            <a:r>
              <a:rPr lang="en-US" altLang="ko-KR" sz="2000" dirty="0" smtClean="0"/>
              <a:t>, </a:t>
            </a:r>
            <a:r>
              <a:rPr lang="ko-KR" altLang="ko-KR" sz="2000" dirty="0"/>
              <a:t>모형 기반 </a:t>
            </a:r>
            <a:r>
              <a:rPr lang="ko-KR" altLang="ko-KR" sz="2000" dirty="0" smtClean="0"/>
              <a:t>알고리즘</a:t>
            </a:r>
            <a:endParaRPr lang="en-US" altLang="ko-KR" sz="2000" dirty="0" smtClean="0"/>
          </a:p>
          <a:p>
            <a:r>
              <a:rPr lang="ko-KR" altLang="ko-KR" sz="2800" dirty="0"/>
              <a:t>정책 기반 </a:t>
            </a:r>
            <a:r>
              <a:rPr lang="ko-KR" altLang="ko-KR" sz="2800" dirty="0" smtClean="0"/>
              <a:t>알고리즘</a:t>
            </a:r>
            <a:endParaRPr lang="en-US" altLang="ko-KR" sz="2800" dirty="0" smtClean="0"/>
          </a:p>
          <a:p>
            <a:pPr lvl="1"/>
            <a:r>
              <a:rPr lang="ko-KR" altLang="ko-KR" sz="2400" dirty="0"/>
              <a:t>목적을 최대로 하는 정책을 </a:t>
            </a:r>
            <a:r>
              <a:rPr lang="ko-KR" altLang="ko-KR" sz="2400" dirty="0" smtClean="0"/>
              <a:t>학습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그러한 정책에 의해서 </a:t>
            </a:r>
            <a:r>
              <a:rPr lang="ko-KR" altLang="en-US" sz="2400" dirty="0" smtClean="0"/>
              <a:t>에이전트의 </a:t>
            </a:r>
            <a:r>
              <a:rPr lang="ko-KR" altLang="en-US" sz="2400" dirty="0"/>
              <a:t>행동이 </a:t>
            </a:r>
            <a:r>
              <a:rPr lang="ko-KR" altLang="en-US" sz="2400" dirty="0" smtClean="0"/>
              <a:t>결정</a:t>
            </a:r>
            <a:endParaRPr lang="en-US" altLang="ko-KR" sz="2400" dirty="0" smtClean="0"/>
          </a:p>
          <a:p>
            <a:pPr lvl="1"/>
            <a:r>
              <a:rPr lang="ko-KR" altLang="en-US" sz="2000" dirty="0"/>
              <a:t>대표적인 </a:t>
            </a:r>
            <a:r>
              <a:rPr lang="ko-KR" altLang="en-US" sz="2000" dirty="0" smtClean="0"/>
              <a:t>알고리즘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REINFORCE </a:t>
            </a:r>
          </a:p>
          <a:p>
            <a:pPr lvl="2"/>
            <a:r>
              <a:rPr lang="en-US" altLang="ko-KR" sz="1600" dirty="0"/>
              <a:t>PPO</a:t>
            </a:r>
            <a:r>
              <a:rPr lang="ko-KR" altLang="en-US" sz="1600" dirty="0"/>
              <a:t>는 </a:t>
            </a:r>
            <a:r>
              <a:rPr lang="en-US" altLang="ko-KR" sz="1600" dirty="0"/>
              <a:t>REINFORCE </a:t>
            </a:r>
            <a:r>
              <a:rPr lang="ko-KR" altLang="en-US" sz="1600" dirty="0"/>
              <a:t>알고리즘을 확장한 것으로 </a:t>
            </a:r>
            <a:r>
              <a:rPr lang="ko-KR" altLang="en-US" sz="1600" dirty="0" smtClean="0"/>
              <a:t>간주 가능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정확하게는 </a:t>
            </a:r>
            <a:r>
              <a:rPr lang="en-US" altLang="ko-KR" sz="1600" dirty="0" smtClean="0"/>
              <a:t>PPO</a:t>
            </a:r>
            <a:r>
              <a:rPr lang="ko-KR" altLang="en-US" sz="1600" dirty="0" smtClean="0"/>
              <a:t>는 혼합 모형으로 분류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0928-7679-4616-A8F4-EA277720F252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RL &amp; PPO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69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Reinforcement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8878" y="2138131"/>
                <a:ext cx="8535097" cy="4114800"/>
              </a:xfrm>
            </p:spPr>
            <p:txBody>
              <a:bodyPr/>
              <a:lstStyle/>
              <a:p>
                <a:r>
                  <a:rPr lang="ko-KR" altLang="ko-KR" sz="2400" dirty="0" smtClean="0"/>
                  <a:t>정책 </a:t>
                </a:r>
                <a:r>
                  <a:rPr lang="ko-KR" altLang="ko-KR" sz="2400" dirty="0"/>
                  <a:t>기반 </a:t>
                </a:r>
                <a:r>
                  <a:rPr lang="ko-KR" altLang="ko-KR" sz="2400" dirty="0" smtClean="0"/>
                  <a:t>알고리즘</a:t>
                </a:r>
                <a:r>
                  <a:rPr lang="en-US" altLang="ko-KR" sz="2400" dirty="0" smtClean="0"/>
                  <a:t> (cont’d)</a:t>
                </a:r>
              </a:p>
              <a:p>
                <a:pPr lvl="1"/>
                <a:r>
                  <a:rPr lang="ko-KR" altLang="ko-KR" sz="2000" dirty="0"/>
                  <a:t>딥러닝 기반의 정책 알고리즘들은 신경망 모형을 이용해서 정책을 </a:t>
                </a:r>
                <a:r>
                  <a:rPr lang="ko-KR" altLang="ko-KR" sz="2000" dirty="0" smtClean="0"/>
                  <a:t>표현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즉</a:t>
                </a:r>
                <a:r>
                  <a:rPr lang="en-US" altLang="ko-KR" sz="2000" dirty="0" smtClean="0"/>
                  <a:t>, </a:t>
                </a:r>
                <a:r>
                  <a:rPr lang="ko-KR" altLang="ko-KR" sz="2000" dirty="0"/>
                  <a:t>신경망 모형이 </a:t>
                </a:r>
                <a:r>
                  <a:rPr lang="ko-KR" altLang="ko-KR" sz="2000" dirty="0" smtClean="0"/>
                  <a:t>정책</a:t>
                </a:r>
                <a:r>
                  <a:rPr lang="ko-KR" altLang="en-US" sz="2000" dirty="0" smtClean="0"/>
                  <a:t>을 의미</a:t>
                </a:r>
                <a:endParaRPr lang="en-US" altLang="ko-KR" sz="2000" dirty="0" smtClean="0"/>
              </a:p>
              <a:p>
                <a:pPr lvl="2"/>
                <a:r>
                  <a:rPr lang="ko-KR" altLang="ko-KR" sz="1800" dirty="0"/>
                  <a:t>신경망 모형은 파라미터</a:t>
                </a:r>
                <a:r>
                  <a:rPr lang="en-US" altLang="ko-KR" sz="18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800" dirty="0"/>
                  <a:t>)</a:t>
                </a:r>
                <a:r>
                  <a:rPr lang="ko-KR" altLang="ko-KR" sz="1800" dirty="0"/>
                  <a:t>를 </a:t>
                </a:r>
                <a:r>
                  <a:rPr lang="ko-KR" altLang="ko-KR" sz="1800" dirty="0" smtClean="0"/>
                  <a:t>갖</a:t>
                </a:r>
                <a:r>
                  <a:rPr lang="ko-KR" altLang="en-US" sz="1800" dirty="0" smtClean="0"/>
                  <a:t>는데</a:t>
                </a:r>
                <a:r>
                  <a:rPr lang="en-US" altLang="ko-KR" sz="1800" dirty="0" smtClean="0"/>
                  <a:t>, </a:t>
                </a:r>
                <a:r>
                  <a:rPr lang="ko-KR" altLang="ko-KR" sz="1800" dirty="0" smtClean="0"/>
                  <a:t>이러한 </a:t>
                </a:r>
                <a:r>
                  <a:rPr lang="ko-KR" altLang="ko-KR" sz="1800" dirty="0"/>
                  <a:t>신경망 모형을 </a:t>
                </a:r>
                <a:r>
                  <a:rPr lang="ko-KR" altLang="ko-KR" sz="1800" b="1" u="sng" dirty="0"/>
                  <a:t>파라미터 </a:t>
                </a:r>
                <a14:m>
                  <m:oMath xmlns:m="http://schemas.openxmlformats.org/officeDocument/2006/math">
                    <m:r>
                      <a:rPr lang="en-US" altLang="ko-KR" sz="1800" b="1" i="1" u="sng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ko-KR" sz="1800" b="1" u="sng" dirty="0"/>
                  <a:t>를 갖는 정책 신경망</a:t>
                </a:r>
                <a:r>
                  <a:rPr lang="ko-KR" altLang="ko-KR" sz="1800" dirty="0"/>
                  <a:t>이라고 하며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ko-KR" sz="1800" dirty="0"/>
                  <a:t>라고 </a:t>
                </a:r>
                <a:r>
                  <a:rPr lang="ko-KR" altLang="ko-KR" sz="1800" dirty="0" smtClean="0"/>
                  <a:t>표현</a:t>
                </a:r>
                <a:endParaRPr lang="en-US" altLang="ko-KR" sz="1800" dirty="0" smtClean="0"/>
              </a:p>
              <a:p>
                <a:pPr lvl="2"/>
                <a:r>
                  <a:rPr lang="ko-KR" altLang="ko-KR" sz="1800" dirty="0" smtClean="0"/>
                  <a:t>학습을 </a:t>
                </a:r>
                <a:r>
                  <a:rPr lang="ko-KR" altLang="ko-KR" sz="1800" dirty="0"/>
                  <a:t>통해서 목적을 최대화하는 방향으로 파라미터를 업데이트하여 더 좋은 정책을 </a:t>
                </a:r>
                <a:r>
                  <a:rPr lang="ko-KR" altLang="ko-KR" sz="1800" dirty="0" smtClean="0"/>
                  <a:t>도출</a:t>
                </a:r>
                <a:endParaRPr lang="en-US" altLang="ko-KR" sz="1800" dirty="0" smtClean="0"/>
              </a:p>
              <a:p>
                <a:pPr lvl="2"/>
                <a:r>
                  <a:rPr lang="ko-KR" altLang="en-US" sz="1800" dirty="0"/>
                  <a:t>신경망 모형이 정책을 나타내는 경우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파라미터가 구체적으로 어떠한 값을 갖느냐에 따라 정책이 </a:t>
                </a:r>
                <a:r>
                  <a:rPr lang="ko-KR" altLang="en-US" sz="1800" dirty="0" smtClean="0"/>
                  <a:t>달라짐</a:t>
                </a:r>
                <a:endParaRPr lang="en-US" altLang="ko-KR" sz="1800" dirty="0" smtClean="0"/>
              </a:p>
              <a:p>
                <a:pPr lvl="3"/>
                <a:r>
                  <a:rPr lang="ko-KR" altLang="en-US" sz="1600" dirty="0" smtClean="0"/>
                  <a:t>즉</a:t>
                </a:r>
                <a:r>
                  <a:rPr lang="en-US" altLang="ko-KR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⟹ 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)≠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 smtClean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ko-KR" sz="2000" dirty="0"/>
                  <a:t> </a:t>
                </a:r>
                <a:r>
                  <a:rPr lang="ko-KR" altLang="ko-KR" sz="2000" dirty="0"/>
                  <a:t>즉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R</m:t>
                            </m:r>
                            <m:d>
                              <m:d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R" dirty="0" smtClean="0"/>
              </a:p>
              <a:p>
                <a:pPr lvl="3"/>
                <a:r>
                  <a:rPr lang="ko-KR" altLang="en-US" sz="1800" dirty="0" smtClean="0"/>
                  <a:t>경사상승법</a:t>
                </a:r>
                <a:r>
                  <a:rPr lang="en-US" altLang="ko-KR" sz="180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α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</m:oMath>
                </a14:m>
                <a:endParaRPr lang="ko-KR" altLang="ko-KR" dirty="0"/>
              </a:p>
              <a:p>
                <a:pPr lvl="3"/>
                <a:endParaRPr lang="ko-KR" altLang="ko-KR" dirty="0"/>
              </a:p>
              <a:p>
                <a:pPr lvl="2"/>
                <a:endParaRPr lang="en-US" altLang="ko-KR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878" y="2138131"/>
                <a:ext cx="8535097" cy="4114800"/>
              </a:xfrm>
              <a:blipFill>
                <a:blip r:embed="rId2"/>
                <a:stretch>
                  <a:fillRect l="-143" t="-1333" b="-10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0928-7679-4616-A8F4-EA277720F252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RL &amp; PPO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39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Reinforcement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143706"/>
            <a:ext cx="9144000" cy="4114800"/>
          </a:xfrm>
        </p:spPr>
        <p:txBody>
          <a:bodyPr/>
          <a:lstStyle/>
          <a:p>
            <a:r>
              <a:rPr lang="ko-KR" altLang="en-US" sz="1800" dirty="0" smtClean="0"/>
              <a:t>가치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기반 </a:t>
            </a:r>
            <a:r>
              <a:rPr lang="ko-KR" altLang="ko-KR" sz="1800" dirty="0" smtClean="0"/>
              <a:t>알고리즘</a:t>
            </a:r>
            <a:endParaRPr lang="en-US" altLang="ko-KR" sz="1800" dirty="0"/>
          </a:p>
          <a:p>
            <a:pPr lvl="1"/>
            <a:r>
              <a:rPr lang="ko-KR" altLang="en-US" sz="1600" dirty="0"/>
              <a:t>가치 기반 알고리즘은 가치 함수를 </a:t>
            </a:r>
            <a:r>
              <a:rPr lang="ko-KR" altLang="en-US" sz="1600" dirty="0" smtClean="0"/>
              <a:t>학습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학습된 가치 함수를 이용해서 특정 상태와 행동을 평가하고 더 좋은 결과를 낼 수 있는 정책을 </a:t>
            </a:r>
            <a:r>
              <a:rPr lang="ko-KR" altLang="en-US" sz="1600" dirty="0" smtClean="0"/>
              <a:t>반환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대표적인 알고리즘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en-US" altLang="ko-KR" sz="1600" dirty="0" err="1"/>
              <a:t>SARSA</a:t>
            </a:r>
            <a:r>
              <a:rPr lang="en-US" altLang="ko-KR" sz="1600" dirty="0"/>
              <a:t>, Deep Q-Networks (</a:t>
            </a:r>
            <a:r>
              <a:rPr lang="en-US" altLang="ko-KR" sz="1600" dirty="0" err="1"/>
              <a:t>DQN</a:t>
            </a:r>
            <a:r>
              <a:rPr lang="en-US" altLang="ko-KR" sz="1600" dirty="0"/>
              <a:t>) </a:t>
            </a:r>
            <a:r>
              <a:rPr lang="ko-KR" altLang="en-US" sz="1600" dirty="0" smtClean="0"/>
              <a:t>등</a:t>
            </a:r>
            <a:endParaRPr lang="en-US" altLang="ko-KR" sz="1600" dirty="0" smtClean="0"/>
          </a:p>
          <a:p>
            <a:r>
              <a:rPr lang="ko-KR" altLang="en-US" sz="1800" dirty="0"/>
              <a:t>모형 기반 </a:t>
            </a:r>
            <a:r>
              <a:rPr lang="ko-KR" altLang="en-US" sz="1800" dirty="0" smtClean="0"/>
              <a:t>알고리즘</a:t>
            </a:r>
            <a:endParaRPr lang="en-US" altLang="ko-KR" sz="1800" dirty="0" smtClean="0"/>
          </a:p>
          <a:p>
            <a:pPr lvl="1"/>
            <a:r>
              <a:rPr lang="ko-KR" altLang="en-US" sz="1600" dirty="0"/>
              <a:t>모형 기반 알고리즘은 환경 모형</a:t>
            </a:r>
            <a:r>
              <a:rPr lang="en-US" altLang="ko-KR" sz="1600" dirty="0"/>
              <a:t>, </a:t>
            </a:r>
            <a:r>
              <a:rPr lang="ko-KR" altLang="en-US" sz="1600" dirty="0"/>
              <a:t>즉 상태 전환 함수를 </a:t>
            </a:r>
            <a:r>
              <a:rPr lang="ko-KR" altLang="en-US" sz="1600" dirty="0" smtClean="0"/>
              <a:t>학습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상태 전환 함수를 알게 되면</a:t>
            </a:r>
            <a:r>
              <a:rPr lang="en-US" altLang="ko-KR" sz="1600" dirty="0"/>
              <a:t>, </a:t>
            </a:r>
            <a:r>
              <a:rPr lang="ko-KR" altLang="en-US" sz="1600" dirty="0"/>
              <a:t>행동을 직접적으로 수행하지 않고서도 특정한 여러 행동들을 수행했을 때 혹은 여러 궤적들에 대한 결과를 미리 예측할 수 있다는 것을 </a:t>
            </a:r>
            <a:r>
              <a:rPr lang="ko-KR" altLang="en-US" sz="1600" dirty="0" smtClean="0"/>
              <a:t>의미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이러한 예측을 기반으로해서 목적을 최대로 하는 행동들을 미리 </a:t>
            </a:r>
            <a:r>
              <a:rPr lang="ko-KR" altLang="en-US" sz="1600" dirty="0" smtClean="0"/>
              <a:t>계획 가능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일반적으로 컴퓨터 게임 등에서 자주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 최근까지 몬테 카를로 트리 탐색 </a:t>
            </a:r>
            <a:r>
              <a:rPr lang="en-US" altLang="ko-KR" sz="1600" dirty="0"/>
              <a:t>(Monte Carlo Tree Search, </a:t>
            </a:r>
            <a:r>
              <a:rPr lang="en-US" altLang="ko-KR" sz="1600" dirty="0" err="1"/>
              <a:t>MCTS</a:t>
            </a:r>
            <a:r>
              <a:rPr lang="en-US" altLang="ko-KR" sz="1600" dirty="0"/>
              <a:t>) </a:t>
            </a:r>
            <a:r>
              <a:rPr lang="ko-KR" altLang="en-US" sz="1600" dirty="0"/>
              <a:t>방법이 주로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r>
              <a:rPr lang="ko-KR" altLang="en-US" sz="1800" dirty="0"/>
              <a:t>하이브리드 </a:t>
            </a:r>
            <a:r>
              <a:rPr lang="ko-KR" altLang="en-US" sz="1800" dirty="0" smtClean="0"/>
              <a:t>알고리즘</a:t>
            </a:r>
            <a:endParaRPr lang="en-US" altLang="ko-KR" sz="1800" dirty="0" smtClean="0"/>
          </a:p>
          <a:p>
            <a:pPr lvl="1"/>
            <a:r>
              <a:rPr lang="ko-KR" altLang="en-US" sz="1400" dirty="0"/>
              <a:t>많은 경우</a:t>
            </a:r>
            <a:r>
              <a:rPr lang="en-US" altLang="ko-KR" sz="1400" dirty="0"/>
              <a:t>, </a:t>
            </a:r>
            <a:r>
              <a:rPr lang="ko-KR" altLang="en-US" sz="1400" dirty="0"/>
              <a:t>하이브리드 알고리즘은 정책과 가치 함수를 동시에 </a:t>
            </a:r>
            <a:r>
              <a:rPr lang="ko-KR" altLang="en-US" sz="1400" dirty="0" smtClean="0"/>
              <a:t>학습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행위자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평가자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(Actor-Critic)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400" dirty="0" smtClean="0"/>
          </a:p>
          <a:p>
            <a:pPr lvl="3"/>
            <a:endParaRPr lang="ko-KR" altLang="ko-KR" sz="1600" dirty="0"/>
          </a:p>
          <a:p>
            <a:pPr lvl="2"/>
            <a:endParaRPr lang="en-US" altLang="ko-KR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0928-7679-4616-A8F4-EA277720F252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RL &amp; PPO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95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PPO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F65B-2B78-497F-8DF0-EC13403CAB89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RL &amp; PPO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84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PPO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8838"/>
            <a:ext cx="8153400" cy="4114800"/>
          </a:xfrm>
        </p:spPr>
        <p:txBody>
          <a:bodyPr/>
          <a:lstStyle/>
          <a:p>
            <a:r>
              <a:rPr lang="en-US" altLang="ko-KR" sz="2000" dirty="0"/>
              <a:t>PPO (Proximal Policy Optimization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1800" dirty="0"/>
              <a:t>초기의 정책 기반 알고리즘들</a:t>
            </a:r>
            <a:r>
              <a:rPr lang="en-US" altLang="ko-KR" sz="1800" dirty="0"/>
              <a:t>(</a:t>
            </a:r>
            <a:r>
              <a:rPr lang="ko-KR" altLang="en-US" sz="1800" dirty="0"/>
              <a:t>예</a:t>
            </a:r>
            <a:r>
              <a:rPr lang="en-US" altLang="ko-KR" sz="1800" dirty="0"/>
              <a:t>, REINFORCE)</a:t>
            </a:r>
            <a:r>
              <a:rPr lang="ko-KR" altLang="en-US" sz="1800" dirty="0"/>
              <a:t>이 갖는 주요한 </a:t>
            </a:r>
            <a:r>
              <a:rPr lang="ko-KR" altLang="en-US" sz="1800" dirty="0" smtClean="0"/>
              <a:t>문제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성능 </a:t>
            </a:r>
            <a:r>
              <a:rPr lang="ko-KR" altLang="en-US" sz="1800" dirty="0"/>
              <a:t>붕괴 </a:t>
            </a:r>
            <a:r>
              <a:rPr lang="en-US" altLang="ko-KR" sz="1800" dirty="0"/>
              <a:t>(performance collapse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ko-KR" altLang="ko-KR" sz="1600" dirty="0"/>
              <a:t>에이전트가 갑자기 결과가 좋지 못한 행동을 하는 것을 </a:t>
            </a:r>
            <a:r>
              <a:rPr lang="ko-KR" altLang="ko-KR" sz="1600" dirty="0" smtClean="0"/>
              <a:t>의미</a:t>
            </a:r>
            <a:endParaRPr lang="en-US" altLang="ko-KR" sz="1600" dirty="0" smtClean="0"/>
          </a:p>
          <a:p>
            <a:pPr lvl="2"/>
            <a:r>
              <a:rPr lang="ko-KR" altLang="ko-KR" sz="1600" dirty="0"/>
              <a:t>다르게 표현하면</a:t>
            </a:r>
            <a:r>
              <a:rPr lang="en-US" altLang="ko-KR" sz="1600" dirty="0"/>
              <a:t>, </a:t>
            </a:r>
            <a:r>
              <a:rPr lang="ko-KR" altLang="ko-KR" sz="1600" dirty="0"/>
              <a:t>정책에 따라 선택되어진 행동의 결과가 이전 단계에서의 결과 보다 나빠지는 </a:t>
            </a:r>
            <a:r>
              <a:rPr lang="ko-KR" altLang="ko-KR" sz="1600" dirty="0" smtClean="0"/>
              <a:t>것</a:t>
            </a:r>
            <a:r>
              <a:rPr lang="ko-KR" altLang="en-US" sz="1600" dirty="0" smtClean="0"/>
              <a:t>을 의미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강화학습의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한 </a:t>
            </a:r>
            <a:r>
              <a:rPr lang="ko-KR" altLang="en-US" sz="1600" dirty="0"/>
              <a:t>번 이렇게 성능이 갑자기 나빠지게 되면 </a:t>
            </a:r>
            <a:r>
              <a:rPr lang="ko-KR" altLang="en-US" sz="1600" dirty="0" smtClean="0"/>
              <a:t>이후의 </a:t>
            </a:r>
            <a:r>
              <a:rPr lang="ko-KR" altLang="en-US" sz="1600" dirty="0"/>
              <a:t>단계에서 회복하는 것이 </a:t>
            </a:r>
            <a:r>
              <a:rPr lang="ko-KR" altLang="en-US" sz="1600" dirty="0" smtClean="0"/>
              <a:t>많이 어려움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주요 이유</a:t>
            </a:r>
            <a:endParaRPr lang="en-US" altLang="ko-KR" sz="1800" dirty="0" smtClean="0"/>
          </a:p>
          <a:p>
            <a:pPr lvl="2"/>
            <a:r>
              <a:rPr lang="ko-KR" altLang="en-US" sz="1600" dirty="0"/>
              <a:t>파라미터 값의 차이</a:t>
            </a:r>
            <a:r>
              <a:rPr lang="en-US" altLang="ko-KR" sz="1600" dirty="0"/>
              <a:t>(</a:t>
            </a:r>
            <a:r>
              <a:rPr lang="ko-KR" altLang="en-US" sz="1600" dirty="0"/>
              <a:t>업데이트의 정도</a:t>
            </a:r>
            <a:r>
              <a:rPr lang="en-US" altLang="ko-KR" sz="1600" dirty="0"/>
              <a:t>)</a:t>
            </a:r>
            <a:r>
              <a:rPr lang="ko-KR" altLang="en-US" sz="1600" dirty="0"/>
              <a:t>가 정책을 통해 도출되는 성능의 차이와 매칭이 되지 않기 </a:t>
            </a:r>
            <a:r>
              <a:rPr lang="ko-KR" altLang="en-US" sz="1600" dirty="0" smtClean="0"/>
              <a:t>때문</a:t>
            </a:r>
            <a:r>
              <a:rPr lang="en-US" altLang="ko-KR" sz="1600" dirty="0"/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 값의 차이가 작을지라도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파라미터가 조금만 업데이트될 지라도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파라미터값의 업데이트로 달라진 정책에 의해 반환되는 결과에는 큰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차이 존재 가능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이러한 차이는 경우에 따라 성능 저하로 이어짐</a:t>
            </a:r>
            <a:endParaRPr lang="en-US" altLang="ko-KR" sz="1600" dirty="0" smtClean="0"/>
          </a:p>
          <a:p>
            <a:pPr lvl="1"/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81B8-4689-4322-84CA-530890BF58AE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RL &amp; PPO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10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PPO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91667"/>
            <a:ext cx="8001000" cy="4114800"/>
          </a:xfrm>
        </p:spPr>
        <p:txBody>
          <a:bodyPr/>
          <a:lstStyle/>
          <a:p>
            <a:r>
              <a:rPr lang="ko-KR" altLang="en-US" sz="2400" dirty="0" smtClean="0"/>
              <a:t>성능 붕괴 해결책</a:t>
            </a:r>
            <a:endParaRPr lang="en-US" altLang="ko-KR" sz="2400" dirty="0" smtClean="0"/>
          </a:p>
          <a:p>
            <a:pPr lvl="1"/>
            <a:r>
              <a:rPr lang="ko-KR" altLang="ko-KR" sz="2000" dirty="0"/>
              <a:t>이를 해결하기 위해서 직접적으로 파라미터가 업데이트 되는 정도를 제한하는 것은 효과적이지 </a:t>
            </a:r>
            <a:r>
              <a:rPr lang="ko-KR" altLang="ko-KR" sz="2000" dirty="0" smtClean="0"/>
              <a:t>못</a:t>
            </a:r>
            <a:r>
              <a:rPr lang="ko-KR" altLang="en-US" sz="2000" dirty="0" smtClean="0"/>
              <a:t>함</a:t>
            </a:r>
            <a:endParaRPr lang="en-US" altLang="ko-KR" sz="2000" dirty="0" smtClean="0"/>
          </a:p>
          <a:p>
            <a:pPr lvl="1"/>
            <a:r>
              <a:rPr lang="ko-KR" altLang="ko-KR" sz="2000" dirty="0" smtClean="0"/>
              <a:t>대신</a:t>
            </a:r>
            <a:r>
              <a:rPr lang="en-US" altLang="ko-KR" sz="2000" dirty="0"/>
              <a:t>, </a:t>
            </a:r>
            <a:r>
              <a:rPr lang="ko-KR" altLang="ko-KR" sz="2000" dirty="0"/>
              <a:t>파라미터 업데이트로 인한 정책 변화에 따른 성능 변화를 목적함수에 </a:t>
            </a:r>
            <a:r>
              <a:rPr lang="ko-KR" altLang="ko-KR" sz="2000" dirty="0" smtClean="0"/>
              <a:t>반영</a:t>
            </a:r>
            <a:r>
              <a:rPr lang="ko-KR" altLang="en-US" sz="2000" dirty="0" smtClean="0"/>
              <a:t>하는 것이 필요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ko-KR" sz="2000" dirty="0" smtClean="0"/>
              <a:t>그리고 </a:t>
            </a:r>
            <a:r>
              <a:rPr lang="ko-KR" altLang="ko-KR" sz="2000" dirty="0"/>
              <a:t>이러한 목적함수를 이용해서 </a:t>
            </a:r>
            <a:r>
              <a:rPr lang="ko-KR" altLang="ko-KR" sz="2000" b="1" u="sng" dirty="0"/>
              <a:t>성능 변화가 너무 크지 않고</a:t>
            </a:r>
            <a:r>
              <a:rPr lang="en-US" altLang="ko-KR" sz="2000" b="1" u="sng" dirty="0"/>
              <a:t>, </a:t>
            </a:r>
            <a:r>
              <a:rPr lang="ko-KR" altLang="ko-KR" sz="2000" b="1" u="sng" dirty="0"/>
              <a:t>성능이 좋아지는 방향으로 업데이트</a:t>
            </a:r>
            <a:r>
              <a:rPr lang="ko-KR" altLang="ko-KR" sz="2000" dirty="0"/>
              <a:t>가 진행될 수 있도록 하는 것이 </a:t>
            </a:r>
            <a:r>
              <a:rPr lang="ko-KR" altLang="en-US" sz="2000" dirty="0" smtClean="0"/>
              <a:t>필요</a:t>
            </a:r>
            <a:endParaRPr lang="ko-KR" altLang="ko-KR" sz="2000" dirty="0"/>
          </a:p>
          <a:p>
            <a:pPr lvl="1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81B8-4689-4322-84CA-530890BF58AE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RL &amp; PPO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86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PPO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2057400"/>
                <a:ext cx="7772400" cy="4114800"/>
              </a:xfrm>
            </p:spPr>
            <p:txBody>
              <a:bodyPr/>
              <a:lstStyle/>
              <a:p>
                <a:r>
                  <a:rPr lang="ko-KR" altLang="en-US" sz="2000" dirty="0" smtClean="0"/>
                  <a:t>목적함수 도출</a:t>
                </a:r>
                <a:endParaRPr lang="en-US" altLang="ko-KR" sz="2000" dirty="0" smtClean="0"/>
              </a:p>
              <a:p>
                <a:pPr lvl="1"/>
                <a:r>
                  <a:rPr lang="ko-KR" altLang="en-US" sz="1800" dirty="0"/>
                  <a:t>이러한 목적함수를 도출하기 위해서는 일단 두 정책 간의 성능 차이를 측정할 수 있는 </a:t>
                </a:r>
                <a:r>
                  <a:rPr lang="ko-KR" altLang="en-US" sz="1800" dirty="0" smtClean="0"/>
                  <a:t>지표가 존재해야 함</a:t>
                </a:r>
                <a:endParaRPr lang="en-US" altLang="ko-KR" sz="1800" dirty="0" smtClean="0"/>
              </a:p>
              <a:p>
                <a:pPr lvl="2"/>
                <a:r>
                  <a:rPr lang="ko-KR" altLang="en-US" sz="1600" dirty="0" smtClean="0"/>
                  <a:t>이를 위해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/>
                  <a:t>상대적 정책 성능 비교 지표</a:t>
                </a:r>
                <a:r>
                  <a:rPr lang="en-US" altLang="ko-KR" sz="1600" dirty="0"/>
                  <a:t>(relative policy performance identity</a:t>
                </a:r>
                <a:r>
                  <a:rPr lang="en-US" altLang="ko-KR" sz="1600" dirty="0" smtClean="0"/>
                  <a:t>) </a:t>
                </a:r>
                <a:r>
                  <a:rPr lang="ko-KR" altLang="en-US" sz="1600" dirty="0" smtClean="0"/>
                  <a:t>사용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다음과 같이 정의</a:t>
                </a:r>
                <a:endParaRPr lang="en-US" altLang="ko-KR" sz="16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~</m:t>
                        </m:r>
                        <m:sSup>
                          <m:s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altLang="ko-KR" sz="2000" dirty="0" smtClean="0"/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ko-KR" altLang="ko-KR" sz="1400" dirty="0"/>
                  <a:t>는 현 정책을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ko-KR" sz="1400" dirty="0"/>
                  <a:t>는 업데이트된 정책을 </a:t>
                </a:r>
                <a:r>
                  <a:rPr lang="ko-KR" altLang="en-US" sz="1400" dirty="0" smtClean="0"/>
                  <a:t>의미</a:t>
                </a:r>
                <a:endParaRPr lang="en-US" altLang="ko-KR" sz="1400" dirty="0" smtClean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ko-KR" sz="1400" dirty="0"/>
                  <a:t>는 어드밴티지</a:t>
                </a:r>
                <a:r>
                  <a:rPr lang="en-US" altLang="ko-KR" sz="1400" dirty="0"/>
                  <a:t>(advantage)</a:t>
                </a:r>
                <a:r>
                  <a:rPr lang="ko-KR" altLang="ko-KR" sz="1400" dirty="0"/>
                  <a:t>라고 표현되며</a:t>
                </a:r>
                <a:r>
                  <a:rPr lang="en-US" altLang="ko-KR" sz="1400" dirty="0"/>
                  <a:t>, Q </a:t>
                </a:r>
                <a:r>
                  <a:rPr lang="ko-KR" altLang="ko-KR" sz="1400" dirty="0"/>
                  <a:t>가치함수와 </a:t>
                </a:r>
                <a:r>
                  <a:rPr lang="en-US" altLang="ko-KR" sz="1400" dirty="0"/>
                  <a:t>V </a:t>
                </a:r>
                <a:r>
                  <a:rPr lang="ko-KR" altLang="ko-KR" sz="1400" dirty="0"/>
                  <a:t>가치함수의 차로 </a:t>
                </a:r>
                <a:r>
                  <a:rPr lang="ko-KR" altLang="ko-KR" sz="1400" dirty="0" smtClean="0"/>
                  <a:t>계산</a:t>
                </a:r>
                <a:r>
                  <a:rPr lang="en-US" altLang="ko-KR" sz="14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400" dirty="0" smtClean="0"/>
              </a:p>
              <a:p>
                <a:pPr lvl="3"/>
                <a:r>
                  <a:rPr lang="ko-KR" altLang="ko-KR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r>
                  <a:rPr lang="ko-KR" altLang="ko-KR" sz="1400" dirty="0"/>
                  <a:t>를 최대화 하는 것은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ko-KR" altLang="ko-KR" sz="1400" dirty="0"/>
                  <a:t>를 최대화 하는 것과 동일하기 때문에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ko-KR" sz="1400" dirty="0"/>
                  <a:t> </a:t>
                </a:r>
                <a:r>
                  <a:rPr lang="ko-KR" altLang="ko-KR" sz="1400" dirty="0"/>
                  <a:t>대신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r>
                  <a:rPr lang="ko-KR" altLang="ko-KR" sz="1400" dirty="0"/>
                  <a:t>를 목적함수로 </a:t>
                </a:r>
                <a:r>
                  <a:rPr lang="ko-KR" altLang="ko-KR" sz="1400" dirty="0" smtClean="0"/>
                  <a:t>사용</a:t>
                </a:r>
                <a:r>
                  <a:rPr lang="en-US" altLang="ko-KR" sz="1400" dirty="0" smtClean="0"/>
                  <a:t> </a:t>
                </a:r>
                <a:r>
                  <a:rPr lang="ko-KR" altLang="en-US" sz="1400" dirty="0" smtClean="0"/>
                  <a:t>가능</a:t>
                </a:r>
                <a:endParaRPr lang="en-US" altLang="ko-KR" sz="1400" dirty="0" smtClean="0"/>
              </a:p>
              <a:p>
                <a:pPr lvl="2"/>
                <a:r>
                  <a:rPr lang="ko-KR" altLang="en-US" sz="1600" dirty="0" smtClean="0"/>
                  <a:t>하지만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한 가지 문제 존재</a:t>
                </a:r>
                <a:r>
                  <a:rPr lang="en-US" altLang="ko-KR" sz="1600" dirty="0" smtClean="0"/>
                  <a:t> </a:t>
                </a:r>
              </a:p>
              <a:p>
                <a:pPr lvl="3"/>
                <a:r>
                  <a:rPr lang="ko-KR" altLang="ko-KR" sz="1400" dirty="0"/>
                  <a:t>새로운 정책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1400" dirty="0"/>
                  <a:t>)</a:t>
                </a:r>
                <a:r>
                  <a:rPr lang="ko-KR" altLang="ko-KR" sz="1400" dirty="0"/>
                  <a:t>으로부터의 궤적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sz="1400" dirty="0"/>
                  <a:t>) (</a:t>
                </a:r>
                <a:r>
                  <a:rPr lang="ko-KR" altLang="ko-KR" sz="1400" dirty="0"/>
                  <a:t>즉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1400" dirty="0"/>
                  <a:t>)</a:t>
                </a:r>
                <a:r>
                  <a:rPr lang="ko-KR" altLang="ko-KR" sz="1400" dirty="0"/>
                  <a:t>에 대한 </a:t>
                </a:r>
                <a:r>
                  <a:rPr lang="ko-KR" altLang="ko-KR" sz="1400" dirty="0" smtClean="0"/>
                  <a:t>기댓값</a:t>
                </a:r>
                <a:endParaRPr lang="en-US" altLang="ko-KR" sz="1400" dirty="0" smtClean="0"/>
              </a:p>
              <a:p>
                <a:pPr lvl="3"/>
                <a:r>
                  <a:rPr lang="ko-KR" altLang="ko-KR" sz="1400" dirty="0"/>
                  <a:t>하지만</a:t>
                </a:r>
                <a:r>
                  <a:rPr lang="en-US" altLang="ko-KR" sz="1400" dirty="0"/>
                  <a:t>, </a:t>
                </a:r>
                <a:r>
                  <a:rPr lang="ko-KR" altLang="ko-KR" sz="1400" dirty="0"/>
                  <a:t>업데이트를 하지 않은 상황에서는 업데이트된 정책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1400" dirty="0"/>
                  <a:t>)</a:t>
                </a:r>
                <a:r>
                  <a:rPr lang="ko-KR" altLang="ko-KR" sz="1400" dirty="0"/>
                  <a:t>으로부터의 궤적을 </a:t>
                </a:r>
                <a:r>
                  <a:rPr lang="ko-KR" altLang="ko-KR" sz="1400" dirty="0" smtClean="0"/>
                  <a:t>사용</a:t>
                </a:r>
                <a:r>
                  <a:rPr lang="en-US" altLang="ko-KR" sz="1400" dirty="0" smtClean="0"/>
                  <a:t> </a:t>
                </a:r>
                <a:r>
                  <a:rPr lang="ko-KR" altLang="en-US" sz="1400" dirty="0" smtClean="0"/>
                  <a:t>불가능 </a:t>
                </a:r>
                <a:r>
                  <a:rPr lang="ko-KR" altLang="en-US" sz="14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r>
                  <a:rPr lang="ko-KR" altLang="ko-KR" sz="1400" dirty="0"/>
                  <a:t>를 현재 정책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1400" dirty="0"/>
                  <a:t>)</a:t>
                </a:r>
                <a:r>
                  <a:rPr lang="ko-KR" altLang="ko-KR" sz="1400" dirty="0"/>
                  <a:t>을 이용해서 </a:t>
                </a:r>
                <a:r>
                  <a:rPr lang="ko-KR" altLang="ko-KR" sz="1400" dirty="0" smtClean="0"/>
                  <a:t>표현</a:t>
                </a:r>
                <a:r>
                  <a:rPr lang="ko-KR" altLang="en-US" sz="1400" dirty="0" smtClean="0"/>
                  <a:t>해야 함</a:t>
                </a:r>
                <a:endParaRPr lang="ko-KR" altLang="ko-KR" sz="1400" dirty="0"/>
              </a:p>
              <a:p>
                <a:pPr lvl="3"/>
                <a:endParaRPr lang="en-US" altLang="ko-KR" sz="1400" dirty="0" smtClean="0"/>
              </a:p>
              <a:p>
                <a:pPr lvl="2"/>
                <a:endParaRPr lang="ko-KR" alt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2057400"/>
                <a:ext cx="7772400" cy="4114800"/>
              </a:xfrm>
              <a:blipFill>
                <a:blip r:embed="rId2"/>
                <a:stretch>
                  <a:fillRect t="-889" b="-1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81B8-4689-4322-84CA-530890BF58AE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RL &amp; PPO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45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PPO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2143706"/>
                <a:ext cx="8839200" cy="4114800"/>
              </a:xfrm>
            </p:spPr>
            <p:txBody>
              <a:bodyPr/>
              <a:lstStyle/>
              <a:p>
                <a:r>
                  <a:rPr lang="ko-KR" altLang="en-US" sz="2400" dirty="0" smtClean="0"/>
                  <a:t>목적함수 도출 </a:t>
                </a:r>
                <a:r>
                  <a:rPr lang="en-US" altLang="ko-KR" sz="2400" dirty="0" smtClean="0"/>
                  <a:t>(cont’d)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~</m:t>
                        </m:r>
                        <m:sSup>
                          <m:sSup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ko-KR" altLang="en-US" sz="2000" dirty="0" smtClean="0"/>
                  <a:t>를 현재 정책을 이용해서 표현하기 위해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ko-KR" sz="2000" dirty="0"/>
                  <a:t>와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ko-KR" sz="2000" dirty="0"/>
                  <a:t>차이가 크지 않다고 </a:t>
                </a:r>
                <a:r>
                  <a:rPr lang="ko-KR" altLang="ko-KR" sz="2000" dirty="0" smtClean="0"/>
                  <a:t>가정</a:t>
                </a:r>
                <a:endParaRPr lang="en-US" altLang="ko-KR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ko-KR" sz="1800" dirty="0"/>
                  <a:t>가 반환하는 확률 분포와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ko-KR" sz="1800" dirty="0"/>
                  <a:t>가 반환하는 확률 분포의 차이가 크지 않다는 </a:t>
                </a:r>
                <a:r>
                  <a:rPr lang="ko-KR" altLang="ko-KR" sz="1800" dirty="0" smtClean="0"/>
                  <a:t>것</a:t>
                </a:r>
                <a:endParaRPr lang="en-US" altLang="ko-KR" sz="1800" dirty="0" smtClean="0"/>
              </a:p>
              <a:p>
                <a:pPr lvl="2"/>
                <a:r>
                  <a:rPr lang="ko-KR" altLang="en-US" sz="1800" dirty="0" smtClean="0"/>
                  <a:t>두 분포의 차이는 </a:t>
                </a:r>
                <a:r>
                  <a:rPr lang="en-US" altLang="ko-KR" sz="1800" dirty="0" smtClean="0"/>
                  <a:t>KL </a:t>
                </a:r>
                <a:r>
                  <a:rPr lang="ko-KR" altLang="en-US" sz="1800" dirty="0" smtClean="0"/>
                  <a:t>발산을 이용해서 표현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이를 이용해서 차 통제 가능</a:t>
                </a:r>
                <a:endParaRPr lang="en-US" altLang="ko-KR" sz="18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ko-KR" sz="1800" dirty="0"/>
                  <a:t>와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ko-KR" sz="1800" dirty="0"/>
                  <a:t>차이가 크지 않다면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~</m:t>
                        </m:r>
                        <m:sSup>
                          <m:s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ko-KR" altLang="ko-KR" sz="1800" dirty="0"/>
                  <a:t>을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ko-KR" sz="1800" dirty="0"/>
                  <a:t>으로부터의 궤적을 이용해서 근사하는 것이 </a:t>
                </a:r>
                <a:r>
                  <a:rPr lang="ko-KR" altLang="ko-KR" sz="1800" dirty="0" smtClean="0"/>
                  <a:t>가능</a:t>
                </a:r>
                <a:endParaRPr lang="en-US" altLang="ko-KR" sz="1800" dirty="0" smtClean="0"/>
              </a:p>
              <a:p>
                <a:pPr lvl="3"/>
                <a:r>
                  <a:rPr lang="ko-KR" altLang="en-US" sz="1600" dirty="0"/>
                  <a:t>중요도 표집 가중치</a:t>
                </a:r>
                <a:r>
                  <a:rPr lang="en-US" altLang="ko-KR" sz="1600" dirty="0"/>
                  <a:t>(importance sampling weights)</a:t>
                </a:r>
                <a:r>
                  <a:rPr lang="ko-KR" altLang="en-US" sz="1600" dirty="0"/>
                  <a:t>를 </a:t>
                </a:r>
                <a:r>
                  <a:rPr lang="ko-KR" altLang="en-US" sz="1600" dirty="0" smtClean="0"/>
                  <a:t>사용</a:t>
                </a:r>
                <a:r>
                  <a:rPr lang="en-US" altLang="ko-KR" sz="1600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ko-KR" sz="1400" dirty="0" smtClean="0"/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~</m:t>
                        </m:r>
                        <m:sSup>
                          <m:s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f>
                              <m:f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ko-KR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ko-KR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nary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𝑆𝑂</m:t>
                        </m:r>
                      </m:sup>
                    </m:sSubSup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ko-KR" altLang="ko-KR" dirty="0"/>
              </a:p>
              <a:p>
                <a:pPr lvl="3"/>
                <a:endParaRPr lang="ko-KR" alt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143706"/>
                <a:ext cx="8839200" cy="4114800"/>
              </a:xfrm>
              <a:blipFill>
                <a:blip r:embed="rId2"/>
                <a:stretch>
                  <a:fillRect l="-138" t="-1333" b="-14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81B8-4689-4322-84CA-530890BF58AE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RL &amp; PPO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76200" y="4648200"/>
            <a:ext cx="152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알려진 확률 분포를 이용해서 표집된 데이터를 이용해서 알지 못하는 분포를 추정하는 방법</a:t>
            </a:r>
            <a:endParaRPr lang="ko-KR" altLang="en-US" sz="120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1447800" y="5105400"/>
            <a:ext cx="533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94278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PPO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28838"/>
                <a:ext cx="8839200" cy="4114800"/>
              </a:xfrm>
            </p:spPr>
            <p:txBody>
              <a:bodyPr/>
              <a:lstStyle/>
              <a:p>
                <a:r>
                  <a:rPr lang="ko-KR" altLang="ko-KR" sz="2000" dirty="0" smtClean="0"/>
                  <a:t>대리 목적 </a:t>
                </a:r>
                <a:r>
                  <a:rPr lang="en-US" altLang="ko-KR" sz="2000" dirty="0"/>
                  <a:t>(surrogate objective) </a:t>
                </a:r>
                <a:r>
                  <a:rPr lang="ko-KR" altLang="ko-KR" sz="2000" dirty="0"/>
                  <a:t>함수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𝑆𝑂</m:t>
                        </m:r>
                      </m:sup>
                    </m:sSubSup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altLang="ko-KR" sz="2000" dirty="0" smtClean="0"/>
              </a:p>
              <a:p>
                <a:pPr lvl="1"/>
                <a:r>
                  <a:rPr lang="ko-KR" altLang="ko-KR" sz="1800" dirty="0"/>
                  <a:t>성능 붕괴의 문제를 해결하기 위해서 원래의 목적함수를 사용하지 않고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𝑆𝑂</m:t>
                        </m:r>
                      </m:sup>
                    </m:sSubSup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ko-KR" altLang="ko-KR" sz="1800" dirty="0"/>
                  <a:t>를 대신 </a:t>
                </a:r>
                <a:r>
                  <a:rPr lang="ko-KR" altLang="ko-KR" sz="1800" dirty="0" smtClean="0"/>
                  <a:t>사용</a:t>
                </a:r>
                <a:endParaRPr lang="en-US" altLang="ko-KR" sz="1800" dirty="0" smtClean="0"/>
              </a:p>
              <a:p>
                <a:pPr lvl="1"/>
                <a:r>
                  <a:rPr lang="ko-KR" altLang="ko-KR" sz="1800" dirty="0"/>
                  <a:t>하지만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𝑆𝑂</m:t>
                        </m:r>
                      </m:sup>
                    </m:sSubSup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ko-KR" altLang="ko-KR" sz="1800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r>
                  <a:rPr lang="ko-KR" altLang="ko-KR" sz="1800" dirty="0"/>
                  <a:t>의 근사치이기 때문에 둘 간에는 </a:t>
                </a:r>
                <a:r>
                  <a:rPr lang="ko-KR" altLang="ko-KR" sz="1800" dirty="0" smtClean="0"/>
                  <a:t>오차 존재</a:t>
                </a:r>
                <a:endParaRPr lang="en-US" altLang="ko-KR" sz="1800" dirty="0" smtClean="0"/>
              </a:p>
              <a:p>
                <a:pPr lvl="1"/>
                <a:r>
                  <a:rPr lang="ko-KR" altLang="ko-KR" sz="1800" dirty="0"/>
                  <a:t>오차가 너무 커지게 되면 학습이 제대로 되지 않기 때문에 오차를 제한하는 것이 </a:t>
                </a:r>
                <a:r>
                  <a:rPr lang="ko-KR" altLang="ko-KR" sz="1800" dirty="0" smtClean="0"/>
                  <a:t>필요</a:t>
                </a:r>
                <a:r>
                  <a:rPr lang="en-US" altLang="ko-KR" sz="1800" dirty="0" smtClean="0"/>
                  <a:t>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 </a:t>
                </a:r>
                <a:r>
                  <a:rPr lang="ko-KR" altLang="ko-KR" sz="1800" dirty="0"/>
                  <a:t>이를 위해서 </a:t>
                </a:r>
                <a:r>
                  <a:rPr lang="en-US" altLang="ko-KR" sz="1800" dirty="0"/>
                  <a:t>KL </a:t>
                </a:r>
                <a:r>
                  <a:rPr lang="ko-KR" altLang="ko-KR" sz="1800" dirty="0"/>
                  <a:t>발산을 </a:t>
                </a:r>
                <a:r>
                  <a:rPr lang="ko-KR" altLang="ko-KR" sz="1800" dirty="0" smtClean="0"/>
                  <a:t>사용</a:t>
                </a:r>
                <a:endParaRPr lang="en-US" altLang="ko-KR" sz="1800" dirty="0" smtClean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J</m:t>
                            </m:r>
                            <m:d>
                              <m:d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J</m:t>
                            </m:r>
                            <m:d>
                              <m:d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d>
                          </m:e>
                        </m:d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𝑆𝑂</m:t>
                            </m:r>
                          </m:sup>
                        </m:sSubSup>
                        <m:d>
                          <m:d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altLang="ko-KR" sz="16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𝐾𝐿</m:t>
                            </m:r>
                            <m:d>
                              <m:d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rad>
                  </m:oMath>
                </a14:m>
                <a:endParaRPr lang="en-US" altLang="ko-KR" sz="1600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ko-KR" altLang="ko-KR" sz="1800" dirty="0"/>
                  <a:t>는 </a:t>
                </a:r>
                <a:r>
                  <a:rPr lang="ko-KR" altLang="ko-KR" sz="1800" dirty="0" smtClean="0"/>
                  <a:t>상수</a:t>
                </a:r>
                <a:endParaRPr lang="en-US" altLang="ko-KR" sz="1800" dirty="0" smtClean="0"/>
              </a:p>
              <a:p>
                <a:pPr lvl="3"/>
                <a:r>
                  <a:rPr lang="ko-KR" altLang="ko-KR" sz="1800" dirty="0"/>
                  <a:t>위 식은 만약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ko-KR" sz="1800" dirty="0"/>
                  <a:t>와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ko-KR" sz="1800" dirty="0"/>
                  <a:t>가 반환하는 확률 분포의 차이가 크지 않다면</a:t>
                </a:r>
                <a:r>
                  <a:rPr lang="en-US" altLang="ko-KR" sz="1800" dirty="0"/>
                  <a:t>, </a:t>
                </a:r>
                <a:r>
                  <a:rPr lang="ko-KR" altLang="ko-KR" sz="1800" dirty="0"/>
                  <a:t>두 분포 간의 </a:t>
                </a:r>
                <a:r>
                  <a:rPr lang="en-US" altLang="ko-KR" sz="1800" dirty="0"/>
                  <a:t>KL </a:t>
                </a:r>
                <a:r>
                  <a:rPr lang="ko-KR" altLang="ko-KR" sz="1800" dirty="0"/>
                  <a:t>발산이 작다는 것을 의미하고 이는 위 식의 오른쪽 항의 값이 작다는 </a:t>
                </a:r>
                <a:r>
                  <a:rPr lang="ko-KR" altLang="ko-KR" sz="1800" dirty="0" smtClean="0"/>
                  <a:t>것</a:t>
                </a:r>
                <a:r>
                  <a:rPr lang="en-US" altLang="ko-KR" sz="1800" dirty="0" smtClean="0"/>
                  <a:t>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 </a:t>
                </a:r>
                <a:r>
                  <a:rPr lang="ko-KR" altLang="ko-KR" sz="1800" dirty="0" smtClean="0"/>
                  <a:t>즉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𝐶𝑃𝐼</m:t>
                        </m:r>
                      </m:sup>
                    </m:sSubSup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ko-KR" altLang="ko-KR" sz="1800" dirty="0"/>
                  <a:t>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r>
                  <a:rPr lang="ko-KR" altLang="ko-KR" sz="1800" dirty="0"/>
                  <a:t>을 잘 근사한다는 것을 의미</a:t>
                </a:r>
                <a:endParaRPr lang="ko-KR" altLang="ko-KR" sz="1100" dirty="0"/>
              </a:p>
              <a:p>
                <a:pPr lvl="2"/>
                <a:endParaRPr lang="en-US" altLang="ko-KR" sz="1600" dirty="0" smtClean="0"/>
              </a:p>
              <a:p>
                <a:pPr lvl="1"/>
                <a:endParaRPr lang="ko-KR" altLang="ko-KR" sz="1800" dirty="0"/>
              </a:p>
              <a:p>
                <a:pPr lvl="3"/>
                <a:endParaRPr lang="ko-KR" altLang="en-US" sz="105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28838"/>
                <a:ext cx="8839200" cy="4114800"/>
              </a:xfrm>
              <a:blipFill>
                <a:blip r:embed="rId2"/>
                <a:stretch>
                  <a:fillRect t="-741" b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81B8-4689-4322-84CA-530890BF58AE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RL &amp; PPO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87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PPO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28838"/>
                <a:ext cx="8839200" cy="4114800"/>
              </a:xfrm>
            </p:spPr>
            <p:txBody>
              <a:bodyPr/>
              <a:lstStyle/>
              <a:p>
                <a:r>
                  <a:rPr lang="ko-KR" altLang="ko-KR" sz="2400" dirty="0" smtClean="0"/>
                  <a:t>대리 목적 </a:t>
                </a:r>
                <a:r>
                  <a:rPr lang="en-US" altLang="ko-KR" sz="2400" dirty="0"/>
                  <a:t>(surrogate objective) </a:t>
                </a:r>
                <a:r>
                  <a:rPr lang="ko-KR" altLang="ko-KR" sz="2400" dirty="0" smtClean="0"/>
                  <a:t>함수</a:t>
                </a:r>
                <a:r>
                  <a:rPr lang="en-US" altLang="ko-KR" sz="2400" dirty="0" smtClean="0"/>
                  <a:t> (cont’d)</a:t>
                </a:r>
              </a:p>
              <a:p>
                <a:pPr lvl="1"/>
                <a:r>
                  <a:rPr lang="ko-KR" altLang="en-US" sz="2000" dirty="0" smtClean="0"/>
                  <a:t>앞의 식을 이용하면 </a:t>
                </a:r>
                <a:r>
                  <a:rPr lang="ko-KR" altLang="ko-KR" sz="2000" dirty="0"/>
                  <a:t>위 식을 이용하면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ko-KR" altLang="ko-KR" sz="2000" dirty="0"/>
                  <a:t>을 보장하는 업데이트 방식이 </a:t>
                </a:r>
                <a:r>
                  <a:rPr lang="ko-KR" altLang="ko-KR" sz="2000" dirty="0" smtClean="0"/>
                  <a:t>가능</a:t>
                </a:r>
                <a:endParaRPr lang="en-US" altLang="ko-KR" sz="2000" dirty="0" smtClean="0"/>
              </a:p>
              <a:p>
                <a:pPr lvl="1"/>
                <a:r>
                  <a:rPr lang="ko-KR" altLang="en-US" sz="2000" dirty="0"/>
                  <a:t>이를 위해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위 식을 아래와 같이 다시 </a:t>
                </a:r>
                <a:r>
                  <a:rPr lang="ko-KR" altLang="en-US" sz="2000" dirty="0" smtClean="0"/>
                  <a:t>표현</a:t>
                </a:r>
                <a:endParaRPr lang="en-US" altLang="ko-KR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𝑆𝑂</m:t>
                        </m:r>
                      </m:sup>
                    </m:sSubSup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𝐾𝐿</m:t>
                            </m:r>
                            <m:d>
                              <m:d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rad>
                  </m:oMath>
                </a14:m>
                <a:endParaRPr lang="en-US" altLang="ko-KR" dirty="0" smtClean="0"/>
              </a:p>
              <a:p>
                <a:pPr lvl="2"/>
                <a:r>
                  <a:rPr lang="ko-KR" altLang="ko-KR" sz="2000" dirty="0"/>
                  <a:t>이 식을 이용해서 업데이트를 특정 조건이 만족하는 경우에만 수행</a:t>
                </a:r>
                <a:endParaRPr lang="en-US" altLang="ko-KR" sz="2000" dirty="0"/>
              </a:p>
              <a:p>
                <a:pPr lvl="3"/>
                <a:r>
                  <a:rPr lang="ko-KR" altLang="ko-KR" sz="1800" dirty="0"/>
                  <a:t>업데이트를 했을 때 성능이 좋아지지 않는 경우에는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ko-KR" sz="1800" dirty="0"/>
                  <a:t>로 설정하고</a:t>
                </a:r>
                <a:r>
                  <a:rPr lang="en-US" altLang="ko-KR" sz="1800" dirty="0"/>
                  <a:t>, </a:t>
                </a:r>
                <a:r>
                  <a:rPr lang="ko-KR" altLang="ko-KR" sz="1800" dirty="0"/>
                  <a:t>업데이트를 진행하지 </a:t>
                </a:r>
                <a:r>
                  <a:rPr lang="ko-KR" altLang="ko-KR" sz="1800" dirty="0" smtClean="0"/>
                  <a:t>않</a:t>
                </a:r>
                <a:r>
                  <a:rPr lang="ko-KR" altLang="en-US" sz="1800" dirty="0" smtClean="0"/>
                  <a:t>음</a:t>
                </a:r>
                <a:endParaRPr lang="en-US" altLang="ko-KR" sz="1800" dirty="0" smtClean="0"/>
              </a:p>
              <a:p>
                <a:pPr lvl="4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𝑆𝑂</m:t>
                        </m:r>
                      </m:sup>
                    </m:sSubSup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f>
                              <m:f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ko-KR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ko-KR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nary>
                      </m:e>
                    </m:d>
                  </m:oMath>
                </a14:m>
                <a:r>
                  <a:rPr lang="ko-KR" altLang="ko-KR" sz="1800" dirty="0"/>
                  <a:t>의 값이 </a:t>
                </a:r>
                <a:r>
                  <a:rPr lang="en-US" altLang="ko-KR" sz="1800" dirty="0" smtClean="0"/>
                  <a:t>0 &amp; KL </a:t>
                </a:r>
                <a:r>
                  <a:rPr lang="ko-KR" altLang="ko-KR" sz="1800" dirty="0"/>
                  <a:t>발산의 값이 </a:t>
                </a:r>
                <a:r>
                  <a:rPr lang="en-US" altLang="ko-KR" sz="1800" dirty="0" smtClean="0"/>
                  <a:t>0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ko-KR" sz="1000" dirty="0" smtClean="0"/>
              </a:p>
              <a:p>
                <a:pPr lvl="1"/>
                <a:endParaRPr lang="ko-KR" altLang="ko-KR" sz="2000" dirty="0"/>
              </a:p>
              <a:p>
                <a:pPr lvl="3"/>
                <a:endParaRPr lang="ko-KR" altLang="en-US" sz="11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28838"/>
                <a:ext cx="8839200" cy="4114800"/>
              </a:xfrm>
              <a:blipFill>
                <a:blip r:embed="rId2"/>
                <a:stretch>
                  <a:fillRect l="-138" t="-1333" r="-552" b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81B8-4689-4322-84CA-530890BF58AE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RL &amp; PPO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5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en-US" altLang="ko-KR" cap="none" dirty="0" smtClean="0"/>
              <a:t>einforcement Learning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F65B-2B78-497F-8DF0-EC13403CAB89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RL &amp; PPO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03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PPO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28838"/>
                <a:ext cx="8839200" cy="4114800"/>
              </a:xfrm>
            </p:spPr>
            <p:txBody>
              <a:bodyPr/>
              <a:lstStyle/>
              <a:p>
                <a:r>
                  <a:rPr lang="ko-KR" altLang="ko-KR" sz="2400" dirty="0" smtClean="0"/>
                  <a:t>대리 목적 </a:t>
                </a:r>
                <a:r>
                  <a:rPr lang="en-US" altLang="ko-KR" sz="2400" dirty="0"/>
                  <a:t>(surrogate objective) </a:t>
                </a:r>
                <a:r>
                  <a:rPr lang="ko-KR" altLang="ko-KR" sz="2400" dirty="0" smtClean="0"/>
                  <a:t>함수</a:t>
                </a:r>
                <a:r>
                  <a:rPr lang="en-US" altLang="ko-KR" sz="2400" dirty="0" smtClean="0"/>
                  <a:t> (cont’d)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𝑆𝑂</m:t>
                        </m:r>
                      </m:sup>
                    </m:sSubSup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𝐾𝐿</m:t>
                            </m:r>
                            <m:d>
                              <m:d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rad>
                  </m:oMath>
                </a14:m>
                <a:r>
                  <a:rPr lang="ko-KR" altLang="ko-KR" sz="2000" dirty="0"/>
                  <a:t>인 경우에만 업데이트를 수행하게 되면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ko-KR" altLang="ko-KR" sz="2000" dirty="0"/>
                  <a:t>가 </a:t>
                </a:r>
                <a:r>
                  <a:rPr lang="ko-KR" altLang="ko-KR" sz="2000" dirty="0" smtClean="0"/>
                  <a:t>보장</a:t>
                </a:r>
                <a:endParaRPr lang="en-US" altLang="ko-KR" sz="2000" dirty="0" smtClean="0"/>
              </a:p>
              <a:p>
                <a:pPr lvl="1"/>
                <a:r>
                  <a:rPr lang="ko-KR" altLang="ko-KR" sz="2000" dirty="0"/>
                  <a:t>이를 위해 풀고자 하는 최적화 문제에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𝐾𝐿</m:t>
                            </m:r>
                            <m:d>
                              <m:d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rad>
                  </m:oMath>
                </a14:m>
                <a:r>
                  <a:rPr lang="ko-KR" altLang="ko-KR" sz="2000" dirty="0"/>
                  <a:t>를 페널티 항으로 포함</a:t>
                </a:r>
                <a:endParaRPr lang="en-US" altLang="ko-KR" sz="1200" dirty="0" smtClean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𝑆𝑂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ad>
                              <m:radPr>
                                <m:degHide m:val="on"/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𝐾𝐿</m:t>
                                    </m:r>
                                    <m:d>
                                      <m:dPr>
                                        <m:ctrlPr>
                                          <a:rPr lang="ko-KR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>
                                            <a:latin typeface="Cambria Math" panose="02040503050406030204" pitchFamily="18" charset="0"/>
                                          </a:rPr>
                                          <m:t>π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  <m:d>
                                          <m:dPr>
                                            <m:ctrlPr>
                                              <a:rPr lang="ko-KR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||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d>
                                          <m:dPr>
                                            <m:ctrlPr>
                                              <a:rPr lang="ko-KR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rad>
                          </m:e>
                        </m:d>
                      </m:e>
                    </m:func>
                  </m:oMath>
                </a14:m>
                <a:endParaRPr lang="en-US" altLang="ko-KR" dirty="0" smtClean="0"/>
              </a:p>
              <a:p>
                <a:pPr lvl="2"/>
                <a:r>
                  <a:rPr lang="ko-KR" altLang="ko-KR" sz="1800" dirty="0"/>
                  <a:t>위의 최적화 문제는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ko-KR" altLang="ko-KR" sz="1800" dirty="0"/>
                  <a:t>을 </a:t>
                </a:r>
                <a:r>
                  <a:rPr lang="ko-KR" altLang="ko-KR" sz="1800" dirty="0" smtClean="0"/>
                  <a:t>보장</a:t>
                </a:r>
                <a:r>
                  <a:rPr lang="en-US" altLang="ko-KR" sz="1800" dirty="0" smtClean="0"/>
                  <a:t> &amp; No performance collapse</a:t>
                </a:r>
              </a:p>
              <a:p>
                <a:pPr lvl="2"/>
                <a:r>
                  <a:rPr lang="ko-KR" altLang="ko-KR" sz="1800" dirty="0"/>
                  <a:t>참고로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ko-KR" altLang="ko-KR" sz="1800" dirty="0"/>
                  <a:t>을 단순 성능 향상</a:t>
                </a:r>
                <a:r>
                  <a:rPr lang="en-US" altLang="ko-KR" sz="1800" dirty="0"/>
                  <a:t>(monotonic performance improvement)</a:t>
                </a:r>
                <a:r>
                  <a:rPr lang="ko-KR" altLang="ko-KR" sz="1800" dirty="0"/>
                  <a:t>이라고 표현</a:t>
                </a:r>
              </a:p>
              <a:p>
                <a:pPr lvl="2"/>
                <a:endParaRPr lang="ko-KR" altLang="ko-KR" dirty="0"/>
              </a:p>
              <a:p>
                <a:pPr lvl="2"/>
                <a:endParaRPr lang="en-US" altLang="ko-KR" sz="1600" dirty="0" smtClean="0"/>
              </a:p>
              <a:p>
                <a:pPr lvl="1"/>
                <a:endParaRPr lang="ko-KR" altLang="ko-KR" sz="2000" dirty="0"/>
              </a:p>
              <a:p>
                <a:pPr lvl="3"/>
                <a:endParaRPr lang="ko-KR" altLang="en-US" sz="1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28838"/>
                <a:ext cx="8839200" cy="4114800"/>
              </a:xfrm>
              <a:blipFill>
                <a:blip r:embed="rId2"/>
                <a:stretch>
                  <a:fillRect l="-138" t="-1333" b="-9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81B8-4689-4322-84CA-530890BF58AE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RL &amp; PPO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99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PPO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실제 구현의 경우</a:t>
                </a:r>
                <a:endParaRPr lang="en-US" altLang="ko-KR" sz="2000" dirty="0" smtClean="0"/>
              </a:p>
              <a:p>
                <a:pPr lvl="1"/>
                <a:r>
                  <a:rPr lang="ko-KR" altLang="en-US" sz="1800" dirty="0" smtClean="0"/>
                  <a:t>앞의 페날티를 그대로 사용하지 않고</a:t>
                </a:r>
                <a:r>
                  <a:rPr lang="en-US" altLang="ko-KR" sz="1800" dirty="0" smtClean="0"/>
                  <a:t>, KL </a:t>
                </a:r>
                <a:r>
                  <a:rPr lang="ko-KR" altLang="ko-KR" sz="1800" dirty="0"/>
                  <a:t>발산의 기댓값을 직접적으로 제한하는 방법을 </a:t>
                </a:r>
                <a:r>
                  <a:rPr lang="ko-KR" altLang="ko-KR" sz="1800" dirty="0" smtClean="0"/>
                  <a:t>사용</a:t>
                </a:r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𝐾𝐿</m:t>
                        </m:r>
                        <m:d>
                          <m:d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ko-KR" altLang="ko-KR" sz="18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ko-KR" sz="1600" dirty="0" smtClean="0"/>
                  <a:t>는 하이퍼파라미터</a:t>
                </a:r>
                <a:endParaRPr lang="en-US" altLang="ko-KR" sz="1600" dirty="0" smtClean="0"/>
              </a:p>
              <a:p>
                <a:pPr lvl="2"/>
                <a:r>
                  <a:rPr lang="en-US" altLang="ko-KR" sz="1600" dirty="0"/>
                  <a:t>KL </a:t>
                </a:r>
                <a:r>
                  <a:rPr lang="ko-KR" altLang="ko-KR" sz="1600" dirty="0"/>
                  <a:t>발산은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ko-KR" altLang="ko-KR" sz="1600" dirty="0"/>
                  <a:t>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ko-KR" sz="1600" dirty="0"/>
                  <a:t>의 차이를 나타내기 때문에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ko-KR" sz="1600" dirty="0"/>
                  <a:t>값이 작을수록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ko-KR" altLang="ko-KR" sz="1600" dirty="0"/>
                  <a:t>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ko-KR" sz="1600" dirty="0"/>
                  <a:t>의 차이가 작아진다는 것을 </a:t>
                </a:r>
                <a:r>
                  <a:rPr lang="ko-KR" altLang="ko-KR" sz="1600" dirty="0" smtClean="0"/>
                  <a:t>의미</a:t>
                </a:r>
                <a:endParaRPr lang="en-US" altLang="ko-KR" sz="1600" dirty="0" smtClean="0"/>
              </a:p>
              <a:p>
                <a:pPr lvl="2"/>
                <a:r>
                  <a:rPr lang="ko-KR" altLang="ko-KR" sz="1600" dirty="0"/>
                  <a:t>일반적으로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ko-KR" sz="1600" dirty="0"/>
                  <a:t>의 값을 작게 설정해서 업데이트된 정책</a:t>
                </a: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1600" dirty="0"/>
                  <a:t>)</a:t>
                </a:r>
                <a:r>
                  <a:rPr lang="ko-KR" altLang="ko-KR" sz="1600" dirty="0"/>
                  <a:t>이 현재 정책</a:t>
                </a: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ko-KR" sz="1600" dirty="0"/>
                  <a:t>)</a:t>
                </a:r>
                <a:r>
                  <a:rPr lang="ko-KR" altLang="ko-KR" sz="1600" dirty="0"/>
                  <a:t>과 큰 차이가 없도록 </a:t>
                </a:r>
                <a:r>
                  <a:rPr lang="ko-KR" altLang="en-US" sz="1600" dirty="0" smtClean="0"/>
                  <a:t>함 </a:t>
                </a:r>
                <a:r>
                  <a:rPr lang="ko-KR" altLang="en-US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 </a:t>
                </a:r>
                <a:r>
                  <a:rPr lang="ko-KR" altLang="ko-KR" sz="1600" dirty="0"/>
                  <a:t>즉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ko-KR" sz="1600" dirty="0"/>
                  <a:t>의 후보로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ko-KR" altLang="ko-KR" sz="1600" dirty="0"/>
                  <a:t>의 근처에 존재하는 정책들만이 </a:t>
                </a:r>
                <a:r>
                  <a:rPr lang="ko-KR" altLang="ko-KR" sz="1600" dirty="0" smtClean="0"/>
                  <a:t>고려</a:t>
                </a:r>
                <a:endParaRPr lang="en-US" altLang="ko-KR" sz="1600" dirty="0" smtClean="0"/>
              </a:p>
              <a:p>
                <a:pPr lvl="3"/>
                <a:r>
                  <a:rPr lang="ko-KR" altLang="ko-KR" sz="1600" dirty="0"/>
                  <a:t>새로운 정책 고려의 대상이 되는 현 정책 주변을 신뢰 영역</a:t>
                </a:r>
                <a:r>
                  <a:rPr lang="en-US" altLang="ko-KR" sz="1600" dirty="0"/>
                  <a:t>(trust region)</a:t>
                </a:r>
                <a:r>
                  <a:rPr lang="ko-KR" altLang="ko-KR" sz="1600" dirty="0"/>
                  <a:t>이라고 </a:t>
                </a:r>
                <a:r>
                  <a:rPr lang="ko-KR" altLang="ko-KR" sz="1600" dirty="0" smtClean="0"/>
                  <a:t>표현</a:t>
                </a:r>
                <a:endParaRPr lang="en-US" altLang="ko-KR" sz="160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𝐾𝐿</m:t>
                        </m:r>
                        <m:d>
                          <m:d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ko-KR" sz="1600" dirty="0"/>
                  <a:t>는 신뢰 영역을 한정하는 역할</a:t>
                </a:r>
                <a:endParaRPr lang="ko-KR" altLang="en-US" sz="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81B8-4689-4322-84CA-530890BF58AE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RL &amp; PPO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2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PPO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대리 목적 함수</a:t>
                </a:r>
                <a:endParaRPr lang="en-US" altLang="ko-KR" sz="240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𝑆𝑂</m:t>
                        </m:r>
                      </m:sup>
                    </m:sSubSup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⟹ </m:t>
                    </m:r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𝑆𝑂</m:t>
                        </m:r>
                      </m:sup>
                    </m:sSup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sSub>
                              <m:sSub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endParaRPr lang="ko-KR" altLang="ko-KR" sz="2000" dirty="0"/>
              </a:p>
              <a:p>
                <a:pPr lvl="1"/>
                <a:r>
                  <a:rPr lang="ko-KR" altLang="ko-KR" sz="2000" dirty="0"/>
                  <a:t>따라서 최종적인 최적화 문제는 아래와 같이 </a:t>
                </a:r>
                <a:r>
                  <a:rPr lang="ko-KR" altLang="ko-KR" sz="2000" dirty="0" smtClean="0"/>
                  <a:t>표현</a:t>
                </a:r>
                <a:endParaRPr lang="en-US" altLang="ko-KR" sz="2000" dirty="0" smtClean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ko-KR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𝑜𝑙𝑑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ko-KR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𝑜𝑙𝑑</m:t>
                                        </m:r>
                                      </m:sub>
                                    </m:sSub>
                                  </m:sub>
                                </m:sSub>
                              </m:sup>
                            </m:sSubSup>
                          </m:e>
                        </m:d>
                      </m:e>
                    </m:func>
                    <m:r>
                      <a:rPr lang="en-US" altLang="ko-KR" sz="1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r>
                  <a:rPr lang="en-US" altLang="ko-KR" sz="1800" dirty="0" smtClean="0"/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subject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𝐾𝐿</m:t>
                        </m:r>
                        <m:d>
                          <m:d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altLang="ko-KR" sz="1800" dirty="0" smtClean="0"/>
              </a:p>
              <a:p>
                <a:pPr lvl="2"/>
                <a:r>
                  <a:rPr lang="ko-KR" altLang="en-US" sz="1800" dirty="0"/>
                  <a:t>신뢰 영역 최적화 </a:t>
                </a:r>
                <a:r>
                  <a:rPr lang="ko-KR" altLang="en-US" sz="1800" dirty="0" smtClean="0"/>
                  <a:t>문제라고 표현</a:t>
                </a:r>
                <a:endParaRPr lang="en-US" altLang="ko-KR" sz="1800" dirty="0" smtClean="0"/>
              </a:p>
              <a:p>
                <a:pPr lvl="2"/>
                <a:r>
                  <a:rPr lang="ko-KR" altLang="en-US" sz="1800" dirty="0"/>
                  <a:t>여러 </a:t>
                </a:r>
                <a:r>
                  <a:rPr lang="ko-KR" altLang="en-US" sz="1800" dirty="0" smtClean="0"/>
                  <a:t>알고리즘들 제안</a:t>
                </a:r>
                <a:endParaRPr lang="en-US" altLang="ko-KR" sz="1800" dirty="0" smtClean="0"/>
              </a:p>
              <a:p>
                <a:pPr lvl="3"/>
                <a:r>
                  <a:rPr lang="ko-KR" altLang="en-US" sz="1400" dirty="0"/>
                  <a:t>자연 정책 경사 </a:t>
                </a:r>
                <a:r>
                  <a:rPr lang="en-US" altLang="ko-KR" sz="1400" dirty="0"/>
                  <a:t>(Natural Policy Gradient, NPG), </a:t>
                </a:r>
                <a:r>
                  <a:rPr lang="ko-KR" altLang="en-US" sz="1400" dirty="0"/>
                  <a:t>신뢰 영역 정책 최적화 </a:t>
                </a:r>
                <a:r>
                  <a:rPr lang="en-US" altLang="ko-KR" sz="1400" dirty="0"/>
                  <a:t>(Trust Region Policy Optimization, </a:t>
                </a:r>
                <a:r>
                  <a:rPr lang="en-US" altLang="ko-KR" sz="1400" dirty="0" err="1"/>
                  <a:t>TRPO</a:t>
                </a:r>
                <a:r>
                  <a:rPr lang="en-US" altLang="ko-KR" sz="1400" dirty="0"/>
                  <a:t>) </a:t>
                </a:r>
                <a:r>
                  <a:rPr lang="ko-KR" altLang="en-US" sz="1400" dirty="0" smtClean="0"/>
                  <a:t>등 </a:t>
                </a:r>
                <a:r>
                  <a:rPr lang="ko-KR" altLang="en-US" sz="14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 </a:t>
                </a:r>
                <a:r>
                  <a:rPr lang="ko-KR" altLang="en-US" sz="1400" dirty="0" smtClean="0"/>
                  <a:t>이론적으로 복잡하여 구현이 어렵다는 단점</a:t>
                </a:r>
                <a:endParaRPr lang="en-US" altLang="ko-KR" sz="1400" dirty="0" smtClean="0"/>
              </a:p>
              <a:p>
                <a:pPr lvl="3"/>
                <a:r>
                  <a:rPr lang="ko-KR" altLang="en-US" sz="1400" dirty="0" smtClean="0"/>
                  <a:t>이러한 단점을 보완하기 위해 </a:t>
                </a:r>
                <a:r>
                  <a:rPr lang="en-US" altLang="ko-KR" sz="1400" dirty="0" smtClean="0"/>
                  <a:t>PPO </a:t>
                </a:r>
                <a:r>
                  <a:rPr lang="ko-KR" altLang="en-US" sz="1400" dirty="0" smtClean="0"/>
                  <a:t>제안</a:t>
                </a:r>
                <a:endParaRPr lang="ko-KR" altLang="ko-KR" sz="1400" dirty="0"/>
              </a:p>
              <a:p>
                <a:pPr lvl="2"/>
                <a:endParaRPr lang="ko-KR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 b="-7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81B8-4689-4322-84CA-530890BF58AE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RL &amp; PPO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53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PPO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800" dirty="0"/>
                  <a:t>PPO (Proximal Policy Optimization)</a:t>
                </a:r>
              </a:p>
              <a:p>
                <a:pPr lvl="1"/>
                <a:r>
                  <a:rPr lang="ko-KR" altLang="ko-KR" sz="2400" dirty="0"/>
                  <a:t>구현이 쉽고</a:t>
                </a:r>
                <a:r>
                  <a:rPr lang="en-US" altLang="ko-KR" sz="2400" dirty="0"/>
                  <a:t>, </a:t>
                </a:r>
                <a:r>
                  <a:rPr lang="ko-KR" altLang="ko-KR" sz="2400" dirty="0"/>
                  <a:t>많은 컴퓨팅 파워를 필요로 하지 않고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ko-KR" altLang="ko-KR" sz="2400" dirty="0"/>
                  <a:t>의 값을 직접적으로 설정할 필요없다는 </a:t>
                </a:r>
                <a:r>
                  <a:rPr lang="ko-KR" altLang="ko-KR" sz="2400" dirty="0" smtClean="0"/>
                  <a:t>장점</a:t>
                </a:r>
                <a:endParaRPr lang="en-US" altLang="ko-KR" sz="2400" dirty="0" smtClean="0"/>
              </a:p>
              <a:p>
                <a:pPr lvl="1"/>
                <a:r>
                  <a:rPr lang="ko-KR" altLang="en-US" sz="2400" dirty="0" smtClean="0"/>
                  <a:t>두 가지 버전</a:t>
                </a:r>
                <a:endParaRPr lang="en-US" altLang="ko-KR" sz="2400" dirty="0" smtClean="0"/>
              </a:p>
              <a:p>
                <a:pPr lvl="2"/>
                <a:r>
                  <a:rPr lang="ko-KR" altLang="ko-KR" sz="2000" dirty="0"/>
                  <a:t>적응적 </a:t>
                </a:r>
                <a:r>
                  <a:rPr lang="en-US" altLang="ko-KR" sz="2000" dirty="0"/>
                  <a:t>KL </a:t>
                </a:r>
                <a:r>
                  <a:rPr lang="ko-KR" altLang="ko-KR" sz="2000" dirty="0"/>
                  <a:t>페널티</a:t>
                </a:r>
                <a:r>
                  <a:rPr lang="en-US" altLang="ko-KR" sz="2000" dirty="0"/>
                  <a:t>(adaptive KL penalty) </a:t>
                </a:r>
                <a:r>
                  <a:rPr lang="ko-KR" altLang="ko-KR" sz="2000" dirty="0" smtClean="0"/>
                  <a:t>방법</a:t>
                </a:r>
                <a:endParaRPr lang="en-US" altLang="ko-KR" sz="2000" dirty="0" smtClean="0"/>
              </a:p>
              <a:p>
                <a:pPr lvl="3"/>
                <a:r>
                  <a:rPr lang="ko-KR" altLang="ko-KR" sz="1800" dirty="0"/>
                  <a:t>목적함수에 적응적</a:t>
                </a:r>
                <a:r>
                  <a:rPr lang="en-US" altLang="ko-KR" sz="1800" dirty="0"/>
                  <a:t> KL </a:t>
                </a:r>
                <a:r>
                  <a:rPr lang="ko-KR" altLang="ko-KR" sz="1800" dirty="0"/>
                  <a:t>발산을 페널티항으로 추가한 </a:t>
                </a:r>
                <a:r>
                  <a:rPr lang="ko-KR" altLang="ko-KR" sz="1800" dirty="0" smtClean="0"/>
                  <a:t>방법</a:t>
                </a:r>
                <a:endParaRPr lang="en-US" altLang="ko-KR" sz="1800" dirty="0" smtClean="0"/>
              </a:p>
              <a:p>
                <a:pPr lvl="3"/>
                <a:r>
                  <a:rPr lang="en-US" altLang="ko-KR" sz="1800" dirty="0" err="1" smtClean="0"/>
                  <a:t>InstructGPT</a:t>
                </a:r>
                <a:r>
                  <a:rPr lang="ko-KR" altLang="en-US" sz="1800" dirty="0" smtClean="0"/>
                  <a:t>에서 사용</a:t>
                </a:r>
                <a:endParaRPr lang="en-US" altLang="ko-KR" sz="1800" dirty="0" smtClean="0"/>
              </a:p>
              <a:p>
                <a:pPr lvl="2"/>
                <a:r>
                  <a:rPr lang="ko-KR" altLang="ko-KR" sz="2000" dirty="0"/>
                  <a:t>한정된 목적</a:t>
                </a:r>
                <a:r>
                  <a:rPr lang="en-US" altLang="ko-KR" sz="2000" dirty="0"/>
                  <a:t>(clipped objective) </a:t>
                </a:r>
                <a:r>
                  <a:rPr lang="ko-KR" altLang="ko-KR" sz="2000" dirty="0" smtClean="0"/>
                  <a:t>방법</a:t>
                </a:r>
                <a:endParaRPr lang="en-US" altLang="ko-KR" sz="2000" dirty="0" smtClean="0"/>
              </a:p>
              <a:p>
                <a:pPr lvl="3"/>
                <a:r>
                  <a:rPr lang="ko-KR" altLang="ko-KR" sz="1800" dirty="0"/>
                  <a:t>목적함수가 취할 수 있는 구간을 한정</a:t>
                </a:r>
                <a:r>
                  <a:rPr lang="en-US" altLang="ko-KR" sz="1800" dirty="0"/>
                  <a:t>(clipping)</a:t>
                </a:r>
                <a:r>
                  <a:rPr lang="ko-KR" altLang="ko-KR" sz="1800" dirty="0"/>
                  <a:t>하는 방법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81B8-4689-4322-84CA-530890BF58AE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RL &amp; PPO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43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PPO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2091667"/>
                <a:ext cx="8153400" cy="4114800"/>
              </a:xfrm>
            </p:spPr>
            <p:txBody>
              <a:bodyPr/>
              <a:lstStyle/>
              <a:p>
                <a:r>
                  <a:rPr lang="ko-KR" altLang="ko-KR" sz="2000" dirty="0" smtClean="0"/>
                  <a:t>적응적 </a:t>
                </a:r>
                <a:r>
                  <a:rPr lang="en-US" altLang="ko-KR" sz="2000" dirty="0"/>
                  <a:t>KL </a:t>
                </a:r>
                <a:r>
                  <a:rPr lang="ko-KR" altLang="ko-KR" sz="2000" dirty="0"/>
                  <a:t>페널티</a:t>
                </a:r>
                <a:r>
                  <a:rPr lang="en-US" altLang="ko-KR" sz="2000" dirty="0"/>
                  <a:t>(adaptive KL penalty) </a:t>
                </a:r>
                <a:r>
                  <a:rPr lang="ko-KR" altLang="ko-KR" sz="2000" dirty="0" smtClean="0"/>
                  <a:t>방법</a:t>
                </a:r>
                <a:endParaRPr lang="en-US" altLang="ko-KR" sz="2000" dirty="0" smtClean="0"/>
              </a:p>
              <a:p>
                <a:pPr lvl="1"/>
                <a:r>
                  <a:rPr lang="ko-KR" altLang="ko-KR" sz="1800" dirty="0"/>
                  <a:t>목적함수에 적응적</a:t>
                </a:r>
                <a:r>
                  <a:rPr lang="en-US" altLang="ko-KR" sz="1800" dirty="0"/>
                  <a:t> KL </a:t>
                </a:r>
                <a:r>
                  <a:rPr lang="ko-KR" altLang="ko-KR" sz="1800" dirty="0"/>
                  <a:t>발산을 페널티항</a:t>
                </a:r>
                <a:r>
                  <a:rPr lang="en-US" altLang="ko-KR" sz="1800" dirty="0"/>
                  <a:t>(</a:t>
                </a:r>
                <a:r>
                  <a:rPr lang="ko-KR" altLang="ko-KR" sz="1800" dirty="0"/>
                  <a:t>아래 식에서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𝑜𝑙𝑑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sz="1800" dirty="0"/>
                  <a:t>)</a:t>
                </a:r>
                <a:r>
                  <a:rPr lang="ko-KR" altLang="ko-KR" sz="1800" dirty="0"/>
                  <a:t>으로 추가한 </a:t>
                </a:r>
                <a:r>
                  <a:rPr lang="ko-KR" altLang="ko-KR" sz="1800" dirty="0" smtClean="0"/>
                  <a:t>방법</a:t>
                </a:r>
                <a:endParaRPr lang="en-US" altLang="ko-KR" sz="1800" dirty="0" smtClean="0"/>
              </a:p>
              <a:p>
                <a:pPr lvl="1"/>
                <a:r>
                  <a:rPr lang="ko-KR" altLang="ko-KR" sz="1800" dirty="0"/>
                  <a:t>적응적 </a:t>
                </a:r>
                <a:r>
                  <a:rPr lang="en-US" altLang="ko-KR" sz="1800" dirty="0"/>
                  <a:t>KL </a:t>
                </a:r>
                <a:r>
                  <a:rPr lang="ko-KR" altLang="ko-KR" sz="1800" dirty="0"/>
                  <a:t>페널티 방법에서의 최적화 문제는 아래와 같이 </a:t>
                </a:r>
                <a:r>
                  <a:rPr lang="ko-KR" altLang="ko-KR" sz="1800" dirty="0" smtClean="0"/>
                  <a:t>표현</a:t>
                </a:r>
                <a:endParaRPr lang="en-US" altLang="ko-KR" sz="1800" dirty="0" smtClean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𝐾𝐿</m:t>
                            </m:r>
                            <m:d>
                              <m:d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sSub>
                                  <m:sSub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𝑜𝑙𝑑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R" sz="1600" dirty="0" smtClean="0"/>
              </a:p>
              <a:p>
                <a:pPr lvl="3"/>
                <a:r>
                  <a:rPr lang="ko-KR" altLang="ko-KR" sz="1600" dirty="0"/>
                  <a:t>여기에서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𝑜𝑙𝑑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𝑜𝑙𝑑</m:t>
                                </m:r>
                              </m:sub>
                            </m:sSub>
                          </m:sub>
                        </m:sSub>
                      </m:sup>
                    </m:sSubSup>
                  </m:oMath>
                </a14:m>
                <a:r>
                  <a:rPr lang="ko-KR" altLang="ko-KR" sz="1600" dirty="0"/>
                  <a:t>을 </a:t>
                </a:r>
                <a:r>
                  <a:rPr lang="ko-KR" altLang="ko-KR" sz="1600" dirty="0" smtClean="0"/>
                  <a:t>의미</a:t>
                </a:r>
                <a:endParaRPr lang="en-US" altLang="ko-KR" sz="1600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ko-KR" sz="1600" dirty="0"/>
                  <a:t>는 적응 계수 </a:t>
                </a:r>
                <a:r>
                  <a:rPr lang="en-US" altLang="ko-KR" sz="1600" dirty="0"/>
                  <a:t>(adaptive coefficient)</a:t>
                </a:r>
                <a:r>
                  <a:rPr lang="ko-KR" altLang="ko-KR" sz="1600" dirty="0"/>
                  <a:t>로 </a:t>
                </a:r>
                <a:r>
                  <a:rPr lang="en-US" altLang="ko-KR" sz="1600" dirty="0"/>
                  <a:t>KL </a:t>
                </a:r>
                <a:r>
                  <a:rPr lang="ko-KR" altLang="ko-KR" sz="1600" dirty="0"/>
                  <a:t>페널티의 크기를 </a:t>
                </a:r>
                <a:r>
                  <a:rPr lang="ko-KR" altLang="ko-KR" sz="1600" dirty="0" smtClean="0"/>
                  <a:t>조절</a:t>
                </a:r>
                <a:r>
                  <a:rPr lang="en-US" altLang="ko-KR" sz="1600" dirty="0" smtClean="0"/>
                  <a:t> 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</a:t>
                </a:r>
                <a:r>
                  <a:rPr lang="en-US" altLang="ko-KR" sz="1600" dirty="0" smtClean="0"/>
                  <a:t> </a:t>
                </a:r>
                <a:r>
                  <a:rPr lang="ko-KR" altLang="ko-KR" sz="1600" dirty="0"/>
                  <a:t>이는 신뢰 영역을 조절하는 역할</a:t>
                </a:r>
                <a:r>
                  <a:rPr lang="en-US" altLang="ko-KR" sz="1600" dirty="0"/>
                  <a:t>, </a:t>
                </a:r>
                <a:r>
                  <a:rPr lang="ko-KR" altLang="ko-KR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ko-KR" sz="1600" dirty="0"/>
                  <a:t>새로운 정책이 기존의 정책과 얼마나 달라질 수 있는지를 조절하는 </a:t>
                </a:r>
                <a:r>
                  <a:rPr lang="ko-KR" altLang="ko-KR" sz="1600" dirty="0" smtClean="0"/>
                  <a:t>역할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수행</a:t>
                </a:r>
                <a:endParaRPr lang="en-US" altLang="ko-KR" sz="1600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sz="1600" dirty="0" smtClean="0"/>
                  <a:t>이 클수록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더 넓은 영역 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즉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차이가 커질 수 있다</a:t>
                </a:r>
                <a:r>
                  <a:rPr lang="en-US" altLang="ko-KR" sz="1600" smtClean="0"/>
                  <a:t>)</a:t>
                </a:r>
                <a:endParaRPr lang="en-US" altLang="ko-KR" sz="1600" dirty="0" smtClean="0"/>
              </a:p>
              <a:p>
                <a:pPr lvl="1"/>
                <a:r>
                  <a:rPr lang="ko-KR" altLang="en-US" sz="1800" dirty="0" smtClean="0"/>
                  <a:t>이러한 </a:t>
                </a:r>
                <a:r>
                  <a:rPr lang="ko-KR" altLang="en-US" sz="1800" dirty="0"/>
                  <a:t>방법은 적절한 </a:t>
                </a:r>
                <a:r>
                  <a:rPr lang="en-US" altLang="ko-KR" sz="1800" dirty="0"/>
                  <a:t>β</a:t>
                </a:r>
                <a:r>
                  <a:rPr lang="ko-KR" altLang="en-US" sz="1800" dirty="0"/>
                  <a:t>의 값을 설정하는 것이 어렵다는 </a:t>
                </a:r>
                <a:r>
                  <a:rPr lang="ko-KR" altLang="en-US" sz="1800" dirty="0" smtClean="0"/>
                  <a:t>단점 존재</a:t>
                </a:r>
                <a:endParaRPr lang="ko-KR" altLang="ko-KR" sz="1800" dirty="0"/>
              </a:p>
              <a:p>
                <a:pPr lvl="2"/>
                <a:endParaRPr lang="en-US" altLang="ko-KR" sz="1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091667"/>
                <a:ext cx="8153400" cy="4114800"/>
              </a:xfrm>
              <a:blipFill>
                <a:blip r:embed="rId2"/>
                <a:stretch>
                  <a:fillRect t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81B8-4689-4322-84CA-530890BF58AE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RL &amp; PPO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18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PPO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2091667"/>
                <a:ext cx="8153400" cy="4114800"/>
              </a:xfrm>
            </p:spPr>
            <p:txBody>
              <a:bodyPr/>
              <a:lstStyle/>
              <a:p>
                <a:r>
                  <a:rPr lang="ko-KR" altLang="ko-KR" sz="2400" dirty="0" smtClean="0"/>
                  <a:t>적응적 </a:t>
                </a:r>
                <a:r>
                  <a:rPr lang="en-US" altLang="ko-KR" sz="2400" dirty="0"/>
                  <a:t>KL </a:t>
                </a:r>
                <a:r>
                  <a:rPr lang="ko-KR" altLang="ko-KR" sz="2400" dirty="0"/>
                  <a:t>페널티</a:t>
                </a:r>
                <a:r>
                  <a:rPr lang="en-US" altLang="ko-KR" sz="2400" dirty="0"/>
                  <a:t>(adaptive KL penalty) </a:t>
                </a:r>
                <a:r>
                  <a:rPr lang="ko-KR" altLang="ko-KR" sz="2400" dirty="0" smtClean="0"/>
                  <a:t>방법</a:t>
                </a:r>
                <a:r>
                  <a:rPr lang="en-US" altLang="ko-KR" sz="2400" dirty="0" smtClean="0"/>
                  <a:t> (cont’d)</a:t>
                </a:r>
              </a:p>
              <a:p>
                <a:pPr lvl="1"/>
                <a:r>
                  <a:rPr lang="ko-KR" altLang="ko-KR" sz="2000" dirty="0" smtClean="0"/>
                  <a:t>이러한 </a:t>
                </a:r>
                <a:r>
                  <a:rPr lang="ko-KR" altLang="ko-KR" sz="2000" dirty="0"/>
                  <a:t>문제를 해소하기 위해 </a:t>
                </a:r>
                <a:r>
                  <a:rPr lang="en-US" altLang="ko-KR" sz="2000" dirty="0"/>
                  <a:t>PPO </a:t>
                </a:r>
                <a:r>
                  <a:rPr lang="ko-KR" altLang="ko-KR" sz="2000" dirty="0"/>
                  <a:t>논문에서는 정책 파라미터 업데이트시 특정한 기준에 따라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ko-KR" sz="2000" dirty="0"/>
                  <a:t>의 값을 조절하는 방법을 </a:t>
                </a:r>
                <a:r>
                  <a:rPr lang="ko-KR" altLang="ko-KR" sz="2000" dirty="0" smtClean="0"/>
                  <a:t>사용</a:t>
                </a:r>
                <a:endParaRPr lang="en-US" altLang="ko-KR" sz="2000" dirty="0" smtClean="0"/>
              </a:p>
              <a:p>
                <a:pPr lvl="1"/>
                <a:r>
                  <a:rPr lang="ko-KR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𝑜𝑙𝑑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ko-KR" altLang="ko-KR" sz="2000" dirty="0"/>
                  <a:t>의 목표값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r>
                  <a:rPr lang="ko-KR" altLang="ko-KR" sz="2000" dirty="0"/>
                  <a:t>을 설정하고 그 값과 업데이트시에 계산된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𝑜𝑙𝑑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ko-KR" sz="2000" dirty="0"/>
                  <a:t>값</a:t>
                </a:r>
                <a:r>
                  <a:rPr lang="en-US" altLang="ko-KR" sz="2000" dirty="0"/>
                  <a:t> (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ko-KR" sz="2000" dirty="0"/>
                  <a:t>을 비교하여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ko-KR" sz="2000" dirty="0"/>
                  <a:t>의 업데이트 값을 </a:t>
                </a:r>
                <a:r>
                  <a:rPr lang="ko-KR" altLang="ko-KR" sz="2000" dirty="0" smtClean="0"/>
                  <a:t>결정</a:t>
                </a:r>
                <a:endParaRPr lang="en-US" altLang="ko-KR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&lt; </m:t>
                    </m:r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𝑡𝑎𝑟𝑔𝑒𝑡</m:t>
                            </m:r>
                          </m:sub>
                        </m:sSub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1.5</m:t>
                        </m:r>
                      </m:den>
                    </m:f>
                  </m:oMath>
                </a14:m>
                <a:r>
                  <a:rPr lang="ko-KR" altLang="ko-KR" sz="1600" dirty="0"/>
                  <a:t>인 경우에는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←</m:t>
                    </m:r>
                    <m:f>
                      <m:fPr>
                        <m:type m:val="skw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ko-KR" sz="1600" dirty="0"/>
                  <a:t>로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×1.5</m:t>
                    </m:r>
                  </m:oMath>
                </a14:m>
                <a:r>
                  <a:rPr lang="ko-KR" altLang="ko-KR" sz="1600" dirty="0"/>
                  <a:t>인 경우에는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←2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ko-KR" sz="1600" dirty="0"/>
                  <a:t>로 </a:t>
                </a:r>
                <a:r>
                  <a:rPr lang="ko-KR" altLang="ko-KR" sz="1600"/>
                  <a:t>업데이트 </a:t>
                </a:r>
                <a:endParaRPr lang="ko-KR" altLang="ko-KR" sz="1600" dirty="0"/>
              </a:p>
              <a:p>
                <a:pPr lvl="1"/>
                <a:endParaRPr lang="en-US" altLang="ko-KR" sz="1200" dirty="0" smtClean="0"/>
              </a:p>
              <a:p>
                <a:pPr lvl="2"/>
                <a:endParaRPr lang="en-US" altLang="ko-KR" sz="1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091667"/>
                <a:ext cx="8153400" cy="4114800"/>
              </a:xfrm>
              <a:blipFill>
                <a:blip r:embed="rId2"/>
                <a:stretch>
                  <a:fillRect l="-149"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81B8-4689-4322-84CA-530890BF58AE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RL &amp; PPO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90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RL &amp; PPO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65AB-AC41-43A0-8FEA-4CE7CA45AEC9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Reinforcement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r>
              <a:rPr lang="ko-KR" altLang="en-US" sz="2000" dirty="0" smtClean="0"/>
              <a:t>강화학습 소개</a:t>
            </a:r>
            <a:endParaRPr lang="en-US" altLang="ko-KR" sz="2000" dirty="0" smtClean="0"/>
          </a:p>
          <a:p>
            <a:pPr lvl="1"/>
            <a:r>
              <a:rPr lang="ko-KR" altLang="ko-KR" sz="1800" dirty="0"/>
              <a:t>강화학습은 일반적으로 순차적인 의사결정 문제에 </a:t>
            </a:r>
            <a:r>
              <a:rPr lang="ko-KR" altLang="ko-KR" sz="1800" dirty="0" smtClean="0"/>
              <a:t>적용</a:t>
            </a:r>
            <a:endParaRPr lang="en-US" altLang="ko-KR" sz="1800" dirty="0" smtClean="0"/>
          </a:p>
          <a:p>
            <a:pPr lvl="1"/>
            <a:r>
              <a:rPr lang="ko-KR" altLang="ko-KR" sz="1800" dirty="0"/>
              <a:t>강화학습 문제는 에이전트</a:t>
            </a:r>
            <a:r>
              <a:rPr lang="en-US" altLang="ko-KR" sz="1800" dirty="0"/>
              <a:t>(agent)</a:t>
            </a:r>
            <a:r>
              <a:rPr lang="ko-KR" altLang="ko-KR" sz="1800" dirty="0"/>
              <a:t>와 환경</a:t>
            </a:r>
            <a:r>
              <a:rPr lang="en-US" altLang="ko-KR" sz="1800" dirty="0"/>
              <a:t>(environment)</a:t>
            </a:r>
            <a:r>
              <a:rPr lang="ko-KR" altLang="ko-KR" sz="1800" dirty="0"/>
              <a:t>으로 구성된 시스템으로 </a:t>
            </a:r>
            <a:r>
              <a:rPr lang="ko-KR" altLang="ko-KR" sz="1800" dirty="0" smtClean="0"/>
              <a:t>표현</a:t>
            </a:r>
            <a:endParaRPr lang="en-US" altLang="ko-KR" sz="1800" dirty="0" smtClean="0"/>
          </a:p>
          <a:p>
            <a:pPr lvl="2"/>
            <a:r>
              <a:rPr lang="ko-KR" altLang="ko-KR" sz="1600" dirty="0"/>
              <a:t>에이전트는 환경과의 상호작용을 통해서 주어진 </a:t>
            </a:r>
            <a:r>
              <a:rPr lang="ko-KR" altLang="ko-KR" sz="1600" dirty="0" smtClean="0"/>
              <a:t>문제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해결</a:t>
            </a:r>
            <a:endParaRPr lang="en-US" altLang="ko-KR" sz="1600" dirty="0" smtClean="0"/>
          </a:p>
          <a:p>
            <a:pPr lvl="2"/>
            <a:r>
              <a:rPr lang="ko-KR" altLang="en-US" sz="1600" dirty="0"/>
              <a:t>환경은 시스템의 상태를 나타내는 정보를 생성하고 에이전트에 </a:t>
            </a:r>
            <a:r>
              <a:rPr lang="ko-KR" altLang="en-US" sz="1600" dirty="0" smtClean="0"/>
              <a:t>제공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이러한 정보를 상태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(state)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표현</a:t>
            </a:r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0928-7679-4616-A8F4-EA277720F252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RL &amp; PPO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0" y="4464050"/>
            <a:ext cx="2895600" cy="1860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7633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Reinforcement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799" y="2209800"/>
                <a:ext cx="8258175" cy="4114800"/>
              </a:xfrm>
            </p:spPr>
            <p:txBody>
              <a:bodyPr/>
              <a:lstStyle/>
              <a:p>
                <a:r>
                  <a:rPr lang="ko-KR" altLang="en-US" sz="2000" dirty="0" smtClean="0"/>
                  <a:t>강화학습에서 사용되는 주요 표현</a:t>
                </a:r>
                <a:endParaRPr lang="en-US" altLang="ko-KR" sz="2000" dirty="0" smtClean="0"/>
              </a:p>
              <a:p>
                <a:pPr lvl="1"/>
                <a:r>
                  <a:rPr lang="ko-KR" altLang="ko-KR" sz="1800" dirty="0"/>
                  <a:t>타임 스텝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ko-KR" sz="1800" dirty="0"/>
                  <a:t>에서의 상태</a:t>
                </a:r>
                <a:r>
                  <a:rPr lang="en-US" altLang="ko-KR" sz="1800" dirty="0"/>
                  <a:t>, </a:t>
                </a:r>
                <a:r>
                  <a:rPr lang="ko-KR" altLang="ko-KR" sz="1800" dirty="0"/>
                  <a:t>행동</a:t>
                </a:r>
                <a:r>
                  <a:rPr lang="en-US" altLang="ko-KR" sz="1800" dirty="0"/>
                  <a:t>, </a:t>
                </a:r>
                <a:r>
                  <a:rPr lang="ko-KR" altLang="ko-KR" sz="1800" dirty="0"/>
                  <a:t>보상을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ko-KR" sz="1800" dirty="0"/>
                  <a:t>로 </a:t>
                </a:r>
                <a:r>
                  <a:rPr lang="ko-KR" altLang="ko-KR" sz="1800" dirty="0" smtClean="0"/>
                  <a:t>표현</a:t>
                </a:r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 dirty="0"/>
                  <a:t>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</a:t>
                </a:r>
                <a:r>
                  <a:rPr lang="ko-KR" altLang="ko-KR" sz="1800" dirty="0" smtClean="0"/>
                  <a:t> </a:t>
                </a:r>
                <a:r>
                  <a:rPr lang="ko-KR" altLang="ko-KR" sz="1800" dirty="0"/>
                  <a:t>하나의 경험</a:t>
                </a:r>
                <a:r>
                  <a:rPr lang="en-US" altLang="ko-KR" sz="1800" dirty="0"/>
                  <a:t>(experience</a:t>
                </a:r>
                <a:r>
                  <a:rPr lang="en-US" altLang="ko-KR" sz="1800" dirty="0" smtClean="0"/>
                  <a:t>)</a:t>
                </a:r>
                <a:r>
                  <a:rPr lang="ko-KR" altLang="en-US" sz="1800" dirty="0" smtClean="0"/>
                  <a:t>이라고 함</a:t>
                </a:r>
                <a:endParaRPr lang="en-US" altLang="ko-KR" sz="1800" dirty="0" smtClean="0"/>
              </a:p>
              <a:p>
                <a:pPr lvl="1"/>
                <a:r>
                  <a:rPr lang="ko-KR" altLang="ko-KR" sz="1800" dirty="0"/>
                  <a:t>이러한 경험은 여러 번 반복되는데 일반적으로 정해진 타입 스텝 </a:t>
                </a:r>
                <a:r>
                  <a:rPr lang="en-US" altLang="ko-KR" sz="1800" dirty="0"/>
                  <a:t>(</a:t>
                </a:r>
                <a:r>
                  <a:rPr lang="ko-KR" altLang="ko-KR" sz="1800" dirty="0"/>
                  <a:t>예</a:t>
                </a:r>
                <a:r>
                  <a:rPr lang="en-US" altLang="ko-KR" sz="1800" dirty="0"/>
                  <a:t>, time step=T) </a:t>
                </a:r>
                <a:r>
                  <a:rPr lang="ko-KR" altLang="ko-KR" sz="1800" dirty="0"/>
                  <a:t>까지 </a:t>
                </a:r>
                <a:r>
                  <a:rPr lang="ko-KR" altLang="ko-KR" sz="1800" dirty="0" smtClean="0"/>
                  <a:t>반복</a:t>
                </a:r>
                <a:endParaRPr lang="en-US" altLang="ko-KR" sz="1800" dirty="0" smtClean="0"/>
              </a:p>
              <a:p>
                <a:pPr lvl="1"/>
                <a:r>
                  <a:rPr lang="ko-KR" altLang="ko-KR" sz="1800" dirty="0"/>
                  <a:t>타입 스텝 </a:t>
                </a:r>
                <a:r>
                  <a:rPr lang="en-US" altLang="ko-KR" sz="1800" dirty="0"/>
                  <a:t>0</a:t>
                </a:r>
                <a:r>
                  <a:rPr lang="ko-KR" altLang="ko-KR" sz="1800" dirty="0"/>
                  <a:t>에서부터 </a:t>
                </a:r>
                <a:r>
                  <a:rPr lang="en-US" altLang="ko-KR" sz="1800" dirty="0" smtClean="0"/>
                  <a:t>T</a:t>
                </a:r>
                <a:r>
                  <a:rPr lang="ko-KR" altLang="ko-KR" sz="1800" dirty="0"/>
                  <a:t>까지를 하나의 에피소드</a:t>
                </a:r>
                <a:r>
                  <a:rPr lang="en-US" altLang="ko-KR" sz="1800" dirty="0"/>
                  <a:t>(episode)</a:t>
                </a:r>
                <a:r>
                  <a:rPr lang="ko-KR" altLang="ko-KR" sz="1800" dirty="0"/>
                  <a:t>라고 </a:t>
                </a:r>
                <a:r>
                  <a:rPr lang="ko-KR" altLang="en-US" sz="1800" dirty="0" smtClean="0"/>
                  <a:t>함</a:t>
                </a:r>
                <a:endParaRPr lang="en-US" altLang="ko-KR" sz="1800" dirty="0" smtClean="0"/>
              </a:p>
              <a:p>
                <a:pPr lvl="1"/>
                <a:r>
                  <a:rPr lang="ko-KR" altLang="ko-KR" sz="1800" dirty="0"/>
                  <a:t>궤적</a:t>
                </a:r>
                <a:r>
                  <a:rPr lang="en-US" altLang="ko-KR" sz="1800" dirty="0"/>
                  <a:t>(trajectory,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altLang="ko-KR" sz="1800" dirty="0" smtClean="0"/>
                  <a:t>/tau/</a:t>
                </a:r>
                <a:r>
                  <a:rPr lang="ko-KR" altLang="ko-KR" sz="1800" dirty="0"/>
                  <a:t>라고 표현</a:t>
                </a:r>
                <a:r>
                  <a:rPr lang="en-US" altLang="ko-KR" sz="1800" dirty="0" smtClean="0"/>
                  <a:t>)</a:t>
                </a:r>
              </a:p>
              <a:p>
                <a:pPr lvl="2"/>
                <a:r>
                  <a:rPr lang="ko-KR" altLang="ko-KR" sz="1600" dirty="0"/>
                  <a:t>하나의 에피소드에서 발생하는 연속된 </a:t>
                </a:r>
                <a:r>
                  <a:rPr lang="ko-KR" altLang="ko-KR" sz="1600" dirty="0" smtClean="0"/>
                  <a:t>행동들</a:t>
                </a:r>
                <a:endParaRPr lang="en-US" altLang="ko-KR" sz="16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900" dirty="0" smtClean="0"/>
              </a:p>
              <a:p>
                <a:pPr lvl="1"/>
                <a:r>
                  <a:rPr lang="ko-KR" altLang="en-US" sz="1800" dirty="0"/>
                  <a:t>행동에 대한 보상은 보상 함수</a:t>
                </a:r>
                <a:r>
                  <a:rPr lang="en-US" altLang="ko-KR" sz="1800" dirty="0"/>
                  <a:t>(reward function)</a:t>
                </a:r>
                <a:r>
                  <a:rPr lang="ko-KR" altLang="en-US" sz="1800" dirty="0"/>
                  <a:t>를 이용해서 </a:t>
                </a:r>
                <a:r>
                  <a:rPr lang="ko-KR" altLang="en-US" sz="1800" dirty="0" smtClean="0"/>
                  <a:t>결정</a:t>
                </a:r>
                <a:endParaRPr lang="en-US" altLang="ko-KR" sz="1800" dirty="0" smtClean="0"/>
              </a:p>
              <a:p>
                <a:pPr lvl="2"/>
                <a:r>
                  <a:rPr lang="ko-KR" altLang="en-US" sz="1600" dirty="0"/>
                  <a:t>보상은 일반적으로 하나의 숫자</a:t>
                </a:r>
                <a:endParaRPr lang="en-US" altLang="ko-KR" sz="1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2209800"/>
                <a:ext cx="8258175" cy="4114800"/>
              </a:xfrm>
              <a:blipFill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0928-7679-4616-A8F4-EA277720F252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RL &amp; PPO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8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Reinforcement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2286000"/>
                <a:ext cx="8229600" cy="4114800"/>
              </a:xfrm>
            </p:spPr>
            <p:txBody>
              <a:bodyPr/>
              <a:lstStyle/>
              <a:p>
                <a:r>
                  <a:rPr lang="ko-KR" altLang="en-US" sz="2400" dirty="0" smtClean="0"/>
                  <a:t>강화학습에서 사용되는 주요 표현 </a:t>
                </a:r>
                <a:r>
                  <a:rPr lang="en-US" altLang="ko-KR" sz="2400" dirty="0" smtClean="0"/>
                  <a:t>(cont’d)</a:t>
                </a:r>
              </a:p>
              <a:p>
                <a:pPr lvl="1"/>
                <a:r>
                  <a:rPr lang="ko-KR" altLang="en-US" sz="2000" dirty="0"/>
                  <a:t>정책</a:t>
                </a:r>
                <a:r>
                  <a:rPr lang="en-US" altLang="ko-KR" sz="2000" dirty="0"/>
                  <a:t>(policy</a:t>
                </a:r>
                <a:r>
                  <a:rPr lang="en-US" altLang="ko-KR" sz="2000" dirty="0" smtClean="0"/>
                  <a:t>): </a:t>
                </a:r>
                <a:r>
                  <a:rPr lang="ko-KR" altLang="en-US" sz="2000" dirty="0"/>
                  <a:t>주어진 상태에 따라 특정 행동을 선택할 때 사용되는 </a:t>
                </a:r>
                <a:r>
                  <a:rPr lang="ko-KR" altLang="en-US" sz="2000" dirty="0" smtClean="0"/>
                  <a:t>함수</a:t>
                </a:r>
                <a:endParaRPr lang="en-US" altLang="ko-KR" sz="2000" dirty="0" smtClean="0"/>
              </a:p>
              <a:p>
                <a:pPr lvl="2"/>
                <a:r>
                  <a:rPr lang="ko-KR" altLang="en-US" sz="1800" dirty="0"/>
                  <a:t>즉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정책을 통해서 어떠한 행동을 수행할지를 </a:t>
                </a:r>
                <a:r>
                  <a:rPr lang="ko-KR" altLang="en-US" sz="1800" dirty="0" smtClean="0"/>
                  <a:t>결정</a:t>
                </a:r>
                <a:endParaRPr lang="en-US" altLang="ko-KR" sz="1800" dirty="0" smtClean="0"/>
              </a:p>
              <a:p>
                <a:pPr lvl="2"/>
                <a:r>
                  <a:rPr lang="ko-KR" altLang="en-US" sz="1800" dirty="0" smtClean="0"/>
                  <a:t>좋은 정책을 학습하기 위해서는 많은 수의 에피소드 필요</a:t>
                </a:r>
                <a:endParaRPr lang="en-US" altLang="ko-KR" sz="1800" dirty="0" smtClean="0"/>
              </a:p>
              <a:p>
                <a:pPr lvl="1"/>
                <a:r>
                  <a:rPr lang="ko-KR" altLang="en-US" sz="2000" dirty="0"/>
                  <a:t>상태 전환 </a:t>
                </a:r>
                <a:r>
                  <a:rPr lang="ko-KR" altLang="en-US" sz="2000" dirty="0" smtClean="0"/>
                  <a:t>함수</a:t>
                </a:r>
                <a:endParaRPr lang="en-US" altLang="ko-KR" sz="2000" dirty="0" smtClean="0"/>
              </a:p>
              <a:p>
                <a:pPr lvl="2"/>
                <a:r>
                  <a:rPr lang="ko-KR" altLang="en-US" sz="1800" dirty="0" smtClean="0"/>
                  <a:t>환경이 </a:t>
                </a:r>
                <a:r>
                  <a:rPr lang="ko-KR" altLang="en-US" sz="1800" dirty="0"/>
                  <a:t>에이전트의 행동에 대해서 새로운 상태 정보를 </a:t>
                </a:r>
                <a:r>
                  <a:rPr lang="ko-KR" altLang="en-US" sz="1800" dirty="0" smtClean="0"/>
                  <a:t>제공할 때 사용되는 함수</a:t>
                </a:r>
                <a:endParaRPr lang="en-US" altLang="ko-KR" sz="18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 dirty="0" smtClean="0"/>
                  <a:t>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 </a:t>
                </a:r>
                <a:r>
                  <a:rPr lang="ko-KR" altLang="en-US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상태 전환 함수는 여러 가지 선택 가능한 상태들에 대한 확률 분포를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반환</a:t>
                </a:r>
                <a:endPara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lvl="3"/>
                <a:r>
                  <a:rPr lang="ko-KR" altLang="en-US" sz="1400" dirty="0"/>
                  <a:t>그 이전 타임 스텝에서의 상태와 행동에도 영향을 받을 수 있지만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강화학습에서는 마르코브 특성</a:t>
                </a:r>
                <a:r>
                  <a:rPr lang="en-US" altLang="ko-KR" sz="1400" dirty="0"/>
                  <a:t>(Markov property)</a:t>
                </a:r>
                <a:r>
                  <a:rPr lang="ko-KR" altLang="en-US" sz="1400" dirty="0"/>
                  <a:t>을 사용</a:t>
                </a:r>
                <a:endParaRPr lang="en-US" altLang="ko-KR" sz="1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2286000"/>
                <a:ext cx="8229600" cy="4114800"/>
              </a:xfrm>
              <a:blipFill>
                <a:blip r:embed="rId2"/>
                <a:stretch>
                  <a:fillRect l="-148"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0928-7679-4616-A8F4-EA277720F252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RL &amp; PPO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4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Reinforcement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8878" y="2138131"/>
                <a:ext cx="8535097" cy="4114800"/>
              </a:xfrm>
            </p:spPr>
            <p:txBody>
              <a:bodyPr/>
              <a:lstStyle/>
              <a:p>
                <a:r>
                  <a:rPr lang="ko-KR" altLang="en-US" sz="2400" dirty="0" smtClean="0"/>
                  <a:t>강화학습에서 사용되는 주요 표현 </a:t>
                </a:r>
                <a:r>
                  <a:rPr lang="en-US" altLang="ko-KR" sz="2400" dirty="0" smtClean="0"/>
                  <a:t>(cont’d)</a:t>
                </a:r>
              </a:p>
              <a:p>
                <a:pPr lvl="1"/>
                <a:r>
                  <a:rPr lang="ko-KR" altLang="en-US" sz="2000" dirty="0" smtClean="0"/>
                  <a:t>각 </a:t>
                </a:r>
                <a:r>
                  <a:rPr lang="ko-KR" altLang="en-US" sz="2000" dirty="0"/>
                  <a:t>타임 스텝에서 에이전트는 </a:t>
                </a:r>
                <a:r>
                  <a:rPr lang="ko-KR" altLang="en-US" sz="2000" b="1" u="sng" dirty="0"/>
                  <a:t>목적을 최대화하는 행동을 </a:t>
                </a:r>
                <a:r>
                  <a:rPr lang="ko-KR" altLang="en-US" sz="2000" b="1" u="sng" dirty="0" smtClean="0"/>
                  <a:t>선택</a:t>
                </a:r>
                <a:endParaRPr lang="en-US" altLang="ko-KR" sz="2000" b="1" u="sng" dirty="0" smtClean="0"/>
              </a:p>
              <a:p>
                <a:pPr lvl="1"/>
                <a:r>
                  <a:rPr lang="ko-KR" altLang="en-US" sz="2000" dirty="0" smtClean="0"/>
                  <a:t>그렇다면 목적은 어떻게 표현되는가</a:t>
                </a:r>
                <a:r>
                  <a:rPr lang="en-US" altLang="ko-KR" sz="2000" dirty="0" smtClean="0"/>
                  <a:t>? </a:t>
                </a:r>
                <a:r>
                  <a:rPr lang="ko-KR" altLang="en-US" sz="2000" dirty="0" smtClean="0"/>
                  <a:t>이를 위해 먼저 이득</a:t>
                </a:r>
                <a:r>
                  <a:rPr lang="en-US" altLang="ko-KR" sz="2000" dirty="0" smtClean="0"/>
                  <a:t>(return)</a:t>
                </a:r>
                <a:r>
                  <a:rPr lang="ko-KR" altLang="en-US" sz="2000" dirty="0" smtClean="0"/>
                  <a:t>을 정의하는 것이 필요</a:t>
                </a:r>
                <a:endParaRPr lang="en-US" altLang="ko-KR" sz="2000" dirty="0" smtClean="0"/>
              </a:p>
              <a:p>
                <a:pPr lvl="1"/>
                <a:r>
                  <a:rPr lang="ko-KR" altLang="en-US" sz="2000" dirty="0" smtClean="0"/>
                  <a:t>이득 </a:t>
                </a:r>
                <a:endParaRPr lang="en-US" altLang="ko-KR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ko-KR" altLang="ko-KR" sz="2000" dirty="0"/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ko-KR" altLang="ko-KR" sz="1400" dirty="0"/>
                  <a:t>는 궤적을 </a:t>
                </a:r>
                <a:r>
                  <a:rPr lang="ko-KR" altLang="ko-KR" sz="1400" dirty="0" smtClean="0"/>
                  <a:t>의미</a:t>
                </a:r>
                <a:r>
                  <a:rPr lang="en-US" altLang="ko-KR" sz="1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ko-KR" sz="1400" dirty="0"/>
                  <a:t>는 타입 스텝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ko-KR" sz="1400" dirty="0"/>
                  <a:t>에서의 보상을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ko-KR" sz="1400" dirty="0"/>
                  <a:t>는 할인율 </a:t>
                </a:r>
                <a:r>
                  <a:rPr lang="en-US" altLang="ko-KR" sz="1400" dirty="0"/>
                  <a:t>(discount factor)</a:t>
                </a:r>
                <a:r>
                  <a:rPr lang="ko-KR" altLang="ko-KR" sz="1400" dirty="0"/>
                  <a:t>을 나타내며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ko-KR" sz="1400" dirty="0"/>
                  <a:t>은 </a:t>
                </a:r>
                <a:r>
                  <a:rPr lang="en-US" altLang="ko-KR" sz="1400" dirty="0"/>
                  <a:t>0</a:t>
                </a:r>
                <a:r>
                  <a:rPr lang="ko-KR" altLang="ko-KR" sz="1400" dirty="0"/>
                  <a:t>과 </a:t>
                </a:r>
                <a:r>
                  <a:rPr lang="en-US" altLang="ko-KR" sz="1400" dirty="0"/>
                  <a:t>1</a:t>
                </a:r>
                <a:r>
                  <a:rPr lang="ko-KR" altLang="ko-KR" sz="1400" dirty="0"/>
                  <a:t>사이의 값을 </a:t>
                </a:r>
                <a:r>
                  <a:rPr lang="ko-KR" altLang="en-US" sz="1400" dirty="0" smtClean="0"/>
                  <a:t>취함</a:t>
                </a:r>
                <a:endParaRPr lang="en-US" altLang="ko-KR" sz="1400" dirty="0" smtClean="0"/>
              </a:p>
              <a:p>
                <a:pPr lvl="3"/>
                <a:r>
                  <a:rPr lang="ko-KR" altLang="en-US" sz="1400" dirty="0"/>
                  <a:t>할인율은 먼 미래의 보상일수록 현재 가치를 낮추기 위해서 </a:t>
                </a:r>
                <a:r>
                  <a:rPr lang="ko-KR" altLang="en-US" sz="1400" dirty="0" smtClean="0"/>
                  <a:t>사용</a:t>
                </a:r>
                <a:endParaRPr lang="en-US" altLang="ko-KR" sz="1400" dirty="0" smtClean="0"/>
              </a:p>
              <a:p>
                <a:pPr lvl="1"/>
                <a:r>
                  <a:rPr lang="ko-KR" altLang="en-US" sz="2000" dirty="0" smtClean="0"/>
                  <a:t>목적</a:t>
                </a:r>
                <a:endParaRPr lang="en-US" altLang="ko-KR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τ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R</m:t>
                        </m:r>
                        <m:d>
                          <m:d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τ</m:t>
                            </m:r>
                          </m:e>
                        </m:d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τ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altLang="ko-KR" sz="2000" dirty="0" smtClean="0"/>
              </a:p>
              <a:p>
                <a:pPr lvl="3"/>
                <a:r>
                  <a:rPr lang="ko-KR" altLang="en-US" sz="1400" dirty="0" smtClean="0"/>
                  <a:t>모든 </a:t>
                </a:r>
                <a:r>
                  <a:rPr lang="ko-KR" altLang="en-US" sz="1400" dirty="0"/>
                  <a:t>궤적으로부터 발생하는 이득</a:t>
                </a:r>
                <a:r>
                  <a:rPr lang="en-US" altLang="ko-KR" sz="1400" dirty="0"/>
                  <a:t>(returns)</a:t>
                </a:r>
                <a:r>
                  <a:rPr lang="ko-KR" altLang="en-US" sz="1400" dirty="0"/>
                  <a:t>에 대한 </a:t>
                </a:r>
                <a:r>
                  <a:rPr lang="ko-KR" altLang="en-US" sz="1400" dirty="0" smtClean="0"/>
                  <a:t>기댓값</a:t>
                </a:r>
                <a:endParaRPr lang="en-US" altLang="ko-KR" sz="1400" dirty="0" smtClean="0"/>
              </a:p>
              <a:p>
                <a:pPr lvl="3"/>
                <a:r>
                  <a:rPr lang="ko-KR" altLang="en-US" sz="1400" dirty="0"/>
                  <a:t>에이전트는 이러한 목적을 최대화하는 행동 선택</a:t>
                </a:r>
                <a:endParaRPr lang="ko-KR" altLang="ko-KR" sz="1400" dirty="0"/>
              </a:p>
              <a:p>
                <a:pPr lvl="2"/>
                <a:endParaRPr lang="en-US" altLang="ko-KR" sz="1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878" y="2138131"/>
                <a:ext cx="8535097" cy="4114800"/>
              </a:xfrm>
              <a:blipFill>
                <a:blip r:embed="rId2"/>
                <a:stretch>
                  <a:fillRect l="-143" t="-1333" b="-50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0928-7679-4616-A8F4-EA277720F252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RL &amp; PPO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9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Reinforcement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8878" y="2138131"/>
                <a:ext cx="8535097" cy="4114800"/>
              </a:xfrm>
            </p:spPr>
            <p:txBody>
              <a:bodyPr/>
              <a:lstStyle/>
              <a:p>
                <a:r>
                  <a:rPr lang="ko-KR" altLang="en-US" sz="2800" dirty="0"/>
                  <a:t>강화학습에서 에이전트가 학습할 수 있는 </a:t>
                </a:r>
                <a:r>
                  <a:rPr lang="ko-KR" altLang="en-US" sz="2800" dirty="0" smtClean="0"/>
                  <a:t>것 세 가지</a:t>
                </a:r>
                <a:r>
                  <a:rPr lang="en-US" altLang="ko-KR" sz="2800" dirty="0" smtClean="0"/>
                  <a:t>: </a:t>
                </a:r>
                <a:r>
                  <a:rPr lang="ko-KR" altLang="en-US" sz="2800" dirty="0"/>
                  <a:t>정책</a:t>
                </a:r>
                <a:r>
                  <a:rPr lang="en-US" altLang="ko-KR" sz="2800" dirty="0"/>
                  <a:t>, </a:t>
                </a:r>
                <a:r>
                  <a:rPr lang="ko-KR" altLang="en-US" sz="2800" dirty="0"/>
                  <a:t>가치함수</a:t>
                </a:r>
                <a:r>
                  <a:rPr lang="en-US" altLang="ko-KR" sz="2800" dirty="0"/>
                  <a:t>, </a:t>
                </a:r>
                <a:r>
                  <a:rPr lang="ko-KR" altLang="en-US" sz="2800" dirty="0"/>
                  <a:t>환경 </a:t>
                </a:r>
                <a:r>
                  <a:rPr lang="ko-KR" altLang="en-US" sz="2800" dirty="0" smtClean="0"/>
                  <a:t>모형</a:t>
                </a:r>
                <a:endParaRPr lang="en-US" altLang="ko-KR" sz="2800" dirty="0" smtClean="0"/>
              </a:p>
              <a:p>
                <a:pPr lvl="1"/>
                <a:r>
                  <a:rPr lang="ko-KR" altLang="en-US" sz="2400" dirty="0"/>
                  <a:t>정책 </a:t>
                </a:r>
                <a:r>
                  <a:rPr lang="en-US" altLang="ko-KR" sz="2400" dirty="0"/>
                  <a:t>(policy</a:t>
                </a:r>
                <a:r>
                  <a:rPr lang="en-US" altLang="ko-KR" sz="2400" dirty="0" smtClean="0"/>
                  <a:t>)</a:t>
                </a:r>
              </a:p>
              <a:p>
                <a:pPr lvl="2"/>
                <a:r>
                  <a:rPr lang="ko-KR" altLang="en-US" sz="2000" dirty="0"/>
                  <a:t>정책은 주어진 상태에서 목적을 최대화하는 행동을 선택하는데 사용되는 </a:t>
                </a:r>
                <a:r>
                  <a:rPr lang="ko-KR" altLang="en-US" sz="2000" dirty="0" smtClean="0"/>
                  <a:t>함수</a:t>
                </a:r>
                <a:r>
                  <a:rPr lang="en-US" altLang="ko-KR" sz="2000" dirty="0" smtClean="0"/>
                  <a:t>, </a:t>
                </a:r>
                <a:r>
                  <a:rPr lang="ko-KR" altLang="ko-KR" sz="2000" dirty="0" smtClean="0"/>
                  <a:t>주로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ko-KR" sz="2000" dirty="0"/>
                  <a:t>로 </a:t>
                </a:r>
                <a:r>
                  <a:rPr lang="ko-KR" altLang="ko-KR" sz="2000" dirty="0" smtClean="0"/>
                  <a:t>표현</a:t>
                </a:r>
                <a:r>
                  <a:rPr lang="en-US" altLang="ko-KR" sz="2000" dirty="0" smtClean="0"/>
                  <a:t>  </a:t>
                </a:r>
              </a:p>
              <a:p>
                <a:pPr lvl="2"/>
                <a:r>
                  <a:rPr lang="ko-KR" altLang="ko-KR" sz="2000" dirty="0" smtClean="0"/>
                  <a:t>정책은 </a:t>
                </a:r>
                <a:r>
                  <a:rPr lang="ko-KR" altLang="ko-KR" sz="2000" dirty="0"/>
                  <a:t>여러 선택 가능한 행동들에 대한 확률 분포</a:t>
                </a:r>
                <a:r>
                  <a:rPr lang="en-US" altLang="ko-KR" sz="2000" dirty="0"/>
                  <a:t>(</a:t>
                </a:r>
                <a:r>
                  <a:rPr lang="ko-KR" altLang="ko-KR" sz="2000" dirty="0"/>
                  <a:t>즉</a:t>
                </a:r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ko-KR" sz="2000" dirty="0"/>
                  <a:t>를 </a:t>
                </a:r>
                <a:r>
                  <a:rPr lang="ko-KR" altLang="ko-KR" sz="2000" dirty="0" smtClean="0"/>
                  <a:t>반환</a:t>
                </a:r>
                <a:endParaRPr lang="en-US" altLang="ko-KR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878" y="2138131"/>
                <a:ext cx="8535097" cy="4114800"/>
              </a:xfrm>
              <a:blipFill>
                <a:blip r:embed="rId2"/>
                <a:stretch>
                  <a:fillRect l="-286" t="-1630" r="-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0928-7679-4616-A8F4-EA277720F252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RL &amp; PPO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5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Reinforcement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8878" y="2138131"/>
                <a:ext cx="8535097" cy="4114800"/>
              </a:xfrm>
            </p:spPr>
            <p:txBody>
              <a:bodyPr/>
              <a:lstStyle/>
              <a:p>
                <a:r>
                  <a:rPr lang="ko-KR" altLang="en-US" sz="2400" dirty="0" smtClean="0"/>
                  <a:t>가치 </a:t>
                </a:r>
                <a:r>
                  <a:rPr lang="ko-KR" altLang="en-US" sz="2400" dirty="0"/>
                  <a:t>함수 </a:t>
                </a:r>
                <a:r>
                  <a:rPr lang="en-US" altLang="ko-KR" sz="2400" dirty="0"/>
                  <a:t>(value function</a:t>
                </a:r>
                <a:r>
                  <a:rPr lang="en-US" altLang="ko-KR" sz="2400" dirty="0" smtClean="0"/>
                  <a:t>)</a:t>
                </a:r>
              </a:p>
              <a:p>
                <a:pPr lvl="1"/>
                <a:r>
                  <a:rPr lang="ko-KR" altLang="en-US" sz="2000" dirty="0" smtClean="0"/>
                  <a:t>목적을 </a:t>
                </a:r>
                <a:r>
                  <a:rPr lang="ko-KR" altLang="en-US" sz="2000" dirty="0"/>
                  <a:t>최대화하는데 있어서 특정 행동이나 상태가 얼마나 좋은 것인지를 </a:t>
                </a:r>
                <a:r>
                  <a:rPr lang="ko-KR" altLang="en-US" sz="2000" dirty="0" smtClean="0"/>
                  <a:t>평가하는 목적으로 사용되는 함수</a:t>
                </a:r>
                <a:endParaRPr lang="en-US" altLang="ko-KR" sz="20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ko-KR" sz="2000" dirty="0"/>
                  <a:t>로 표현되는 가치 함수와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ko-KR" sz="2000" dirty="0"/>
                  <a:t>로 표현되는 가치 </a:t>
                </a:r>
                <a:r>
                  <a:rPr lang="ko-KR" altLang="ko-KR" sz="2000" dirty="0" smtClean="0"/>
                  <a:t>함수 존재</a:t>
                </a:r>
                <a:endParaRPr lang="en-US" altLang="ko-KR" sz="2000" dirty="0" smtClean="0"/>
              </a:p>
              <a:p>
                <a:pPr lvl="1"/>
                <a:endParaRPr lang="en-US" altLang="ko-KR" sz="2000" dirty="0"/>
              </a:p>
              <a:p>
                <a:pPr lvl="1"/>
                <a:endParaRPr lang="en-US" altLang="ko-KR" sz="2000" dirty="0" smtClean="0"/>
              </a:p>
              <a:p>
                <a:pPr lvl="1"/>
                <a:endParaRPr lang="en-US" altLang="ko-KR" sz="200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ko-KR" sz="1800" dirty="0"/>
                  <a:t>는 목적과 관련해서 현재의 상태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ko-KR" sz="1800" dirty="0"/>
                  <a:t>가 얼마나 좋은지를 파악하는데 사용되는 반면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ko-KR" sz="1800" dirty="0"/>
                  <a:t>는 목적과 관련해서 하나의 상태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ko-KR" sz="1800" dirty="0"/>
                  <a:t>와 행동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ko-KR" sz="1800" dirty="0"/>
                  <a:t>쌍이 얼마나 좋은지를 평가하는 목적으로 </a:t>
                </a:r>
                <a:r>
                  <a:rPr lang="ko-KR" altLang="ko-KR" sz="1800" dirty="0" smtClean="0"/>
                  <a:t>사용</a:t>
                </a:r>
                <a:endParaRPr lang="en-US" altLang="ko-KR" sz="1800" dirty="0" smtClean="0"/>
              </a:p>
              <a:p>
                <a:pPr lvl="2"/>
                <a:r>
                  <a:rPr lang="ko-KR" altLang="ko-KR" sz="1800" dirty="0" smtClean="0"/>
                  <a:t>일반적으로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sz="1800" dirty="0"/>
                  <a:t> </a:t>
                </a:r>
                <a:r>
                  <a:rPr lang="ko-KR" altLang="ko-KR" sz="1800" dirty="0"/>
                  <a:t>보다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ko-KR" sz="1800" dirty="0"/>
                  <a:t>가 더 많이 사용</a:t>
                </a:r>
                <a:endParaRPr lang="en-US" altLang="ko-KR" sz="1600" dirty="0" smtClean="0"/>
              </a:p>
              <a:p>
                <a:endParaRPr lang="en-US" altLang="ko-KR" sz="1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878" y="2138131"/>
                <a:ext cx="8535097" cy="4114800"/>
              </a:xfrm>
              <a:blipFill>
                <a:blip r:embed="rId2"/>
                <a:stretch>
                  <a:fillRect l="-143" t="-1333" r="-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0928-7679-4616-A8F4-EA277720F252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RL &amp; PPO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66056" y="3736129"/>
                <a:ext cx="7162800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56" y="3736129"/>
                <a:ext cx="7162800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26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Reinforcement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8878" y="2138131"/>
                <a:ext cx="8535097" cy="4114800"/>
              </a:xfrm>
            </p:spPr>
            <p:txBody>
              <a:bodyPr/>
              <a:lstStyle/>
              <a:p>
                <a:r>
                  <a:rPr lang="ko-KR" altLang="ko-KR" sz="2800" dirty="0"/>
                  <a:t>환경 모형 </a:t>
                </a:r>
                <a:r>
                  <a:rPr lang="en-US" altLang="ko-KR" sz="2800" dirty="0"/>
                  <a:t>(environment model</a:t>
                </a:r>
                <a:r>
                  <a:rPr lang="en-US" altLang="ko-KR" sz="2800" dirty="0" smtClean="0"/>
                  <a:t>)</a:t>
                </a:r>
              </a:p>
              <a:p>
                <a:pPr lvl="1"/>
                <a:r>
                  <a:rPr lang="ko-KR" altLang="ko-KR" sz="2400" dirty="0"/>
                  <a:t>환경 모형은 상태 전환 함수를 </a:t>
                </a:r>
                <a:r>
                  <a:rPr lang="ko-KR" altLang="ko-KR" sz="2400" dirty="0" smtClean="0"/>
                  <a:t>의미</a:t>
                </a:r>
                <a:r>
                  <a:rPr lang="en-US" altLang="ko-KR" sz="24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ko-KR" sz="2400" dirty="0"/>
                  <a:t>로 </a:t>
                </a:r>
                <a:r>
                  <a:rPr lang="ko-KR" altLang="ko-KR" sz="2400" dirty="0" smtClean="0"/>
                  <a:t>표현</a:t>
                </a:r>
                <a:endParaRPr lang="en-US" altLang="ko-KR" sz="2400" dirty="0" smtClean="0"/>
              </a:p>
              <a:p>
                <a:pPr lvl="1"/>
                <a:r>
                  <a:rPr lang="ko-KR" altLang="ko-KR" sz="2400" dirty="0"/>
                  <a:t>상태 전환 함수는 환경에 대한 정보를 </a:t>
                </a:r>
                <a:r>
                  <a:rPr lang="ko-KR" altLang="ko-KR" sz="2400" dirty="0" smtClean="0"/>
                  <a:t>제공</a:t>
                </a:r>
                <a:endParaRPr lang="en-US" altLang="ko-KR" sz="2400" dirty="0" smtClean="0"/>
              </a:p>
              <a:p>
                <a:pPr lvl="2"/>
                <a:r>
                  <a:rPr lang="ko-KR" altLang="ko-KR" sz="2000" dirty="0"/>
                  <a:t>만약 에이전트가 이 함수를 알 수 있다면</a:t>
                </a:r>
                <a:r>
                  <a:rPr lang="en-US" altLang="ko-KR" sz="2000" dirty="0"/>
                  <a:t>, </a:t>
                </a:r>
                <a:r>
                  <a:rPr lang="ko-KR" altLang="ko-KR" sz="2000" dirty="0"/>
                  <a:t>에이전트는 지금의 상태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ko-KR" sz="2000" dirty="0"/>
                  <a:t>에 대해 행동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ko-KR" sz="2000" dirty="0"/>
                  <a:t>를 수행하면</a:t>
                </a:r>
                <a:r>
                  <a:rPr lang="en-US" altLang="ko-KR" sz="2000" dirty="0"/>
                  <a:t> (</a:t>
                </a:r>
                <a:r>
                  <a:rPr lang="ko-KR" altLang="ko-KR" sz="2000" dirty="0"/>
                  <a:t>해당 행동을 수행하지 않고도</a:t>
                </a:r>
                <a:r>
                  <a:rPr lang="en-US" altLang="ko-KR" sz="2000" dirty="0"/>
                  <a:t>) </a:t>
                </a:r>
                <a:r>
                  <a:rPr lang="ko-KR" altLang="ko-KR" sz="2000" dirty="0"/>
                  <a:t>어떠한 상태로 전환될 수 있는지를 미리 </a:t>
                </a:r>
                <a:r>
                  <a:rPr lang="ko-KR" altLang="ko-KR" sz="2000" dirty="0" smtClean="0"/>
                  <a:t>예측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가능 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</a:t>
                </a:r>
                <a:r>
                  <a:rPr lang="en-US" altLang="ko-KR" sz="2000" dirty="0" smtClean="0"/>
                  <a:t> </a:t>
                </a:r>
                <a:r>
                  <a:rPr lang="ko-KR" altLang="ko-KR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ko-KR" sz="2000" dirty="0"/>
                  <a:t>행동을 직접적으로 수행하지 않고서도 특정한 여러 행동들을 수행했을 때의 결과를 미리 예측할 수 </a:t>
                </a:r>
                <a:r>
                  <a:rPr lang="ko-KR" altLang="ko-KR" sz="2000" dirty="0" smtClean="0"/>
                  <a:t>있</a:t>
                </a:r>
                <a:r>
                  <a:rPr lang="ko-KR" altLang="en-US" sz="2000" dirty="0" smtClean="0"/>
                  <a:t>다는 것을 의미</a:t>
                </a:r>
                <a:endParaRPr lang="en-US" altLang="ko-KR" sz="2000" dirty="0" smtClean="0"/>
              </a:p>
              <a:p>
                <a:pPr lvl="2"/>
                <a:r>
                  <a:rPr lang="ko-KR" altLang="ko-KR" sz="2000" dirty="0" smtClean="0"/>
                  <a:t>따라서 </a:t>
                </a:r>
                <a:r>
                  <a:rPr lang="ko-KR" altLang="ko-KR" sz="2000" dirty="0"/>
                  <a:t>이러한 함수를 이용해서 목적을 최대로 하는 행동들을 미리 계획할 수 </a:t>
                </a:r>
                <a:r>
                  <a:rPr lang="ko-KR" altLang="ko-KR" sz="2000" dirty="0" smtClean="0"/>
                  <a:t>있</a:t>
                </a:r>
                <a:r>
                  <a:rPr lang="ko-KR" altLang="en-US" sz="2000" dirty="0" smtClean="0"/>
                  <a:t>다</a:t>
                </a:r>
                <a:r>
                  <a:rPr lang="en-US" altLang="ko-KR" sz="2000" dirty="0" smtClean="0"/>
                  <a:t>. </a:t>
                </a:r>
                <a:endParaRPr lang="en-US" altLang="ko-KR" sz="11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878" y="2138131"/>
                <a:ext cx="8535097" cy="4114800"/>
              </a:xfrm>
              <a:blipFill>
                <a:blip r:embed="rId2"/>
                <a:stretch>
                  <a:fillRect l="-286" t="-1778" r="-2786" b="-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0928-7679-4616-A8F4-EA277720F252}" type="datetime1">
              <a:rPr lang="en-US" altLang="ko-KR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RL &amp; PPO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416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ysDash"/>
          <a:round/>
          <a:headEnd type="none" w="med" len="med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27965</TotalTime>
  <Words>1018</Words>
  <Application>Microsoft Office PowerPoint</Application>
  <PresentationFormat>On-screen Show (4:3)</PresentationFormat>
  <Paragraphs>270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맑은 고딕</vt:lpstr>
      <vt:lpstr>Calibri</vt:lpstr>
      <vt:lpstr>Cambria Math</vt:lpstr>
      <vt:lpstr>Tahoma</vt:lpstr>
      <vt:lpstr>Times New Roman</vt:lpstr>
      <vt:lpstr>Wingdings</vt:lpstr>
      <vt:lpstr>01013022</vt:lpstr>
      <vt:lpstr>강화학습과 PPO 소개</vt:lpstr>
      <vt:lpstr>Reinforcement Learning</vt:lpstr>
      <vt:lpstr>Reinforcement Learning</vt:lpstr>
      <vt:lpstr>Reinforcement Learning</vt:lpstr>
      <vt:lpstr>Reinforcement Learning</vt:lpstr>
      <vt:lpstr>Reinforcement Learning</vt:lpstr>
      <vt:lpstr>Reinforcement Learning</vt:lpstr>
      <vt:lpstr>Reinforcement Learning</vt:lpstr>
      <vt:lpstr>Reinforcement Learning</vt:lpstr>
      <vt:lpstr>Reinforcement Learning</vt:lpstr>
      <vt:lpstr>Reinforcement Learning</vt:lpstr>
      <vt:lpstr>Reinforcement Learning</vt:lpstr>
      <vt:lpstr>PPO 소개</vt:lpstr>
      <vt:lpstr>PPO </vt:lpstr>
      <vt:lpstr>PPO</vt:lpstr>
      <vt:lpstr>PPO</vt:lpstr>
      <vt:lpstr>PPO</vt:lpstr>
      <vt:lpstr>PPO</vt:lpstr>
      <vt:lpstr>PPO</vt:lpstr>
      <vt:lpstr>PPO</vt:lpstr>
      <vt:lpstr>PPO</vt:lpstr>
      <vt:lpstr>PPO</vt:lpstr>
      <vt:lpstr>PPO</vt:lpstr>
      <vt:lpstr>PPO</vt:lpstr>
      <vt:lpstr>PPO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536</cp:revision>
  <dcterms:created xsi:type="dcterms:W3CDTF">2015-01-19T14:33:39Z</dcterms:created>
  <dcterms:modified xsi:type="dcterms:W3CDTF">2023-06-07T00:24:41Z</dcterms:modified>
</cp:coreProperties>
</file>