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48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9" r:id="rId47"/>
    <p:sldId id="391" r:id="rId48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249FCF-0960-4C55-83DF-19288816E4A9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9E11C0-51CA-4192-A114-945EBF0BF4AF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DF1E90-CC3A-43A2-8722-C6FCE7F9A58A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C8974C-A320-4AC8-A172-094AEBB1F924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A4CFB-03E4-4694-9A65-13A8DCDBC9C0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7282F-5B45-497D-842E-215CB3644393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7B443-4AC1-4770-BE9A-4EE772478B8A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C1DD0-AA02-423C-9BC8-A1FEEA3603C3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83E09F-2A69-4069-8D43-9FA8755ABFB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FA423-BB52-481D-8819-2776299EB955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2FB4348-CFBB-4946-89CE-CDBE5FE48B87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BERT Variants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파이썬 코딩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감성분석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/>
              <a:t>pip install </a:t>
            </a:r>
            <a:r>
              <a:rPr lang="en-US" altLang="ko-KR" sz="2000" dirty="0" err="1" smtClean="0"/>
              <a:t>sentencepiece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두 가지 방법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Feature-based</a:t>
            </a:r>
          </a:p>
          <a:p>
            <a:pPr lvl="2"/>
            <a:r>
              <a:rPr lang="en-US" altLang="ko-KR" sz="1800" dirty="0" smtClean="0"/>
              <a:t>Fine-tuning</a:t>
            </a:r>
          </a:p>
          <a:p>
            <a:pPr lvl="1"/>
            <a:r>
              <a:rPr lang="en-US" altLang="ko-KR" sz="2000" dirty="0" smtClean="0"/>
              <a:t>Feature-based</a:t>
            </a:r>
          </a:p>
          <a:p>
            <a:pPr lvl="2"/>
            <a:r>
              <a:rPr lang="en-US" altLang="ko-KR" sz="1800" dirty="0" err="1" smtClean="0"/>
              <a:t>ALBERT_En_movie_review_sentiment_feature_based.ipynb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Fine-tuning</a:t>
            </a:r>
          </a:p>
          <a:p>
            <a:pPr lvl="2"/>
            <a:r>
              <a:rPr lang="en-US" altLang="ko-KR" sz="1800" dirty="0" err="1" smtClean="0"/>
              <a:t>ALBERT_En_movie_reviews_sentiment_fine_tuning.ipynb</a:t>
            </a:r>
            <a:endParaRPr lang="en-US" altLang="ko-KR" sz="1800" dirty="0" smtClean="0"/>
          </a:p>
          <a:p>
            <a:pPr lvl="2"/>
            <a:r>
              <a:rPr lang="en-US" altLang="ko-KR" sz="1800" dirty="0" err="1"/>
              <a:t>ALBERT_Kor_movie_reviews_sentiment_fine_tuning.ipynb</a:t>
            </a:r>
            <a:endParaRPr lang="en-US" altLang="ko-KR" sz="18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ABDB-8F44-4343-AD42-8D10D6AD76B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RoBERTa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A650-338B-475E-A7AC-6331D6DA507F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8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소개</a:t>
            </a:r>
            <a:endParaRPr lang="en-US" altLang="ko-KR" sz="1800" dirty="0" smtClean="0"/>
          </a:p>
          <a:p>
            <a:pPr lvl="1"/>
            <a:r>
              <a:rPr lang="en-US" altLang="ko-KR" sz="1600" dirty="0"/>
              <a:t>Robustly Optimized BERT-</a:t>
            </a:r>
            <a:r>
              <a:rPr lang="en-US" altLang="ko-KR" sz="1600" dirty="0" err="1"/>
              <a:t>Pretraining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Approach</a:t>
            </a:r>
          </a:p>
          <a:p>
            <a:pPr lvl="1"/>
            <a:r>
              <a:rPr lang="en-US" altLang="ko-KR" sz="1600" dirty="0" smtClean="0"/>
              <a:t>Liu et al. (2019)</a:t>
            </a:r>
          </a:p>
          <a:p>
            <a:r>
              <a:rPr lang="ko-KR" altLang="en-US" sz="1800" dirty="0" smtClean="0"/>
              <a:t>저자들이 생각하는 </a:t>
            </a:r>
            <a:r>
              <a:rPr lang="en-US" altLang="ko-KR" sz="1800" dirty="0" smtClean="0"/>
              <a:t>BERT</a:t>
            </a:r>
            <a:r>
              <a:rPr lang="ko-KR" altLang="en-US" sz="1800" dirty="0" smtClean="0"/>
              <a:t>의 주요 단점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학습이 충분하게 되지 않았다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800" dirty="0" smtClean="0"/>
              <a:t>새로운 방법들 적용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정적 마스킹 </a:t>
            </a:r>
            <a:r>
              <a:rPr lang="en-US" altLang="ko-KR" sz="1600" dirty="0"/>
              <a:t>(static masking)</a:t>
            </a:r>
            <a:r>
              <a:rPr lang="ko-KR" altLang="en-US" sz="1600" dirty="0"/>
              <a:t>이 아닌 동적 마스킹 </a:t>
            </a:r>
            <a:r>
              <a:rPr lang="en-US" altLang="ko-KR" sz="1600" dirty="0"/>
              <a:t>(dynamic masking) </a:t>
            </a:r>
            <a:r>
              <a:rPr lang="ko-KR" altLang="en-US" sz="1600" dirty="0"/>
              <a:t>방법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학습시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NSP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작업을 </a:t>
            </a:r>
            <a:r>
              <a:rPr lang="ko-KR" altLang="en-US" sz="1600" dirty="0"/>
              <a:t>사용하지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더 많은 데이터를 사용하고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학습시 더 큰 크기의 미니 배치를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altLang="ko-KR" sz="1600" dirty="0" err="1"/>
              <a:t>WordPiece</a:t>
            </a:r>
            <a:r>
              <a:rPr lang="en-US" altLang="ko-KR" sz="1600" dirty="0"/>
              <a:t> </a:t>
            </a:r>
            <a:r>
              <a:rPr lang="ko-KR" altLang="en-US" sz="1600" dirty="0"/>
              <a:t>토크나이저가 아닌 바이트 단위 바이트 페어 인코딩 </a:t>
            </a:r>
            <a:r>
              <a:rPr lang="en-US" altLang="ko-KR" sz="1600" dirty="0"/>
              <a:t>(Byte-Level Byte-Pair Encoding, </a:t>
            </a:r>
            <a:r>
              <a:rPr lang="en-US" altLang="ko-KR" sz="1600" dirty="0" err="1"/>
              <a:t>BBPE</a:t>
            </a:r>
            <a:r>
              <a:rPr lang="en-US" altLang="ko-KR" sz="1600" dirty="0"/>
              <a:t>) </a:t>
            </a:r>
            <a:r>
              <a:rPr lang="ko-KR" altLang="en-US" sz="1600" dirty="0"/>
              <a:t>방법 사용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9B6-0862-486F-B5FC-EAA07AE3562A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938" y="5609293"/>
            <a:ext cx="7534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Liu, Y.,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Ott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M.,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Goyal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N., Du, J., Joshi, M., Chen, D., ... &amp;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Stoyanov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V.(2019). Roberta: A robustly optimized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pretraining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approach. 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4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preprint 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arXiv:1907.11692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177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정적 </a:t>
            </a:r>
            <a:r>
              <a:rPr lang="en-US" altLang="ko-KR" sz="2800" dirty="0" smtClean="0"/>
              <a:t>vs. </a:t>
            </a:r>
            <a:r>
              <a:rPr lang="ko-KR" altLang="en-US" sz="2800" dirty="0" smtClean="0"/>
              <a:t>동적 마스킹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BERT</a:t>
            </a:r>
            <a:r>
              <a:rPr lang="ko-KR" altLang="en-US" sz="2400" dirty="0" smtClean="0"/>
              <a:t>의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정적 마스킹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전처리 단계에서 전체 토큰의 </a:t>
            </a:r>
            <a:r>
              <a:rPr lang="en-US" altLang="ko-KR" sz="2000" dirty="0" smtClean="0"/>
              <a:t>15%</a:t>
            </a:r>
            <a:r>
              <a:rPr lang="ko-KR" altLang="en-US" sz="2000" dirty="0" smtClean="0"/>
              <a:t>를 마스킹 단어로 선택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이후 동일한 마스킹 토큰들이 매 에포크 마다 반복적으로 사용됨</a:t>
            </a:r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RoBERTa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정적 마스킹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동일한 문장을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개 복사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각 문장에 대해 랜덤하게 </a:t>
            </a:r>
            <a:r>
              <a:rPr lang="en-US" altLang="ko-KR" sz="2000" dirty="0"/>
              <a:t>15%</a:t>
            </a:r>
            <a:r>
              <a:rPr lang="ko-KR" altLang="en-US" sz="2000" dirty="0"/>
              <a:t>를 </a:t>
            </a:r>
            <a:r>
              <a:rPr lang="en-US" altLang="ko-KR" sz="2000" dirty="0"/>
              <a:t>[MASK] </a:t>
            </a:r>
            <a:r>
              <a:rPr lang="ko-KR" altLang="en-US" sz="2000" dirty="0"/>
              <a:t>토큰으로 대체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40 </a:t>
            </a:r>
            <a:r>
              <a:rPr lang="ko-KR" altLang="en-US" sz="2000" dirty="0" smtClean="0"/>
              <a:t>에포크 학습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특정 방식으로 마스킹된 하나의 문장이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번만 사용 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24F9-08B9-47D9-AECE-557477138564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8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정적 </a:t>
            </a:r>
            <a:r>
              <a:rPr lang="en-US" altLang="ko-KR" sz="2800" dirty="0" smtClean="0"/>
              <a:t>vs. </a:t>
            </a:r>
            <a:r>
              <a:rPr lang="ko-KR" altLang="en-US" sz="2800" dirty="0" smtClean="0"/>
              <a:t>동적 마스킹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RoBERTa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동</a:t>
            </a:r>
            <a:r>
              <a:rPr lang="ko-KR" altLang="en-US" sz="2400" dirty="0" smtClean="0"/>
              <a:t>적 마스킹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전처리 과정에서 마스킹을 하는 것이 아니라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문장이 학습에 사용될 때 마다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문장에서의 </a:t>
            </a:r>
            <a:r>
              <a:rPr lang="en-US" altLang="ko-KR" sz="2000" dirty="0" smtClean="0"/>
              <a:t>15%</a:t>
            </a:r>
            <a:r>
              <a:rPr lang="ko-KR" altLang="en-US" sz="2000" dirty="0" smtClean="0"/>
              <a:t>를 랜덤하게 마스킹 하는 방법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C633-C008-4989-893E-0A5A6D08726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3971849"/>
            <a:ext cx="4114800" cy="2271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938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NSP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작업을 사용하지 않음</a:t>
            </a:r>
            <a:endParaRPr lang="en-US" altLang="ko-KR" sz="2400" dirty="0" smtClean="0"/>
          </a:p>
          <a:p>
            <a:r>
              <a:rPr lang="ko-KR" altLang="en-US" sz="2400" dirty="0" smtClean="0"/>
              <a:t>서로 다른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가지 방식 적용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비교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NSP</a:t>
            </a:r>
            <a:endParaRPr lang="en-US" altLang="ko-KR" sz="2000" dirty="0" smtClean="0"/>
          </a:p>
          <a:p>
            <a:pPr lvl="2"/>
            <a:r>
              <a:rPr lang="en-US" altLang="ko-KR" sz="1600" dirty="0" err="1" smtClean="0"/>
              <a:t>SEGMENT-PAIR+NSP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SENTENCE-PAIR+NSP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No </a:t>
            </a:r>
            <a:r>
              <a:rPr lang="en-US" altLang="ko-KR" sz="2000" dirty="0" err="1" smtClean="0"/>
              <a:t>NSP</a:t>
            </a:r>
            <a:endParaRPr lang="en-US" altLang="ko-KR" sz="2000" dirty="0"/>
          </a:p>
          <a:p>
            <a:pPr lvl="2"/>
            <a:r>
              <a:rPr lang="en-US" altLang="ko-KR" sz="1600" dirty="0" smtClean="0"/>
              <a:t>FULL-SENTENCES, DOC-SENTENCES</a:t>
            </a:r>
          </a:p>
          <a:p>
            <a:r>
              <a:rPr lang="ko-KR" altLang="en-US" sz="2400" dirty="0" smtClean="0"/>
              <a:t>각 방식 비교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SEGMENT-PAIR+NSP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하나의 입력 </a:t>
            </a:r>
            <a:r>
              <a:rPr lang="ko-KR" altLang="en-US" sz="1600" dirty="0" smtClean="0"/>
              <a:t>시퀀스가 </a:t>
            </a:r>
            <a:r>
              <a:rPr lang="ko-KR" altLang="en-US" sz="1600" dirty="0"/>
              <a:t>두 개의 </a:t>
            </a:r>
            <a:r>
              <a:rPr lang="ko-KR" altLang="en-US" sz="1600" dirty="0" smtClean="0"/>
              <a:t>세그먼트로 </a:t>
            </a:r>
            <a:r>
              <a:rPr lang="ko-KR" altLang="en-US" sz="1600" dirty="0"/>
              <a:t>구성되며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세그먼트는 여러 개의 </a:t>
            </a:r>
            <a:r>
              <a:rPr lang="ko-KR" altLang="en-US" sz="1600" dirty="0" smtClean="0"/>
              <a:t>문장 포함 가능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전체 </a:t>
            </a:r>
            <a:r>
              <a:rPr lang="ko-KR" altLang="en-US" sz="1600" dirty="0" smtClean="0"/>
              <a:t>길이 </a:t>
            </a:r>
            <a:r>
              <a:rPr lang="en-US" altLang="ko-KR" sz="1600" dirty="0" smtClean="0"/>
              <a:t>&lt;=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512</a:t>
            </a:r>
          </a:p>
          <a:p>
            <a:pPr lvl="2"/>
            <a:r>
              <a:rPr lang="ko-KR" altLang="en-US" sz="1600" dirty="0" smtClean="0"/>
              <a:t>두 </a:t>
            </a:r>
            <a:r>
              <a:rPr lang="ko-KR" altLang="en-US" sz="1600" dirty="0"/>
              <a:t>개의 세그먼트가 연속된 것인지 그렇지 않은 것인지를 예측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008-48DC-42CE-9154-B81A2C3C0DDE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각 방식 비교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en-US" altLang="ko-KR" sz="2000" dirty="0" err="1"/>
              <a:t>SENTENCE-PAIR+NSP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하나의 입력 </a:t>
            </a:r>
            <a:r>
              <a:rPr lang="ko-KR" altLang="en-US" sz="1600" dirty="0"/>
              <a:t>시퀀스가 서로 다른 두 개의 문장으로 구성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전체 </a:t>
            </a:r>
            <a:r>
              <a:rPr lang="ko-KR" altLang="en-US" sz="1600" dirty="0" smtClean="0"/>
              <a:t>길이 </a:t>
            </a:r>
            <a:r>
              <a:rPr lang="en-US" altLang="ko-KR" sz="1600" dirty="0" smtClean="0"/>
              <a:t>&lt;=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512</a:t>
            </a:r>
          </a:p>
          <a:p>
            <a:pPr lvl="2"/>
            <a:r>
              <a:rPr lang="ko-KR" altLang="en-US" sz="1600" dirty="0" smtClean="0"/>
              <a:t>두 </a:t>
            </a:r>
            <a:r>
              <a:rPr lang="ko-KR" altLang="en-US" sz="1600" dirty="0"/>
              <a:t>개의 세그먼트가 연속된 것인지 그렇지 않은 것인지를 </a:t>
            </a:r>
            <a:r>
              <a:rPr lang="ko-KR" altLang="en-US" sz="1600" dirty="0" smtClean="0"/>
              <a:t>예측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FULL-SENTENCES</a:t>
            </a:r>
          </a:p>
          <a:p>
            <a:pPr lvl="2"/>
            <a:r>
              <a:rPr lang="ko-KR" altLang="en-US" sz="1600" dirty="0"/>
              <a:t>연속된 여러 개의 문장을 하나 이상의 서로 다른 문서에서 추출하고 이를 하나의 관측치로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ko-KR" altLang="en-US" sz="1600" dirty="0"/>
              <a:t>전체 길이 </a:t>
            </a:r>
            <a:r>
              <a:rPr lang="en-US" altLang="ko-KR" sz="1600" dirty="0"/>
              <a:t>&lt;=</a:t>
            </a:r>
            <a:r>
              <a:rPr lang="ko-KR" altLang="en-US" sz="1600" dirty="0"/>
              <a:t> </a:t>
            </a:r>
            <a:r>
              <a:rPr lang="en-US" altLang="ko-KR" sz="1600" dirty="0"/>
              <a:t>512</a:t>
            </a:r>
          </a:p>
          <a:p>
            <a:pPr lvl="2"/>
            <a:r>
              <a:rPr lang="ko-KR" altLang="en-US" sz="1600" dirty="0"/>
              <a:t>관측치를 구성하기 위해서 문장들을 여러 문서에서 추출하는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문서의 끝에 도달하는 경우는 그 다음 문서에서 문장들을 추출하고 서로 다른 문서에서 추출된 문장들 사이에는 </a:t>
            </a:r>
            <a:r>
              <a:rPr lang="en-US" altLang="ko-KR" sz="1600" dirty="0"/>
              <a:t>[SEP] </a:t>
            </a:r>
            <a:r>
              <a:rPr lang="ko-KR" altLang="en-US" sz="1600" dirty="0"/>
              <a:t>토큰을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B43B-95DC-4037-B02C-8D15B6CEBFC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각 방식 비교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en-US" altLang="ko-KR" sz="2000" dirty="0" smtClean="0"/>
              <a:t>DOC-SENTENCES</a:t>
            </a:r>
          </a:p>
          <a:p>
            <a:pPr lvl="2"/>
            <a:r>
              <a:rPr lang="en-US" altLang="ko-KR" sz="1600" dirty="0"/>
              <a:t>FULL-SENTENCES</a:t>
            </a:r>
            <a:r>
              <a:rPr lang="ko-KR" altLang="en-US" sz="1600" dirty="0"/>
              <a:t>과 비슷하게 여러 개의 문장으로 하나의 관측치를 구성하지만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관측치를 구성하는 문장들은 서로 다른 문서에서 추출될 수 </a:t>
            </a:r>
            <a:r>
              <a:rPr lang="ko-KR" altLang="en-US" sz="1600" dirty="0" smtClean="0"/>
              <a:t>없음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성능 비교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A46D-E56B-4042-8BE6-B3723BF6F15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10904"/>
            <a:ext cx="5516601" cy="22216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43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더 많은 학습 데이터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lvl="1"/>
            <a:r>
              <a:rPr lang="en-US" altLang="ko-KR" sz="2400" dirty="0"/>
              <a:t>BERT</a:t>
            </a:r>
            <a:r>
              <a:rPr lang="ko-KR" altLang="en-US" sz="2400" dirty="0"/>
              <a:t>에서는 </a:t>
            </a:r>
            <a:r>
              <a:rPr lang="en-US" altLang="ko-KR" sz="2400" dirty="0" err="1"/>
              <a:t>16GB</a:t>
            </a:r>
            <a:r>
              <a:rPr lang="ko-KR" altLang="en-US" sz="2400" dirty="0"/>
              <a:t>의 학습 데이터를 사용한 반면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RoBERTa</a:t>
            </a:r>
            <a:r>
              <a:rPr lang="ko-KR" altLang="en-US" sz="2400" dirty="0"/>
              <a:t>에서는 </a:t>
            </a:r>
            <a:r>
              <a:rPr lang="en-US" altLang="ko-KR" sz="2400" dirty="0" err="1"/>
              <a:t>160GB</a:t>
            </a:r>
            <a:r>
              <a:rPr lang="ko-KR" altLang="en-US" sz="2400" dirty="0"/>
              <a:t>의 학습 데이터를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BERT</a:t>
            </a:r>
            <a:r>
              <a:rPr lang="ko-KR" altLang="en-US" sz="2400" dirty="0"/>
              <a:t>에서 사용한 </a:t>
            </a:r>
            <a:r>
              <a:rPr lang="en-US" altLang="ko-KR" sz="2400" dirty="0"/>
              <a:t>Toronto </a:t>
            </a:r>
            <a:r>
              <a:rPr lang="en-US" altLang="ko-KR" sz="2400" dirty="0" err="1"/>
              <a:t>BookCorpus</a:t>
            </a:r>
            <a:r>
              <a:rPr lang="ko-KR" altLang="en-US" sz="2400" dirty="0"/>
              <a:t>와 </a:t>
            </a:r>
            <a:r>
              <a:rPr lang="en-US" altLang="ko-KR" sz="2400" dirty="0"/>
              <a:t>English Wikipedia </a:t>
            </a:r>
            <a:r>
              <a:rPr lang="ko-KR" altLang="en-US" sz="2400" dirty="0"/>
              <a:t>데이터셋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16GB</a:t>
            </a:r>
            <a:r>
              <a:rPr lang="en-US" altLang="ko-KR" sz="2400" dirty="0"/>
              <a:t>) </a:t>
            </a:r>
            <a:r>
              <a:rPr lang="ko-KR" altLang="en-US" sz="2400" dirty="0"/>
              <a:t>이외에 추가적으로 </a:t>
            </a:r>
            <a:r>
              <a:rPr lang="en-US" altLang="ko-KR" sz="2400" dirty="0"/>
              <a:t>CC-News (Common Crawl-News, </a:t>
            </a:r>
            <a:r>
              <a:rPr lang="en-US" altLang="ko-KR" sz="2400" dirty="0" err="1"/>
              <a:t>76GB</a:t>
            </a:r>
            <a:r>
              <a:rPr lang="en-US" altLang="ko-KR" sz="2400" dirty="0"/>
              <a:t>), Open </a:t>
            </a:r>
            <a:r>
              <a:rPr lang="en-US" altLang="ko-KR" sz="2400" dirty="0" err="1"/>
              <a:t>WebText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38GB</a:t>
            </a:r>
            <a:r>
              <a:rPr lang="en-US" altLang="ko-KR" sz="2400" dirty="0"/>
              <a:t>), Stories (</a:t>
            </a:r>
            <a:r>
              <a:rPr lang="en-US" altLang="ko-KR" sz="2400" dirty="0" err="1"/>
              <a:t>31GB</a:t>
            </a:r>
            <a:r>
              <a:rPr lang="en-US" altLang="ko-KR" sz="2400" dirty="0"/>
              <a:t>)</a:t>
            </a:r>
            <a:r>
              <a:rPr lang="ko-KR" altLang="en-US" sz="2400" dirty="0"/>
              <a:t>라고 하는 데이터셋을 사용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4E8-530B-4818-8F85-285388E09328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dirty="0"/>
              <a:t>더 큰 미니배치 크기를 </a:t>
            </a:r>
            <a:r>
              <a:rPr lang="ko-KR" altLang="ko-KR" sz="2400" dirty="0" smtClean="0"/>
              <a:t>이용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BERT</a:t>
            </a:r>
            <a:r>
              <a:rPr lang="ko-KR" altLang="en-US" sz="2000" dirty="0"/>
              <a:t>의 경우는 미니배치의 </a:t>
            </a:r>
            <a:r>
              <a:rPr lang="ko-KR" altLang="en-US" sz="2000" dirty="0" smtClean="0"/>
              <a:t>크기 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256</a:t>
            </a:r>
          </a:p>
          <a:p>
            <a:pPr lvl="1"/>
            <a:r>
              <a:rPr lang="en-US" altLang="ko-KR" sz="2000" dirty="0" err="1"/>
              <a:t>RoBERTa</a:t>
            </a:r>
            <a:r>
              <a:rPr lang="ko-KR" altLang="en-US" sz="2000" dirty="0"/>
              <a:t>의 경우 미니배치의 </a:t>
            </a:r>
            <a:r>
              <a:rPr lang="ko-KR" altLang="en-US" sz="2000" dirty="0" smtClean="0"/>
              <a:t>크기 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8000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DD83-C0D8-4A63-9736-EFBE5B428A78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791200" cy="2466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66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Variants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BERT</a:t>
            </a:r>
            <a:r>
              <a:rPr lang="ko-KR" altLang="en-US" sz="2800" dirty="0" smtClean="0"/>
              <a:t>를 변형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발전시킨 모형들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사용된 방법은 목적에 따라 두 가지 종류로 구분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파라미터수를 줄여 필요한 컴퓨팅 파워를 감소시키기 위한 것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성능 향상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주요 모형들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ALBERT, </a:t>
            </a:r>
            <a:r>
              <a:rPr lang="en-US" altLang="ko-KR" sz="2000" dirty="0" err="1" smtClean="0"/>
              <a:t>RoBERTa</a:t>
            </a:r>
            <a:r>
              <a:rPr lang="en-US" altLang="ko-KR" sz="2000" dirty="0" smtClean="0"/>
              <a:t>, ELECTRA</a:t>
            </a:r>
          </a:p>
          <a:p>
            <a:pPr lvl="2"/>
            <a:r>
              <a:rPr lang="ko-KR" altLang="en-US" sz="2000" dirty="0" smtClean="0"/>
              <a:t>지식 증류 </a:t>
            </a:r>
            <a:r>
              <a:rPr lang="en-US" altLang="ko-KR" sz="2000" dirty="0" smtClean="0"/>
              <a:t>(Knowledge distillation) </a:t>
            </a:r>
            <a:r>
              <a:rPr lang="ko-KR" altLang="en-US" sz="2000" dirty="0" smtClean="0"/>
              <a:t>기반 방법들</a:t>
            </a:r>
            <a:endParaRPr lang="en-US" altLang="ko-KR" sz="2000" dirty="0" smtClean="0"/>
          </a:p>
          <a:p>
            <a:pPr lvl="3"/>
            <a:r>
              <a:rPr lang="en-US" altLang="ko-KR" sz="1600" dirty="0" err="1" smtClean="0"/>
              <a:t>DistilBERT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TinyBERT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3647-4965-4C0B-803C-A2C48C4295FA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1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바이트 </a:t>
            </a:r>
            <a:r>
              <a:rPr lang="ko-KR" altLang="en-US" sz="2800" dirty="0"/>
              <a:t>단위 바이트 페어 </a:t>
            </a:r>
            <a:r>
              <a:rPr lang="ko-KR" altLang="en-US" sz="2800" dirty="0" smtClean="0"/>
              <a:t>인코딩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BBPE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방법 사용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이와 관련해서는 이전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Tokenization_methods.pptx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파일 참고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sz="2800" dirty="0" smtClean="0"/>
              <a:t>파이썬 코드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RoBERTa_Kor_movie_reviews_sentiment_fine_tuning_KLUE.ipynb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E8AA-E247-4DC2-B0FF-14F9CBCC8FBB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2C29-257F-4B46-BFD7-9C4DD5329BE3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3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소개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Efficiently Learning an Encoder that Classifies Token Replacements </a:t>
            </a:r>
            <a:r>
              <a:rPr lang="en-US" altLang="ko-KR" sz="2000" dirty="0" smtClean="0"/>
              <a:t>Accurately</a:t>
            </a:r>
          </a:p>
          <a:p>
            <a:pPr lvl="1"/>
            <a:r>
              <a:rPr lang="en-US" altLang="ko-KR" sz="2000" dirty="0" smtClean="0"/>
              <a:t>Clark et al. (2020)</a:t>
            </a:r>
          </a:p>
          <a:p>
            <a:r>
              <a:rPr lang="en-US" altLang="ko-KR" sz="2400" dirty="0" smtClean="0"/>
              <a:t>BERT</a:t>
            </a:r>
            <a:r>
              <a:rPr lang="ko-KR" altLang="en-US" sz="2400" dirty="0" smtClean="0"/>
              <a:t>와의 주요 차이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MLM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대신 </a:t>
            </a:r>
            <a:r>
              <a:rPr lang="en-US" altLang="ko-KR" sz="2000" dirty="0"/>
              <a:t>Replaced Token Detection (</a:t>
            </a:r>
            <a:r>
              <a:rPr lang="en-US" altLang="ko-KR" sz="2000" dirty="0" err="1"/>
              <a:t>RTD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600" dirty="0" err="1" smtClean="0"/>
              <a:t>MLM</a:t>
            </a:r>
            <a:r>
              <a:rPr lang="ko-KR" altLang="en-US" sz="1600" dirty="0" smtClean="0"/>
              <a:t>의 주요 단점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미세 조정에서는 </a:t>
            </a:r>
            <a:r>
              <a:rPr lang="en-US" altLang="ko-KR" sz="1200" dirty="0" smtClean="0"/>
              <a:t>[MASK] </a:t>
            </a:r>
            <a:r>
              <a:rPr lang="ko-KR" altLang="en-US" sz="1200" dirty="0" smtClean="0"/>
              <a:t>토큰이 출현하지 않는 미스 매치 발생</a:t>
            </a:r>
            <a:endParaRPr lang="en-US" altLang="ko-KR" sz="1200" dirty="0" smtClean="0"/>
          </a:p>
          <a:p>
            <a:pPr lvl="3"/>
            <a:r>
              <a:rPr lang="ko-KR" altLang="en-US" sz="1200" dirty="0"/>
              <a:t>전체 학습 데이터에서 마스킹된 </a:t>
            </a:r>
            <a:r>
              <a:rPr lang="en-US" altLang="ko-KR" sz="1200" dirty="0"/>
              <a:t>15% </a:t>
            </a:r>
            <a:r>
              <a:rPr lang="ko-KR" altLang="en-US" sz="1200" dirty="0"/>
              <a:t>토큰에 대해서만 학습을 </a:t>
            </a:r>
            <a:r>
              <a:rPr lang="ko-KR" altLang="en-US" sz="1200" dirty="0" smtClean="0"/>
              <a:t>진행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데이터의 </a:t>
            </a:r>
            <a:r>
              <a:rPr lang="en-US" altLang="ko-KR" sz="1200" dirty="0" smtClean="0"/>
              <a:t>15%</a:t>
            </a:r>
            <a:r>
              <a:rPr lang="ko-KR" altLang="en-US" sz="1200" dirty="0" smtClean="0"/>
              <a:t>만 사용</a:t>
            </a:r>
            <a:endParaRPr lang="en-US" altLang="ko-KR" sz="1200" dirty="0" smtClean="0"/>
          </a:p>
          <a:p>
            <a:pPr lvl="1"/>
            <a:r>
              <a:rPr lang="en-US" altLang="ko-KR" sz="2000" dirty="0" err="1" smtClean="0"/>
              <a:t>NSP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수행하지 않음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AEFC-8BCD-476E-9D2F-9B65F459603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5752013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Clark, K., Luong, M. T., Le, Q. V., &amp; Manning, C. D.(2020). Electra: Pre-training text encoders as discriminators rather than generators. 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4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preprint 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arXiv:2003.10555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507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RTD</a:t>
            </a:r>
            <a:r>
              <a:rPr lang="ko-KR" altLang="en-US" sz="2800" dirty="0" smtClean="0"/>
              <a:t>의 작동 방식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입력 데이터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tokens = [the, chef, cooked, the, meal</a:t>
            </a:r>
            <a:r>
              <a:rPr lang="en-US" altLang="ko-KR" sz="2000" dirty="0" smtClean="0"/>
              <a:t>]</a:t>
            </a:r>
          </a:p>
          <a:p>
            <a:pPr lvl="1"/>
            <a:r>
              <a:rPr lang="ko-KR" altLang="en-US" sz="2400" dirty="0" smtClean="0"/>
              <a:t>일부를 대체</a:t>
            </a:r>
            <a:endParaRPr lang="en-US" altLang="ko-KR" sz="2400" dirty="0"/>
          </a:p>
          <a:p>
            <a:pPr lvl="2"/>
            <a:r>
              <a:rPr lang="ko-KR" altLang="ko-KR" sz="2000" dirty="0"/>
              <a:t>첫 번째 토큰인 </a:t>
            </a:r>
            <a:r>
              <a:rPr lang="en-US" altLang="ko-KR" sz="2000" dirty="0"/>
              <a:t>the</a:t>
            </a:r>
            <a:r>
              <a:rPr lang="ko-KR" altLang="ko-KR" sz="2000" dirty="0"/>
              <a:t>와 세 번째 토큰인 </a:t>
            </a:r>
            <a:r>
              <a:rPr lang="en-US" altLang="ko-KR" sz="2000" dirty="0"/>
              <a:t>cooked</a:t>
            </a:r>
            <a:r>
              <a:rPr lang="ko-KR" altLang="ko-KR" sz="2000" dirty="0"/>
              <a:t>가 각각 </a:t>
            </a:r>
            <a:r>
              <a:rPr lang="en-US" altLang="ko-KR" sz="2000" dirty="0"/>
              <a:t>a</a:t>
            </a:r>
            <a:r>
              <a:rPr lang="ko-KR" altLang="ko-KR" sz="2000" dirty="0"/>
              <a:t>와 </a:t>
            </a:r>
            <a:r>
              <a:rPr lang="en-US" altLang="ko-KR" sz="2000" dirty="0"/>
              <a:t>ate</a:t>
            </a:r>
            <a:r>
              <a:rPr lang="ko-KR" altLang="ko-KR" sz="2000" dirty="0"/>
              <a:t>로 </a:t>
            </a:r>
            <a:r>
              <a:rPr lang="ko-KR" altLang="ko-KR" sz="2000" dirty="0" smtClean="0"/>
              <a:t>대체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tokens = [a, chef, ate, the, meal</a:t>
            </a:r>
            <a:r>
              <a:rPr lang="en-US" altLang="ko-KR" sz="2000" dirty="0" smtClean="0"/>
              <a:t>]</a:t>
            </a:r>
          </a:p>
          <a:p>
            <a:pPr lvl="2"/>
            <a:r>
              <a:rPr lang="ko-KR" altLang="en-US" sz="2000" dirty="0"/>
              <a:t>각 토큰에 대해서 해당 토큰이 원래의 토큰인지 아니면 대체된 토큰인지를 예측하는 작업을 수행</a:t>
            </a:r>
            <a:endParaRPr lang="en-US" altLang="ko-K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C4E7-E393-48FA-B4A1-66E050D51E31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RTD</a:t>
            </a:r>
            <a:r>
              <a:rPr lang="en-US" altLang="ko-KR" dirty="0" smtClean="0"/>
              <a:t> 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1F-7790-44DB-B9B6-8F5E86FF436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52895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487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RTD</a:t>
            </a:r>
            <a:r>
              <a:rPr lang="en-US" altLang="ko-KR" sz="2400" dirty="0" smtClean="0"/>
              <a:t> (cont’d)</a:t>
            </a:r>
          </a:p>
          <a:p>
            <a:pPr lvl="1"/>
            <a:r>
              <a:rPr lang="ko-KR" altLang="en-US" sz="2000" dirty="0"/>
              <a:t>어떠한 토큰들을 어떻게 </a:t>
            </a:r>
            <a:r>
              <a:rPr lang="ko-KR" altLang="en-US" sz="2000" dirty="0" smtClean="0"/>
              <a:t>대체하는가</a:t>
            </a:r>
            <a:r>
              <a:rPr lang="en-US" altLang="ko-KR" sz="2000" dirty="0" smtClean="0"/>
              <a:t>?</a:t>
            </a:r>
          </a:p>
          <a:p>
            <a:pPr lvl="2"/>
            <a:r>
              <a:rPr lang="en-US" altLang="ko-KR" sz="1800" dirty="0" err="1" smtClean="0"/>
              <a:t>MLM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방법 사용</a:t>
            </a:r>
            <a:endParaRPr lang="en-US" altLang="ko-KR" sz="1800" dirty="0" smtClean="0"/>
          </a:p>
          <a:p>
            <a:pPr lvl="3"/>
            <a:r>
              <a:rPr lang="en-US" altLang="ko-KR" sz="1600" dirty="0"/>
              <a:t>BERT </a:t>
            </a:r>
            <a:r>
              <a:rPr lang="ko-KR" altLang="en-US" sz="1600" dirty="0"/>
              <a:t>논문과 유사하게 전체 토큰 중에서 </a:t>
            </a:r>
            <a:r>
              <a:rPr lang="en-US" altLang="ko-KR" sz="1600" dirty="0"/>
              <a:t>15%</a:t>
            </a:r>
            <a:r>
              <a:rPr lang="ko-KR" altLang="en-US" sz="1600" dirty="0"/>
              <a:t>를 </a:t>
            </a:r>
            <a:r>
              <a:rPr lang="en-US" altLang="ko-KR" sz="1600" dirty="0"/>
              <a:t>[MASK] </a:t>
            </a:r>
            <a:r>
              <a:rPr lang="ko-KR" altLang="en-US" sz="1600" dirty="0"/>
              <a:t>토큰으로 대체한 후</a:t>
            </a:r>
            <a:r>
              <a:rPr lang="en-US" altLang="ko-KR" sz="1600" dirty="0"/>
              <a:t>, [MASK] </a:t>
            </a:r>
            <a:r>
              <a:rPr lang="ko-KR" altLang="en-US" sz="1600" dirty="0"/>
              <a:t>토큰에 대한 예측 작업을 수행하여</a:t>
            </a:r>
            <a:r>
              <a:rPr lang="en-US" altLang="ko-KR" sz="1600" dirty="0"/>
              <a:t>, [MASK] </a:t>
            </a:r>
            <a:r>
              <a:rPr lang="ko-KR" altLang="en-US" sz="1600" dirty="0"/>
              <a:t>토큰에 대한 새로운 토큰을 예측하고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결과를 이용해서 </a:t>
            </a:r>
            <a:r>
              <a:rPr lang="en-US" altLang="ko-KR" sz="1600" dirty="0" err="1"/>
              <a:t>RTD</a:t>
            </a:r>
            <a:r>
              <a:rPr lang="en-US" altLang="ko-KR" sz="1600" dirty="0"/>
              <a:t> </a:t>
            </a:r>
            <a:r>
              <a:rPr lang="ko-KR" altLang="en-US" sz="1600" dirty="0"/>
              <a:t>작업을 추가적으로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lvl="2"/>
            <a:r>
              <a:rPr lang="en-US" altLang="ko-KR" sz="2000" dirty="0" smtClean="0"/>
              <a:t>Example</a:t>
            </a:r>
          </a:p>
          <a:p>
            <a:pPr lvl="3"/>
            <a:r>
              <a:rPr lang="ko-KR" altLang="en-US" sz="1600" dirty="0" smtClean="0"/>
              <a:t>입력 데이터</a:t>
            </a:r>
            <a:r>
              <a:rPr lang="en-US" altLang="ko-KR" sz="1600" dirty="0" smtClean="0"/>
              <a:t>: tokens </a:t>
            </a:r>
            <a:r>
              <a:rPr lang="en-US" altLang="ko-KR" sz="1600" dirty="0"/>
              <a:t>= [the, chef, cooked, the, meal</a:t>
            </a:r>
            <a:r>
              <a:rPr lang="en-US" altLang="ko-KR" sz="1600" dirty="0" smtClean="0"/>
              <a:t>]</a:t>
            </a:r>
          </a:p>
          <a:p>
            <a:pPr lvl="3"/>
            <a:r>
              <a:rPr lang="en-US" altLang="ko-KR" sz="1600" dirty="0" smtClean="0"/>
              <a:t>15%</a:t>
            </a:r>
            <a:r>
              <a:rPr lang="ko-KR" altLang="en-US" sz="1600" dirty="0" smtClean="0"/>
              <a:t>를 마스킹</a:t>
            </a:r>
            <a:r>
              <a:rPr lang="en-US" altLang="ko-KR" sz="1600" dirty="0"/>
              <a:t>: tokens = [[MASK], chef, [MASK], the, meal</a:t>
            </a:r>
            <a:r>
              <a:rPr lang="en-US" altLang="ko-KR" sz="1600" dirty="0" smtClean="0"/>
              <a:t>]</a:t>
            </a:r>
          </a:p>
          <a:p>
            <a:pPr lvl="3"/>
            <a:r>
              <a:rPr lang="ko-KR" altLang="en-US" sz="1600" dirty="0" smtClean="0"/>
              <a:t>단어 예측</a:t>
            </a:r>
            <a:endParaRPr lang="en-US" altLang="ko-KR" sz="1600" dirty="0" smtClean="0"/>
          </a:p>
          <a:p>
            <a:pPr lvl="4"/>
            <a:r>
              <a:rPr lang="en-US" altLang="ko-KR" sz="1600" dirty="0"/>
              <a:t>the</a:t>
            </a:r>
            <a:r>
              <a:rPr lang="ko-KR" altLang="en-US" sz="1600" dirty="0"/>
              <a:t>를 대체한 </a:t>
            </a:r>
            <a:r>
              <a:rPr lang="en-US" altLang="ko-KR" sz="1600" dirty="0"/>
              <a:t>[MASK] </a:t>
            </a:r>
            <a:r>
              <a:rPr lang="ko-KR" altLang="en-US" sz="1600" dirty="0"/>
              <a:t>토큰이 </a:t>
            </a:r>
            <a:r>
              <a:rPr lang="en-US" altLang="ko-KR" sz="1600" dirty="0"/>
              <a:t>the </a:t>
            </a:r>
            <a:r>
              <a:rPr lang="ko-KR" altLang="en-US" sz="1600" dirty="0"/>
              <a:t>토큰으로 예측되었고</a:t>
            </a:r>
            <a:r>
              <a:rPr lang="en-US" altLang="ko-KR" sz="1600" dirty="0"/>
              <a:t>, cooked</a:t>
            </a:r>
            <a:r>
              <a:rPr lang="ko-KR" altLang="en-US" sz="1600" dirty="0"/>
              <a:t>를 대체한 </a:t>
            </a:r>
            <a:r>
              <a:rPr lang="en-US" altLang="ko-KR" sz="1600" dirty="0"/>
              <a:t>[MASK] </a:t>
            </a:r>
            <a:r>
              <a:rPr lang="ko-KR" altLang="en-US" sz="1600" dirty="0"/>
              <a:t>토큰이 </a:t>
            </a:r>
            <a:r>
              <a:rPr lang="en-US" altLang="ko-KR" sz="1600" dirty="0"/>
              <a:t>ate</a:t>
            </a:r>
            <a:r>
              <a:rPr lang="ko-KR" altLang="en-US" sz="1600" dirty="0"/>
              <a:t>라고 하는 토큰으로 예측되었다고 가정</a:t>
            </a:r>
            <a:endParaRPr lang="en-US" altLang="ko-K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ECAE-CD25-4AE3-A4B1-5FF4D9305F5D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3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RTD</a:t>
            </a:r>
            <a:r>
              <a:rPr lang="en-US" altLang="ko-KR" dirty="0" smtClean="0"/>
              <a:t> (cont‘d)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B656-3731-4E34-A177-E14F5FF8C288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199"/>
            <a:ext cx="6400800" cy="3389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85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RTD</a:t>
            </a:r>
            <a:r>
              <a:rPr lang="en-US" altLang="ko-KR" sz="2400" dirty="0" smtClean="0"/>
              <a:t> (cont‘d)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전체 비용함수</a:t>
            </a:r>
            <a:endParaRPr lang="en-US" altLang="ko-KR" sz="2400" dirty="0" smtClean="0"/>
          </a:p>
          <a:p>
            <a:pPr lvl="1"/>
            <a:r>
              <a:rPr lang="en-US" altLang="ko-KR" sz="2000" dirty="0" err="1"/>
              <a:t>MLM</a:t>
            </a:r>
            <a:r>
              <a:rPr lang="en-US" altLang="ko-KR" sz="2000" dirty="0"/>
              <a:t> </a:t>
            </a:r>
            <a:r>
              <a:rPr lang="ko-KR" altLang="en-US" sz="2000" dirty="0"/>
              <a:t>비용함수 </a:t>
            </a:r>
            <a:r>
              <a:rPr lang="en-US" altLang="ko-KR" sz="2000" dirty="0"/>
              <a:t>+ λ*</a:t>
            </a:r>
            <a:r>
              <a:rPr lang="en-US" altLang="ko-KR" sz="2000" dirty="0" err="1"/>
              <a:t>RTD</a:t>
            </a:r>
            <a:r>
              <a:rPr lang="en-US" altLang="ko-KR" sz="2000" dirty="0"/>
              <a:t> </a:t>
            </a:r>
            <a:r>
              <a:rPr lang="ko-KR" altLang="en-US" sz="2000" dirty="0"/>
              <a:t>비용함수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5C9-3D98-4F30-B0D5-B86A001E24B8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74" y="2757079"/>
            <a:ext cx="6948564" cy="2636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747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41" y="2357438"/>
            <a:ext cx="3668908" cy="4114800"/>
          </a:xfrm>
        </p:spPr>
        <p:txBody>
          <a:bodyPr/>
          <a:lstStyle/>
          <a:p>
            <a:r>
              <a:rPr lang="ko-KR" altLang="en-US" sz="2000" dirty="0" smtClean="0"/>
              <a:t>그외 주요 방법</a:t>
            </a:r>
            <a:endParaRPr lang="en-US" altLang="ko-KR" sz="2000" dirty="0" smtClean="0"/>
          </a:p>
          <a:p>
            <a:pPr lvl="1"/>
            <a:r>
              <a:rPr lang="ko-KR" altLang="ko-KR" sz="1800" dirty="0"/>
              <a:t>생성기와 판별기 간 가중치 공유 </a:t>
            </a:r>
            <a:r>
              <a:rPr lang="en-US" altLang="ko-KR" sz="1800" dirty="0"/>
              <a:t>(weight sharing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ko-KR" sz="1800" dirty="0"/>
              <a:t>생성기의 크기를 판별기의 크기보다 작게 </a:t>
            </a:r>
            <a:r>
              <a:rPr lang="ko-KR" altLang="ko-KR" sz="1800" dirty="0" smtClean="0"/>
              <a:t>설정함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동일하게 설정하는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두 배의 컴퓨팅 파워 필요</a:t>
            </a:r>
            <a:endParaRPr lang="en-US" altLang="ko-KR" sz="1600" dirty="0" smtClean="0"/>
          </a:p>
          <a:p>
            <a:pPr lvl="2"/>
            <a:r>
              <a:rPr lang="ko-KR" altLang="en-US" sz="1600" dirty="0"/>
              <a:t>인코더 블록이 출력하는 은닉 상태 벡터의 크기만 </a:t>
            </a:r>
            <a:r>
              <a:rPr lang="ko-KR" altLang="en-US" sz="1600" dirty="0" smtClean="0"/>
              <a:t>작게 설정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7217-A78A-4A24-8B27-3A0E634EF9D0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2590800"/>
            <a:ext cx="4676775" cy="3223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519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파이썬 코드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ELECTRA_Kor_movie_reviews_sentiment_fine_tuning.ipynb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8100-FA13-4C71-9547-48F5F518BB94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3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Knowledge Distillation </a:t>
            </a:r>
            <a:r>
              <a:rPr lang="ko-KR" altLang="en-US" cap="none" dirty="0" smtClean="0"/>
              <a:t>기반 방법들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8862-BFC6-4F03-872C-4FEE63069AF7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Knowledge Distillation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2F90-AB44-48B3-A8C0-9D51269435C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95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Knowledge Distillation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What is it?</a:t>
            </a:r>
          </a:p>
          <a:p>
            <a:pPr lvl="1"/>
            <a:r>
              <a:rPr lang="ko-KR" altLang="en-US" sz="2000" dirty="0"/>
              <a:t>작은 모형이 사전 학습되어 있는 큰 모형의 행동을 비슷하게 수행할 수 있도록 큰 모형이 학습을 통해 습득한 정보 </a:t>
            </a:r>
            <a:r>
              <a:rPr lang="en-US" altLang="ko-KR" sz="2000" dirty="0"/>
              <a:t>(</a:t>
            </a:r>
            <a:r>
              <a:rPr lang="ko-KR" altLang="en-US" sz="2000" dirty="0"/>
              <a:t>이러한 정보를 지식</a:t>
            </a:r>
            <a:r>
              <a:rPr lang="en-US" altLang="ko-KR" sz="2000" dirty="0"/>
              <a:t>, knowledge</a:t>
            </a:r>
            <a:r>
              <a:rPr lang="ko-KR" altLang="en-US" sz="2000" dirty="0"/>
              <a:t>라고 </a:t>
            </a:r>
            <a:r>
              <a:rPr lang="ko-KR" altLang="en-US" sz="2000" dirty="0" smtClean="0"/>
              <a:t>표현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를 작은 버전의 모형에 전이하는 것을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a.k.a., </a:t>
            </a:r>
            <a:r>
              <a:rPr lang="ko-KR" altLang="en-US" sz="2000" dirty="0"/>
              <a:t>교사</a:t>
            </a:r>
            <a:r>
              <a:rPr lang="en-US" altLang="ko-KR" sz="2000" dirty="0"/>
              <a:t>-</a:t>
            </a:r>
            <a:r>
              <a:rPr lang="ko-KR" altLang="en-US" sz="2000" dirty="0"/>
              <a:t>학생 학습 </a:t>
            </a:r>
            <a:r>
              <a:rPr lang="en-US" altLang="ko-KR" sz="2000" dirty="0"/>
              <a:t>(teacher-student learning)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사전 학습되어 있는 큰 모형이 교사가 되고</a:t>
            </a:r>
            <a:r>
              <a:rPr lang="en-US" altLang="ko-KR" sz="1600" dirty="0"/>
              <a:t>, </a:t>
            </a:r>
            <a:r>
              <a:rPr lang="ko-KR" altLang="en-US" sz="1600" dirty="0"/>
              <a:t>작은 버전의 모형이 학생이 되는 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A9D1-9D40-4292-8EA8-AD97460279AE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6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r>
              <a:rPr lang="en-US" altLang="ko-KR" sz="2400" dirty="0" smtClean="0"/>
              <a:t>Example</a:t>
            </a:r>
          </a:p>
          <a:p>
            <a:pPr lvl="1"/>
            <a:r>
              <a:rPr lang="ko-KR" altLang="en-US" sz="2000" dirty="0" smtClean="0"/>
              <a:t>교사 모형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언어 모형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정답 후보 단어에 다섯 개만 존재한다고 가정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D62-E629-42BD-9BAB-7EB037ED646D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67578"/>
            <a:ext cx="4876800" cy="319722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>
            <a:off x="1905000" y="3124200"/>
            <a:ext cx="685800" cy="762000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0237" y="3615274"/>
            <a:ext cx="3076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정답 단어 정보 이외 추가적으로 얻을 수 있는 정보는</a:t>
            </a:r>
            <a:r>
              <a:rPr lang="en-US" altLang="ko-KR" sz="1600" dirty="0" smtClean="0"/>
              <a:t>? =&gt;</a:t>
            </a:r>
          </a:p>
          <a:p>
            <a:r>
              <a:rPr lang="ko-KR" altLang="en-US" sz="1600" dirty="0"/>
              <a:t>모형이 예측하는 정답 단어가 아닌 다른 단어들이 정답일 확률에 대한 </a:t>
            </a:r>
            <a:r>
              <a:rPr lang="ko-KR" altLang="en-US" sz="1600" dirty="0" smtClean="0"/>
              <a:t>정보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정답으로 예측된 단어이외의 단어들 중에서 어떠한 다른 단어들이 상대적으로 큰 확률을 </a:t>
            </a:r>
            <a:r>
              <a:rPr lang="ko-KR" altLang="en-US" sz="1600" dirty="0" smtClean="0"/>
              <a:t>갖는지</a:t>
            </a:r>
            <a:r>
              <a:rPr lang="en-US" altLang="ko-KR" sz="1600" dirty="0" smtClean="0"/>
              <a:t>) =&gt;</a:t>
            </a:r>
            <a:r>
              <a:rPr lang="ko-KR" altLang="en-US" sz="1600" dirty="0"/>
              <a:t>모형의 일반화 정도를 반영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4876800" y="2514600"/>
            <a:ext cx="1314450" cy="7529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117858" y="2287323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Dark Knowledge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3267578"/>
            <a:ext cx="4191000" cy="533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06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어떻게 지식 전이</a:t>
                </a:r>
                <a:r>
                  <a:rPr lang="en-US" altLang="ko-KR" sz="1800" dirty="0" smtClean="0"/>
                  <a:t>?</a:t>
                </a:r>
              </a:p>
              <a:p>
                <a:pPr lvl="1"/>
                <a:r>
                  <a:rPr lang="ko-KR" altLang="en-US" sz="1600" dirty="0"/>
                  <a:t>교사 모형이 출력하는 확률 분포를 학생 모형이 사용하는 비용함수의 정답 정보로 </a:t>
                </a:r>
                <a:r>
                  <a:rPr lang="ko-KR" altLang="en-US" sz="1600" dirty="0" smtClean="0"/>
                  <a:t>사용함으로써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dirty="0"/>
                  <a:t>학생 모형의 관점에서 교사 모형이 예측하는 이러한 확률 분포를 소프트 타겟 </a:t>
                </a:r>
                <a:r>
                  <a:rPr lang="en-US" altLang="ko-KR" sz="1600" dirty="0"/>
                  <a:t>(soft target</a:t>
                </a:r>
                <a:r>
                  <a:rPr lang="en-US" altLang="ko-KR" sz="1600" dirty="0" smtClean="0"/>
                  <a:t>), </a:t>
                </a:r>
                <a:r>
                  <a:rPr lang="ko-KR" altLang="en-US" sz="1600" dirty="0"/>
                  <a:t>소프트 타켓에 대한 학생 모형의 예측을 소프트 예측 </a:t>
                </a:r>
                <a:r>
                  <a:rPr lang="en-US" altLang="ko-KR" sz="1600" dirty="0"/>
                  <a:t>(soft prediction)</a:t>
                </a:r>
                <a:r>
                  <a:rPr lang="ko-KR" altLang="en-US" sz="1600" dirty="0" smtClean="0"/>
                  <a:t>이라 함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dirty="0" smtClean="0"/>
                  <a:t>비용함수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oss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soft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soft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prediction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1600" dirty="0"/>
              </a:p>
              <a:p>
                <a:r>
                  <a:rPr lang="en-US" altLang="ko-KR" sz="1800" dirty="0" err="1" smtClean="0"/>
                  <a:t>Softmax</a:t>
                </a:r>
                <a:r>
                  <a:rPr lang="en-US" altLang="ko-KR" sz="1800" dirty="0" smtClean="0"/>
                  <a:t> Temperature</a:t>
                </a:r>
              </a:p>
              <a:p>
                <a:pPr lvl="1"/>
                <a:r>
                  <a:rPr lang="ko-KR" altLang="en-US" sz="1600" dirty="0"/>
                  <a:t>성능이 좋은 교사 모형은 정답 단어에 대한 확률이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에 가깝게 그리고 나머지 단어들의 확률은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에 가깝게 </a:t>
                </a:r>
                <a:r>
                  <a:rPr lang="ko-KR" altLang="en-US" sz="1600" dirty="0" smtClean="0"/>
                  <a:t>출력</a:t>
                </a: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=&gt; little dark knowledge</a:t>
                </a:r>
              </a:p>
              <a:p>
                <a:pPr lvl="1"/>
                <a:r>
                  <a:rPr lang="ko-KR" altLang="en-US" sz="1600" dirty="0" smtClean="0"/>
                  <a:t>이러한 문제를 해소하기 위해 </a:t>
                </a:r>
                <a:r>
                  <a:rPr lang="en-US" altLang="ko-KR" sz="1600" dirty="0" smtClean="0"/>
                  <a:t>T </a:t>
                </a:r>
                <a:r>
                  <a:rPr lang="ko-KR" altLang="en-US" sz="1600" dirty="0" smtClean="0"/>
                  <a:t>사용</a:t>
                </a:r>
                <a:endParaRPr lang="en-US" altLang="ko-KR" sz="1600" dirty="0" smtClean="0"/>
              </a:p>
              <a:p>
                <a:pPr lvl="1"/>
                <a:endParaRPr lang="en-US" altLang="ko-KR" sz="1600" dirty="0" smtClean="0"/>
              </a:p>
              <a:p>
                <a:pPr lvl="1"/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56000" y="5262600"/>
                <a:ext cx="2129301" cy="981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0" y="5262600"/>
                <a:ext cx="2129301" cy="98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338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Temperature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54690"/>
            <a:ext cx="8077200" cy="2831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05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KD</a:t>
            </a:r>
            <a:r>
              <a:rPr lang="ko-KR" altLang="en-US" sz="2400" dirty="0" smtClean="0"/>
              <a:t>에서의 비용함수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Distillation loss + Student loss </a:t>
            </a:r>
            <a:r>
              <a:rPr lang="ko-KR" altLang="en-US" sz="2000" dirty="0" smtClean="0"/>
              <a:t>로 구성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791200" cy="359159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791200" y="16142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학생 모형 자체적으로 원래 정답 정보를 이용해서 학습</a:t>
            </a:r>
            <a:endParaRPr lang="ko-KR" altLang="en-US" sz="160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4800600" y="2017713"/>
            <a:ext cx="914400" cy="523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2245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DistilBERT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974C-A320-4AC8-A172-094AEBB1F924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12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DistilBERT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지식 증류 방법을 이용해서 파라미터의 수를 줄인 </a:t>
            </a:r>
            <a:r>
              <a:rPr lang="en-US" altLang="ko-KR" sz="2000" dirty="0" smtClean="0"/>
              <a:t>BERT</a:t>
            </a:r>
          </a:p>
          <a:p>
            <a:pPr lvl="1"/>
            <a:r>
              <a:rPr lang="en-US" altLang="ko-KR" sz="2000" dirty="0" err="1" smtClean="0"/>
              <a:t>Sanh</a:t>
            </a:r>
            <a:r>
              <a:rPr lang="en-US" altLang="ko-KR" sz="2000" dirty="0" smtClean="0"/>
              <a:t> et al. (2019)</a:t>
            </a:r>
          </a:p>
          <a:p>
            <a:pPr lvl="1"/>
            <a:r>
              <a:rPr lang="ko-KR" altLang="en-US" sz="2000" dirty="0" smtClean="0"/>
              <a:t>교사 모형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BERT</a:t>
            </a:r>
            <a:r>
              <a:rPr lang="en-US" altLang="ko-KR" sz="2000" baseline="-25000" dirty="0" err="1" smtClean="0"/>
              <a:t>BASE</a:t>
            </a:r>
            <a:endParaRPr lang="en-US" altLang="ko-KR" sz="2000" baseline="-25000" dirty="0" smtClean="0"/>
          </a:p>
          <a:p>
            <a:pPr lvl="1"/>
            <a:r>
              <a:rPr lang="en-US" altLang="ko-KR" sz="2000" dirty="0"/>
              <a:t>BERT</a:t>
            </a:r>
            <a:r>
              <a:rPr lang="ko-KR" altLang="en-US" sz="2000" dirty="0"/>
              <a:t>에 비해서 속도가 </a:t>
            </a:r>
            <a:r>
              <a:rPr lang="en-US" altLang="ko-KR" sz="2000" dirty="0"/>
              <a:t>60% </a:t>
            </a:r>
            <a:r>
              <a:rPr lang="ko-KR" altLang="en-US" sz="2000" dirty="0"/>
              <a:t>정도 빠르고</a:t>
            </a:r>
            <a:r>
              <a:rPr lang="en-US" altLang="ko-KR" sz="2000" dirty="0"/>
              <a:t>, </a:t>
            </a:r>
            <a:r>
              <a:rPr lang="ko-KR" altLang="en-US" sz="2000" dirty="0"/>
              <a:t>파라미터의 수도 </a:t>
            </a:r>
            <a:r>
              <a:rPr lang="en-US" altLang="ko-KR" sz="2000" dirty="0"/>
              <a:t>40% </a:t>
            </a:r>
            <a:r>
              <a:rPr lang="ko-KR" altLang="en-US" sz="2000" dirty="0"/>
              <a:t>정도 </a:t>
            </a:r>
            <a:r>
              <a:rPr lang="ko-KR" altLang="en-US" sz="2000" dirty="0" smtClean="0"/>
              <a:t>감소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938" y="525780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Sanh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V., Debut, L.,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Chaumond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J., &amp; Wolf, T.(2019).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DistilBERT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a distilled version of BERT: smaller, faster, cheaper and lighter. 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4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preprint 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arXiv:1910.01108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2367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DistilBERT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주요 사용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은닉 상태 벡터의 크기는 그대로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층수를 줄임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데이터셋도 원래와 동일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RoBERTa</a:t>
            </a:r>
            <a:r>
              <a:rPr lang="ko-KR" altLang="en-US" sz="1800" dirty="0" smtClean="0"/>
              <a:t>에서 제안한 방법 일부 사용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NSP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사용하지 않음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동적 마스킹 사용, 미니 배치 크기 증가 </a:t>
            </a:r>
            <a:r>
              <a:rPr lang="en-US" altLang="ko-KR" sz="1600" dirty="0" smtClean="0"/>
              <a:t>(4000)</a:t>
            </a:r>
          </a:p>
          <a:p>
            <a:pPr lvl="1"/>
            <a:r>
              <a:rPr lang="ko-KR" altLang="en-US" sz="2000" dirty="0"/>
              <a:t>코사인 임베딩 </a:t>
            </a:r>
            <a:r>
              <a:rPr lang="ko-KR" altLang="en-US" sz="2000" dirty="0" smtClean="0"/>
              <a:t>비용함수 추가 사용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교사 모형의 인코더 블록에서 출력되는 은닉 상태 벡터와 학생 모형의 인코더 블록에서 출력되는 은닉 상태 벡터 간의 코사인 </a:t>
            </a:r>
            <a:r>
              <a:rPr lang="ko-KR" altLang="en-US" sz="1600" dirty="0" smtClean="0"/>
              <a:t>거리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최종 비용함수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0800" y="5241111"/>
                <a:ext cx="5638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𝑑𝑖𝑠𝑡𝑖𝑙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241111"/>
                <a:ext cx="5638800" cy="369332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54583" y="5665673"/>
                <a:ext cx="3287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83" y="5665673"/>
                <a:ext cx="3287567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4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소개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Lan et al. (2019)</a:t>
            </a:r>
          </a:p>
          <a:p>
            <a:pPr lvl="1"/>
            <a:r>
              <a:rPr lang="en-US" altLang="ko-KR" sz="1800" dirty="0"/>
              <a:t>A Lite version of </a:t>
            </a:r>
            <a:r>
              <a:rPr lang="en-US" altLang="ko-KR" sz="1800" dirty="0" smtClean="0"/>
              <a:t>BERT </a:t>
            </a:r>
          </a:p>
          <a:p>
            <a:pPr lvl="1"/>
            <a:r>
              <a:rPr lang="ko-KR" altLang="ko-KR" sz="1800" dirty="0"/>
              <a:t>기존 </a:t>
            </a:r>
            <a:r>
              <a:rPr lang="en-US" altLang="ko-KR" sz="1800" dirty="0"/>
              <a:t>BERT</a:t>
            </a:r>
            <a:r>
              <a:rPr lang="ko-KR" altLang="ko-KR" sz="1800" dirty="0"/>
              <a:t>를 경량화한 </a:t>
            </a:r>
            <a:r>
              <a:rPr lang="ko-KR" altLang="ko-KR" sz="1800" dirty="0" smtClean="0"/>
              <a:t>버전</a:t>
            </a:r>
            <a:endParaRPr lang="en-US" altLang="ko-KR" sz="1800" dirty="0" smtClean="0"/>
          </a:p>
          <a:p>
            <a:r>
              <a:rPr lang="ko-KR" altLang="en-US" sz="2000" dirty="0" smtClean="0"/>
              <a:t>기존 </a:t>
            </a:r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주요 문제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파라미터 수가 너무 많다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sz="1800" dirty="0" err="1" smtClean="0"/>
              <a:t>BERT</a:t>
            </a:r>
            <a:r>
              <a:rPr lang="en-US" altLang="ko-KR" sz="1800" baseline="-25000" dirty="0" err="1" smtClean="0"/>
              <a:t>BASE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110M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BERT</a:t>
            </a:r>
            <a:r>
              <a:rPr lang="en-US" altLang="ko-KR" sz="1800" baseline="-25000" dirty="0" err="1" smtClean="0"/>
              <a:t>LARGE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340M</a:t>
            </a:r>
            <a:endParaRPr lang="en-US" altLang="ko-KR" sz="1800" dirty="0" smtClean="0"/>
          </a:p>
          <a:p>
            <a:r>
              <a:rPr lang="ko-KR" altLang="en-US" sz="2000" dirty="0" smtClean="0"/>
              <a:t>파라미터의 수를 줄이기 위한 주요 방법 두 가지</a:t>
            </a:r>
            <a:endParaRPr lang="en-US" altLang="ko-KR" sz="2000" dirty="0" smtClean="0"/>
          </a:p>
          <a:p>
            <a:pPr lvl="1"/>
            <a:r>
              <a:rPr lang="en-US" altLang="ko-KR" sz="1800" dirty="0"/>
              <a:t>Factorized embedding layer </a:t>
            </a:r>
            <a:r>
              <a:rPr lang="en-US" altLang="ko-KR" sz="1800" dirty="0" smtClean="0"/>
              <a:t>parameterization (</a:t>
            </a:r>
            <a:r>
              <a:rPr lang="en-US" altLang="ko-KR" sz="1800" dirty="0" err="1" smtClean="0"/>
              <a:t>FEP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800" dirty="0"/>
              <a:t>Cross-layer parameter </a:t>
            </a:r>
            <a:r>
              <a:rPr lang="en-US" altLang="ko-KR" sz="1800" dirty="0" smtClean="0"/>
              <a:t>sharing (CPS)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D4B5-4922-433E-8669-754689664B68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633677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Lan, Z., Chen, M., Goodman, S.,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Gimpel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K., Sharma, P., &amp;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Soricut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R.(2019). Albert: A lite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for self-supervised learning of language representations. </a:t>
            </a:r>
            <a:r>
              <a:rPr lang="en-US" altLang="ko-KR" sz="12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preprint </a:t>
            </a:r>
            <a:r>
              <a:rPr lang="en-US" altLang="ko-KR" sz="12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arXiv:1909.11942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18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TinyBERT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974C-A320-4AC8-A172-094AEBB1F924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2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Jiao et al. (2019)</a:t>
            </a:r>
          </a:p>
          <a:p>
            <a:r>
              <a:rPr lang="ko-KR" altLang="en-US" sz="2400" dirty="0" smtClean="0"/>
              <a:t>지식 증류 방법 사용</a:t>
            </a:r>
            <a:endParaRPr lang="en-US" altLang="ko-KR" sz="2400" dirty="0" smtClean="0"/>
          </a:p>
          <a:p>
            <a:r>
              <a:rPr lang="en-US" altLang="ko-KR" sz="2400" dirty="0" err="1" smtClean="0"/>
              <a:t>DistilBERT</a:t>
            </a:r>
            <a:r>
              <a:rPr lang="ko-KR" altLang="en-US" sz="2400" dirty="0" smtClean="0"/>
              <a:t>와의 주요 차이 두 가지</a:t>
            </a:r>
            <a:endParaRPr lang="en-US" altLang="ko-KR" sz="2400" dirty="0" smtClean="0"/>
          </a:p>
          <a:p>
            <a:pPr lvl="1"/>
            <a:r>
              <a:rPr lang="en-US" altLang="ko-KR" sz="2000" dirty="0" err="1"/>
              <a:t>TinyBERT</a:t>
            </a:r>
            <a:r>
              <a:rPr lang="ko-KR" altLang="en-US" sz="2000" dirty="0"/>
              <a:t>에서는 마지막 출력층 뿐만 아니라 임베딩 층과 각 인코더 블락에서 출력하는 결과를 이용해서 추가적인 지식 </a:t>
            </a:r>
            <a:r>
              <a:rPr lang="ko-KR" altLang="en-US" sz="2000" dirty="0" smtClean="0"/>
              <a:t>전이 수행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사전 학습 뿐만 아니라 미세 조정 단계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다운스트림 작업을 수행하는 과정에서도 지식 </a:t>
            </a:r>
            <a:r>
              <a:rPr lang="ko-KR" altLang="en-US" sz="2000" dirty="0" smtClean="0"/>
              <a:t>증류 </a:t>
            </a:r>
            <a:r>
              <a:rPr lang="ko-KR" altLang="en-US" sz="2000" dirty="0"/>
              <a:t>수행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25780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Jiao, X., Yin, Y., Shang, L., Jiang, X., Chen, X., Li, L., ... &amp; Liu, Q.(2019).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Tinybert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Distilling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for natural language understanding. 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4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preprint 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arXiv:1909.10351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8907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75485"/>
            <a:ext cx="5594350" cy="4496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4350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637" y="2091667"/>
            <a:ext cx="6818312" cy="4114800"/>
          </a:xfrm>
        </p:spPr>
        <p:txBody>
          <a:bodyPr/>
          <a:lstStyle/>
          <a:p>
            <a:r>
              <a:rPr lang="ko-KR" altLang="en-US" sz="2400" dirty="0" smtClean="0"/>
              <a:t>인코더 블록의 비용함수</a:t>
            </a:r>
            <a:endParaRPr lang="en-US" altLang="ko-KR" sz="2400" dirty="0" smtClean="0"/>
          </a:p>
          <a:p>
            <a:pPr lvl="1"/>
            <a:r>
              <a:rPr lang="ko-KR" altLang="ko-KR" sz="2000" dirty="0" smtClean="0"/>
              <a:t>멀티 </a:t>
            </a:r>
            <a:r>
              <a:rPr lang="ko-KR" altLang="ko-KR" sz="2000" dirty="0"/>
              <a:t>헤드 어텐션 </a:t>
            </a:r>
            <a:r>
              <a:rPr lang="ko-KR" altLang="ko-KR" sz="2000" dirty="0" smtClean="0"/>
              <a:t>층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/>
              <a:t>은닉 상태 </a:t>
            </a:r>
            <a:r>
              <a:rPr lang="ko-KR" altLang="en-US" sz="2000" dirty="0" smtClean="0"/>
              <a:t>벡터</a:t>
            </a:r>
            <a:endParaRPr lang="en-US" altLang="ko-KR" sz="2000" dirty="0" smtClean="0"/>
          </a:p>
          <a:p>
            <a:pPr lvl="2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2902597"/>
                <a:ext cx="3579891" cy="1439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𝑎𝑡𝑡𝑒𝑛𝑡𝑖𝑜𝑛</m:t>
                        </m:r>
                      </m:sub>
                    </m:sSub>
                    <m:r>
                      <a:rPr lang="ko-KR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02597"/>
                <a:ext cx="3579891" cy="1439818"/>
              </a:xfrm>
              <a:prstGeom prst="rect">
                <a:avLst/>
              </a:prstGeom>
              <a:blipFill>
                <a:blip r:embed="rId2"/>
                <a:stretch>
                  <a:fillRect t="-41102" r="-9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9517" y="4904211"/>
                <a:ext cx="291060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h𝑖𝑑𝑑𝑒𝑛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17" y="4904211"/>
                <a:ext cx="2910605" cy="370230"/>
              </a:xfrm>
              <a:prstGeom prst="rect">
                <a:avLst/>
              </a:prstGeom>
              <a:blipFill>
                <a:blip r:embed="rId3"/>
                <a:stretch>
                  <a:fillRect t="-116393" r="-16946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70132"/>
            <a:ext cx="4121885" cy="395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934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임베딩 층의 비용함수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출력층의 비용함수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14600" y="2590800"/>
                <a:ext cx="3199915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𝑒𝑚𝑏𝑒𝑑𝑑𝑖𝑛𝑔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590800"/>
                <a:ext cx="3199915" cy="411651"/>
              </a:xfrm>
              <a:prstGeom prst="rect">
                <a:avLst/>
              </a:prstGeom>
              <a:blipFill>
                <a:blip r:embed="rId2"/>
                <a:stretch>
                  <a:fillRect t="-151471" r="-19275" b="-2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14600" y="3816709"/>
                <a:ext cx="4177041" cy="516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𝑝𝑟𝑒𝑑𝑖𝑐𝑡𝑖𝑜𝑛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𝐶𝐸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816709"/>
                <a:ext cx="4177041" cy="516808"/>
              </a:xfrm>
              <a:prstGeom prst="rect">
                <a:avLst/>
              </a:prstGeom>
              <a:blipFill>
                <a:blip r:embed="rId3"/>
                <a:stretch>
                  <a:fillRect t="-172941" b="-25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289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지식 증류를 </a:t>
            </a:r>
            <a:r>
              <a:rPr lang="en-US" altLang="ko-KR" sz="2400" dirty="0"/>
              <a:t>2 </a:t>
            </a:r>
            <a:r>
              <a:rPr lang="ko-KR" altLang="en-US" sz="2400" dirty="0"/>
              <a:t>단계에 걸쳐 </a:t>
            </a:r>
            <a:r>
              <a:rPr lang="ko-KR" altLang="en-US" sz="2400" dirty="0" smtClean="0"/>
              <a:t>진행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단계 </a:t>
            </a:r>
            <a:r>
              <a:rPr lang="en-US" altLang="ko-KR" sz="2000" dirty="0"/>
              <a:t>1: </a:t>
            </a:r>
            <a:r>
              <a:rPr lang="ko-KR" altLang="en-US" sz="2000" dirty="0"/>
              <a:t>사전 학습 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(General distillation)</a:t>
            </a:r>
          </a:p>
          <a:p>
            <a:pPr lvl="1"/>
            <a:r>
              <a:rPr lang="ko-KR" altLang="en-US" sz="2000" dirty="0"/>
              <a:t>단계 </a:t>
            </a:r>
            <a:r>
              <a:rPr lang="en-US" altLang="ko-KR" sz="2000" dirty="0"/>
              <a:t>2: </a:t>
            </a:r>
            <a:r>
              <a:rPr lang="ko-KR" altLang="en-US" sz="2000" dirty="0"/>
              <a:t>다운스트림 작업 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(Task-specific distillation)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16015"/>
            <a:ext cx="7162800" cy="272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34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2 </a:t>
            </a:r>
            <a:r>
              <a:rPr lang="ko-KR" altLang="en-US" sz="2800" dirty="0" smtClean="0"/>
              <a:t>단계 지식 증류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단계 </a:t>
            </a:r>
            <a:r>
              <a:rPr lang="en-US" altLang="ko-KR" sz="2400" dirty="0" smtClean="0"/>
              <a:t>1</a:t>
            </a:r>
          </a:p>
          <a:p>
            <a:pPr lvl="2"/>
            <a:r>
              <a:rPr lang="en-US" altLang="ko-KR" sz="2000" dirty="0" err="1"/>
              <a:t>MLM</a:t>
            </a:r>
            <a:r>
              <a:rPr lang="ko-KR" altLang="ko-KR" sz="2000" dirty="0"/>
              <a:t>과 </a:t>
            </a:r>
            <a:r>
              <a:rPr lang="en-US" altLang="ko-KR" sz="2000" dirty="0" err="1"/>
              <a:t>NSP</a:t>
            </a:r>
            <a:r>
              <a:rPr lang="ko-KR" altLang="ko-KR" sz="2000" dirty="0"/>
              <a:t>를 통해 사전학습된 </a:t>
            </a:r>
            <a:r>
              <a:rPr lang="en-US" altLang="ko-KR" sz="2000" dirty="0"/>
              <a:t>BERT </a:t>
            </a:r>
            <a:r>
              <a:rPr lang="ko-KR" altLang="ko-KR" sz="2000" dirty="0"/>
              <a:t>모형을 교사 모형으로 사용하여 학생 모형을 </a:t>
            </a:r>
            <a:r>
              <a:rPr lang="ko-KR" altLang="ko-KR" sz="2000" dirty="0" smtClean="0"/>
              <a:t>도출</a:t>
            </a:r>
            <a:r>
              <a:rPr lang="en-US" altLang="ko-KR" sz="2000" dirty="0" smtClean="0"/>
              <a:t> (General </a:t>
            </a:r>
            <a:r>
              <a:rPr lang="en-US" altLang="ko-KR" sz="2000" dirty="0" err="1" smtClean="0"/>
              <a:t>TinyBERT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2000" dirty="0" smtClean="0"/>
              <a:t>학습 데이터</a:t>
            </a:r>
            <a:endParaRPr lang="en-US" altLang="ko-KR" sz="2000" dirty="0" smtClean="0"/>
          </a:p>
          <a:p>
            <a:pPr lvl="3"/>
            <a:r>
              <a:rPr lang="en-US" altLang="ko-KR" sz="1800" dirty="0"/>
              <a:t>English Wikipedia</a:t>
            </a:r>
            <a:r>
              <a:rPr lang="ko-KR" altLang="ko-KR" sz="1800" dirty="0"/>
              <a:t>와 </a:t>
            </a:r>
            <a:r>
              <a:rPr lang="en-US" altLang="ko-KR" sz="1800" dirty="0" err="1"/>
              <a:t>Toront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BookCorpus</a:t>
            </a:r>
            <a:r>
              <a:rPr lang="en-US" altLang="ko-KR" sz="1800" dirty="0"/>
              <a:t> </a:t>
            </a:r>
            <a:r>
              <a:rPr lang="ko-KR" altLang="ko-KR" sz="1800" dirty="0" smtClean="0"/>
              <a:t>데이터셋</a:t>
            </a:r>
            <a:endParaRPr lang="en-US" altLang="ko-KR" sz="1800" dirty="0" smtClean="0"/>
          </a:p>
          <a:p>
            <a:pPr lvl="1"/>
            <a:r>
              <a:rPr lang="ko-KR" altLang="en-US" sz="2400" dirty="0" smtClean="0"/>
              <a:t>단계 </a:t>
            </a:r>
            <a:r>
              <a:rPr lang="en-US" altLang="ko-KR" sz="2400" dirty="0" smtClean="0"/>
              <a:t>2</a:t>
            </a:r>
          </a:p>
          <a:p>
            <a:pPr lvl="2"/>
            <a:r>
              <a:rPr lang="ko-KR" altLang="ko-KR" sz="2000" dirty="0"/>
              <a:t>이 단계에서 사용되는 교사 모형은 특정 다운스트림 태스크에 대해 미세 조정된 </a:t>
            </a:r>
            <a:r>
              <a:rPr lang="en-US" altLang="ko-KR" sz="2000" dirty="0" smtClean="0"/>
              <a:t>BERT</a:t>
            </a:r>
          </a:p>
          <a:p>
            <a:pPr lvl="2"/>
            <a:r>
              <a:rPr lang="ko-KR" altLang="en-US" sz="2000" dirty="0"/>
              <a:t>사전 학습 단계에서 얻어진 </a:t>
            </a:r>
            <a:r>
              <a:rPr lang="en-US" altLang="ko-KR" sz="2000" dirty="0"/>
              <a:t>General </a:t>
            </a:r>
            <a:r>
              <a:rPr lang="en-US" altLang="ko-KR" sz="2000" dirty="0" err="1"/>
              <a:t>TinyBERT</a:t>
            </a:r>
            <a:r>
              <a:rPr lang="ko-KR" altLang="en-US" sz="2000" dirty="0"/>
              <a:t>를 두 번째 증류 과정에서 사용되는 학생 모형의 </a:t>
            </a:r>
            <a:r>
              <a:rPr lang="ko-KR" altLang="en-US" sz="2000" dirty="0" smtClean="0"/>
              <a:t>시작점으로 사용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33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F25-1457-40B9-8688-0776B7B1322E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Factorized embedding layer </a:t>
            </a:r>
            <a:r>
              <a:rPr lang="en-US" altLang="ko-KR" sz="2400" dirty="0" smtClean="0"/>
              <a:t>parameterization (</a:t>
            </a:r>
            <a:r>
              <a:rPr lang="en-US" altLang="ko-KR" sz="2400" dirty="0" err="1" smtClean="0"/>
              <a:t>FEP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기존 </a:t>
            </a:r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파라미터 수가 많은 주요 이유 중 하나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임베딩 벡터의 크기</a:t>
            </a:r>
            <a:r>
              <a:rPr lang="en-US" altLang="ko-KR" sz="1800" dirty="0" smtClean="0"/>
              <a:t>(E)</a:t>
            </a:r>
            <a:r>
              <a:rPr lang="ko-KR" altLang="en-US" sz="1800" dirty="0" smtClean="0"/>
              <a:t>가 너무 크다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은닉 상태 벡터의 크기</a:t>
            </a:r>
            <a:r>
              <a:rPr lang="en-US" altLang="ko-KR" sz="1800" dirty="0" smtClean="0"/>
              <a:t>(H=768)</a:t>
            </a:r>
            <a:r>
              <a:rPr lang="ko-KR" altLang="en-US" sz="1800" dirty="0" smtClean="0"/>
              <a:t>와 동일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WordPiece</a:t>
            </a:r>
            <a:r>
              <a:rPr lang="en-US" altLang="ko-KR" sz="1800" dirty="0" smtClean="0"/>
              <a:t> tokenizer</a:t>
            </a:r>
            <a:r>
              <a:rPr lang="ko-KR" altLang="en-US" sz="1800" dirty="0" smtClean="0"/>
              <a:t>의 경우 </a:t>
            </a:r>
            <a:r>
              <a:rPr lang="en-US" altLang="ko-KR" sz="1800" dirty="0" err="1" smtClean="0"/>
              <a:t>30K</a:t>
            </a:r>
            <a:r>
              <a:rPr lang="ko-KR" altLang="en-US" sz="1800" dirty="0" smtClean="0"/>
              <a:t>개의 토큰 존재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파라미터의 수 </a:t>
            </a:r>
            <a:r>
              <a:rPr lang="en-US" altLang="ko-KR" sz="1800" dirty="0" smtClean="0"/>
              <a:t>= 768*</a:t>
            </a:r>
            <a:r>
              <a:rPr lang="en-US" altLang="ko-KR" sz="1800" dirty="0" err="1" smtClean="0"/>
              <a:t>30K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23M</a:t>
            </a:r>
            <a:endParaRPr lang="en-US" altLang="ko-KR" sz="1800" dirty="0" smtClean="0"/>
          </a:p>
          <a:p>
            <a:pPr lvl="1"/>
            <a:r>
              <a:rPr lang="en-US" altLang="ko-KR" sz="2200" dirty="0" err="1" smtClean="0"/>
              <a:t>FEP</a:t>
            </a:r>
            <a:endParaRPr lang="en-US" altLang="ko-KR" sz="2200" dirty="0" smtClean="0"/>
          </a:p>
          <a:p>
            <a:pPr lvl="2"/>
            <a:r>
              <a:rPr lang="ko-KR" altLang="en-US" sz="1800" dirty="0" smtClean="0"/>
              <a:t>직접적으로 </a:t>
            </a:r>
            <a:r>
              <a:rPr lang="en-US" altLang="ko-KR" sz="1800" dirty="0" smtClean="0"/>
              <a:t>E = H</a:t>
            </a:r>
            <a:r>
              <a:rPr lang="ko-KR" altLang="en-US" sz="1800" dirty="0" smtClean="0"/>
              <a:t>로 설정하지 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일단 저차원</a:t>
            </a:r>
            <a:r>
              <a:rPr lang="en-US" altLang="ko-KR" sz="1800" dirty="0" smtClean="0"/>
              <a:t>(D, D&lt;H)</a:t>
            </a:r>
            <a:r>
              <a:rPr lang="ko-KR" altLang="en-US" sz="1800" dirty="0" smtClean="0"/>
              <a:t>의 벡터로 표현한 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선형 변환 </a:t>
            </a:r>
            <a:r>
              <a:rPr lang="en-US" altLang="ko-KR" sz="1800" dirty="0" smtClean="0"/>
              <a:t>(linear projection)</a:t>
            </a:r>
            <a:r>
              <a:rPr lang="ko-KR" altLang="en-US" sz="1800" dirty="0" smtClean="0"/>
              <a:t>을 통해 </a:t>
            </a:r>
            <a:r>
              <a:rPr lang="en-US" altLang="ko-KR" sz="1800" dirty="0" smtClean="0"/>
              <a:t>H </a:t>
            </a:r>
            <a:r>
              <a:rPr lang="ko-KR" altLang="en-US" sz="1800" dirty="0" smtClean="0"/>
              <a:t>차원의 벡터로 확장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D = 64, H = 768</a:t>
            </a:r>
          </a:p>
          <a:p>
            <a:pPr lvl="3"/>
            <a:r>
              <a:rPr lang="en-US" altLang="ko-KR" sz="1400" dirty="0"/>
              <a:t>30000*64+64*768 (=1,969,152)</a:t>
            </a:r>
          </a:p>
          <a:p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CA5-12C8-49CF-82FF-72911CB28F90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7713"/>
            <a:ext cx="5370512" cy="4114800"/>
          </a:xfrm>
        </p:spPr>
        <p:txBody>
          <a:bodyPr/>
          <a:lstStyle/>
          <a:p>
            <a:r>
              <a:rPr lang="en-US" altLang="ko-KR" sz="2000" dirty="0"/>
              <a:t>Cross-layer parameter sharing (CPS)</a:t>
            </a:r>
          </a:p>
          <a:p>
            <a:pPr lvl="1"/>
            <a:r>
              <a:rPr lang="ko-KR" altLang="en-US" sz="1800" dirty="0" smtClean="0"/>
              <a:t>모든 </a:t>
            </a:r>
            <a:r>
              <a:rPr lang="ko-KR" altLang="en-US" sz="1800" dirty="0"/>
              <a:t>인코더 블록의 파라미터들을 학습하는 것이 아니라</a:t>
            </a:r>
            <a:r>
              <a:rPr lang="en-US" altLang="ko-KR" sz="1800" dirty="0"/>
              <a:t>, </a:t>
            </a:r>
            <a:r>
              <a:rPr lang="ko-KR" altLang="en-US" sz="1800" dirty="0"/>
              <a:t>첫 번째 인코더 블록의 파라미터만을 학습하고 해당 파라미터의 값을 나머지 인코더 블록의 파라미터들이 </a:t>
            </a:r>
            <a:r>
              <a:rPr lang="ko-KR" altLang="en-US" sz="1800" dirty="0" smtClean="0"/>
              <a:t>공유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학습을 해야하는 파라미터의 수 감소 뿐만 아니라 학습이 안정적으로 되는 효과 존재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방법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All-shared</a:t>
            </a:r>
          </a:p>
          <a:p>
            <a:pPr lvl="2"/>
            <a:r>
              <a:rPr lang="en-US" altLang="ko-KR" sz="1400" dirty="0"/>
              <a:t>Shared feedforward </a:t>
            </a:r>
            <a:r>
              <a:rPr lang="en-US" altLang="ko-KR" sz="1400" dirty="0" smtClean="0"/>
              <a:t>network</a:t>
            </a:r>
          </a:p>
          <a:p>
            <a:pPr lvl="2"/>
            <a:r>
              <a:rPr lang="en-US" altLang="ko-KR" sz="1400" dirty="0"/>
              <a:t>Shared </a:t>
            </a:r>
            <a:r>
              <a:rPr lang="en-US" altLang="ko-KR" sz="1400" dirty="0" smtClean="0"/>
              <a:t>attention</a:t>
            </a:r>
          </a:p>
          <a:p>
            <a:r>
              <a:rPr lang="ko-KR" altLang="en-US" sz="2200" dirty="0" smtClean="0"/>
              <a:t>효과</a:t>
            </a:r>
            <a:endParaRPr lang="en-US" altLang="ko-KR" sz="2200" dirty="0" smtClean="0"/>
          </a:p>
          <a:p>
            <a:pPr lvl="1"/>
            <a:r>
              <a:rPr lang="ko-KR" altLang="en-US" sz="1800" dirty="0"/>
              <a:t>파라미터의 </a:t>
            </a:r>
            <a:r>
              <a:rPr lang="ko-KR" altLang="en-US" sz="1800" dirty="0" smtClean="0"/>
              <a:t>수 </a:t>
            </a:r>
            <a:r>
              <a:rPr lang="en-US" altLang="ko-KR" sz="1800" dirty="0"/>
              <a:t>1/18</a:t>
            </a:r>
            <a:r>
              <a:rPr lang="ko-KR" altLang="en-US" sz="1800" dirty="0" smtClean="0"/>
              <a:t>배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학습의 </a:t>
            </a:r>
            <a:r>
              <a:rPr lang="ko-KR" altLang="en-US" sz="1800" dirty="0" smtClean="0"/>
              <a:t>속도 </a:t>
            </a:r>
            <a:r>
              <a:rPr lang="en-US" altLang="ko-KR" sz="1800" dirty="0"/>
              <a:t>1.7</a:t>
            </a:r>
            <a:r>
              <a:rPr lang="ko-KR" altLang="en-US" sz="1800" dirty="0"/>
              <a:t>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6C6F-24B0-4669-943D-81C05D5CB9DA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7" y="2286000"/>
            <a:ext cx="1998663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487287" y="507674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&lt;Encoder block&gt;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95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ALBERT</a:t>
            </a:r>
            <a:r>
              <a:rPr lang="ko-KR" altLang="en-US" sz="2800" dirty="0" smtClean="0"/>
              <a:t>의 학습 방법</a:t>
            </a:r>
            <a:endParaRPr lang="en-US" altLang="ko-KR" sz="2800" dirty="0" smtClean="0"/>
          </a:p>
          <a:p>
            <a:pPr lvl="1"/>
            <a:r>
              <a:rPr lang="ko-KR" altLang="ko-KR" sz="2400" dirty="0"/>
              <a:t>마스크 언어 모형 </a:t>
            </a:r>
            <a:r>
              <a:rPr lang="en-US" altLang="ko-KR" sz="2400" dirty="0"/>
              <a:t>(Masked Language Model, </a:t>
            </a:r>
            <a:r>
              <a:rPr lang="en-US" altLang="ko-KR" sz="2400" dirty="0" err="1"/>
              <a:t>MLM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ko-KR" sz="2400" dirty="0"/>
              <a:t>문장 순서 예측 </a:t>
            </a:r>
            <a:r>
              <a:rPr lang="en-US" altLang="ko-KR" sz="2400" dirty="0"/>
              <a:t>(Sentence Order Prediction, SOP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ko-KR" altLang="en-US" sz="1800" dirty="0"/>
              <a:t>입력된 두 개의 문장들에 대해서 두 문장의 순서가 제대로 되었는지 아니면 바뀌었는지를 예측</a:t>
            </a:r>
            <a:endParaRPr lang="en-US" altLang="ko-KR" sz="1800" dirty="0" smtClean="0"/>
          </a:p>
          <a:p>
            <a:pPr lvl="1"/>
            <a:r>
              <a:rPr lang="en-US" altLang="ko-KR" sz="2400" dirty="0" err="1" smtClean="0"/>
              <a:t>NSP</a:t>
            </a:r>
            <a:r>
              <a:rPr lang="ko-KR" altLang="en-US" sz="2400" dirty="0" smtClean="0"/>
              <a:t>는 사용하지 않음</a:t>
            </a:r>
            <a:endParaRPr lang="en-US" altLang="ko-KR" sz="2400" dirty="0" smtClean="0"/>
          </a:p>
          <a:p>
            <a:pPr lvl="2"/>
            <a:r>
              <a:rPr lang="ko-KR" altLang="en-US" sz="1800" dirty="0" smtClean="0"/>
              <a:t>모형 성능 개선 효과 미흡 </a:t>
            </a:r>
            <a:r>
              <a:rPr lang="en-US" altLang="ko-KR" sz="1800" dirty="0"/>
              <a:t>=&gt; </a:t>
            </a:r>
            <a:r>
              <a:rPr lang="en-US" altLang="ko-KR" sz="1800" dirty="0" err="1"/>
              <a:t>NSP</a:t>
            </a:r>
            <a:r>
              <a:rPr lang="ko-KR" altLang="en-US" sz="1800" dirty="0"/>
              <a:t>가 </a:t>
            </a:r>
            <a:r>
              <a:rPr lang="en-US" altLang="ko-KR" sz="1800" dirty="0" err="1"/>
              <a:t>MLM</a:t>
            </a:r>
            <a:r>
              <a:rPr lang="en-US" altLang="ko-KR" sz="1800" dirty="0"/>
              <a:t> </a:t>
            </a:r>
            <a:r>
              <a:rPr lang="ko-KR" altLang="en-US" sz="1800" dirty="0"/>
              <a:t>보다 많이 쉬운 작업이기 </a:t>
            </a:r>
            <a:r>
              <a:rPr lang="ko-KR" altLang="en-US" sz="1800" dirty="0" smtClean="0"/>
              <a:t>때문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878-645D-40A3-A3DE-63797F5EB0C3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SOP</a:t>
            </a:r>
            <a:r>
              <a:rPr lang="ko-KR" altLang="en-US" sz="2800" dirty="0" smtClean="0"/>
              <a:t>의 예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 (</a:t>
            </a:r>
            <a:r>
              <a:rPr lang="ko-KR" altLang="en-US" sz="2400" dirty="0" smtClean="0"/>
              <a:t>다음과 같이 입력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lvl="2"/>
            <a:r>
              <a:rPr lang="ko-KR" altLang="ko-KR" sz="2000" dirty="0"/>
              <a:t>문장 </a:t>
            </a:r>
            <a:r>
              <a:rPr lang="en-US" altLang="ko-KR" sz="2000" dirty="0"/>
              <a:t>1: I watched an action movie yesterday.</a:t>
            </a:r>
            <a:endParaRPr lang="ko-KR" altLang="ko-KR" sz="2000" dirty="0"/>
          </a:p>
          <a:p>
            <a:pPr lvl="2"/>
            <a:r>
              <a:rPr lang="ko-KR" altLang="ko-KR" sz="2000" dirty="0"/>
              <a:t>문장 </a:t>
            </a:r>
            <a:r>
              <a:rPr lang="en-US" altLang="ko-KR" sz="2000" dirty="0"/>
              <a:t>2: It was fun.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순서 맞음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종속변수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긍정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예제 </a:t>
            </a:r>
            <a:r>
              <a:rPr lang="en-US" altLang="ko-KR" sz="2400" dirty="0" smtClean="0"/>
              <a:t>2</a:t>
            </a:r>
          </a:p>
          <a:p>
            <a:pPr lvl="2" latinLnBrk="1"/>
            <a:r>
              <a:rPr lang="ko-KR" altLang="ko-KR" sz="2000" dirty="0"/>
              <a:t>문장 </a:t>
            </a:r>
            <a:r>
              <a:rPr lang="en-US" altLang="ko-KR" sz="2000" dirty="0"/>
              <a:t>1: It was fun.</a:t>
            </a:r>
            <a:endParaRPr lang="ko-KR" altLang="ko-KR" sz="2000" dirty="0"/>
          </a:p>
          <a:p>
            <a:pPr lvl="2" latinLnBrk="1"/>
            <a:r>
              <a:rPr lang="ko-KR" altLang="ko-KR" sz="2000" dirty="0"/>
              <a:t>문장 </a:t>
            </a:r>
            <a:r>
              <a:rPr lang="en-US" altLang="ko-KR" sz="2000" dirty="0"/>
              <a:t>2: I watched an action movie yesterday</a:t>
            </a:r>
            <a:r>
              <a:rPr lang="en-US" altLang="ko-KR" sz="2000" dirty="0" smtClean="0"/>
              <a:t>.</a:t>
            </a:r>
          </a:p>
          <a:p>
            <a:pPr lvl="2" latinLnBrk="1"/>
            <a:r>
              <a:rPr lang="ko-KR" altLang="en-US" sz="2000" dirty="0" smtClean="0"/>
              <a:t>순서 잘못 </a:t>
            </a:r>
            <a:r>
              <a:rPr lang="en-US" altLang="ko-KR" sz="2000" dirty="0"/>
              <a:t>=&gt; </a:t>
            </a:r>
            <a:r>
              <a:rPr lang="ko-KR" altLang="en-US" sz="2000" dirty="0"/>
              <a:t>종속변수 </a:t>
            </a:r>
            <a:r>
              <a:rPr lang="en-US" altLang="ko-KR" sz="2000" dirty="0"/>
              <a:t>= </a:t>
            </a:r>
            <a:r>
              <a:rPr lang="ko-KR" altLang="en-US" sz="2000" dirty="0" smtClean="0"/>
              <a:t>부정</a:t>
            </a:r>
            <a:endParaRPr lang="en-US" altLang="ko-KR" sz="2000" dirty="0"/>
          </a:p>
          <a:p>
            <a:pPr lvl="2" latinLnBrk="1"/>
            <a:endParaRPr lang="ko-KR" altLang="ko-KR" sz="2000" dirty="0"/>
          </a:p>
          <a:p>
            <a:pPr lvl="2"/>
            <a:endParaRPr lang="ko-KR" altLang="ko-KR" sz="2000" dirty="0"/>
          </a:p>
          <a:p>
            <a:pPr lvl="2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E0E2-ACBE-447F-BA13-AC6D56AC42A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BERT</a:t>
            </a:r>
            <a:r>
              <a:rPr lang="ko-KR" altLang="en-US" dirty="0" smtClean="0"/>
              <a:t>와의 비교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66DA-52BA-411E-82EC-2EBAAB1EAF27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4013"/>
            <a:ext cx="826928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 bwMode="auto">
          <a:xfrm>
            <a:off x="1676400" y="4495800"/>
            <a:ext cx="7391400" cy="381000"/>
          </a:xfrm>
          <a:prstGeom prst="rect">
            <a:avLst/>
          </a:prstGeom>
          <a:solidFill>
            <a:srgbClr val="FFC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04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ysDash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27694</TotalTime>
  <Words>2055</Words>
  <Application>Microsoft Office PowerPoint</Application>
  <PresentationFormat>On-screen Show (4:3)</PresentationFormat>
  <Paragraphs>421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BERT Variants </vt:lpstr>
      <vt:lpstr>BERT Variants</vt:lpstr>
      <vt:lpstr>ALBERT</vt:lpstr>
      <vt:lpstr>ALBERT</vt:lpstr>
      <vt:lpstr>ALBERT</vt:lpstr>
      <vt:lpstr>ALBERT</vt:lpstr>
      <vt:lpstr>ALBERT</vt:lpstr>
      <vt:lpstr>ALBERT</vt:lpstr>
      <vt:lpstr>ALBERT</vt:lpstr>
      <vt:lpstr>ALBERT</vt:lpstr>
      <vt:lpstr>RoBERTa</vt:lpstr>
      <vt:lpstr>RoBERTa</vt:lpstr>
      <vt:lpstr>RoBERTa</vt:lpstr>
      <vt:lpstr>RoBERTa</vt:lpstr>
      <vt:lpstr>RoBERTa</vt:lpstr>
      <vt:lpstr>RoBERTa</vt:lpstr>
      <vt:lpstr>RoBERTa</vt:lpstr>
      <vt:lpstr>RoBERTa</vt:lpstr>
      <vt:lpstr>RoBERTa</vt:lpstr>
      <vt:lpstr>RoBERTa</vt:lpstr>
      <vt:lpstr>ELECTRA</vt:lpstr>
      <vt:lpstr>ELECTRA</vt:lpstr>
      <vt:lpstr>ELECTRA</vt:lpstr>
      <vt:lpstr>ELECTRA</vt:lpstr>
      <vt:lpstr>ELECTRA</vt:lpstr>
      <vt:lpstr>ELECTRA</vt:lpstr>
      <vt:lpstr>ELECTRA</vt:lpstr>
      <vt:lpstr>ELECTRA</vt:lpstr>
      <vt:lpstr>ELECTRA</vt:lpstr>
      <vt:lpstr>Knowledge Distillation 기반 방법들</vt:lpstr>
      <vt:lpstr>Knowledge Distillation</vt:lpstr>
      <vt:lpstr>Knowledge Distillation</vt:lpstr>
      <vt:lpstr>Knowledge Distillation</vt:lpstr>
      <vt:lpstr>Knowledge Distillation</vt:lpstr>
      <vt:lpstr>Knowledge Distillation</vt:lpstr>
      <vt:lpstr>Knowledge Distillation</vt:lpstr>
      <vt:lpstr>DistilBERT</vt:lpstr>
      <vt:lpstr>DistilBERT</vt:lpstr>
      <vt:lpstr>DistilBERT</vt:lpstr>
      <vt:lpstr>TinyBERT</vt:lpstr>
      <vt:lpstr>TinyBERT</vt:lpstr>
      <vt:lpstr>TinyBERT</vt:lpstr>
      <vt:lpstr>TinyBERT</vt:lpstr>
      <vt:lpstr>TinyBERT</vt:lpstr>
      <vt:lpstr>TinyBERT</vt:lpstr>
      <vt:lpstr>TinyBERT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495</cp:revision>
  <dcterms:created xsi:type="dcterms:W3CDTF">2015-01-19T14:33:39Z</dcterms:created>
  <dcterms:modified xsi:type="dcterms:W3CDTF">2023-11-06T04:48:47Z</dcterms:modified>
</cp:coreProperties>
</file>