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442" r:id="rId3"/>
    <p:sldId id="449" r:id="rId4"/>
    <p:sldId id="443" r:id="rId5"/>
    <p:sldId id="448" r:id="rId6"/>
    <p:sldId id="444" r:id="rId7"/>
    <p:sldId id="445" r:id="rId8"/>
    <p:sldId id="450" r:id="rId9"/>
    <p:sldId id="446" r:id="rId10"/>
    <p:sldId id="447" r:id="rId11"/>
    <p:sldId id="39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07AA84-C726-48EA-9869-2D17D46FC86C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B9070-9C16-4747-9B7B-4FA3EE8A7775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003BB-81E9-49FA-97D7-2E8C5BFB6528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9FA81-FF45-4223-BE0C-9D7ED456CF65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D8F8B-5141-4624-9F7D-8F453EEAFBAA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CD34C-9932-4F9C-B88B-C6FC6E6BCFC5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3CCA10-8B68-4792-B3C0-520D5F0EE49E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8430D1-4CBD-4410-8F25-E9DD2547FD9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06AEF-CBF4-4B74-B4C8-28EA4085AA09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EC868-67BE-486C-8E23-8CA13166EABA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9DBB2C-8E3D-4F58-9CF8-43163F5028FD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D342A9C-E99B-4CCB-8E5D-CA1934DD448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fine-tune-v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Transformer (</a:t>
            </a:r>
            <a:r>
              <a:rPr lang="en-US" dirty="0" err="1" smtClean="0"/>
              <a:t>ViT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coding</a:t>
            </a:r>
          </a:p>
          <a:p>
            <a:pPr lvl="1"/>
            <a:r>
              <a:rPr lang="en-US" altLang="ko-KR" sz="2400" dirty="0" smtClean="0"/>
              <a:t>Training from </a:t>
            </a:r>
            <a:r>
              <a:rPr lang="en-US" altLang="ko-KR" sz="2400" dirty="0" smtClean="0"/>
              <a:t>scratch</a:t>
            </a:r>
          </a:p>
          <a:p>
            <a:pPr lvl="2"/>
            <a:r>
              <a:rPr lang="en-US" altLang="ko-KR" sz="2000" dirty="0" smtClean="0"/>
              <a:t>1) </a:t>
            </a:r>
            <a:r>
              <a:rPr lang="en-US" altLang="ko-KR" sz="2000" dirty="0" err="1" smtClean="0"/>
              <a:t>ViT_image_classification_example.ipynb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2) </a:t>
            </a:r>
            <a:r>
              <a:rPr lang="en-US" altLang="ko-KR" sz="2000" dirty="0" err="1" smtClean="0"/>
              <a:t>ViT_image_classification_example_cats_dogs.ipynb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pip install -U </a:t>
            </a:r>
            <a:r>
              <a:rPr lang="en-US" altLang="ko-KR" sz="2000" dirty="0" err="1"/>
              <a:t>tensorflow-addons</a:t>
            </a:r>
            <a:r>
              <a:rPr lang="en-US" altLang="ko-KR" sz="2000" dirty="0"/>
              <a:t> # </a:t>
            </a:r>
            <a:r>
              <a:rPr lang="en-US" altLang="ko-KR" sz="2000" dirty="0" err="1"/>
              <a:t>addons</a:t>
            </a:r>
            <a:r>
              <a:rPr lang="en-US" altLang="ko-KR" sz="2000" dirty="0"/>
              <a:t> </a:t>
            </a:r>
            <a:r>
              <a:rPr lang="ko-KR" altLang="ko-KR" sz="2000" dirty="0"/>
              <a:t>설치</a:t>
            </a:r>
          </a:p>
          <a:p>
            <a:pPr lvl="2"/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2.9.0 </a:t>
            </a:r>
            <a:r>
              <a:rPr lang="ko-KR" altLang="en-US" sz="2000" dirty="0" smtClean="0"/>
              <a:t>권장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학습 데이터의 양이 많지 않은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모형의 성능이 좋지 않다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주된 이유는 </a:t>
            </a:r>
            <a:r>
              <a:rPr lang="en-US" altLang="ko-KR" sz="2000" dirty="0" smtClean="0"/>
              <a:t>inductive bias</a:t>
            </a:r>
            <a:r>
              <a:rPr lang="ko-KR" altLang="en-US" sz="2000" dirty="0" smtClean="0"/>
              <a:t>가 부족하기 때문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400" dirty="0" smtClean="0"/>
              <a:t>사전 학습을 이용한 </a:t>
            </a:r>
            <a:r>
              <a:rPr lang="en-US" altLang="ko-KR" sz="2400" dirty="0" smtClean="0"/>
              <a:t>fine-tuning</a:t>
            </a:r>
          </a:p>
          <a:p>
            <a:pPr lvl="2"/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err="1" smtClean="0">
                <a:hlinkClick r:id="rId2"/>
              </a:rPr>
              <a:t>huggingface.co</a:t>
            </a:r>
            <a:r>
              <a:rPr lang="en-US" altLang="ko-KR" sz="2000" u="sng" dirty="0" smtClean="0">
                <a:hlinkClick r:id="rId2"/>
              </a:rPr>
              <a:t>/blog/fine-tune-</a:t>
            </a:r>
            <a:r>
              <a:rPr lang="en-US" altLang="ko-KR" sz="2000" u="sng" dirty="0" err="1" smtClean="0">
                <a:hlinkClick r:id="rId2"/>
              </a:rPr>
              <a:t>vit</a:t>
            </a:r>
            <a:endParaRPr lang="ko-KR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66B-A17D-4595-A69F-4E5FC81C16F8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AC6-3BE8-44BD-B25C-70A2FE9EB196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1800" dirty="0" err="1" smtClean="0"/>
              <a:t>ViT</a:t>
            </a:r>
            <a:r>
              <a:rPr lang="ko-KR" altLang="en-US" sz="1800" dirty="0" smtClean="0"/>
              <a:t>의 주 목적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Transformer</a:t>
            </a:r>
            <a:r>
              <a:rPr lang="ko-KR" altLang="en-US" sz="1600" dirty="0" smtClean="0"/>
              <a:t>를 이미지 분류에 적용</a:t>
            </a:r>
            <a:endParaRPr lang="en-US" altLang="ko-KR" sz="1600" dirty="0" smtClean="0"/>
          </a:p>
          <a:p>
            <a:r>
              <a:rPr lang="en-US" altLang="ko-KR" sz="1800" dirty="0" smtClean="0"/>
              <a:t>Motivations</a:t>
            </a:r>
          </a:p>
          <a:p>
            <a:pPr lvl="1"/>
            <a:r>
              <a:rPr lang="en-US" altLang="ko-KR" sz="1600" dirty="0" smtClean="0"/>
              <a:t>CV </a:t>
            </a:r>
            <a:r>
              <a:rPr lang="ko-KR" altLang="en-US" sz="1600" dirty="0" smtClean="0"/>
              <a:t>분야에서는 여전히 </a:t>
            </a:r>
            <a:r>
              <a:rPr lang="en-US" altLang="ko-KR" sz="1600" dirty="0" smtClean="0"/>
              <a:t>CNN </a:t>
            </a:r>
            <a:r>
              <a:rPr lang="ko-KR" altLang="en-US" sz="1600" dirty="0" smtClean="0"/>
              <a:t>기반 방법들이 주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CNN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self-attention </a:t>
            </a:r>
            <a:r>
              <a:rPr lang="ko-KR" altLang="en-US" sz="1600" dirty="0" smtClean="0"/>
              <a:t>결합 시도 </a:t>
            </a:r>
            <a:r>
              <a:rPr lang="en-US" altLang="ko-KR" sz="1600" dirty="0" smtClean="0"/>
              <a:t>(</a:t>
            </a:r>
            <a:r>
              <a:rPr lang="da-DK" altLang="ko-KR" sz="1600" dirty="0"/>
              <a:t>Wang et al., 2018; Carion et al., </a:t>
            </a:r>
            <a:r>
              <a:rPr lang="da-DK" altLang="ko-KR" sz="1600" dirty="0" smtClean="0"/>
              <a:t>2020 </a:t>
            </a:r>
            <a:r>
              <a:rPr lang="ko-KR" altLang="en-US" sz="1600" dirty="0" smtClean="0"/>
              <a:t>등</a:t>
            </a:r>
            <a:r>
              <a:rPr lang="da-DK" altLang="ko-KR" sz="1600" dirty="0" smtClean="0"/>
              <a:t>) =&gt;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그렇게 성공적이지 못함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CNN </a:t>
            </a:r>
            <a:r>
              <a:rPr lang="ko-KR" altLang="en-US" sz="1600" dirty="0" smtClean="0"/>
              <a:t>구조의 특성 </a:t>
            </a:r>
            <a:r>
              <a:rPr lang="en-US" altLang="ko-KR" sz="1600" dirty="0" smtClean="0"/>
              <a:t>(inductive bias</a:t>
            </a:r>
            <a:r>
              <a:rPr lang="ko-KR" altLang="en-US" sz="1600" dirty="0" smtClean="0"/>
              <a:t>라고 표현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200" dirty="0" smtClean="0"/>
              <a:t>Locality</a:t>
            </a:r>
          </a:p>
          <a:p>
            <a:pPr lvl="2"/>
            <a:r>
              <a:rPr lang="en-US" altLang="ko-KR" sz="1200" dirty="0"/>
              <a:t>Parameter sharing (translation </a:t>
            </a:r>
            <a:r>
              <a:rPr lang="en-US" altLang="ko-KR" sz="1200" dirty="0" err="1" smtClean="0"/>
              <a:t>equivariance</a:t>
            </a:r>
            <a:r>
              <a:rPr lang="en-US" altLang="ko-KR" sz="1200" dirty="0" smtClean="0"/>
              <a:t>)</a:t>
            </a:r>
          </a:p>
          <a:p>
            <a:pPr lvl="2"/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이런 것이 한계로 작용할 수 있다</a:t>
            </a:r>
            <a:r>
              <a:rPr lang="en-US" altLang="ko-KR" sz="1200" dirty="0" smtClean="0"/>
              <a:t>. </a:t>
            </a:r>
          </a:p>
          <a:p>
            <a:pPr lvl="1"/>
            <a:r>
              <a:rPr lang="en-US" altLang="ko-KR" sz="1600" dirty="0" smtClean="0"/>
              <a:t>Transformer</a:t>
            </a:r>
            <a:r>
              <a:rPr lang="ko-KR" altLang="en-US" sz="1600" dirty="0" smtClean="0"/>
              <a:t>는 이러한 </a:t>
            </a:r>
            <a:r>
              <a:rPr lang="en-US" altLang="ko-KR" sz="1600" dirty="0" smtClean="0"/>
              <a:t>inductive bias</a:t>
            </a:r>
            <a:r>
              <a:rPr lang="ko-KR" altLang="en-US" sz="1600" dirty="0" smtClean="0"/>
              <a:t>가 덜하다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부족하다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800" dirty="0" smtClean="0"/>
              <a:t>Related works</a:t>
            </a:r>
          </a:p>
          <a:p>
            <a:pPr lvl="1"/>
            <a:r>
              <a:rPr lang="ko-KR" altLang="en-US" sz="1600" dirty="0" smtClean="0"/>
              <a:t>어떠한 시도들이 있었는지를 알고자 하는 사람들은 해당 논문 참고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연구 아이디어를 얻는데 도움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86A-27E5-41D8-B0C0-01D0C961EE53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992555"/>
            <a:ext cx="7827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Dosovitskiy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A., Beyer, L.,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Kolesnikov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Weissenborn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D.,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Zhai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X.,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Unterthiner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T., ...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Houlsby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N. (2020). An image is worth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16x16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words: Transformers for image recognition at scale.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arXiv:2010.11929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9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4" y="1930497"/>
            <a:ext cx="8048625" cy="4114800"/>
          </a:xfrm>
        </p:spPr>
        <p:txBody>
          <a:bodyPr/>
          <a:lstStyle/>
          <a:p>
            <a:r>
              <a:rPr lang="ko-KR" altLang="en-US" sz="1800" dirty="0" smtClean="0"/>
              <a:t>주요 내용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원래의 트랜스포머를 가능한 한 변화를 주지 않고 이미지 데이터에 적용하여 이미지 분류 작업을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이를 위해 </a:t>
            </a:r>
            <a:r>
              <a:rPr lang="en-US" altLang="ko-KR" sz="1600" dirty="0" err="1"/>
              <a:t>ViT</a:t>
            </a:r>
            <a:r>
              <a:rPr lang="en-US" altLang="ko-KR" sz="1600" dirty="0"/>
              <a:t> </a:t>
            </a:r>
            <a:r>
              <a:rPr lang="ko-KR" altLang="en-US" sz="1600" dirty="0"/>
              <a:t>논문에서는 하나의 이미지를 여러 개의 패치</a:t>
            </a:r>
            <a:r>
              <a:rPr lang="en-US" altLang="ko-KR" sz="1600" dirty="0"/>
              <a:t>(patch) </a:t>
            </a:r>
            <a:r>
              <a:rPr lang="ko-KR" altLang="en-US" sz="1600" dirty="0"/>
              <a:t>단위로 </a:t>
            </a:r>
            <a:r>
              <a:rPr lang="ko-KR" altLang="en-US" sz="1600" dirty="0" smtClean="0"/>
              <a:t>분할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각 패치는 원 트랜스포머가 적용된 시퀀스 데이터에서의 토큰으로 </a:t>
            </a:r>
            <a:r>
              <a:rPr lang="ko-KR" altLang="en-US" sz="1600" dirty="0" smtClean="0"/>
              <a:t>간주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각 패치에 대한 임베딩 벡터를 생성하고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그렇게 생성된 임베딩 벡터를 트랜스포머 인코더 블록의 입력값으로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나머지 부분은 기존 트랜스포머 혹은 문서 분류에 적용된 </a:t>
            </a:r>
            <a:r>
              <a:rPr lang="en-US" altLang="ko-KR" sz="1600" dirty="0"/>
              <a:t>BERT</a:t>
            </a:r>
            <a:r>
              <a:rPr lang="ko-KR" altLang="en-US" sz="1600" dirty="0"/>
              <a:t>가 작동하는 방식과 거의 </a:t>
            </a:r>
            <a:r>
              <a:rPr lang="ko-KR" altLang="en-US" sz="1600" dirty="0" smtClean="0"/>
              <a:t>동일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ViT</a:t>
            </a:r>
            <a:r>
              <a:rPr lang="ko-KR" altLang="en-US" sz="1600" dirty="0"/>
              <a:t>도 트랜스포머의 인코더 </a:t>
            </a:r>
            <a:r>
              <a:rPr lang="ko-KR" altLang="en-US" sz="1600" dirty="0" smtClean="0"/>
              <a:t>부분만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351D-2071-420A-87AB-9AD15B13633D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4396775"/>
            <a:ext cx="5486400" cy="1902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7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5F03-8C23-484C-83FF-E2A8EA6986F6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8" y="2165351"/>
            <a:ext cx="8235893" cy="4535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141479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원래의 모형에 비해서 </a:t>
            </a:r>
            <a:r>
              <a:rPr lang="en-US" altLang="ko-KR" sz="1400" dirty="0" smtClean="0"/>
              <a:t>Layer Norm </a:t>
            </a:r>
            <a:r>
              <a:rPr lang="ko-KR" altLang="en-US" sz="1400" dirty="0" smtClean="0"/>
              <a:t>적용 순서 차이</a:t>
            </a:r>
            <a:endParaRPr lang="ko-KR" altLang="en-US" sz="14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6019800" y="1938010"/>
            <a:ext cx="1219200" cy="381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>
            <a:off x="6019800" y="1938010"/>
            <a:ext cx="1219200" cy="215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011138" y="1782376"/>
            <a:ext cx="1932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GELU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함수를 사용</a:t>
            </a:r>
            <a:endParaRPr lang="ko-KR" altLang="en-US" sz="12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7391400" y="2043986"/>
            <a:ext cx="90487" cy="1308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82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주요 작동 과정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이미지를 여러 개의 겹치지 않는 정사각형의 패치 </a:t>
            </a:r>
            <a:r>
              <a:rPr lang="en-US" altLang="ko-KR" sz="1600" dirty="0" smtClean="0"/>
              <a:t>(patch)</a:t>
            </a:r>
            <a:r>
              <a:rPr lang="ko-KR" altLang="en-US" sz="1600" dirty="0" smtClean="0"/>
              <a:t>로 분할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패치가 하나의 토큰으로 간주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하나의 픽셀을 토큰으로 간주할수도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그렇게 되면 연산량이 너무 많아짐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HxW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이미지를 </a:t>
            </a:r>
            <a:r>
              <a:rPr lang="en-US" altLang="ko-KR" sz="1600" dirty="0" err="1"/>
              <a:t>PxP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xC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형태의 패치로 분할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중복 없이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/>
              <a:t># of patches = </a:t>
            </a:r>
            <a:r>
              <a:rPr lang="en-US" altLang="ko-KR" sz="1600" dirty="0" err="1"/>
              <a:t>HW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</a:t>
            </a:r>
            <a:r>
              <a:rPr lang="en-US" altLang="ko-KR" sz="1600" baseline="30000" dirty="0" err="1"/>
              <a:t>2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N</a:t>
            </a:r>
          </a:p>
          <a:p>
            <a:pPr lvl="2"/>
            <a:r>
              <a:rPr lang="en-US" altLang="ko-KR" sz="1600" dirty="0"/>
              <a:t>N</a:t>
            </a:r>
            <a:r>
              <a:rPr lang="ko-KR" altLang="ko-KR" sz="1600" dirty="0"/>
              <a:t>개의 패치가 존재하고 각 패치가 갖는 색상 정보의 수는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PxPxC</a:t>
            </a:r>
            <a:endParaRPr lang="en-US" altLang="ko-KR" sz="1600" dirty="0" smtClean="0"/>
          </a:p>
          <a:p>
            <a:pPr lvl="1"/>
            <a:r>
              <a:rPr lang="en-US" altLang="ko-KR" sz="1600" dirty="0" err="1"/>
              <a:t>ViT</a:t>
            </a:r>
            <a:r>
              <a:rPr lang="ko-KR" altLang="ko-KR" sz="1600" dirty="0"/>
              <a:t>에서는 </a:t>
            </a:r>
            <a:r>
              <a:rPr lang="en-US" altLang="ko-KR" sz="1600" dirty="0" err="1"/>
              <a:t>PxPxC</a:t>
            </a:r>
            <a:r>
              <a:rPr lang="en-US" altLang="ko-KR" sz="1600" dirty="0"/>
              <a:t> </a:t>
            </a:r>
            <a:r>
              <a:rPr lang="ko-KR" altLang="ko-KR" sz="1600" dirty="0"/>
              <a:t>형태</a:t>
            </a:r>
            <a:r>
              <a:rPr lang="en-US" altLang="ko-KR" sz="1600" dirty="0"/>
              <a:t> (</a:t>
            </a:r>
            <a:r>
              <a:rPr lang="ko-KR" altLang="ko-KR" sz="1600" dirty="0"/>
              <a:t>즉</a:t>
            </a:r>
            <a:r>
              <a:rPr lang="en-US" altLang="ko-KR" sz="1600" dirty="0"/>
              <a:t>, 3D array </a:t>
            </a:r>
            <a:r>
              <a:rPr lang="ko-KR" altLang="ko-KR" sz="1600" dirty="0"/>
              <a:t>형태</a:t>
            </a:r>
            <a:r>
              <a:rPr lang="en-US" altLang="ko-KR" sz="1600" dirty="0"/>
              <a:t>)</a:t>
            </a:r>
            <a:r>
              <a:rPr lang="ko-KR" altLang="ko-KR" sz="1600" dirty="0"/>
              <a:t>의 패치를 평탄화 하여 </a:t>
            </a:r>
            <a:r>
              <a:rPr lang="en-US" altLang="ko-KR" sz="1600" dirty="0" err="1"/>
              <a:t>1D</a:t>
            </a:r>
            <a:r>
              <a:rPr lang="en-US" altLang="ko-KR" sz="1600" dirty="0"/>
              <a:t> </a:t>
            </a:r>
            <a:r>
              <a:rPr lang="ko-KR" altLang="ko-KR" sz="1600" dirty="0"/>
              <a:t>형태 </a:t>
            </a:r>
            <a:r>
              <a:rPr lang="en-US" altLang="ko-KR" sz="1600" dirty="0"/>
              <a:t>(</a:t>
            </a:r>
            <a:r>
              <a:rPr lang="ko-KR" altLang="ko-KR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1xP</a:t>
            </a:r>
            <a:r>
              <a:rPr lang="en-US" altLang="ko-KR" sz="1600" baseline="30000" dirty="0" err="1"/>
              <a:t>2</a:t>
            </a:r>
            <a:r>
              <a:rPr lang="en-US" altLang="ko-KR" sz="1600" dirty="0" err="1"/>
              <a:t>∙C</a:t>
            </a:r>
            <a:r>
              <a:rPr lang="en-US" altLang="ko-KR" sz="1600" dirty="0"/>
              <a:t>)</a:t>
            </a:r>
            <a:r>
              <a:rPr lang="ko-KR" altLang="ko-KR" sz="1600" dirty="0"/>
              <a:t>로 </a:t>
            </a:r>
            <a:r>
              <a:rPr lang="ko-KR" altLang="ko-KR" sz="1600" dirty="0" smtClean="0"/>
              <a:t>변환한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다음 </a:t>
            </a:r>
            <a:r>
              <a:rPr lang="ko-KR" altLang="ko-KR" sz="1600" dirty="0"/>
              <a:t>선형 변환을 통해서 </a:t>
            </a:r>
            <a:r>
              <a:rPr lang="en-US" altLang="ko-KR" sz="1600" dirty="0"/>
              <a:t>D </a:t>
            </a:r>
            <a:r>
              <a:rPr lang="ko-KR" altLang="ko-KR" sz="1600" dirty="0"/>
              <a:t>차원의 임베딩 벡터를 </a:t>
            </a:r>
            <a:r>
              <a:rPr lang="ko-KR" altLang="ko-KR" sz="1600" dirty="0" smtClean="0"/>
              <a:t>생성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생성된 임베딩 벡터에 위치 임베딩 정보를 더한 정보가 인코더 블록의 입력값으로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BERT</a:t>
            </a:r>
            <a:r>
              <a:rPr lang="ko-KR" altLang="en-US" sz="1600" dirty="0"/>
              <a:t>와 마찬가지로 이미지 분류를 위해 </a:t>
            </a:r>
            <a:r>
              <a:rPr lang="en-US" altLang="ko-KR" sz="1600" dirty="0"/>
              <a:t>[class] </a:t>
            </a:r>
            <a:r>
              <a:rPr lang="ko-KR" altLang="en-US" sz="1600" dirty="0"/>
              <a:t>토큰을 사용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5611-4AD3-422A-A005-D0661234070F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작동 원리</a:t>
            </a:r>
            <a:endParaRPr lang="en-US" altLang="ko-KR" dirty="0" smtClean="0"/>
          </a:p>
          <a:p>
            <a:pPr lvl="1"/>
            <a:r>
              <a:rPr lang="en-US" altLang="ko-KR" dirty="0"/>
              <a:t>linear projection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3B85-2E2C-47BB-ADE0-F08886364568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14" y="3140076"/>
            <a:ext cx="6528636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20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주요 작동원리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 smtClean="0"/>
                  <a:t>Linear projection =&gt; </a:t>
                </a:r>
                <a:r>
                  <a:rPr lang="ko-KR" altLang="en-US" sz="1800" dirty="0" smtClean="0"/>
                  <a:t>임베딩 벡터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아래에서 식</a:t>
                </a:r>
                <a:r>
                  <a:rPr lang="en-US" altLang="ko-KR" sz="1800" dirty="0" smtClean="0"/>
                  <a:t>(1))</a:t>
                </a:r>
              </a:p>
              <a:p>
                <a:pPr lvl="1"/>
                <a:r>
                  <a:rPr lang="en-US" altLang="ko-KR" sz="1800" dirty="0" smtClean="0"/>
                  <a:t>E</a:t>
                </a:r>
                <a:r>
                  <a:rPr lang="ko-KR" altLang="en-US" sz="1800" dirty="0" smtClean="0"/>
                  <a:t>가 가중치 행렬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1800" dirty="0" smtClean="0"/>
                  <a:t>는 각 패치의 벡터를 의미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class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는 </a:t>
                </a:r>
                <a:r>
                  <a:rPr lang="en-US" altLang="ko-KR" sz="1800" dirty="0" smtClean="0"/>
                  <a:t>[CLS] </a:t>
                </a:r>
                <a:r>
                  <a:rPr lang="ko-KR" altLang="en-US" sz="1800" dirty="0" smtClean="0"/>
                  <a:t>토큰 벡터를 의미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3841-E008-4FB4-A9AE-B5711F6A85E1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32" y="3992742"/>
            <a:ext cx="6858000" cy="1600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" y="5749925"/>
                <a:ext cx="7964488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Layer L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마지막 인코더 블락에서 출력하는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[class]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토큰의 은닉 상태 벡터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위에서는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이라고 표현되었음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이미지를 대표하는 값이 되고 이를 이용해서 종속변수의 값을 예측합니다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식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(4)).</a:t>
                </a:r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49925"/>
                <a:ext cx="7964488" cy="539571"/>
              </a:xfrm>
              <a:prstGeom prst="rect">
                <a:avLst/>
              </a:prstGeom>
              <a:blipFill>
                <a:blip r:embed="rId4"/>
                <a:stretch>
                  <a:fillRect l="-230" t="-2247" r="-153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V="1">
            <a:off x="2286000" y="5408612"/>
            <a:ext cx="304800" cy="382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53200" y="3124200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위치 임베딩 벡터 사용</a:t>
            </a:r>
            <a:endParaRPr lang="ko-KR" alt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042150" y="3429000"/>
            <a:ext cx="501650" cy="646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12027" y="3436476"/>
            <a:ext cx="1661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MLP</a:t>
            </a: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ko-KR" altLang="ko-KR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트랜</a:t>
            </a:r>
            <a:r>
              <a:rPr lang="ko-KR" altLang="en-US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스</a:t>
            </a:r>
            <a:r>
              <a:rPr lang="ko-KR" altLang="ko-KR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포머에서 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위치기반 </a:t>
            </a:r>
            <a:r>
              <a:rPr lang="en-US" altLang="ko-KR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FFN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를 의미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GELU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활성화함수를 사용하는 두 개의 층이 사용</a:t>
            </a:r>
            <a:endParaRPr lang="ko-KR" alt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47800" y="4267200"/>
            <a:ext cx="838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7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모형의 성능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ViT</a:t>
            </a:r>
            <a:r>
              <a:rPr lang="en-US" altLang="ko-KR" sz="2400" dirty="0"/>
              <a:t>-Large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Vit</a:t>
            </a:r>
            <a:r>
              <a:rPr lang="en-US" altLang="ko-KR" sz="2400" dirty="0"/>
              <a:t>-Huge</a:t>
            </a:r>
            <a:r>
              <a:rPr lang="ko-KR" altLang="en-US" sz="2400" dirty="0"/>
              <a:t>의 차이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5EDD-D256-414B-A46A-836B0265C567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019800" cy="20574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600"/>
            <a:ext cx="5105400" cy="1292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8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Architecture</a:t>
            </a:r>
            <a:endParaRPr lang="ko-KR" altLang="ko-KR" dirty="0"/>
          </a:p>
          <a:p>
            <a:pPr lvl="1"/>
            <a:r>
              <a:rPr lang="en-US" altLang="ko-KR" dirty="0"/>
              <a:t>CNN</a:t>
            </a:r>
            <a:r>
              <a:rPr lang="ko-KR" altLang="ko-KR" dirty="0"/>
              <a:t>을 적용해서 도출되는 </a:t>
            </a:r>
            <a:r>
              <a:rPr lang="en-US" altLang="ko-KR" dirty="0"/>
              <a:t>feature map</a:t>
            </a:r>
            <a:r>
              <a:rPr lang="ko-KR" altLang="ko-KR" dirty="0"/>
              <a:t>을 이용해서 패치를 추출하고</a:t>
            </a:r>
            <a:r>
              <a:rPr lang="en-US" altLang="ko-KR" dirty="0"/>
              <a:t>, </a:t>
            </a:r>
            <a:r>
              <a:rPr lang="ko-KR" altLang="ko-KR" dirty="0"/>
              <a:t>거기에 임베딩 프로젝션을 적용해서 임베딩 벡터를 만들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r>
              <a:rPr lang="en-US" altLang="ko-KR" dirty="0" smtClean="0"/>
              <a:t>special case: </a:t>
            </a:r>
            <a:r>
              <a:rPr lang="ko-KR" altLang="en-US" dirty="0" smtClean="0"/>
              <a:t>패치의 크기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1x1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C4F-C008-4328-A3CE-BC89DE2BFC2D}" type="datetime1">
              <a:rPr lang="en-US" altLang="ko-KR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27557</TotalTime>
  <Words>553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Vision Transformer (ViT)</vt:lpstr>
      <vt:lpstr>ViT</vt:lpstr>
      <vt:lpstr>ViT</vt:lpstr>
      <vt:lpstr>ViT의 구조</vt:lpstr>
      <vt:lpstr>ViT</vt:lpstr>
      <vt:lpstr>ViT</vt:lpstr>
      <vt:lpstr>ViT</vt:lpstr>
      <vt:lpstr>ViT</vt:lpstr>
      <vt:lpstr>ViT</vt:lpstr>
      <vt:lpstr>ViT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478</cp:revision>
  <dcterms:created xsi:type="dcterms:W3CDTF">2015-01-19T14:33:39Z</dcterms:created>
  <dcterms:modified xsi:type="dcterms:W3CDTF">2023-11-10T15:24:35Z</dcterms:modified>
</cp:coreProperties>
</file>