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39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AC8662-94F3-4B93-A1A0-39080C79FF9E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91A3FD-C581-4320-B774-EA4609914C8C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7CAEC-8C94-448F-9893-9A3B5D0EE077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E90C03-1C2C-4EB0-8D70-A8A9309C4773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72E6C-3389-4B8E-822B-A0FC96FE18B2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C7795-9CC5-4ECC-8E64-F3FCA1772A85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F9852-1119-4341-AC06-64935FA5A88D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E5E242-9A84-4D76-8AF4-86D8302EFAC0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7A161-34B4-425D-9C9F-55BF02E12137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35B12-4FE7-4861-9467-8CA11AD86717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1B862-C223-4719-8A68-48F296F84789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AA30587-B37D-4271-92AC-16F82B13EDA9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2lZvuU_IIMA&amp;t=1884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ansformers/model_doc/swin#transformers.SwinMod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Swin</a:t>
            </a:r>
            <a:r>
              <a:rPr lang="en-US" dirty="0" smtClean="0"/>
              <a:t> Transformer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Efficient batch computation for shifted </a:t>
            </a:r>
            <a:r>
              <a:rPr lang="en-US" altLang="ko-KR" sz="2400" dirty="0" smtClean="0"/>
              <a:t>configuration</a:t>
            </a:r>
          </a:p>
          <a:p>
            <a:pPr lvl="1"/>
            <a:r>
              <a:rPr lang="en-US" altLang="ko-KR" sz="2000" dirty="0"/>
              <a:t>Shifted window partitioning </a:t>
            </a:r>
            <a:r>
              <a:rPr lang="ko-KR" altLang="en-US" sz="2000" dirty="0"/>
              <a:t>방법의 한 가지 </a:t>
            </a:r>
            <a:r>
              <a:rPr lang="ko-KR" altLang="en-US" sz="2000" dirty="0" smtClean="0"/>
              <a:t>문제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윈도우 수 증가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(H/M)x(W/M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=&gt; (</a:t>
            </a:r>
            <a:r>
              <a:rPr lang="en-US" altLang="ko-KR" sz="1800" dirty="0"/>
              <a:t>H/</a:t>
            </a:r>
            <a:r>
              <a:rPr lang="en-US" altLang="ko-KR" sz="1800" dirty="0" err="1"/>
              <a:t>M+1</a:t>
            </a:r>
            <a:r>
              <a:rPr lang="en-US" altLang="ko-KR" sz="1800" dirty="0"/>
              <a:t>)x(W/</a:t>
            </a:r>
            <a:r>
              <a:rPr lang="en-US" altLang="ko-KR" sz="1800" dirty="0" err="1"/>
              <a:t>M+1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이전 슬라이드의 경우</a:t>
            </a:r>
            <a:r>
              <a:rPr lang="en-US" altLang="ko-KR" sz="1800" dirty="0" smtClean="0"/>
              <a:t>: 4 =&gt; 9</a:t>
            </a:r>
          </a:p>
          <a:p>
            <a:pPr lvl="2"/>
            <a:r>
              <a:rPr lang="en-US" altLang="ko-KR" sz="1800" dirty="0" err="1" smtClean="0"/>
              <a:t>MxM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보다 작아지는 윈도우 발생</a:t>
            </a:r>
            <a:endParaRPr lang="en-US" altLang="ko-KR" sz="1800" dirty="0" smtClean="0"/>
          </a:p>
          <a:p>
            <a:pPr lvl="1"/>
            <a:r>
              <a:rPr lang="ko-KR" altLang="en-US" sz="2200" dirty="0" smtClean="0"/>
              <a:t>단순 해결 방법</a:t>
            </a:r>
            <a:endParaRPr lang="en-US" altLang="ko-KR" sz="2200" dirty="0" smtClean="0"/>
          </a:p>
          <a:p>
            <a:pPr lvl="2"/>
            <a:r>
              <a:rPr lang="ko-KR" altLang="en-US" sz="1800" dirty="0"/>
              <a:t>패딩 방법을 사용해서 </a:t>
            </a:r>
            <a:r>
              <a:rPr lang="en-US" altLang="ko-KR" sz="1800" dirty="0" err="1"/>
              <a:t>MxM</a:t>
            </a:r>
            <a:r>
              <a:rPr lang="en-US" altLang="ko-KR" sz="1800" dirty="0"/>
              <a:t> </a:t>
            </a:r>
            <a:r>
              <a:rPr lang="ko-KR" altLang="en-US" sz="1800" dirty="0"/>
              <a:t>보다 작은 윈도우의 크기를 </a:t>
            </a:r>
            <a:r>
              <a:rPr lang="en-US" altLang="ko-KR" sz="1800" dirty="0" err="1"/>
              <a:t>MxM</a:t>
            </a:r>
            <a:r>
              <a:rPr lang="ko-KR" altLang="en-US" sz="1800" dirty="0"/>
              <a:t>으로 만든 후 </a:t>
            </a:r>
            <a:r>
              <a:rPr lang="en-US" altLang="ko-KR" sz="1800" dirty="0"/>
              <a:t>padded </a:t>
            </a:r>
            <a:r>
              <a:rPr lang="ko-KR" altLang="en-US" sz="1800" dirty="0"/>
              <a:t>된 부분은 </a:t>
            </a:r>
            <a:r>
              <a:rPr lang="en-US" altLang="ko-KR" sz="1800" dirty="0"/>
              <a:t>masking </a:t>
            </a:r>
            <a:r>
              <a:rPr lang="ko-KR" altLang="en-US" sz="1800" dirty="0"/>
              <a:t>해 버리는 </a:t>
            </a:r>
            <a:r>
              <a:rPr lang="ko-KR" altLang="en-US" sz="1800" dirty="0" smtClean="0"/>
              <a:t>것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하지만 이렇게 하면 계산해야 하는 윈도우 수 증가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C7C-45AE-4795-ABB1-B31EA2E64A17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Efficient batch computation for shifted </a:t>
            </a:r>
            <a:r>
              <a:rPr lang="en-US" altLang="ko-KR" sz="2400" dirty="0" smtClean="0"/>
              <a:t>configuration</a:t>
            </a:r>
          </a:p>
          <a:p>
            <a:pPr lvl="1"/>
            <a:r>
              <a:rPr lang="ko-KR" altLang="en-US" sz="2000" dirty="0" smtClean="0"/>
              <a:t>논문에서 사용한 방법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cyclic-shifting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  <a:p>
            <a:pPr lvl="1"/>
            <a:r>
              <a:rPr lang="ko-KR" altLang="en-US" sz="2000" dirty="0"/>
              <a:t>이렇게 하면 계산해야 하는 윈도우의 수는 </a:t>
            </a:r>
            <a:r>
              <a:rPr lang="ko-KR" altLang="en-US" sz="2000" dirty="0" smtClean="0"/>
              <a:t>동일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동일한 </a:t>
            </a:r>
            <a:r>
              <a:rPr lang="ko-KR" altLang="en-US" sz="2000" dirty="0"/>
              <a:t>윈도우안에 원래의 </a:t>
            </a:r>
            <a:r>
              <a:rPr lang="en-US" altLang="ko-KR" sz="2000" dirty="0"/>
              <a:t>feature map </a:t>
            </a:r>
            <a:r>
              <a:rPr lang="ko-KR" altLang="en-US" sz="2000" dirty="0"/>
              <a:t>상에서 이웃하지 않는 하위 윈도우들이 이웃하게 되는 경우가 발생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1016-A609-4F81-9727-6A832C1EEA2C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83504"/>
            <a:ext cx="7924800" cy="22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303712" cy="4114800"/>
          </a:xfrm>
        </p:spPr>
        <p:txBody>
          <a:bodyPr/>
          <a:lstStyle/>
          <a:p>
            <a:r>
              <a:rPr lang="en-US" altLang="ko-KR" sz="2400" dirty="0"/>
              <a:t>Efficient batch computation for shifted </a:t>
            </a:r>
            <a:r>
              <a:rPr lang="en-US" altLang="ko-KR" sz="2400" dirty="0" smtClean="0"/>
              <a:t>configuration</a:t>
            </a:r>
          </a:p>
          <a:p>
            <a:pPr lvl="1"/>
            <a:r>
              <a:rPr lang="ko-KR" altLang="en-US" sz="2000" dirty="0"/>
              <a:t>회색 부분에 존재하는 셀들과 초록색 부분에 존재하는 셀들 간의 </a:t>
            </a:r>
            <a:r>
              <a:rPr lang="en-US" altLang="ko-KR" sz="2000" dirty="0"/>
              <a:t>self-attention </a:t>
            </a:r>
            <a:r>
              <a:rPr lang="ko-KR" altLang="en-US" sz="2000" dirty="0"/>
              <a:t>따로 </a:t>
            </a:r>
            <a:r>
              <a:rPr lang="ko-KR" altLang="en-US" sz="2000" dirty="0" smtClean="0"/>
              <a:t>진행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이를 </a:t>
            </a:r>
            <a:r>
              <a:rPr lang="ko-KR" altLang="en-US" sz="2000" dirty="0"/>
              <a:t>위해 마스킹 기법 사용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04F0-D6D0-4B09-8D94-BB8048AD232B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03881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20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399" y="2017713"/>
                <a:ext cx="8029575" cy="4114800"/>
              </a:xfrm>
            </p:spPr>
            <p:txBody>
              <a:bodyPr/>
              <a:lstStyle/>
              <a:p>
                <a:r>
                  <a:rPr lang="en-US" altLang="ko-KR" sz="2800" dirty="0" smtClean="0"/>
                  <a:t>Self-attention </a:t>
                </a:r>
                <a:r>
                  <a:rPr lang="ko-KR" altLang="en-US" sz="2800" dirty="0" smtClean="0"/>
                  <a:t>계산</a:t>
                </a:r>
                <a:endParaRPr lang="en-US" altLang="ko-KR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Attention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400" dirty="0" smtClean="0"/>
              </a:p>
              <a:p>
                <a:pPr lvl="1"/>
                <a:r>
                  <a:rPr lang="en-US" altLang="ko-KR" sz="2400" dirty="0" smtClean="0"/>
                  <a:t>B</a:t>
                </a:r>
                <a:r>
                  <a:rPr lang="ko-KR" altLang="en-US" sz="2400" dirty="0" smtClean="0"/>
                  <a:t>는 </a:t>
                </a:r>
                <a:r>
                  <a:rPr lang="en-US" altLang="ko-KR" sz="2400" dirty="0"/>
                  <a:t>relative position </a:t>
                </a:r>
                <a:r>
                  <a:rPr lang="en-US" altLang="ko-KR" sz="2400" dirty="0" smtClean="0"/>
                  <a:t>bias</a:t>
                </a:r>
                <a:r>
                  <a:rPr lang="ko-KR" altLang="en-US" sz="2400" dirty="0" smtClean="0"/>
                  <a:t>를 의미</a:t>
                </a:r>
                <a:endParaRPr lang="en-US" altLang="ko-KR" sz="2400" dirty="0" smtClean="0"/>
              </a:p>
              <a:p>
                <a:pPr lvl="2"/>
                <a:r>
                  <a:rPr lang="ko-KR" altLang="ko-KR" sz="2000" dirty="0"/>
                  <a:t>본 논문에서는 위치 기반 임베딩 정보를 사용하지 않고</a:t>
                </a:r>
                <a:r>
                  <a:rPr lang="en-US" altLang="ko-KR" sz="2000" dirty="0"/>
                  <a:t>, relative position bias</a:t>
                </a:r>
                <a:r>
                  <a:rPr lang="ko-KR" altLang="ko-KR" sz="2000" dirty="0"/>
                  <a:t>를 </a:t>
                </a:r>
                <a:r>
                  <a:rPr lang="ko-KR" altLang="ko-KR" sz="2000" dirty="0" smtClean="0"/>
                  <a:t>사용했음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이미지에 존재하는 각 패치 간의 상대적 위치를 파악하는 방법</a:t>
                </a:r>
                <a:endParaRPr lang="en-US" altLang="ko-KR" sz="2000" dirty="0"/>
              </a:p>
              <a:p>
                <a:pPr lvl="2"/>
                <a:r>
                  <a:rPr lang="en-US" altLang="ko-KR" sz="2000" dirty="0">
                    <a:hlinkClick r:id="rId2"/>
                  </a:rPr>
                  <a:t>https://</a:t>
                </a:r>
                <a:r>
                  <a:rPr lang="en-US" altLang="ko-KR" sz="2000" dirty="0" err="1" smtClean="0">
                    <a:hlinkClick r:id="rId2"/>
                  </a:rPr>
                  <a:t>www.youtube.com</a:t>
                </a:r>
                <a:r>
                  <a:rPr lang="en-US" altLang="ko-KR" sz="2000" dirty="0" smtClean="0">
                    <a:hlinkClick r:id="rId2"/>
                  </a:rPr>
                  <a:t>/</a:t>
                </a:r>
                <a:r>
                  <a:rPr lang="en-US" altLang="ko-KR" sz="2000" dirty="0" err="1" smtClean="0">
                    <a:hlinkClick r:id="rId2"/>
                  </a:rPr>
                  <a:t>watch?v</a:t>
                </a:r>
                <a:r>
                  <a:rPr lang="en-US" altLang="ko-KR" sz="2000" dirty="0" smtClean="0">
                    <a:hlinkClick r:id="rId2"/>
                  </a:rPr>
                  <a:t>=</a:t>
                </a:r>
                <a:r>
                  <a:rPr lang="en-US" altLang="ko-KR" sz="2000" dirty="0" err="1" smtClean="0">
                    <a:hlinkClick r:id="rId2"/>
                  </a:rPr>
                  <a:t>2lZvuU_IIMA&amp;t</a:t>
                </a:r>
                <a:r>
                  <a:rPr lang="en-US" altLang="ko-KR" sz="2000" dirty="0" smtClean="0">
                    <a:hlinkClick r:id="rId2"/>
                  </a:rPr>
                  <a:t>=</a:t>
                </a:r>
                <a:r>
                  <a:rPr lang="en-US" altLang="ko-KR" sz="2000" dirty="0" err="1" smtClean="0">
                    <a:hlinkClick r:id="rId2"/>
                  </a:rPr>
                  <a:t>1884s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참고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017713"/>
                <a:ext cx="8029575" cy="4114800"/>
              </a:xfrm>
              <a:blipFill>
                <a:blip r:embed="rId3"/>
                <a:stretch>
                  <a:fillRect l="-304" t="-1778" r="-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082-9ACF-4890-B1FA-43EAEBAD6201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Hugging Face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huggingface.co</a:t>
            </a:r>
            <a:r>
              <a:rPr lang="en-US" altLang="ko-KR" dirty="0" smtClean="0">
                <a:hlinkClick r:id="rId2"/>
              </a:rPr>
              <a:t>/docs/transformers/</a:t>
            </a:r>
            <a:r>
              <a:rPr lang="en-US" altLang="ko-KR" dirty="0" err="1" smtClean="0">
                <a:hlinkClick r:id="rId2"/>
              </a:rPr>
              <a:t>model_doc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swin#transformers.SwinModel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8B44-4982-4C74-A05E-0F226C4319E9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0283-2C8E-484E-B21A-D7C42E1F2CC6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모형의 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A1B2-3304-4951-87B4-1D90F00FEF21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361" y="5711272"/>
            <a:ext cx="8726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Liu, Z., Lin, Y., Cao, Y., Hu, H., Wei, Y., Zhang, Z., ... &amp; </a:t>
            </a:r>
            <a:r>
              <a:rPr lang="en-US" altLang="ko-KR" sz="1400" dirty="0" err="1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Guo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B. (2021). </a:t>
            </a:r>
            <a:r>
              <a:rPr lang="en-US" altLang="ko-KR" sz="1400" dirty="0" err="1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Swin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transformer: Hierarchical vision transformer using shifted windows. In </a:t>
            </a:r>
            <a:r>
              <a:rPr lang="en-US" altLang="ko-KR" sz="1400" i="1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Proceedings of the IEEE/</a:t>
            </a:r>
            <a:r>
              <a:rPr lang="en-US" altLang="ko-KR" sz="1400" i="1" dirty="0" err="1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CVF</a:t>
            </a:r>
            <a:r>
              <a:rPr lang="en-US" altLang="ko-KR" sz="1400" i="1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International Conference on Computer Vision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 (pp. 10012-10022).</a:t>
            </a:r>
            <a:endParaRPr lang="ko-KR" alt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3721"/>
            <a:ext cx="8567720" cy="28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113970"/>
            <a:ext cx="8029575" cy="4114800"/>
          </a:xfrm>
        </p:spPr>
        <p:txBody>
          <a:bodyPr/>
          <a:lstStyle/>
          <a:p>
            <a:r>
              <a:rPr lang="ko-KR" altLang="en-US" sz="2800" dirty="0" smtClean="0"/>
              <a:t>작동 원리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Stage 1</a:t>
            </a:r>
          </a:p>
          <a:p>
            <a:pPr lvl="2"/>
            <a:r>
              <a:rPr lang="ko-KR" altLang="en-US" sz="2000" dirty="0"/>
              <a:t>원본 이미지를 여러 개의 겹치지 않는 패치들로 </a:t>
            </a:r>
            <a:r>
              <a:rPr lang="ko-KR" altLang="en-US" sz="2000" dirty="0" smtClean="0"/>
              <a:t>분할 </a:t>
            </a:r>
            <a:endParaRPr lang="en-US" altLang="ko-KR" sz="2000" dirty="0"/>
          </a:p>
          <a:p>
            <a:pPr lvl="3"/>
            <a:r>
              <a:rPr lang="ko-KR" altLang="en-US" sz="1800" dirty="0"/>
              <a:t>패치 크기는 </a:t>
            </a:r>
            <a:r>
              <a:rPr lang="en-US" altLang="ko-KR" sz="1800" dirty="0" err="1" smtClean="0"/>
              <a:t>4x4</a:t>
            </a:r>
            <a:endParaRPr lang="en-US" altLang="ko-KR" sz="1800" dirty="0" smtClean="0"/>
          </a:p>
          <a:p>
            <a:pPr lvl="3"/>
            <a:r>
              <a:rPr lang="ko-KR" altLang="en-US" sz="1800" dirty="0"/>
              <a:t>하나의 패치를 나타내는 벡터의 차원은 </a:t>
            </a:r>
            <a:r>
              <a:rPr lang="en-US" altLang="ko-KR" sz="1800" dirty="0" err="1"/>
              <a:t>4x4x3</a:t>
            </a:r>
            <a:r>
              <a:rPr lang="en-US" altLang="ko-KR" sz="1800" dirty="0"/>
              <a:t> = </a:t>
            </a:r>
            <a:r>
              <a:rPr lang="en-US" altLang="ko-KR" sz="1800" dirty="0" smtClean="0"/>
              <a:t>48</a:t>
            </a:r>
          </a:p>
          <a:p>
            <a:pPr lvl="3"/>
            <a:r>
              <a:rPr lang="ko-KR" altLang="en-US" sz="1800" dirty="0" smtClean="0"/>
              <a:t>토큰 수 </a:t>
            </a:r>
            <a:r>
              <a:rPr lang="en-US" altLang="ko-KR" sz="1800" dirty="0"/>
              <a:t>= (H/4)x(W/4)</a:t>
            </a:r>
            <a:endParaRPr lang="en-US" altLang="ko-KR" sz="1800" dirty="0" smtClean="0"/>
          </a:p>
          <a:p>
            <a:pPr lvl="2"/>
            <a:r>
              <a:rPr lang="ko-KR" altLang="en-US" sz="2000" dirty="0"/>
              <a:t>여기에 </a:t>
            </a:r>
            <a:r>
              <a:rPr lang="en-US" altLang="ko-KR" sz="2000" dirty="0"/>
              <a:t>linear embedding layer</a:t>
            </a:r>
            <a:r>
              <a:rPr lang="ko-KR" altLang="en-US" sz="2000" dirty="0"/>
              <a:t>를 적용해서 </a:t>
            </a:r>
            <a:r>
              <a:rPr lang="en-US" altLang="ko-KR" sz="2000" dirty="0"/>
              <a:t>C </a:t>
            </a:r>
            <a:r>
              <a:rPr lang="ko-KR" altLang="en-US" sz="2000" dirty="0"/>
              <a:t>차원의 임베딩 벡터를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3"/>
            <a:r>
              <a:rPr lang="ko-KR" altLang="en-US" sz="1800" dirty="0"/>
              <a:t>가중치 행렬의 크기는 </a:t>
            </a:r>
            <a:r>
              <a:rPr lang="en-US" altLang="ko-KR" sz="1800" dirty="0" err="1" smtClean="0"/>
              <a:t>48xC</a:t>
            </a:r>
            <a:endParaRPr lang="en-US" altLang="ko-KR" sz="1800" dirty="0" smtClean="0"/>
          </a:p>
          <a:p>
            <a:pPr lvl="2"/>
            <a:r>
              <a:rPr lang="ko-KR" altLang="en-US" sz="2000" dirty="0" smtClean="0"/>
              <a:t>여기에 </a:t>
            </a:r>
            <a:r>
              <a:rPr lang="en-US" altLang="ko-KR" sz="2000" dirty="0" err="1"/>
              <a:t>Swin</a:t>
            </a:r>
            <a:r>
              <a:rPr lang="en-US" altLang="ko-KR" sz="2000" dirty="0"/>
              <a:t> Transformer </a:t>
            </a:r>
            <a:r>
              <a:rPr lang="en-US" altLang="ko-KR" sz="2000" dirty="0" smtClean="0"/>
              <a:t>Blocks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다음 슬라이드 참고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적용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399A-9444-4477-B748-F8A6EA428BBF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두 개의 연속된 </a:t>
            </a:r>
            <a:r>
              <a:rPr lang="en-US" altLang="ko-KR" sz="2400" dirty="0" err="1" smtClean="0"/>
              <a:t>Swin</a:t>
            </a:r>
            <a:r>
              <a:rPr lang="en-US" altLang="ko-KR" sz="2400" dirty="0" smtClean="0"/>
              <a:t> Transformer Blocks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A844-BBF7-4D38-A1B9-08EDAB965CD6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19" y="2575274"/>
            <a:ext cx="3556562" cy="3729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6480" y="2819400"/>
            <a:ext cx="32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MSA</a:t>
            </a:r>
            <a:r>
              <a:rPr lang="en-US" altLang="ko-KR" dirty="0" smtClean="0"/>
              <a:t>: Multi-head self-attention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93" y="3188732"/>
            <a:ext cx="15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Window-based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MSA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>
            <a:off x="810997" y="3835063"/>
            <a:ext cx="1303553" cy="111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715000" y="4114800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Shifted Window </a:t>
            </a:r>
            <a:r>
              <a:rPr lang="en-US" altLang="ko-KR" dirty="0" err="1" smtClean="0"/>
              <a:t>MSA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846406" y="4343400"/>
            <a:ext cx="175037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43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000" dirty="0" smtClean="0"/>
              <a:t>작동 원리 </a:t>
            </a:r>
            <a:r>
              <a:rPr lang="en-US" altLang="ko-KR" sz="2000" dirty="0" smtClean="0"/>
              <a:t>(cont’d)</a:t>
            </a:r>
          </a:p>
          <a:p>
            <a:pPr lvl="1"/>
            <a:r>
              <a:rPr lang="en-US" altLang="ko-KR" sz="1800" dirty="0" smtClean="0"/>
              <a:t>Stage 2</a:t>
            </a:r>
          </a:p>
          <a:p>
            <a:pPr lvl="2"/>
            <a:r>
              <a:rPr lang="ko-KR" altLang="ko-KR" sz="1600" dirty="0"/>
              <a:t>위계적 </a:t>
            </a:r>
            <a:r>
              <a:rPr lang="ko-KR" altLang="ko-KR" sz="1600" dirty="0" smtClean="0"/>
              <a:t>표상</a:t>
            </a:r>
            <a:r>
              <a:rPr lang="en-US" altLang="ko-KR" sz="1600" dirty="0" smtClean="0"/>
              <a:t>(hierarchical representation)</a:t>
            </a:r>
            <a:r>
              <a:rPr lang="ko-KR" altLang="ko-KR" sz="1600" dirty="0" smtClean="0"/>
              <a:t>을 </a:t>
            </a:r>
            <a:r>
              <a:rPr lang="ko-KR" altLang="ko-KR" sz="1600" dirty="0"/>
              <a:t>위해서 </a:t>
            </a:r>
            <a:r>
              <a:rPr lang="en-US" altLang="ko-KR" sz="1600" dirty="0"/>
              <a:t>patch merging layers</a:t>
            </a:r>
            <a:r>
              <a:rPr lang="ko-KR" altLang="ko-KR" sz="1600" dirty="0"/>
              <a:t>를 이용해서 토큰의 수를 </a:t>
            </a:r>
            <a:r>
              <a:rPr lang="ko-KR" altLang="ko-KR" sz="1600" dirty="0" smtClean="0"/>
              <a:t>줄</a:t>
            </a:r>
            <a:r>
              <a:rPr lang="ko-KR" altLang="en-US" sz="1600" dirty="0" smtClean="0"/>
              <a:t>임</a:t>
            </a:r>
            <a:endParaRPr lang="en-US" altLang="ko-KR" sz="1600" dirty="0" smtClean="0"/>
          </a:p>
          <a:p>
            <a:pPr lvl="2"/>
            <a:r>
              <a:rPr lang="en-US" altLang="ko-KR" sz="1600" dirty="0" err="1"/>
              <a:t>2x2</a:t>
            </a:r>
            <a:r>
              <a:rPr lang="ko-KR" altLang="ko-KR" sz="1600" dirty="0"/>
              <a:t>의 이웃하는 패치들의 벡터를 </a:t>
            </a:r>
            <a:r>
              <a:rPr lang="en-US" altLang="ko-KR" sz="1600" dirty="0" err="1"/>
              <a:t>concat</a:t>
            </a:r>
            <a:r>
              <a:rPr lang="ko-KR" altLang="ko-KR" sz="1600" dirty="0"/>
              <a:t>을 해서 </a:t>
            </a:r>
            <a:r>
              <a:rPr lang="ko-KR" altLang="ko-KR" sz="1600" dirty="0" smtClean="0"/>
              <a:t>하나</a:t>
            </a:r>
            <a:r>
              <a:rPr lang="ko-KR" altLang="en-US" sz="1600" dirty="0" smtClean="0"/>
              <a:t>의 벡터 생성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토큰 수가 </a:t>
            </a:r>
            <a:r>
              <a:rPr lang="en-US" altLang="ko-KR" sz="1600" dirty="0" smtClean="0"/>
              <a:t>¼ </a:t>
            </a:r>
            <a:r>
              <a:rPr lang="ko-KR" altLang="en-US" sz="1600" dirty="0" smtClean="0"/>
              <a:t>감소 </a:t>
            </a:r>
            <a:r>
              <a:rPr lang="en-US" altLang="ko-KR" sz="1600" dirty="0"/>
              <a:t>=&gt; (H/8)x(W/8)</a:t>
            </a:r>
            <a:endParaRPr lang="en-US" altLang="ko-KR" sz="1600" dirty="0" smtClean="0"/>
          </a:p>
          <a:p>
            <a:pPr lvl="2"/>
            <a:r>
              <a:rPr lang="ko-KR" altLang="ko-KR" sz="1600" dirty="0"/>
              <a:t>하나의 토큰의 벡터 차원이 </a:t>
            </a:r>
            <a:r>
              <a:rPr lang="en-US" altLang="ko-KR" sz="1600" dirty="0" smtClean="0"/>
              <a:t>C =&gt; </a:t>
            </a:r>
            <a:r>
              <a:rPr lang="en-US" altLang="ko-KR" sz="1600" dirty="0" err="1" smtClean="0"/>
              <a:t>4C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 생성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다시 </a:t>
            </a:r>
            <a:r>
              <a:rPr lang="en-US" altLang="ko-KR" sz="1600" dirty="0"/>
              <a:t>linear </a:t>
            </a:r>
            <a:r>
              <a:rPr lang="en-US" altLang="ko-KR" sz="1600" dirty="0" smtClean="0"/>
              <a:t>projection 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=&gt; </a:t>
            </a:r>
            <a:r>
              <a:rPr lang="en-US" altLang="ko-KR" sz="1600" dirty="0" err="1" smtClean="0"/>
              <a:t>2C</a:t>
            </a:r>
            <a:r>
              <a:rPr lang="ko-KR" altLang="en-US" sz="1600" dirty="0" smtClean="0"/>
              <a:t>로 변경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그 결과에 다시 </a:t>
            </a:r>
            <a:r>
              <a:rPr lang="en-US" altLang="ko-KR" sz="1600" dirty="0" err="1" smtClean="0"/>
              <a:t>Swin</a:t>
            </a:r>
            <a:r>
              <a:rPr lang="en-US" altLang="ko-KR" sz="1600" dirty="0" smtClean="0"/>
              <a:t> Transformer Blocks</a:t>
            </a:r>
            <a:r>
              <a:rPr lang="ko-KR" altLang="en-US" sz="1600" dirty="0" smtClean="0"/>
              <a:t>를 적용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이 과정을 </a:t>
            </a:r>
            <a:r>
              <a:rPr lang="en-US" altLang="ko-KR" sz="1800" dirty="0" smtClean="0"/>
              <a:t>Stage 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에서 반복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토큰의 수 감소</a:t>
            </a:r>
            <a:r>
              <a:rPr lang="en-US" altLang="ko-KR" sz="1600" dirty="0" smtClean="0"/>
              <a:t>: Stage 3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=&gt;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H/</a:t>
            </a:r>
            <a:r>
              <a:rPr lang="en-US" altLang="ko-KR" sz="1600" dirty="0" err="1" smtClean="0"/>
              <a:t>16xW</a:t>
            </a:r>
            <a:r>
              <a:rPr lang="en-US" altLang="ko-KR" sz="1600" dirty="0" smtClean="0"/>
              <a:t>/16, </a:t>
            </a:r>
            <a:r>
              <a:rPr lang="en-US" altLang="ko-KR" sz="1600" dirty="0"/>
              <a:t>Stage </a:t>
            </a:r>
            <a:r>
              <a:rPr lang="en-US" altLang="ko-KR" sz="1600" dirty="0" smtClean="0"/>
              <a:t>4 =&gt;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H/</a:t>
            </a:r>
            <a:r>
              <a:rPr lang="en-US" altLang="ko-KR" sz="1600" dirty="0" err="1" smtClean="0"/>
              <a:t>32xW</a:t>
            </a:r>
            <a:r>
              <a:rPr lang="en-US" altLang="ko-KR" sz="1600" dirty="0" smtClean="0"/>
              <a:t>/32</a:t>
            </a:r>
          </a:p>
          <a:p>
            <a:pPr lvl="2"/>
            <a:r>
              <a:rPr lang="ko-KR" altLang="en-US" sz="1600" dirty="0" smtClean="0"/>
              <a:t>전통적 </a:t>
            </a:r>
            <a:r>
              <a:rPr lang="en-US" altLang="ko-KR" sz="1600" dirty="0" smtClean="0"/>
              <a:t>CNN 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같이 위계적 표상 가능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930-8DCE-4DAE-A1D7-97269DCDFEEC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06" y="2338650"/>
            <a:ext cx="4502150" cy="4114800"/>
          </a:xfrm>
        </p:spPr>
        <p:txBody>
          <a:bodyPr/>
          <a:lstStyle/>
          <a:p>
            <a:r>
              <a:rPr lang="en-US" altLang="ko-KR" sz="2400" dirty="0" err="1"/>
              <a:t>Swin</a:t>
            </a:r>
            <a:r>
              <a:rPr lang="en-US" altLang="ko-KR" sz="2400" dirty="0"/>
              <a:t> Transformer </a:t>
            </a:r>
            <a:r>
              <a:rPr lang="en-US" altLang="ko-KR" sz="2400" dirty="0" smtClean="0"/>
              <a:t>Blocks</a:t>
            </a:r>
            <a:endParaRPr lang="en-US" altLang="ko-KR" sz="2400" dirty="0"/>
          </a:p>
          <a:p>
            <a:pPr lvl="1"/>
            <a:r>
              <a:rPr lang="en-US" altLang="ko-KR" sz="2000" dirty="0"/>
              <a:t>Shifted window multi-head self </a:t>
            </a:r>
            <a:r>
              <a:rPr lang="en-US" altLang="ko-KR" sz="2000" dirty="0" smtClean="0"/>
              <a:t>attention </a:t>
            </a:r>
            <a:r>
              <a:rPr lang="ko-KR" altLang="en-US" sz="2000" dirty="0" smtClean="0"/>
              <a:t>모듈 사용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2-layer </a:t>
            </a:r>
            <a:r>
              <a:rPr lang="en-US" altLang="ko-KR" sz="2000" dirty="0" err="1" smtClean="0"/>
              <a:t>MLP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이는 </a:t>
            </a:r>
            <a:r>
              <a:rPr lang="en-US" altLang="ko-KR" sz="2000" dirty="0" smtClean="0"/>
              <a:t>Transformer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FFN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err="1"/>
              <a:t>GeLU</a:t>
            </a:r>
            <a:r>
              <a:rPr lang="en-US" altLang="ko-KR" sz="1600" dirty="0"/>
              <a:t> </a:t>
            </a:r>
            <a:r>
              <a:rPr lang="ko-KR" altLang="en-US" sz="1600" dirty="0"/>
              <a:t>활성화 </a:t>
            </a:r>
            <a:r>
              <a:rPr lang="ko-KR" altLang="en-US" sz="1600" dirty="0" smtClean="0"/>
              <a:t>함수 </a:t>
            </a:r>
            <a:endParaRPr lang="en-US" altLang="ko-KR" sz="1600" dirty="0"/>
          </a:p>
          <a:p>
            <a:pPr lvl="1"/>
            <a:r>
              <a:rPr lang="en-US" altLang="ko-KR" sz="2000" dirty="0" smtClean="0"/>
              <a:t>Layer Norm</a:t>
            </a:r>
            <a:r>
              <a:rPr lang="ko-KR" altLang="en-US" sz="2000" dirty="0" smtClean="0"/>
              <a:t>의 순서가 원래와 다름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Skip connection </a:t>
            </a:r>
            <a:r>
              <a:rPr lang="ko-KR" altLang="en-US" sz="2000" dirty="0" smtClean="0"/>
              <a:t>적용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E2D-7CDD-4259-9534-1C418DEAFC34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38" y="2522441"/>
            <a:ext cx="3556562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(Shifted) </a:t>
            </a:r>
            <a:r>
              <a:rPr lang="en-US" altLang="ko-KR" sz="2400" dirty="0"/>
              <a:t>Window-based </a:t>
            </a:r>
            <a:r>
              <a:rPr lang="en-US" altLang="ko-KR" sz="2400" dirty="0" smtClean="0"/>
              <a:t>Self-Attention</a:t>
            </a:r>
          </a:p>
          <a:p>
            <a:pPr lvl="1"/>
            <a:r>
              <a:rPr lang="ko-KR" altLang="en-US" sz="2000" dirty="0"/>
              <a:t>기본 </a:t>
            </a:r>
            <a:r>
              <a:rPr lang="en-US" altLang="ko-KR" sz="2000" dirty="0"/>
              <a:t>Transformer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ViT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self-attention</a:t>
            </a:r>
            <a:r>
              <a:rPr lang="ko-KR" altLang="en-US" sz="2000" dirty="0"/>
              <a:t>이 </a:t>
            </a:r>
            <a:r>
              <a:rPr lang="en-US" altLang="ko-KR" sz="2000" dirty="0"/>
              <a:t>globally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이러한 방법은 해상도가 높은 이미지 분석에 </a:t>
            </a:r>
            <a:r>
              <a:rPr lang="ko-KR" altLang="en-US" sz="1600" dirty="0" smtClean="0"/>
              <a:t>부적절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연산량 증가</a:t>
            </a:r>
            <a:endParaRPr lang="en-US" altLang="ko-KR" sz="1600" dirty="0" smtClean="0"/>
          </a:p>
          <a:p>
            <a:pPr lvl="1"/>
            <a:r>
              <a:rPr lang="en-US" altLang="ko-KR" sz="2000" dirty="0"/>
              <a:t>Self-attention in non-overlapped </a:t>
            </a:r>
            <a:r>
              <a:rPr lang="en-US" altLang="ko-KR" sz="2000" dirty="0" smtClean="0"/>
              <a:t>windows</a:t>
            </a:r>
          </a:p>
          <a:p>
            <a:pPr lvl="2"/>
            <a:r>
              <a:rPr lang="ko-KR" altLang="en-US" sz="1600" dirty="0"/>
              <a:t>보다 효율적인 학습을 위해서 </a:t>
            </a:r>
            <a:r>
              <a:rPr lang="en-US" altLang="ko-KR" sz="1600" dirty="0" smtClean="0"/>
              <a:t>local </a:t>
            </a:r>
            <a:r>
              <a:rPr lang="en-US" altLang="ko-KR" sz="1600" dirty="0"/>
              <a:t>window </a:t>
            </a:r>
            <a:r>
              <a:rPr lang="ko-KR" altLang="en-US" sz="1600" dirty="0"/>
              <a:t>안에서의 </a:t>
            </a:r>
            <a:r>
              <a:rPr lang="en-US" altLang="ko-KR" sz="1600" dirty="0"/>
              <a:t>self-attention </a:t>
            </a:r>
            <a:r>
              <a:rPr lang="ko-KR" altLang="en-US" sz="1600" dirty="0"/>
              <a:t>방법을 </a:t>
            </a:r>
            <a:r>
              <a:rPr lang="ko-KR" altLang="en-US" sz="1600" dirty="0" smtClean="0"/>
              <a:t>제안</a:t>
            </a:r>
            <a:endParaRPr lang="en-US" altLang="ko-KR" sz="1600" dirty="0" smtClean="0"/>
          </a:p>
          <a:p>
            <a:pPr lvl="3"/>
            <a:r>
              <a:rPr lang="ko-KR" altLang="en-US" sz="1400" dirty="0"/>
              <a:t>이 윈도우들은 이미지에 고르게 </a:t>
            </a:r>
            <a:r>
              <a:rPr lang="ko-KR" altLang="en-US" sz="1400" dirty="0" smtClean="0"/>
              <a:t>분포</a:t>
            </a:r>
            <a:endParaRPr lang="en-US" altLang="ko-KR" sz="1400" dirty="0" smtClean="0"/>
          </a:p>
          <a:p>
            <a:pPr lvl="1"/>
            <a:r>
              <a:rPr lang="en-US" altLang="ko-KR" sz="2200" dirty="0"/>
              <a:t>Shifted window partitioning in successive </a:t>
            </a:r>
            <a:r>
              <a:rPr lang="en-US" altLang="ko-KR" sz="2200" dirty="0" smtClean="0"/>
              <a:t>blocks</a:t>
            </a:r>
          </a:p>
          <a:p>
            <a:pPr lvl="2"/>
            <a:r>
              <a:rPr lang="ko-KR" altLang="en-US" sz="1800" dirty="0"/>
              <a:t>윈도우 기반의 </a:t>
            </a:r>
            <a:r>
              <a:rPr lang="en-US" altLang="ko-KR" sz="1800" dirty="0"/>
              <a:t>self-attention </a:t>
            </a:r>
            <a:r>
              <a:rPr lang="ko-KR" altLang="en-US" sz="1800" dirty="0"/>
              <a:t>방법은 윈도우간의 연결이 </a:t>
            </a:r>
            <a:r>
              <a:rPr lang="ko-KR" altLang="en-US" sz="1800" dirty="0" smtClean="0"/>
              <a:t>부족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성능 저하의 원인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이를 해결하기 위해서 </a:t>
            </a:r>
            <a:r>
              <a:rPr lang="en-US" altLang="ko-KR" sz="1800" dirty="0"/>
              <a:t>shifted window partitioning </a:t>
            </a:r>
            <a:r>
              <a:rPr lang="ko-KR" altLang="en-US" sz="1800" dirty="0" smtClean="0"/>
              <a:t>방법 제안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다음 슬라이드 참고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108-84F9-4DDC-B0A5-9F66318BB631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26" y="1887751"/>
            <a:ext cx="7772400" cy="4114800"/>
          </a:xfrm>
        </p:spPr>
        <p:txBody>
          <a:bodyPr/>
          <a:lstStyle/>
          <a:p>
            <a:r>
              <a:rPr lang="en-US" altLang="ko-KR" sz="2400" dirty="0" smtClean="0"/>
              <a:t>Shifted </a:t>
            </a:r>
            <a:r>
              <a:rPr lang="en-US" altLang="ko-KR" sz="2400" dirty="0"/>
              <a:t>window </a:t>
            </a:r>
            <a:r>
              <a:rPr lang="en-US" altLang="ko-KR" sz="2400" dirty="0" smtClean="0"/>
              <a:t>partitioning</a:t>
            </a:r>
          </a:p>
          <a:p>
            <a:pPr lvl="1"/>
            <a:r>
              <a:rPr lang="ko-KR" altLang="en-US" sz="2000" dirty="0"/>
              <a:t>첫 번째 모듈은 일반적인 </a:t>
            </a:r>
            <a:r>
              <a:rPr lang="en-US" altLang="ko-KR" sz="2000" dirty="0"/>
              <a:t>window partitioning </a:t>
            </a:r>
            <a:r>
              <a:rPr lang="ko-KR" altLang="en-US" sz="2000" dirty="0"/>
              <a:t>방법을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2"/>
            <a:r>
              <a:rPr lang="en-US" altLang="ko-KR" sz="1600" dirty="0" err="1"/>
              <a:t>8x8</a:t>
            </a:r>
            <a:r>
              <a:rPr lang="en-US" altLang="ko-KR" sz="1600" dirty="0"/>
              <a:t> feature map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4x4</a:t>
            </a:r>
            <a:r>
              <a:rPr lang="en-US" altLang="ko-KR" sz="1600" dirty="0"/>
              <a:t> (M=4) </a:t>
            </a:r>
            <a:r>
              <a:rPr lang="ko-KR" altLang="en-US" sz="1600" dirty="0"/>
              <a:t>크기의 </a:t>
            </a:r>
            <a:r>
              <a:rPr lang="en-US" altLang="ko-KR" sz="1600" dirty="0"/>
              <a:t>4</a:t>
            </a:r>
            <a:r>
              <a:rPr lang="ko-KR" altLang="en-US" sz="1600" dirty="0"/>
              <a:t>개의 윈도우로 </a:t>
            </a:r>
            <a:r>
              <a:rPr lang="ko-KR" altLang="en-US" sz="1600" dirty="0" smtClean="0"/>
              <a:t>구분</a:t>
            </a:r>
            <a:endParaRPr lang="en-US" altLang="ko-KR" sz="1600" dirty="0" smtClean="0"/>
          </a:p>
          <a:p>
            <a:pPr lvl="1"/>
            <a:r>
              <a:rPr lang="ko-KR" altLang="en-US" sz="2000" dirty="0"/>
              <a:t>그 다음은 </a:t>
            </a:r>
            <a:r>
              <a:rPr lang="en-US" altLang="ko-KR" sz="2000" dirty="0"/>
              <a:t>shifted window </a:t>
            </a:r>
            <a:r>
              <a:rPr lang="ko-KR" altLang="en-US" sz="2000" dirty="0"/>
              <a:t>방법 적용 </a:t>
            </a:r>
            <a:r>
              <a:rPr lang="en-US" altLang="ko-KR" sz="2000" dirty="0"/>
              <a:t>(M/2, M/2) </a:t>
            </a:r>
            <a:r>
              <a:rPr lang="ko-KR" altLang="en-US" sz="2000" dirty="0"/>
              <a:t>만큼 </a:t>
            </a:r>
            <a:r>
              <a:rPr lang="ko-KR" altLang="en-US" sz="2000" dirty="0" smtClean="0"/>
              <a:t>이동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이렇게 하면 이전 단계에서 겹치지 않는 하지만 이웃한 윈도우 간의 연결을 만들 수 있어서 모형의 </a:t>
            </a:r>
            <a:r>
              <a:rPr lang="ko-KR" altLang="en-US" sz="2000" dirty="0" smtClean="0"/>
              <a:t>성능 향상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3467-33C6-4A21-83F6-E5C6DA331F66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945151"/>
            <a:ext cx="6400800" cy="295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Shifted window partitioning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15E-A4DA-451E-BA4B-A79477F2FA94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3513"/>
            <a:ext cx="622977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9143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27545</TotalTime>
  <Words>600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467</cp:revision>
  <dcterms:created xsi:type="dcterms:W3CDTF">2015-01-19T14:33:39Z</dcterms:created>
  <dcterms:modified xsi:type="dcterms:W3CDTF">2023-11-10T15:27:56Z</dcterms:modified>
</cp:coreProperties>
</file>