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442" r:id="rId3"/>
    <p:sldId id="449" r:id="rId4"/>
    <p:sldId id="443" r:id="rId5"/>
    <p:sldId id="448" r:id="rId6"/>
    <p:sldId id="444" r:id="rId7"/>
    <p:sldId id="445" r:id="rId8"/>
    <p:sldId id="450" r:id="rId9"/>
    <p:sldId id="446" r:id="rId10"/>
    <p:sldId id="447" r:id="rId11"/>
    <p:sldId id="391" r:id="rId12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046" autoAdjust="0"/>
  </p:normalViewPr>
  <p:slideViewPr>
    <p:cSldViewPr>
      <p:cViewPr varScale="1">
        <p:scale>
          <a:sx n="57" d="100"/>
          <a:sy n="57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07AA84-C726-48EA-9869-2D17D46FC86C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FB9070-9C16-4747-9B7B-4FA3EE8A7775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3003BB-81E9-49FA-97D7-2E8C5BFB6528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29FA81-FF45-4223-BE0C-9D7ED456CF65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D8F8B-5141-4624-9F7D-8F453EEAFBAA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CD34C-9932-4F9C-B88B-C6FC6E6BCFC5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3CCA10-8B68-4792-B3C0-520D5F0EE49E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8430D1-4CBD-4410-8F25-E9DD2547FD91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406AEF-CBF4-4B74-B4C8-28EA4085AA09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EC868-67BE-486C-8E23-8CA13166EABA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9DBB2C-8E3D-4F58-9CF8-43163F5028FD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D342A9C-E99B-4CCB-8E5D-CA1934DD4481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kshaymakes.com/blogs/vision-transformer" TargetMode="External"/><Relationship Id="rId2" Type="http://schemas.openxmlformats.org/officeDocument/2006/relationships/hyperlink" Target="https://huggingface.co/blog/fine-tune-v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ghtning.ai/docs/pytorch/stable/notebooks/course_UvA-DL/11-vision-transformer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Vision Transformer (</a:t>
            </a:r>
            <a:r>
              <a:rPr lang="en-US" dirty="0" err="1" smtClean="0"/>
              <a:t>ViT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Python coding</a:t>
            </a:r>
          </a:p>
          <a:p>
            <a:pPr lvl="1"/>
            <a:r>
              <a:rPr lang="en-US" altLang="ko-KR" sz="2000" dirty="0" smtClean="0"/>
              <a:t>Training from scratch</a:t>
            </a:r>
          </a:p>
          <a:p>
            <a:pPr lvl="2"/>
            <a:r>
              <a:rPr lang="en-US" altLang="ko-KR" sz="1800" dirty="0" smtClean="0"/>
              <a:t>1) </a:t>
            </a:r>
            <a:r>
              <a:rPr lang="en-US" altLang="ko-KR" sz="1800" dirty="0" err="1" smtClean="0"/>
              <a:t>ViT_image_classification_example.ipynb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참고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2) </a:t>
            </a:r>
            <a:r>
              <a:rPr lang="en-US" altLang="ko-KR" sz="1800" dirty="0" err="1" smtClean="0"/>
              <a:t>ViT_image_classification_example_cats_dogs.ipynb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참고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pip install -U </a:t>
            </a:r>
            <a:r>
              <a:rPr lang="en-US" altLang="ko-KR" sz="1800" dirty="0" err="1"/>
              <a:t>tensorflow-addons</a:t>
            </a:r>
            <a:r>
              <a:rPr lang="en-US" altLang="ko-KR" sz="1800" dirty="0"/>
              <a:t> # </a:t>
            </a:r>
            <a:r>
              <a:rPr lang="en-US" altLang="ko-KR" sz="1800" dirty="0" err="1"/>
              <a:t>addons</a:t>
            </a:r>
            <a:r>
              <a:rPr lang="en-US" altLang="ko-KR" sz="1800" dirty="0"/>
              <a:t> </a:t>
            </a:r>
            <a:r>
              <a:rPr lang="ko-KR" altLang="ko-KR" sz="1800" dirty="0"/>
              <a:t>설치</a:t>
            </a:r>
          </a:p>
          <a:p>
            <a:pPr lvl="2"/>
            <a:r>
              <a:rPr lang="en-US" altLang="ko-KR" sz="1800" dirty="0" err="1"/>
              <a:t>Tensorflow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2.9.0 </a:t>
            </a:r>
            <a:r>
              <a:rPr lang="ko-KR" altLang="en-US" sz="1800" dirty="0" smtClean="0"/>
              <a:t>권장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학습 데이터의 양이 많지 않은 경우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모형의 성능이 좋지 않다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주된 이유는 </a:t>
            </a:r>
            <a:r>
              <a:rPr lang="en-US" altLang="ko-KR" sz="1800" dirty="0" smtClean="0"/>
              <a:t>inductive bias</a:t>
            </a:r>
            <a:r>
              <a:rPr lang="ko-KR" altLang="en-US" sz="1800" dirty="0" smtClean="0"/>
              <a:t>가 부족하기 때문</a:t>
            </a:r>
            <a:r>
              <a:rPr lang="en-US" altLang="ko-KR" sz="1800" dirty="0" smtClean="0"/>
              <a:t>.</a:t>
            </a:r>
          </a:p>
          <a:p>
            <a:pPr lvl="1"/>
            <a:r>
              <a:rPr lang="ko-KR" altLang="en-US" sz="2000" dirty="0" smtClean="0"/>
              <a:t>사전 학습을 이용한 </a:t>
            </a:r>
            <a:r>
              <a:rPr lang="en-US" altLang="ko-KR" sz="2000" dirty="0" smtClean="0"/>
              <a:t>fine-tuning</a:t>
            </a:r>
          </a:p>
          <a:p>
            <a:pPr lvl="2"/>
            <a:r>
              <a:rPr lang="en-US" altLang="ko-KR" sz="1800" u="sng" dirty="0">
                <a:hlinkClick r:id="rId2"/>
              </a:rPr>
              <a:t>https://</a:t>
            </a:r>
            <a:r>
              <a:rPr lang="en-US" altLang="ko-KR" sz="1800" u="sng" dirty="0" err="1" smtClean="0">
                <a:hlinkClick r:id="rId2"/>
              </a:rPr>
              <a:t>huggingface.co</a:t>
            </a:r>
            <a:r>
              <a:rPr lang="en-US" altLang="ko-KR" sz="1800" u="sng" dirty="0" smtClean="0">
                <a:hlinkClick r:id="rId2"/>
              </a:rPr>
              <a:t>/blog/fine-tune-</a:t>
            </a:r>
            <a:r>
              <a:rPr lang="en-US" altLang="ko-KR" sz="1800" u="sng" dirty="0" err="1" smtClean="0">
                <a:hlinkClick r:id="rId2"/>
              </a:rPr>
              <a:t>vit</a:t>
            </a:r>
            <a:endParaRPr lang="en-US" altLang="ko-KR" sz="1800" u="sng" dirty="0" smtClean="0"/>
          </a:p>
          <a:p>
            <a:pPr lvl="1"/>
            <a:r>
              <a:rPr lang="en-US" altLang="ko-KR" sz="2000" dirty="0" err="1" smtClean="0"/>
              <a:t>PyTorch</a:t>
            </a:r>
            <a:endParaRPr lang="en-US" altLang="ko-KR" sz="2000" dirty="0" smtClean="0"/>
          </a:p>
          <a:p>
            <a:pPr lvl="2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 smtClean="0">
                <a:hlinkClick r:id="rId3"/>
              </a:rPr>
              <a:t>www.akshaymakes.com</a:t>
            </a:r>
            <a:r>
              <a:rPr lang="en-US" altLang="ko-KR" sz="1600" dirty="0" smtClean="0">
                <a:hlinkClick r:id="rId3"/>
              </a:rPr>
              <a:t>/blogs/vision-transformer</a:t>
            </a:r>
            <a:r>
              <a:rPr lang="en-US" altLang="ko-KR" sz="1600" dirty="0" smtClean="0"/>
              <a:t> </a:t>
            </a:r>
          </a:p>
          <a:p>
            <a:pPr lvl="2"/>
            <a:r>
              <a:rPr lang="en-US" altLang="ko-KR" sz="1600" dirty="0">
                <a:hlinkClick r:id="rId4"/>
              </a:rPr>
              <a:t>https://</a:t>
            </a:r>
            <a:r>
              <a:rPr lang="en-US" altLang="ko-KR" sz="1600" dirty="0" err="1" smtClean="0">
                <a:hlinkClick r:id="rId4"/>
              </a:rPr>
              <a:t>lightning.ai</a:t>
            </a:r>
            <a:r>
              <a:rPr lang="en-US" altLang="ko-KR" sz="1600" dirty="0" smtClean="0">
                <a:hlinkClick r:id="rId4"/>
              </a:rPr>
              <a:t>/docs/</a:t>
            </a:r>
            <a:r>
              <a:rPr lang="en-US" altLang="ko-KR" sz="1600" dirty="0" err="1" smtClean="0">
                <a:hlinkClick r:id="rId4"/>
              </a:rPr>
              <a:t>pytorch</a:t>
            </a:r>
            <a:r>
              <a:rPr lang="en-US" altLang="ko-KR" sz="1600" dirty="0" smtClean="0">
                <a:hlinkClick r:id="rId4"/>
              </a:rPr>
              <a:t>/stable/notebooks/</a:t>
            </a:r>
            <a:r>
              <a:rPr lang="en-US" altLang="ko-KR" sz="1600" dirty="0" err="1" smtClean="0">
                <a:hlinkClick r:id="rId4"/>
              </a:rPr>
              <a:t>course_UvA</a:t>
            </a:r>
            <a:r>
              <a:rPr lang="en-US" altLang="ko-KR" sz="1600" dirty="0" smtClean="0">
                <a:hlinkClick r:id="rId4"/>
              </a:rPr>
              <a:t>-DL/11-vision-</a:t>
            </a:r>
            <a:r>
              <a:rPr lang="en-US" altLang="ko-KR" sz="1600" dirty="0" err="1" smtClean="0">
                <a:hlinkClick r:id="rId4"/>
              </a:rPr>
              <a:t>transformer.html</a:t>
            </a:r>
            <a:r>
              <a:rPr lang="en-US" altLang="ko-KR" sz="1600" dirty="0" smtClean="0"/>
              <a:t> </a:t>
            </a:r>
            <a:endParaRPr lang="ko-KR" altLang="ko-KR" sz="1600" dirty="0"/>
          </a:p>
          <a:p>
            <a:pPr lvl="2"/>
            <a:endParaRPr lang="en-US" altLang="ko-KR" sz="1800" dirty="0" smtClean="0"/>
          </a:p>
          <a:p>
            <a:pPr lvl="1"/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1766B-A17D-4595-A69F-4E5FC81C16F8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23AC6-3BE8-44BD-B25C-70A2FE9EB196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1800" dirty="0" err="1" smtClean="0"/>
              <a:t>ViT</a:t>
            </a:r>
            <a:r>
              <a:rPr lang="ko-KR" altLang="en-US" sz="1800" dirty="0" smtClean="0"/>
              <a:t>의 주 목적</a:t>
            </a:r>
            <a:endParaRPr lang="en-US" altLang="ko-KR" sz="1800" dirty="0" smtClean="0"/>
          </a:p>
          <a:p>
            <a:pPr lvl="1"/>
            <a:r>
              <a:rPr lang="en-US" altLang="ko-KR" sz="1600" dirty="0" smtClean="0"/>
              <a:t>Transformer</a:t>
            </a:r>
            <a:r>
              <a:rPr lang="ko-KR" altLang="en-US" sz="1600" dirty="0" smtClean="0"/>
              <a:t>를 이미지 분류에 적용</a:t>
            </a:r>
            <a:endParaRPr lang="en-US" altLang="ko-KR" sz="1600" dirty="0" smtClean="0"/>
          </a:p>
          <a:p>
            <a:r>
              <a:rPr lang="en-US" altLang="ko-KR" sz="1800" dirty="0" smtClean="0"/>
              <a:t>Motivations</a:t>
            </a:r>
          </a:p>
          <a:p>
            <a:pPr lvl="1"/>
            <a:r>
              <a:rPr lang="en-US" altLang="ko-KR" sz="1600" dirty="0" smtClean="0"/>
              <a:t>CV </a:t>
            </a:r>
            <a:r>
              <a:rPr lang="ko-KR" altLang="en-US" sz="1600" dirty="0" smtClean="0"/>
              <a:t>분야에서는 여전히 </a:t>
            </a:r>
            <a:r>
              <a:rPr lang="en-US" altLang="ko-KR" sz="1600" dirty="0" smtClean="0"/>
              <a:t>CNN </a:t>
            </a:r>
            <a:r>
              <a:rPr lang="ko-KR" altLang="en-US" sz="1600" dirty="0" smtClean="0"/>
              <a:t>기반 방법들이 주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CNN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self-attention </a:t>
            </a:r>
            <a:r>
              <a:rPr lang="ko-KR" altLang="en-US" sz="1600" dirty="0" smtClean="0"/>
              <a:t>결합 시도 </a:t>
            </a:r>
            <a:r>
              <a:rPr lang="en-US" altLang="ko-KR" sz="1600" dirty="0" smtClean="0"/>
              <a:t>(</a:t>
            </a:r>
            <a:r>
              <a:rPr lang="da-DK" altLang="ko-KR" sz="1600" dirty="0"/>
              <a:t>Wang et al., 2018; Carion et al., </a:t>
            </a:r>
            <a:r>
              <a:rPr lang="da-DK" altLang="ko-KR" sz="1600" dirty="0" smtClean="0"/>
              <a:t>2020 </a:t>
            </a:r>
            <a:r>
              <a:rPr lang="ko-KR" altLang="en-US" sz="1600" dirty="0" smtClean="0"/>
              <a:t>등</a:t>
            </a:r>
            <a:r>
              <a:rPr lang="da-DK" altLang="ko-KR" sz="1600" dirty="0" smtClean="0"/>
              <a:t>) =&gt; </a:t>
            </a:r>
            <a:r>
              <a:rPr lang="ko-KR" altLang="en-US" sz="1600" dirty="0" smtClean="0"/>
              <a:t>하지만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그렇게 성공적이지 못함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CNN </a:t>
            </a:r>
            <a:r>
              <a:rPr lang="ko-KR" altLang="en-US" sz="1600" dirty="0" smtClean="0"/>
              <a:t>구조의 특성 </a:t>
            </a:r>
            <a:r>
              <a:rPr lang="en-US" altLang="ko-KR" sz="1600" dirty="0" smtClean="0"/>
              <a:t>(inductive bias</a:t>
            </a:r>
            <a:r>
              <a:rPr lang="ko-KR" altLang="en-US" sz="1600" dirty="0" smtClean="0"/>
              <a:t>라고 표현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200" dirty="0" smtClean="0"/>
              <a:t>Locality</a:t>
            </a:r>
          </a:p>
          <a:p>
            <a:pPr lvl="2"/>
            <a:r>
              <a:rPr lang="en-US" altLang="ko-KR" sz="1200" dirty="0"/>
              <a:t>Parameter sharing (translation </a:t>
            </a:r>
            <a:r>
              <a:rPr lang="en-US" altLang="ko-KR" sz="1200" dirty="0" err="1" smtClean="0"/>
              <a:t>equivariance</a:t>
            </a:r>
            <a:r>
              <a:rPr lang="en-US" altLang="ko-KR" sz="1200" dirty="0" smtClean="0"/>
              <a:t>)</a:t>
            </a:r>
          </a:p>
          <a:p>
            <a:pPr lvl="2"/>
            <a:r>
              <a:rPr lang="ko-KR" altLang="en-US" sz="1200" dirty="0" smtClean="0"/>
              <a:t>하지만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이런 것이 한계로 작용할 수 있다</a:t>
            </a:r>
            <a:r>
              <a:rPr lang="en-US" altLang="ko-KR" sz="1200" dirty="0" smtClean="0"/>
              <a:t>. </a:t>
            </a:r>
          </a:p>
          <a:p>
            <a:pPr lvl="1"/>
            <a:r>
              <a:rPr lang="en-US" altLang="ko-KR" sz="1600" dirty="0" smtClean="0"/>
              <a:t>Transformer</a:t>
            </a:r>
            <a:r>
              <a:rPr lang="ko-KR" altLang="en-US" sz="1600" dirty="0" smtClean="0"/>
              <a:t>는 이러한 </a:t>
            </a:r>
            <a:r>
              <a:rPr lang="en-US" altLang="ko-KR" sz="1600" dirty="0" smtClean="0"/>
              <a:t>inductive bias</a:t>
            </a:r>
            <a:r>
              <a:rPr lang="ko-KR" altLang="en-US" sz="1600" dirty="0" smtClean="0"/>
              <a:t>가 덜하다</a:t>
            </a:r>
            <a:r>
              <a:rPr lang="en-US" altLang="ko-KR" sz="1600" dirty="0" smtClean="0"/>
              <a:t>/</a:t>
            </a:r>
            <a:r>
              <a:rPr lang="ko-KR" altLang="en-US" sz="1600" dirty="0" smtClean="0"/>
              <a:t>부족하다</a:t>
            </a:r>
            <a:r>
              <a:rPr lang="en-US" altLang="ko-KR" sz="1600" dirty="0" smtClean="0"/>
              <a:t>. </a:t>
            </a:r>
          </a:p>
          <a:p>
            <a:r>
              <a:rPr lang="en-US" altLang="ko-KR" sz="1800" dirty="0" smtClean="0"/>
              <a:t>Related works</a:t>
            </a:r>
          </a:p>
          <a:p>
            <a:pPr lvl="1"/>
            <a:r>
              <a:rPr lang="ko-KR" altLang="en-US" sz="1600" dirty="0" smtClean="0"/>
              <a:t>어떠한 시도들이 있었는지를 알고자 하는 사람들은 해당 논문 참고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연구 아이디어를 얻는데 도움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086A-27E5-41D8-B0C0-01D0C961EE53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992555"/>
            <a:ext cx="78279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Dosovitskiy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A., Beyer, L.,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Kolesnikov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A.,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Weissenborn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D.,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Zhai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X.,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Unterthiner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T., ... &amp;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Houlsby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, N. (2020). An image is worth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16x16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words: Transformers for image recognition at scale.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 preprint </a:t>
            </a:r>
            <a:r>
              <a:rPr lang="en-US" altLang="ko-KR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arXiv:2010.11929</a:t>
            </a:r>
            <a:r>
              <a:rPr lang="en-US" altLang="ko-KR" sz="1200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927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574" y="1930497"/>
            <a:ext cx="8048625" cy="4114800"/>
          </a:xfrm>
        </p:spPr>
        <p:txBody>
          <a:bodyPr/>
          <a:lstStyle/>
          <a:p>
            <a:r>
              <a:rPr lang="ko-KR" altLang="en-US" sz="1800" dirty="0" smtClean="0"/>
              <a:t>주요 내용</a:t>
            </a:r>
            <a:endParaRPr lang="en-US" altLang="ko-KR" sz="1800" dirty="0" smtClean="0"/>
          </a:p>
          <a:p>
            <a:pPr lvl="1"/>
            <a:r>
              <a:rPr lang="ko-KR" altLang="en-US" sz="1600" dirty="0"/>
              <a:t>원래의 트랜스포머를 가능한 한 변화를 주지 않고 이미지 데이터에 적용하여 이미지 분류 작업을 </a:t>
            </a:r>
            <a:r>
              <a:rPr lang="ko-KR" altLang="en-US" sz="1600" dirty="0" smtClean="0"/>
              <a:t>수행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이를 위해 </a:t>
            </a:r>
            <a:r>
              <a:rPr lang="en-US" altLang="ko-KR" sz="1600" dirty="0" err="1"/>
              <a:t>ViT</a:t>
            </a:r>
            <a:r>
              <a:rPr lang="en-US" altLang="ko-KR" sz="1600" dirty="0"/>
              <a:t> </a:t>
            </a:r>
            <a:r>
              <a:rPr lang="ko-KR" altLang="en-US" sz="1600" dirty="0"/>
              <a:t>논문에서는 하나의 이미지를 여러 개의 패치</a:t>
            </a:r>
            <a:r>
              <a:rPr lang="en-US" altLang="ko-KR" sz="1600" dirty="0"/>
              <a:t>(patch) </a:t>
            </a:r>
            <a:r>
              <a:rPr lang="ko-KR" altLang="en-US" sz="1600" dirty="0"/>
              <a:t>단위로 </a:t>
            </a:r>
            <a:r>
              <a:rPr lang="ko-KR" altLang="en-US" sz="1600" dirty="0" smtClean="0"/>
              <a:t>분할</a:t>
            </a:r>
            <a:r>
              <a:rPr lang="en-US" altLang="ko-KR" sz="1600" dirty="0" smtClean="0"/>
              <a:t>, </a:t>
            </a:r>
            <a:r>
              <a:rPr lang="ko-KR" altLang="en-US" sz="1600" dirty="0"/>
              <a:t>각 패치는 원 트랜스포머가 적용된 시퀀스 데이터에서의 토큰으로 </a:t>
            </a:r>
            <a:r>
              <a:rPr lang="ko-KR" altLang="en-US" sz="1600" dirty="0" smtClean="0"/>
              <a:t>간주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각 패치에 대한 임베딩 벡터를 생성하고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그렇게 생성된 임베딩 벡터를 트랜스포머 인코더 블록의 입력값으로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나머지 부분은 기존 트랜스포머 혹은 문서 분류에 적용된 </a:t>
            </a:r>
            <a:r>
              <a:rPr lang="en-US" altLang="ko-KR" sz="1600" dirty="0"/>
              <a:t>BERT</a:t>
            </a:r>
            <a:r>
              <a:rPr lang="ko-KR" altLang="en-US" sz="1600" dirty="0"/>
              <a:t>가 작동하는 방식과 거의 </a:t>
            </a:r>
            <a:r>
              <a:rPr lang="ko-KR" altLang="en-US" sz="1600" dirty="0" smtClean="0"/>
              <a:t>동일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ViT</a:t>
            </a:r>
            <a:r>
              <a:rPr lang="ko-KR" altLang="en-US" sz="1600" dirty="0"/>
              <a:t>도 트랜스포머의 인코더 </a:t>
            </a:r>
            <a:r>
              <a:rPr lang="ko-KR" altLang="en-US" sz="1600" dirty="0" smtClean="0"/>
              <a:t>부분만 사용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351D-2071-420A-87AB-9AD15B13633D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0" y="4396775"/>
            <a:ext cx="5486400" cy="1902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978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r>
              <a:rPr lang="ko-KR" altLang="en-US" dirty="0" smtClean="0"/>
              <a:t>의 구조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5F03-8C23-484C-83FF-E2A8EA6986F6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38" y="2165351"/>
            <a:ext cx="8235893" cy="453548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800600" y="1414790"/>
            <a:ext cx="243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원래의 모형에 비해서 </a:t>
            </a:r>
            <a:r>
              <a:rPr lang="en-US" altLang="ko-KR" sz="1400" dirty="0" smtClean="0"/>
              <a:t>Layer Norm </a:t>
            </a:r>
            <a:r>
              <a:rPr lang="ko-KR" altLang="en-US" sz="1400" dirty="0" smtClean="0"/>
              <a:t>적용 순서 차이</a:t>
            </a:r>
            <a:endParaRPr lang="ko-KR" altLang="en-US" sz="1400" dirty="0"/>
          </a:p>
        </p:txBody>
      </p:sp>
      <p:cxnSp>
        <p:nvCxnSpPr>
          <p:cNvPr id="12" name="Straight Arrow Connector 11"/>
          <p:cNvCxnSpPr>
            <a:stCxn id="10" idx="2"/>
          </p:cNvCxnSpPr>
          <p:nvPr/>
        </p:nvCxnSpPr>
        <p:spPr bwMode="auto">
          <a:xfrm>
            <a:off x="6019800" y="1938010"/>
            <a:ext cx="1219200" cy="38166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10" idx="2"/>
          </p:cNvCxnSpPr>
          <p:nvPr/>
        </p:nvCxnSpPr>
        <p:spPr bwMode="auto">
          <a:xfrm>
            <a:off x="6019800" y="1938010"/>
            <a:ext cx="1219200" cy="2152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/>
          <p:cNvSpPr/>
          <p:nvPr/>
        </p:nvSpPr>
        <p:spPr>
          <a:xfrm>
            <a:off x="7011138" y="1782376"/>
            <a:ext cx="19328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kern="1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GELU</a:t>
            </a:r>
            <a:r>
              <a:rPr lang="en-US" altLang="ko-KR" sz="1200" kern="1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kern="100" dirty="0">
                <a:ea typeface="맑은 고딕" panose="020B0503020000020004" pitchFamily="50" charset="-127"/>
                <a:cs typeface="Times New Roman" panose="02020603050405020304" pitchFamily="18" charset="0"/>
              </a:rPr>
              <a:t>활성화 함수를 사용</a:t>
            </a:r>
            <a:endParaRPr lang="ko-KR" altLang="en-US" sz="1200" dirty="0"/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7391400" y="2043986"/>
            <a:ext cx="90487" cy="13088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7821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ko-KR" altLang="en-US" sz="2000" dirty="0" smtClean="0"/>
              <a:t>주요 작동 과정</a:t>
            </a:r>
            <a:endParaRPr lang="en-US" altLang="ko-KR" sz="2000" dirty="0" smtClean="0"/>
          </a:p>
          <a:p>
            <a:pPr lvl="1"/>
            <a:r>
              <a:rPr lang="ko-KR" altLang="en-US" sz="1600" dirty="0" smtClean="0"/>
              <a:t>이미지를 여러 개의 겹치지 않는 정사각형의 패치 </a:t>
            </a:r>
            <a:r>
              <a:rPr lang="en-US" altLang="ko-KR" sz="1600" dirty="0" smtClean="0"/>
              <a:t>(patch)</a:t>
            </a:r>
            <a:r>
              <a:rPr lang="ko-KR" altLang="en-US" sz="1600" dirty="0" smtClean="0"/>
              <a:t>로 분할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각 패치가 하나의 토큰으로 간주</a:t>
            </a:r>
            <a:endParaRPr lang="en-US" altLang="ko-KR" sz="1600" dirty="0" smtClean="0"/>
          </a:p>
          <a:p>
            <a:pPr lvl="1"/>
            <a:r>
              <a:rPr lang="ko-KR" altLang="en-US" sz="1600" dirty="0" smtClean="0"/>
              <a:t>하나의 픽셀을 토큰으로 간주할수도 있지만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그렇게 되면 연산량이 너무 많아짐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HxW</a:t>
            </a:r>
            <a:r>
              <a:rPr lang="en-US" altLang="ko-KR" sz="1600" dirty="0" smtClean="0"/>
              <a:t>(</a:t>
            </a:r>
            <a:r>
              <a:rPr lang="en-US" altLang="ko-KR" sz="1600" dirty="0" err="1" smtClean="0"/>
              <a:t>xC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의 이미지를 </a:t>
            </a:r>
            <a:r>
              <a:rPr lang="en-US" altLang="ko-KR" sz="1600" dirty="0" err="1"/>
              <a:t>PxP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xC</a:t>
            </a:r>
            <a:r>
              <a:rPr lang="en-US" altLang="ko-KR" sz="1600" dirty="0"/>
              <a:t>) </a:t>
            </a:r>
            <a:r>
              <a:rPr lang="ko-KR" altLang="en-US" sz="1600" dirty="0" smtClean="0"/>
              <a:t>형태의 패치로 분할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중복 없이</a:t>
            </a:r>
            <a:r>
              <a:rPr lang="en-US" altLang="ko-KR" sz="1600" dirty="0" smtClean="0"/>
              <a:t>)</a:t>
            </a:r>
          </a:p>
          <a:p>
            <a:pPr lvl="2"/>
            <a:r>
              <a:rPr lang="en-US" altLang="ko-KR" sz="1600" dirty="0"/>
              <a:t># of patches = </a:t>
            </a:r>
            <a:r>
              <a:rPr lang="en-US" altLang="ko-KR" sz="1600" dirty="0" err="1"/>
              <a:t>HW</a:t>
            </a:r>
            <a:r>
              <a:rPr lang="en-US" altLang="ko-KR" sz="1600" dirty="0"/>
              <a:t>/</a:t>
            </a:r>
            <a:r>
              <a:rPr lang="en-US" altLang="ko-KR" sz="1600" dirty="0" err="1"/>
              <a:t>P</a:t>
            </a:r>
            <a:r>
              <a:rPr lang="en-US" altLang="ko-KR" sz="1600" baseline="30000" dirty="0" err="1"/>
              <a:t>2</a:t>
            </a:r>
            <a:r>
              <a:rPr lang="en-US" altLang="ko-KR" sz="1600" dirty="0"/>
              <a:t> = </a:t>
            </a:r>
            <a:r>
              <a:rPr lang="en-US" altLang="ko-KR" sz="1600" dirty="0" smtClean="0"/>
              <a:t>N</a:t>
            </a:r>
          </a:p>
          <a:p>
            <a:pPr lvl="2"/>
            <a:r>
              <a:rPr lang="en-US" altLang="ko-KR" sz="1600" dirty="0"/>
              <a:t>N</a:t>
            </a:r>
            <a:r>
              <a:rPr lang="ko-KR" altLang="ko-KR" sz="1600" dirty="0"/>
              <a:t>개의 패치가 존재하고 각 패치가 갖는 색상 정보의 수는</a:t>
            </a:r>
            <a:r>
              <a:rPr lang="en-US" altLang="ko-KR" sz="1600" dirty="0"/>
              <a:t> </a:t>
            </a:r>
            <a:r>
              <a:rPr lang="en-US" altLang="ko-KR" sz="1600" dirty="0" err="1" smtClean="0"/>
              <a:t>PxPxC</a:t>
            </a:r>
            <a:endParaRPr lang="en-US" altLang="ko-KR" sz="1600" dirty="0" smtClean="0"/>
          </a:p>
          <a:p>
            <a:pPr lvl="1"/>
            <a:r>
              <a:rPr lang="en-US" altLang="ko-KR" sz="1600" dirty="0" err="1"/>
              <a:t>ViT</a:t>
            </a:r>
            <a:r>
              <a:rPr lang="ko-KR" altLang="ko-KR" sz="1600" dirty="0"/>
              <a:t>에서는 </a:t>
            </a:r>
            <a:r>
              <a:rPr lang="en-US" altLang="ko-KR" sz="1600" dirty="0" err="1"/>
              <a:t>PxPxC</a:t>
            </a:r>
            <a:r>
              <a:rPr lang="en-US" altLang="ko-KR" sz="1600" dirty="0"/>
              <a:t> </a:t>
            </a:r>
            <a:r>
              <a:rPr lang="ko-KR" altLang="ko-KR" sz="1600" dirty="0"/>
              <a:t>형태</a:t>
            </a:r>
            <a:r>
              <a:rPr lang="en-US" altLang="ko-KR" sz="1600" dirty="0"/>
              <a:t> (</a:t>
            </a:r>
            <a:r>
              <a:rPr lang="ko-KR" altLang="ko-KR" sz="1600" dirty="0"/>
              <a:t>즉</a:t>
            </a:r>
            <a:r>
              <a:rPr lang="en-US" altLang="ko-KR" sz="1600" dirty="0"/>
              <a:t>, 3D array </a:t>
            </a:r>
            <a:r>
              <a:rPr lang="ko-KR" altLang="ko-KR" sz="1600" dirty="0"/>
              <a:t>형태</a:t>
            </a:r>
            <a:r>
              <a:rPr lang="en-US" altLang="ko-KR" sz="1600" dirty="0"/>
              <a:t>)</a:t>
            </a:r>
            <a:r>
              <a:rPr lang="ko-KR" altLang="ko-KR" sz="1600" dirty="0"/>
              <a:t>의 패치를 평탄화 하여 </a:t>
            </a:r>
            <a:r>
              <a:rPr lang="en-US" altLang="ko-KR" sz="1600" dirty="0" err="1"/>
              <a:t>1D</a:t>
            </a:r>
            <a:r>
              <a:rPr lang="en-US" altLang="ko-KR" sz="1600" dirty="0"/>
              <a:t> </a:t>
            </a:r>
            <a:r>
              <a:rPr lang="ko-KR" altLang="ko-KR" sz="1600" dirty="0"/>
              <a:t>형태 </a:t>
            </a:r>
            <a:r>
              <a:rPr lang="en-US" altLang="ko-KR" sz="1600" dirty="0"/>
              <a:t>(</a:t>
            </a:r>
            <a:r>
              <a:rPr lang="ko-KR" altLang="ko-KR" sz="1600" dirty="0"/>
              <a:t>즉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1xP</a:t>
            </a:r>
            <a:r>
              <a:rPr lang="en-US" altLang="ko-KR" sz="1600" baseline="30000" dirty="0" err="1"/>
              <a:t>2</a:t>
            </a:r>
            <a:r>
              <a:rPr lang="en-US" altLang="ko-KR" sz="1600" dirty="0" err="1"/>
              <a:t>∙C</a:t>
            </a:r>
            <a:r>
              <a:rPr lang="en-US" altLang="ko-KR" sz="1600" dirty="0"/>
              <a:t>)</a:t>
            </a:r>
            <a:r>
              <a:rPr lang="ko-KR" altLang="ko-KR" sz="1600" dirty="0"/>
              <a:t>로 </a:t>
            </a:r>
            <a:r>
              <a:rPr lang="ko-KR" altLang="ko-KR" sz="1600" dirty="0" smtClean="0"/>
              <a:t>변환한</a:t>
            </a:r>
            <a:r>
              <a:rPr lang="en-US" altLang="ko-KR" sz="1600" dirty="0" smtClean="0"/>
              <a:t> </a:t>
            </a:r>
            <a:r>
              <a:rPr lang="ko-KR" altLang="ko-KR" sz="1600" dirty="0" smtClean="0"/>
              <a:t>다음 </a:t>
            </a:r>
            <a:r>
              <a:rPr lang="ko-KR" altLang="ko-KR" sz="1600" dirty="0"/>
              <a:t>선형 변환을 통해서 </a:t>
            </a:r>
            <a:r>
              <a:rPr lang="en-US" altLang="ko-KR" sz="1600" dirty="0"/>
              <a:t>D </a:t>
            </a:r>
            <a:r>
              <a:rPr lang="ko-KR" altLang="ko-KR" sz="1600" dirty="0"/>
              <a:t>차원의 임베딩 벡터를 </a:t>
            </a:r>
            <a:r>
              <a:rPr lang="ko-KR" altLang="ko-KR" sz="1600" dirty="0" smtClean="0"/>
              <a:t>생성</a:t>
            </a:r>
            <a:endParaRPr lang="en-US" altLang="ko-KR" sz="1600" dirty="0" smtClean="0"/>
          </a:p>
          <a:p>
            <a:pPr lvl="1"/>
            <a:r>
              <a:rPr lang="ko-KR" altLang="en-US" sz="1600" dirty="0"/>
              <a:t>생성된 임베딩 벡터에 위치 임베딩 정보를 더한 정보가 인코더 블록의 입력값으로 </a:t>
            </a:r>
            <a:r>
              <a:rPr lang="ko-KR" altLang="en-US" sz="1600" dirty="0" smtClean="0"/>
              <a:t>입력</a:t>
            </a:r>
            <a:endParaRPr lang="en-US" altLang="ko-KR" sz="1600" dirty="0" smtClean="0"/>
          </a:p>
          <a:p>
            <a:pPr lvl="1"/>
            <a:r>
              <a:rPr lang="en-US" altLang="ko-KR" sz="1600" dirty="0"/>
              <a:t>BERT</a:t>
            </a:r>
            <a:r>
              <a:rPr lang="ko-KR" altLang="en-US" sz="1600" dirty="0"/>
              <a:t>와 마찬가지로 이미지 분류를 위해 </a:t>
            </a:r>
            <a:r>
              <a:rPr lang="en-US" altLang="ko-KR" sz="1600" dirty="0"/>
              <a:t>[class] </a:t>
            </a:r>
            <a:r>
              <a:rPr lang="ko-KR" altLang="en-US" sz="1600" dirty="0"/>
              <a:t>토큰을 사용</a:t>
            </a:r>
            <a:endParaRPr lang="en-US" altLang="ko-KR" sz="16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65611-4AD3-422A-A005-D0661234070F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6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주요 작동 원리</a:t>
            </a:r>
            <a:endParaRPr lang="en-US" altLang="ko-KR" dirty="0" smtClean="0"/>
          </a:p>
          <a:p>
            <a:pPr lvl="1"/>
            <a:r>
              <a:rPr lang="en-US" altLang="ko-KR" dirty="0"/>
              <a:t>linear projection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93B85-2E2C-47BB-ADE0-F08886364568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14" y="3140076"/>
            <a:ext cx="6528636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92000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주요 작동원리</a:t>
                </a:r>
                <a:endParaRPr lang="en-US" altLang="ko-KR" sz="2000" dirty="0" smtClean="0"/>
              </a:p>
              <a:p>
                <a:pPr lvl="1"/>
                <a:r>
                  <a:rPr lang="en-US" altLang="ko-KR" sz="1800" dirty="0" smtClean="0"/>
                  <a:t>Linear projection =&gt; </a:t>
                </a:r>
                <a:r>
                  <a:rPr lang="ko-KR" altLang="en-US" sz="1800" dirty="0" smtClean="0"/>
                  <a:t>임베딩 벡터 </a:t>
                </a:r>
                <a:r>
                  <a:rPr lang="en-US" altLang="ko-KR" sz="1800" dirty="0" smtClean="0"/>
                  <a:t>(</a:t>
                </a:r>
                <a:r>
                  <a:rPr lang="ko-KR" altLang="en-US" sz="1800" dirty="0" smtClean="0"/>
                  <a:t>아래에서 식</a:t>
                </a:r>
                <a:r>
                  <a:rPr lang="en-US" altLang="ko-KR" sz="1800" dirty="0" smtClean="0"/>
                  <a:t>(1))</a:t>
                </a:r>
              </a:p>
              <a:p>
                <a:pPr lvl="1"/>
                <a:r>
                  <a:rPr lang="en-US" altLang="ko-KR" sz="1800" dirty="0" smtClean="0"/>
                  <a:t>E</a:t>
                </a:r>
                <a:r>
                  <a:rPr lang="ko-KR" altLang="en-US" sz="1800" dirty="0" smtClean="0"/>
                  <a:t>가 가중치 행렬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ko-KR" altLang="en-US" sz="1800" dirty="0" smtClean="0"/>
                  <a:t>는 각 패치의 벡터를 의미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class</m:t>
                        </m:r>
                      </m:sub>
                    </m:sSub>
                  </m:oMath>
                </a14:m>
                <a:r>
                  <a:rPr lang="ko-KR" altLang="en-US" sz="1800" dirty="0" smtClean="0"/>
                  <a:t>는 </a:t>
                </a:r>
                <a:r>
                  <a:rPr lang="en-US" altLang="ko-KR" sz="1800" dirty="0" smtClean="0"/>
                  <a:t>[CLS] </a:t>
                </a:r>
                <a:r>
                  <a:rPr lang="ko-KR" altLang="en-US" sz="1800" dirty="0" smtClean="0"/>
                  <a:t>토큰 벡터를 의미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13841-E008-4FB4-A9AE-B5711F6A85E1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432" y="3992742"/>
            <a:ext cx="6858000" cy="160020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" y="5749925"/>
                <a:ext cx="7964488" cy="5395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Layer L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즉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,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마지막 인코더 블락에서 출력하는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[class] 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토큰의 은닉 상태 벡터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위에서는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4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sz="1400" b="1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𝐿</m:t>
                        </m:r>
                      </m:sub>
                      <m:sup>
                        <m:r>
                          <a:rPr lang="en-US" altLang="ko-KR" sz="1400" i="1" kern="100"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Times New Roman" panose="020206030504050203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이라고 표현되었음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)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는 이미지를 대표하는 값이 되고 이를 이용해서 종속변수의 값을 예측합니다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</a:t>
                </a:r>
                <a:r>
                  <a:rPr lang="ko-KR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식 </a:t>
                </a:r>
                <a:r>
                  <a:rPr lang="en-US" altLang="ko-KR" sz="1400" kern="100" dirty="0"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</a:rPr>
                  <a:t>(4)).</a:t>
                </a:r>
                <a:endParaRPr lang="ko-KR" altLang="ko-KR" sz="1400" kern="100" dirty="0"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749925"/>
                <a:ext cx="7964488" cy="539571"/>
              </a:xfrm>
              <a:prstGeom prst="rect">
                <a:avLst/>
              </a:prstGeom>
              <a:blipFill>
                <a:blip r:embed="rId4"/>
                <a:stretch>
                  <a:fillRect l="-230" t="-2247" r="-153" b="-10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 bwMode="auto">
          <a:xfrm flipV="1">
            <a:off x="2286000" y="5408612"/>
            <a:ext cx="304800" cy="382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6553200" y="3124200"/>
            <a:ext cx="22236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mtClean="0"/>
              <a:t>위치 임베딩 벡터 사용</a:t>
            </a:r>
            <a:endParaRPr lang="ko-KR" altLang="en-US" sz="160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7042150" y="3429000"/>
            <a:ext cx="501650" cy="646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ectangle 14"/>
          <p:cNvSpPr/>
          <p:nvPr/>
        </p:nvSpPr>
        <p:spPr>
          <a:xfrm>
            <a:off x="12027" y="3436476"/>
            <a:ext cx="16617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err="1">
                <a:latin typeface="맑은 고딕" panose="020B0503020000020004" pitchFamily="50" charset="-127"/>
                <a:cs typeface="Times New Roman" panose="02020603050405020304" pitchFamily="18" charset="0"/>
              </a:rPr>
              <a:t>MLP</a:t>
            </a:r>
            <a:r>
              <a:rPr lang="en-US" altLang="ko-KR" sz="1200" dirty="0">
                <a:latin typeface="맑은 고딕" panose="020B0503020000020004" pitchFamily="50" charset="-127"/>
                <a:cs typeface="Times New Roman" panose="02020603050405020304" pitchFamily="18" charset="0"/>
              </a:rPr>
              <a:t> (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이는 </a:t>
            </a:r>
            <a:r>
              <a:rPr lang="ko-KR" altLang="ko-KR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트랜</a:t>
            </a:r>
            <a:r>
              <a:rPr lang="ko-KR" altLang="en-US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스</a:t>
            </a:r>
            <a:r>
              <a:rPr lang="ko-KR" altLang="ko-KR" sz="1200" dirty="0" smtClean="0">
                <a:ea typeface="맑은 고딕" panose="020B0503020000020004" pitchFamily="50" charset="-127"/>
                <a:cs typeface="Times New Roman" panose="02020603050405020304" pitchFamily="18" charset="0"/>
              </a:rPr>
              <a:t>포머에서 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위치기반 </a:t>
            </a:r>
            <a:r>
              <a:rPr lang="en-US" altLang="ko-KR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FFN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를 의미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에서는 </a:t>
            </a:r>
            <a:r>
              <a:rPr lang="en-US" altLang="ko-KR" sz="1200" dirty="0" err="1">
                <a:ea typeface="맑은 고딕" panose="020B0503020000020004" pitchFamily="50" charset="-127"/>
                <a:cs typeface="Times New Roman" panose="02020603050405020304" pitchFamily="18" charset="0"/>
              </a:rPr>
              <a:t>GELU</a:t>
            </a:r>
            <a:r>
              <a:rPr lang="en-US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200" dirty="0">
                <a:ea typeface="맑은 고딕" panose="020B0503020000020004" pitchFamily="50" charset="-127"/>
                <a:cs typeface="Times New Roman" panose="02020603050405020304" pitchFamily="18" charset="0"/>
              </a:rPr>
              <a:t>활성화함수를 사용하는 두 개의 층이 사용</a:t>
            </a:r>
            <a:endParaRPr lang="ko-KR" altLang="en-US" sz="1200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1447800" y="4267200"/>
            <a:ext cx="838200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1760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모형의 성능</a:t>
            </a:r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endParaRPr lang="en-US" altLang="ko-KR" sz="2400" dirty="0" smtClean="0"/>
          </a:p>
          <a:p>
            <a:endParaRPr lang="en-US" altLang="ko-KR" sz="2400" dirty="0"/>
          </a:p>
          <a:p>
            <a:r>
              <a:rPr lang="en-US" altLang="ko-KR" sz="2400" dirty="0" err="1"/>
              <a:t>ViT</a:t>
            </a:r>
            <a:r>
              <a:rPr lang="en-US" altLang="ko-KR" sz="2400" dirty="0"/>
              <a:t>-Large</a:t>
            </a:r>
            <a:r>
              <a:rPr lang="ko-KR" altLang="en-US" sz="2400" dirty="0"/>
              <a:t>와 </a:t>
            </a:r>
            <a:r>
              <a:rPr lang="en-US" altLang="ko-KR" sz="2400" dirty="0" err="1"/>
              <a:t>Vit</a:t>
            </a:r>
            <a:r>
              <a:rPr lang="en-US" altLang="ko-KR" sz="2400" dirty="0"/>
              <a:t>-Huge</a:t>
            </a:r>
            <a:r>
              <a:rPr lang="ko-KR" altLang="en-US" sz="2400" dirty="0"/>
              <a:t>의 차이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5EDD-D256-414B-A46A-836B0265C567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514600"/>
            <a:ext cx="6019800" cy="2057400"/>
          </a:xfrm>
          <a:prstGeom prst="rect">
            <a:avLst/>
          </a:prstGeom>
          <a:noFill/>
        </p:spPr>
      </p:pic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181600"/>
            <a:ext cx="5105400" cy="12922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9899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ViT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Hybrid Architecture</a:t>
            </a:r>
            <a:endParaRPr lang="ko-KR" altLang="ko-KR" dirty="0"/>
          </a:p>
          <a:p>
            <a:pPr lvl="1"/>
            <a:r>
              <a:rPr lang="en-US" altLang="ko-KR" dirty="0"/>
              <a:t>CNN</a:t>
            </a:r>
            <a:r>
              <a:rPr lang="ko-KR" altLang="ko-KR" dirty="0"/>
              <a:t>을 적용해서 도출되는 </a:t>
            </a:r>
            <a:r>
              <a:rPr lang="en-US" altLang="ko-KR" dirty="0"/>
              <a:t>feature map</a:t>
            </a:r>
            <a:r>
              <a:rPr lang="ko-KR" altLang="ko-KR" dirty="0"/>
              <a:t>을 이용해서 패치를 추출하고</a:t>
            </a:r>
            <a:r>
              <a:rPr lang="en-US" altLang="ko-KR" dirty="0"/>
              <a:t>, </a:t>
            </a:r>
            <a:r>
              <a:rPr lang="ko-KR" altLang="ko-KR" dirty="0"/>
              <a:t>거기에 임베딩 프로젝션을 적용해서 임베딩 벡터를 만들 수 있다</a:t>
            </a:r>
            <a:r>
              <a:rPr lang="en-US" altLang="ko-KR" dirty="0"/>
              <a:t>. </a:t>
            </a:r>
            <a:endParaRPr lang="ko-KR" altLang="ko-KR" dirty="0"/>
          </a:p>
          <a:p>
            <a:pPr lvl="1"/>
            <a:r>
              <a:rPr lang="en-US" altLang="ko-KR" dirty="0" smtClean="0"/>
              <a:t>special case: </a:t>
            </a:r>
            <a:r>
              <a:rPr lang="ko-KR" altLang="en-US" dirty="0" smtClean="0"/>
              <a:t>패치의 크기 </a:t>
            </a:r>
            <a:r>
              <a:rPr lang="en-US" altLang="ko-KR" dirty="0" smtClean="0"/>
              <a:t>= </a:t>
            </a:r>
            <a:r>
              <a:rPr lang="en-US" altLang="ko-KR" dirty="0" err="1" smtClean="0"/>
              <a:t>1x1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4C4F-C008-4328-A3CE-BC89DE2BFC2D}" type="datetime1">
              <a:rPr lang="en-US" altLang="ko-KR" smtClean="0"/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ViT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3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>
              <a:lumMod val="60000"/>
              <a:lumOff val="40000"/>
            </a:schemeClr>
          </a:solidFill>
          <a:prstDash val="sysDash"/>
          <a:round/>
          <a:headEnd type="none" w="med" len="med"/>
          <a:tailEnd type="triangle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27564</TotalTime>
  <Words>560</Words>
  <Application>Microsoft Office PowerPoint</Application>
  <PresentationFormat>On-screen Show (4:3)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Vision Transformer (ViT)</vt:lpstr>
      <vt:lpstr>ViT</vt:lpstr>
      <vt:lpstr>ViT</vt:lpstr>
      <vt:lpstr>ViT의 구조</vt:lpstr>
      <vt:lpstr>ViT</vt:lpstr>
      <vt:lpstr>ViT</vt:lpstr>
      <vt:lpstr>ViT</vt:lpstr>
      <vt:lpstr>ViT</vt:lpstr>
      <vt:lpstr>ViT</vt:lpstr>
      <vt:lpstr>ViT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479</cp:revision>
  <dcterms:created xsi:type="dcterms:W3CDTF">2015-01-19T14:33:39Z</dcterms:created>
  <dcterms:modified xsi:type="dcterms:W3CDTF">2023-11-19T10:25:11Z</dcterms:modified>
</cp:coreProperties>
</file>