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7"/>
  </p:notesMasterIdLst>
  <p:sldIdLst>
    <p:sldId id="256" r:id="rId2"/>
    <p:sldId id="392" r:id="rId3"/>
    <p:sldId id="393" r:id="rId4"/>
    <p:sldId id="394" r:id="rId5"/>
    <p:sldId id="395" r:id="rId6"/>
    <p:sldId id="396" r:id="rId7"/>
    <p:sldId id="397" r:id="rId8"/>
    <p:sldId id="398" r:id="rId9"/>
    <p:sldId id="399" r:id="rId10"/>
    <p:sldId id="400" r:id="rId11"/>
    <p:sldId id="401" r:id="rId12"/>
    <p:sldId id="402" r:id="rId13"/>
    <p:sldId id="403" r:id="rId14"/>
    <p:sldId id="404" r:id="rId15"/>
    <p:sldId id="391" r:id="rId16"/>
  </p:sldIdLst>
  <p:sldSz cx="9144000" cy="6858000" type="screen4x3"/>
  <p:notesSz cx="6858000" cy="9144000"/>
  <p:custDataLst>
    <p:tags r:id="rId1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046" autoAdjust="0"/>
  </p:normalViewPr>
  <p:slideViewPr>
    <p:cSldViewPr>
      <p:cViewPr varScale="1">
        <p:scale>
          <a:sx n="57" d="100"/>
          <a:sy n="57" d="100"/>
        </p:scale>
        <p:origin x="1468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EF61E2-3B94-429A-B556-60A38F36CBB3}" type="datetimeFigureOut">
              <a:rPr lang="en-US" smtClean="0"/>
              <a:pPr/>
              <a:t>11/18/2023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7F9376-9C26-4D8E-A786-07D622B5D5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017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35844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45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35847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48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5849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0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1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585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585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35854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6CAC8662-94F3-4B93-A1A0-39080C79FF9E}" type="datetime1">
              <a:rPr lang="en-US" altLang="ko-KR" smtClean="0"/>
              <a:t>11/18/2023</a:t>
            </a:fld>
            <a:endParaRPr lang="en-US"/>
          </a:p>
        </p:txBody>
      </p:sp>
      <p:sp>
        <p:nvSpPr>
          <p:cNvPr id="35855" name="Rectangle 15"/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altLang="ko-KR" smtClean="0"/>
              <a:t>Swin Tranformer</a:t>
            </a:r>
            <a:endParaRPr lang="en-US" dirty="0"/>
          </a:p>
        </p:txBody>
      </p:sp>
      <p:sp>
        <p:nvSpPr>
          <p:cNvPr id="35856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991A3FD-C581-4320-B774-EA4609914C8C}" type="datetime1">
              <a:rPr lang="en-US" altLang="ko-KR" smtClean="0"/>
              <a:t>11/18/2023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Swin Tranformer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715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617CAEC-8C94-448F-9893-9A3B5D0EE077}" type="datetime1">
              <a:rPr lang="en-US" altLang="ko-KR" smtClean="0"/>
              <a:t>11/18/2023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Swin Tranformer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292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7E90C03-1C2C-4EB0-8D70-A8A9309C4773}" type="datetime1">
              <a:rPr lang="en-US" altLang="ko-KR" smtClean="0"/>
              <a:t>11/18/2023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Swin Tranformer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749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4372E6C-3389-4B8E-822B-A0FC96FE18B2}" type="datetime1">
              <a:rPr lang="en-US" altLang="ko-KR" smtClean="0"/>
              <a:t>11/18/2023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Swin Tranformer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497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87C7795-9CC5-4ECC-8E64-F3FCA1772A85}" type="datetime1">
              <a:rPr lang="en-US" altLang="ko-KR" smtClean="0"/>
              <a:t>11/18/2023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Swin Tranformer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960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A2F9852-1119-4341-AC06-64935FA5A88D}" type="datetime1">
              <a:rPr lang="en-US" altLang="ko-KR" smtClean="0"/>
              <a:t>11/18/2023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Swin Tranformer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823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7E5E242-9A84-4D76-8AF4-86D8302EFAC0}" type="datetime1">
              <a:rPr lang="en-US" altLang="ko-KR" smtClean="0"/>
              <a:t>11/18/2023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Swin Tranformer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14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637A161-34B4-425D-9C9F-55BF02E12137}" type="datetime1">
              <a:rPr lang="en-US" altLang="ko-KR" smtClean="0"/>
              <a:t>11/18/2023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Swin Tranformer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74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E935B12-4FE7-4861-9467-8CA11AD86717}" type="datetime1">
              <a:rPr lang="en-US" altLang="ko-KR" smtClean="0"/>
              <a:t>11/18/2023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Swin Tranformer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470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A31B862-C223-4719-8A68-48F296F84789}" type="datetime1">
              <a:rPr lang="en-US" altLang="ko-KR" smtClean="0"/>
              <a:t>11/18/2023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Swin Tranformer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480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3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4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482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482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</a:defRPr>
            </a:lvl1pPr>
          </a:lstStyle>
          <a:p>
            <a:fld id="{6AA30587-B37D-4271-92AC-16F82B13EDA9}" type="datetime1">
              <a:rPr lang="en-US" altLang="ko-KR" smtClean="0"/>
              <a:t>11/18/2023</a:t>
            </a:fld>
            <a:endParaRPr lang="en-US"/>
          </a:p>
        </p:txBody>
      </p:sp>
      <p:sp>
        <p:nvSpPr>
          <p:cNvPr id="3482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n-lt"/>
              </a:defRPr>
            </a:lvl1pPr>
          </a:lstStyle>
          <a:p>
            <a:r>
              <a:rPr lang="en-US" altLang="ko-KR" smtClean="0"/>
              <a:t>Swin Tranformer</a:t>
            </a:r>
            <a:endParaRPr lang="en-US"/>
          </a:p>
        </p:txBody>
      </p:sp>
      <p:sp>
        <p:nvSpPr>
          <p:cNvPr id="3482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</a:defRPr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hyperlink" Target="https://www.youtube.com/watch?v=2lZvuU_IIMA&amp;t=1884s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uggingface/notebooks/blob/main/examples/image_classification.ipynb" TargetMode="External"/><Relationship Id="rId2" Type="http://schemas.openxmlformats.org/officeDocument/2006/relationships/hyperlink" Target="https://huggingface.co/docs/transformers/model_doc/swin#transformers.SwinMode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Swin</a:t>
            </a:r>
            <a:r>
              <a:rPr lang="en-US" dirty="0" smtClean="0"/>
              <a:t> Transformer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990600" y="3886200"/>
            <a:ext cx="6781800" cy="1752600"/>
          </a:xfrm>
        </p:spPr>
        <p:txBody>
          <a:bodyPr/>
          <a:lstStyle/>
          <a:p>
            <a:pPr algn="r"/>
            <a:r>
              <a:rPr lang="en-US" dirty="0" smtClean="0"/>
              <a:t>Sang Yup Lee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Swin</a:t>
            </a:r>
            <a:r>
              <a:rPr lang="en-US" altLang="ko-KR" dirty="0" smtClean="0"/>
              <a:t> Transformer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/>
              <a:t>Efficient batch computation for shifted </a:t>
            </a:r>
            <a:r>
              <a:rPr lang="en-US" altLang="ko-KR" sz="2400" dirty="0" smtClean="0"/>
              <a:t>configuration</a:t>
            </a:r>
          </a:p>
          <a:p>
            <a:pPr lvl="1"/>
            <a:r>
              <a:rPr lang="en-US" altLang="ko-KR" sz="2000" dirty="0"/>
              <a:t>Shifted window partitioning </a:t>
            </a:r>
            <a:r>
              <a:rPr lang="ko-KR" altLang="en-US" sz="2000" dirty="0"/>
              <a:t>방법의 </a:t>
            </a:r>
            <a:r>
              <a:rPr lang="ko-KR" altLang="en-US" sz="2000" dirty="0" smtClean="0"/>
              <a:t>문제 </a:t>
            </a:r>
            <a:endParaRPr lang="en-US" altLang="ko-KR" sz="2000" dirty="0" smtClean="0"/>
          </a:p>
          <a:p>
            <a:pPr lvl="2"/>
            <a:r>
              <a:rPr lang="ko-KR" altLang="en-US" sz="1800" dirty="0" smtClean="0"/>
              <a:t>윈도우 </a:t>
            </a:r>
            <a:r>
              <a:rPr lang="ko-KR" altLang="en-US" sz="1800" dirty="0" smtClean="0"/>
              <a:t>수 증가</a:t>
            </a:r>
            <a:endParaRPr lang="en-US" altLang="ko-KR" sz="1800" dirty="0" smtClean="0"/>
          </a:p>
          <a:p>
            <a:pPr lvl="3"/>
            <a:r>
              <a:rPr lang="en-US" altLang="ko-KR" sz="1400" dirty="0"/>
              <a:t>(H/M)x(W/M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⇒</a:t>
            </a:r>
            <a:r>
              <a:rPr lang="en-US" altLang="ko-KR" sz="1400" dirty="0" smtClean="0"/>
              <a:t> </a:t>
            </a:r>
            <a:r>
              <a:rPr lang="en-US" altLang="ko-KR" sz="1400" dirty="0" smtClean="0"/>
              <a:t>(</a:t>
            </a:r>
            <a:r>
              <a:rPr lang="en-US" altLang="ko-KR" sz="1400" dirty="0"/>
              <a:t>H/</a:t>
            </a:r>
            <a:r>
              <a:rPr lang="en-US" altLang="ko-KR" sz="1400" dirty="0" err="1"/>
              <a:t>M+1</a:t>
            </a:r>
            <a:r>
              <a:rPr lang="en-US" altLang="ko-KR" sz="1400" dirty="0"/>
              <a:t>)x(W/</a:t>
            </a:r>
            <a:r>
              <a:rPr lang="en-US" altLang="ko-KR" sz="1400" dirty="0" err="1"/>
              <a:t>M+1</a:t>
            </a:r>
            <a:r>
              <a:rPr lang="en-US" altLang="ko-KR" sz="1400" dirty="0" smtClean="0"/>
              <a:t>)</a:t>
            </a:r>
          </a:p>
          <a:p>
            <a:pPr lvl="3"/>
            <a:r>
              <a:rPr lang="ko-KR" altLang="en-US" sz="1400" dirty="0" smtClean="0"/>
              <a:t>이전 슬라이드의 경우</a:t>
            </a:r>
            <a:r>
              <a:rPr lang="en-US" altLang="ko-KR" sz="1400" dirty="0" smtClean="0"/>
              <a:t>: 4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⇒</a:t>
            </a:r>
            <a:r>
              <a:rPr lang="en-US" altLang="ko-KR" sz="1400" dirty="0" smtClean="0"/>
              <a:t> </a:t>
            </a:r>
            <a:r>
              <a:rPr lang="en-US" altLang="ko-KR" sz="1400" dirty="0" smtClean="0"/>
              <a:t>9</a:t>
            </a:r>
          </a:p>
          <a:p>
            <a:pPr lvl="2"/>
            <a:r>
              <a:rPr lang="en-US" altLang="ko-KR" sz="1800" dirty="0" err="1" smtClean="0"/>
              <a:t>MxM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보다 작아지는 윈도우 발생</a:t>
            </a:r>
            <a:endParaRPr lang="en-US" altLang="ko-KR" sz="1800" dirty="0" smtClean="0"/>
          </a:p>
          <a:p>
            <a:pPr lvl="1"/>
            <a:r>
              <a:rPr lang="ko-KR" altLang="en-US" sz="2200" dirty="0" smtClean="0"/>
              <a:t>단순 해결 방법</a:t>
            </a:r>
            <a:endParaRPr lang="en-US" altLang="ko-KR" sz="2200" dirty="0" smtClean="0"/>
          </a:p>
          <a:p>
            <a:pPr lvl="2"/>
            <a:r>
              <a:rPr lang="ko-KR" altLang="en-US" sz="1800" dirty="0"/>
              <a:t>패딩 방법을 사용해서 </a:t>
            </a:r>
            <a:r>
              <a:rPr lang="en-US" altLang="ko-KR" sz="1800" dirty="0" err="1"/>
              <a:t>MxM</a:t>
            </a:r>
            <a:r>
              <a:rPr lang="en-US" altLang="ko-KR" sz="1800" dirty="0"/>
              <a:t> </a:t>
            </a:r>
            <a:r>
              <a:rPr lang="ko-KR" altLang="en-US" sz="1800" dirty="0"/>
              <a:t>보다 작은 윈도우의 크기를 </a:t>
            </a:r>
            <a:r>
              <a:rPr lang="en-US" altLang="ko-KR" sz="1800" dirty="0" err="1"/>
              <a:t>MxM</a:t>
            </a:r>
            <a:r>
              <a:rPr lang="ko-KR" altLang="en-US" sz="1800" dirty="0"/>
              <a:t>으로 만든 후 </a:t>
            </a:r>
            <a:r>
              <a:rPr lang="en-US" altLang="ko-KR" sz="1800" dirty="0"/>
              <a:t>padded </a:t>
            </a:r>
            <a:r>
              <a:rPr lang="ko-KR" altLang="en-US" sz="1800" dirty="0"/>
              <a:t>된 부분은 </a:t>
            </a:r>
            <a:r>
              <a:rPr lang="en-US" altLang="ko-KR" sz="1800" dirty="0"/>
              <a:t>masking </a:t>
            </a:r>
            <a:r>
              <a:rPr lang="ko-KR" altLang="en-US" sz="1800" dirty="0"/>
              <a:t>해 버리는 </a:t>
            </a:r>
            <a:r>
              <a:rPr lang="ko-KR" altLang="en-US" sz="1800" dirty="0" smtClean="0"/>
              <a:t>것</a:t>
            </a:r>
            <a:endParaRPr lang="en-US" altLang="ko-KR" sz="1800" dirty="0" smtClean="0"/>
          </a:p>
          <a:p>
            <a:pPr lvl="2"/>
            <a:r>
              <a:rPr lang="ko-KR" altLang="en-US" sz="1800" dirty="0" smtClean="0"/>
              <a:t>하지만 이렇게 하면 계산해야 하는 윈도우 수 증가</a:t>
            </a:r>
            <a:endParaRPr lang="ko-KR" alt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32C7C-45AE-4795-ABB1-B31EA2E64A17}" type="datetime1">
              <a:rPr lang="en-US" altLang="ko-KR" smtClean="0"/>
              <a:t>11/18/2023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Swin Tranformer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1689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Swin</a:t>
            </a:r>
            <a:r>
              <a:rPr lang="en-US" altLang="ko-KR" dirty="0" smtClean="0"/>
              <a:t> Transformer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/>
              <a:t>Efficient batch computation for shifted </a:t>
            </a:r>
            <a:r>
              <a:rPr lang="en-US" altLang="ko-KR" sz="2400" dirty="0" smtClean="0"/>
              <a:t>configuration</a:t>
            </a:r>
          </a:p>
          <a:p>
            <a:pPr lvl="1"/>
            <a:r>
              <a:rPr lang="ko-KR" altLang="en-US" sz="2000" dirty="0" smtClean="0"/>
              <a:t>논문에서 </a:t>
            </a:r>
            <a:r>
              <a:rPr lang="ko-KR" altLang="en-US" sz="2000" dirty="0" smtClean="0"/>
              <a:t>제안</a:t>
            </a:r>
            <a:r>
              <a:rPr lang="ko-KR" altLang="en-US" sz="2000" dirty="0" smtClean="0"/>
              <a:t>한</a:t>
            </a:r>
            <a:r>
              <a:rPr lang="ko-KR" altLang="en-US" sz="2000" dirty="0" smtClean="0"/>
              <a:t> </a:t>
            </a:r>
            <a:r>
              <a:rPr lang="ko-KR" altLang="en-US" sz="2000" dirty="0" smtClean="0"/>
              <a:t>방법 </a:t>
            </a:r>
            <a:r>
              <a:rPr lang="en-US" altLang="ko-KR" sz="2000" dirty="0"/>
              <a:t>=&gt; </a:t>
            </a:r>
            <a:r>
              <a:rPr lang="en-US" altLang="ko-KR" sz="2000" dirty="0" smtClean="0"/>
              <a:t>cyclic-shifting </a:t>
            </a:r>
            <a:r>
              <a:rPr lang="ko-KR" altLang="en-US" sz="2000" dirty="0" smtClean="0"/>
              <a:t>방법</a:t>
            </a:r>
            <a:endParaRPr lang="en-US" altLang="ko-KR" sz="2000" dirty="0"/>
          </a:p>
          <a:p>
            <a:pPr lvl="1"/>
            <a:r>
              <a:rPr lang="ko-KR" altLang="en-US" sz="2000" dirty="0"/>
              <a:t>이렇게 하면 계산해야 하는 윈도우의 수는 </a:t>
            </a:r>
            <a:r>
              <a:rPr lang="ko-KR" altLang="en-US" sz="2000" dirty="0" smtClean="0"/>
              <a:t>동일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하지만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동일한 </a:t>
            </a:r>
            <a:r>
              <a:rPr lang="ko-KR" altLang="en-US" sz="2000" dirty="0"/>
              <a:t>윈도우안에 원래의 </a:t>
            </a:r>
            <a:r>
              <a:rPr lang="en-US" altLang="ko-KR" sz="2000" dirty="0"/>
              <a:t>feature map </a:t>
            </a:r>
            <a:r>
              <a:rPr lang="ko-KR" altLang="en-US" sz="2000" dirty="0"/>
              <a:t>상에서 이웃하지 않는 하위 윈도우들이 이웃하게 되는 경우가 발생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1016-A609-4F81-9727-6A832C1EEA2C}" type="datetime1">
              <a:rPr lang="en-US" altLang="ko-KR" smtClean="0"/>
              <a:t>11/18/2023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Swin Tranformer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3983504"/>
            <a:ext cx="7924800" cy="2204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0955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Swin</a:t>
            </a:r>
            <a:r>
              <a:rPr lang="en-US" altLang="ko-KR" dirty="0" smtClean="0"/>
              <a:t> Transformer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2688" y="2017713"/>
            <a:ext cx="4303712" cy="4114800"/>
          </a:xfrm>
        </p:spPr>
        <p:txBody>
          <a:bodyPr/>
          <a:lstStyle/>
          <a:p>
            <a:r>
              <a:rPr lang="en-US" altLang="ko-KR" sz="2400" dirty="0"/>
              <a:t>Efficient batch computation for shifted </a:t>
            </a:r>
            <a:r>
              <a:rPr lang="en-US" altLang="ko-KR" sz="2400" dirty="0" smtClean="0"/>
              <a:t>configuration</a:t>
            </a:r>
          </a:p>
          <a:p>
            <a:pPr lvl="1"/>
            <a:r>
              <a:rPr lang="ko-KR" altLang="en-US" sz="2000" dirty="0"/>
              <a:t>회색 부분에 존재하는 셀들과 초록색 부분에 존재하는 셀들 간의 </a:t>
            </a:r>
            <a:r>
              <a:rPr lang="en-US" altLang="ko-KR" sz="2000" dirty="0"/>
              <a:t>self-attention </a:t>
            </a:r>
            <a:r>
              <a:rPr lang="ko-KR" altLang="en-US" sz="2000" dirty="0"/>
              <a:t>따로 </a:t>
            </a:r>
            <a:r>
              <a:rPr lang="ko-KR" altLang="en-US" sz="2000" dirty="0" smtClean="0"/>
              <a:t>진행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이를 </a:t>
            </a:r>
            <a:r>
              <a:rPr lang="ko-KR" altLang="en-US" sz="2000" dirty="0"/>
              <a:t>위해 마스킹 기법 사용</a:t>
            </a:r>
            <a:endParaRPr lang="en-US" altLang="ko-KR" sz="20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304F0-D6D0-4B09-8D94-BB8048AD232B}" type="datetime1">
              <a:rPr lang="en-US" altLang="ko-KR" smtClean="0"/>
              <a:t>11/18/2023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Swin Tranformer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8" name="Picture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2438400"/>
            <a:ext cx="2038815" cy="2057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042010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Swin</a:t>
            </a:r>
            <a:r>
              <a:rPr lang="en-US" altLang="ko-KR" dirty="0" smtClean="0"/>
              <a:t> Transformer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14399" y="2017713"/>
                <a:ext cx="8029575" cy="4114800"/>
              </a:xfrm>
            </p:spPr>
            <p:txBody>
              <a:bodyPr/>
              <a:lstStyle/>
              <a:p>
                <a:r>
                  <a:rPr lang="en-US" altLang="ko-KR" sz="2800" dirty="0" smtClean="0"/>
                  <a:t>Self-attention </a:t>
                </a:r>
                <a:r>
                  <a:rPr lang="ko-KR" altLang="en-US" sz="2800" dirty="0" smtClean="0"/>
                  <a:t>계산</a:t>
                </a:r>
                <a:endParaRPr lang="en-US" altLang="ko-KR" sz="2800" dirty="0" smtClean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400" b="0" i="0" smtClean="0">
                        <a:latin typeface="Cambria Math" panose="02040503050406030204" pitchFamily="18" charset="0"/>
                      </a:rPr>
                      <m:t>Attention</m:t>
                    </m:r>
                    <m:d>
                      <m:d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2400" b="0" i="0" smtClean="0">
                            <a:latin typeface="Cambria Math" panose="02040503050406030204" pitchFamily="18" charset="0"/>
                          </a:rPr>
                          <m:t>Q</m:t>
                        </m:r>
                        <m:r>
                          <a:rPr lang="en-US" altLang="ko-KR" sz="2400" b="0" i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altLang="ko-KR" sz="2400" b="0" i="0" smtClean="0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en-US" altLang="ko-KR" sz="2400" b="0" i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altLang="ko-KR" sz="2400" b="0" i="0" smtClean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</m:d>
                    <m:r>
                      <a:rPr lang="en-US" altLang="ko-KR" sz="24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sz="2400" b="0" i="0" smtClean="0">
                        <a:latin typeface="Cambria Math" panose="02040503050406030204" pitchFamily="18" charset="0"/>
                      </a:rPr>
                      <m:t>SoftMax</m:t>
                    </m:r>
                    <m:d>
                      <m:d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ko-KR" sz="2400" b="0" i="0" smtClean="0">
                                <a:latin typeface="Cambria Math" panose="02040503050406030204" pitchFamily="18" charset="0"/>
                              </a:rPr>
                              <m:t>Q</m:t>
                            </m:r>
                            <m:sSup>
                              <m:sSupPr>
                                <m:ctrlP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2400" b="0" i="0" smtClean="0"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a:rPr lang="en-US" altLang="ko-KR" sz="2400" b="0" i="0" smtClean="0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sup>
                            </m:sSup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b>
                                  <m:sSubPr>
                                    <m:ctrlP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rad>
                          </m:den>
                        </m:f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altLang="ko-KR" sz="2400" dirty="0" smtClean="0"/>
              </a:p>
              <a:p>
                <a:pPr lvl="1"/>
                <a:r>
                  <a:rPr lang="en-US" altLang="ko-KR" sz="2400" dirty="0" smtClean="0"/>
                  <a:t>B</a:t>
                </a:r>
                <a:r>
                  <a:rPr lang="ko-KR" altLang="en-US" sz="2400" dirty="0" smtClean="0"/>
                  <a:t>는 </a:t>
                </a:r>
                <a:r>
                  <a:rPr lang="en-US" altLang="ko-KR" sz="2400" dirty="0"/>
                  <a:t>relative position </a:t>
                </a:r>
                <a:r>
                  <a:rPr lang="en-US" altLang="ko-KR" sz="2400" dirty="0" smtClean="0"/>
                  <a:t>bias</a:t>
                </a:r>
                <a:r>
                  <a:rPr lang="ko-KR" altLang="en-US" sz="2400" dirty="0" smtClean="0"/>
                  <a:t>를 의미</a:t>
                </a:r>
                <a:endParaRPr lang="en-US" altLang="ko-KR" sz="2400" dirty="0" smtClean="0"/>
              </a:p>
              <a:p>
                <a:pPr lvl="2"/>
                <a:r>
                  <a:rPr lang="ko-KR" altLang="ko-KR" sz="2000" dirty="0"/>
                  <a:t>본 논문에서는 위치 기반 임베딩 정보를 사용하지 않고</a:t>
                </a:r>
                <a:r>
                  <a:rPr lang="en-US" altLang="ko-KR" sz="2000" dirty="0"/>
                  <a:t>, relative position bias</a:t>
                </a:r>
                <a:r>
                  <a:rPr lang="ko-KR" altLang="ko-KR" sz="2000" dirty="0"/>
                  <a:t>를 </a:t>
                </a:r>
                <a:r>
                  <a:rPr lang="ko-KR" altLang="ko-KR" sz="2000" dirty="0" smtClean="0"/>
                  <a:t>사용했음</a:t>
                </a:r>
                <a:endParaRPr lang="en-US" altLang="ko-KR" sz="2000" dirty="0" smtClean="0"/>
              </a:p>
              <a:p>
                <a:pPr lvl="2"/>
                <a:r>
                  <a:rPr lang="ko-KR" altLang="en-US" sz="2000" dirty="0" smtClean="0"/>
                  <a:t>이미지에 존재하는 각 패치 간의 상대적 위치를 파악하는 방법</a:t>
                </a:r>
                <a:endParaRPr lang="en-US" altLang="ko-KR" sz="2000" dirty="0"/>
              </a:p>
              <a:p>
                <a:pPr lvl="2"/>
                <a:r>
                  <a:rPr lang="en-US" altLang="ko-KR" sz="2000" dirty="0">
                    <a:hlinkClick r:id="rId2"/>
                  </a:rPr>
                  <a:t>https://</a:t>
                </a:r>
                <a:r>
                  <a:rPr lang="en-US" altLang="ko-KR" sz="2000" dirty="0" err="1" smtClean="0">
                    <a:hlinkClick r:id="rId2"/>
                  </a:rPr>
                  <a:t>www.youtube.com</a:t>
                </a:r>
                <a:r>
                  <a:rPr lang="en-US" altLang="ko-KR" sz="2000" dirty="0" smtClean="0">
                    <a:hlinkClick r:id="rId2"/>
                  </a:rPr>
                  <a:t>/</a:t>
                </a:r>
                <a:r>
                  <a:rPr lang="en-US" altLang="ko-KR" sz="2000" dirty="0" err="1" smtClean="0">
                    <a:hlinkClick r:id="rId2"/>
                  </a:rPr>
                  <a:t>watch?v</a:t>
                </a:r>
                <a:r>
                  <a:rPr lang="en-US" altLang="ko-KR" sz="2000" dirty="0" smtClean="0">
                    <a:hlinkClick r:id="rId2"/>
                  </a:rPr>
                  <a:t>=</a:t>
                </a:r>
                <a:r>
                  <a:rPr lang="en-US" altLang="ko-KR" sz="2000" dirty="0" err="1" smtClean="0">
                    <a:hlinkClick r:id="rId2"/>
                  </a:rPr>
                  <a:t>2lZvuU_IIMA&amp;t</a:t>
                </a:r>
                <a:r>
                  <a:rPr lang="en-US" altLang="ko-KR" sz="2000" dirty="0" smtClean="0">
                    <a:hlinkClick r:id="rId2"/>
                  </a:rPr>
                  <a:t>=</a:t>
                </a:r>
                <a:r>
                  <a:rPr lang="en-US" altLang="ko-KR" sz="2000" dirty="0" err="1" smtClean="0">
                    <a:hlinkClick r:id="rId2"/>
                  </a:rPr>
                  <a:t>1884s</a:t>
                </a:r>
                <a:r>
                  <a:rPr lang="en-US" altLang="ko-KR" sz="2000" dirty="0" smtClean="0"/>
                  <a:t> </a:t>
                </a:r>
                <a:r>
                  <a:rPr lang="ko-KR" altLang="en-US" sz="2000" dirty="0" smtClean="0"/>
                  <a:t>참고</a:t>
                </a:r>
                <a:endParaRPr lang="ko-KR" alt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4399" y="2017713"/>
                <a:ext cx="8029575" cy="4114800"/>
              </a:xfrm>
              <a:blipFill>
                <a:blip r:embed="rId3"/>
                <a:stretch>
                  <a:fillRect l="-304" t="-1778" r="-75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5C082-9ACF-4890-B1FA-43EAEBAD6201}" type="datetime1">
              <a:rPr lang="en-US" altLang="ko-KR" smtClean="0"/>
              <a:t>11/18/2023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Swin Tranformer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4453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Swin</a:t>
            </a:r>
            <a:r>
              <a:rPr lang="en-US" altLang="ko-KR" dirty="0" smtClean="0"/>
              <a:t> Transformer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Hugging Face</a:t>
            </a:r>
          </a:p>
          <a:p>
            <a:pPr lvl="1"/>
            <a:r>
              <a:rPr lang="en-US" altLang="ko-KR" dirty="0">
                <a:hlinkClick r:id="rId2"/>
              </a:rPr>
              <a:t>https://</a:t>
            </a:r>
            <a:r>
              <a:rPr lang="en-US" altLang="ko-KR" dirty="0" err="1" smtClean="0">
                <a:hlinkClick r:id="rId2"/>
              </a:rPr>
              <a:t>huggingface.co</a:t>
            </a:r>
            <a:r>
              <a:rPr lang="en-US" altLang="ko-KR" dirty="0" smtClean="0">
                <a:hlinkClick r:id="rId2"/>
              </a:rPr>
              <a:t>/docs/transformers/</a:t>
            </a:r>
            <a:r>
              <a:rPr lang="en-US" altLang="ko-KR" dirty="0" err="1" smtClean="0">
                <a:hlinkClick r:id="rId2"/>
              </a:rPr>
              <a:t>model_doc</a:t>
            </a:r>
            <a:r>
              <a:rPr lang="en-US" altLang="ko-KR" dirty="0" smtClean="0">
                <a:hlinkClick r:id="rId2"/>
              </a:rPr>
              <a:t>/</a:t>
            </a:r>
            <a:r>
              <a:rPr lang="en-US" altLang="ko-KR" dirty="0" err="1" smtClean="0">
                <a:hlinkClick r:id="rId2"/>
              </a:rPr>
              <a:t>swin#transformers.SwinModel</a:t>
            </a:r>
            <a:endParaRPr lang="en-US" altLang="ko-KR" dirty="0" smtClean="0"/>
          </a:p>
          <a:p>
            <a:r>
              <a:rPr lang="en-US" altLang="ko-KR" dirty="0" smtClean="0"/>
              <a:t>Fine-tuning with custom datasets</a:t>
            </a:r>
          </a:p>
          <a:p>
            <a:pPr lvl="1"/>
            <a:r>
              <a:rPr lang="en-US" altLang="ko-KR" dirty="0">
                <a:hlinkClick r:id="rId3"/>
              </a:rPr>
              <a:t>https://</a:t>
            </a:r>
            <a:r>
              <a:rPr lang="en-US" altLang="ko-KR" dirty="0" err="1" smtClean="0">
                <a:hlinkClick r:id="rId3"/>
              </a:rPr>
              <a:t>github.com</a:t>
            </a:r>
            <a:r>
              <a:rPr lang="en-US" altLang="ko-KR" dirty="0" smtClean="0">
                <a:hlinkClick r:id="rId3"/>
              </a:rPr>
              <a:t>/</a:t>
            </a:r>
            <a:r>
              <a:rPr lang="en-US" altLang="ko-KR" dirty="0" err="1" smtClean="0">
                <a:hlinkClick r:id="rId3"/>
              </a:rPr>
              <a:t>huggingface</a:t>
            </a:r>
            <a:r>
              <a:rPr lang="en-US" altLang="ko-KR" dirty="0" smtClean="0">
                <a:hlinkClick r:id="rId3"/>
              </a:rPr>
              <a:t>/notebooks/blob/main/examples/</a:t>
            </a:r>
            <a:r>
              <a:rPr lang="en-US" altLang="ko-KR" dirty="0" err="1" smtClean="0">
                <a:hlinkClick r:id="rId3"/>
              </a:rPr>
              <a:t>image_classification.ipynb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See “</a:t>
            </a:r>
            <a:r>
              <a:rPr lang="en-US" altLang="ko-KR" dirty="0" err="1" smtClean="0"/>
              <a:t>Swin_T_finetuning.ipynb</a:t>
            </a:r>
            <a:r>
              <a:rPr lang="en-US" altLang="ko-KR" dirty="0" smtClean="0"/>
              <a:t>” 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08B44-4982-4C74-A05E-0F226C4319E9}" type="datetime1">
              <a:rPr lang="en-US" altLang="ko-KR" smtClean="0"/>
              <a:t>11/18/2023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Swin Tranformer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1951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Swin Tranformer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496867" y="3124200"/>
            <a:ext cx="21419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/>
              <a:t>Q &amp; A</a:t>
            </a:r>
            <a:endParaRPr lang="en-US" sz="5400" b="1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40283-2C8E-484E-B21A-D7C42E1F2CC6}" type="datetime1">
              <a:rPr lang="en-US" altLang="ko-KR" smtClean="0"/>
              <a:t>11/18/2023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648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Swin</a:t>
            </a:r>
            <a:r>
              <a:rPr lang="en-US" altLang="ko-KR" dirty="0" smtClean="0"/>
              <a:t> Transformer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 smtClean="0"/>
              <a:t>모형의 구조</a:t>
            </a:r>
            <a:endParaRPr lang="ko-KR" alt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0A1B2-3304-4951-87B4-1D90F00FEF21}" type="datetime1">
              <a:rPr lang="en-US" altLang="ko-KR" smtClean="0"/>
              <a:t>11/18/2023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Swin Tranformer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06361" y="5711272"/>
            <a:ext cx="872648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222222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Liu, Z., Lin, Y., Cao, Y., Hu, H., Wei, Y., Zhang, Z., ... &amp; </a:t>
            </a:r>
            <a:r>
              <a:rPr lang="en-US" altLang="ko-KR" sz="1400" dirty="0" err="1">
                <a:solidFill>
                  <a:srgbClr val="222222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Guo</a:t>
            </a:r>
            <a:r>
              <a:rPr lang="en-US" altLang="ko-KR" sz="1400" dirty="0">
                <a:solidFill>
                  <a:srgbClr val="222222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, B. (2021). </a:t>
            </a:r>
            <a:r>
              <a:rPr lang="en-US" altLang="ko-KR" sz="1400" dirty="0" err="1">
                <a:solidFill>
                  <a:srgbClr val="222222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Swin</a:t>
            </a:r>
            <a:r>
              <a:rPr lang="en-US" altLang="ko-KR" sz="1400" dirty="0">
                <a:solidFill>
                  <a:srgbClr val="222222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 transformer: Hierarchical vision transformer using shifted windows. In </a:t>
            </a:r>
            <a:r>
              <a:rPr lang="en-US" altLang="ko-KR" sz="1400" i="1" dirty="0">
                <a:solidFill>
                  <a:srgbClr val="222222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Proceedings of the IEEE/</a:t>
            </a:r>
            <a:r>
              <a:rPr lang="en-US" altLang="ko-KR" sz="1400" i="1" dirty="0" err="1">
                <a:solidFill>
                  <a:srgbClr val="222222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CVF</a:t>
            </a:r>
            <a:r>
              <a:rPr lang="en-US" altLang="ko-KR" sz="1400" i="1" dirty="0">
                <a:solidFill>
                  <a:srgbClr val="222222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 International Conference on Computer Vision</a:t>
            </a:r>
            <a:r>
              <a:rPr lang="en-US" altLang="ko-KR" sz="1400" dirty="0">
                <a:solidFill>
                  <a:srgbClr val="222222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 (pp. 10012-10022).</a:t>
            </a:r>
            <a:endParaRPr lang="ko-KR" altLang="en-US" sz="1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553721"/>
            <a:ext cx="8567720" cy="2840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323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Swin</a:t>
            </a:r>
            <a:r>
              <a:rPr lang="en-US" altLang="ko-KR" dirty="0" smtClean="0"/>
              <a:t> Transformer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399" y="2113970"/>
            <a:ext cx="8029575" cy="4114800"/>
          </a:xfrm>
        </p:spPr>
        <p:txBody>
          <a:bodyPr/>
          <a:lstStyle/>
          <a:p>
            <a:r>
              <a:rPr lang="ko-KR" altLang="en-US" sz="2800" dirty="0" smtClean="0"/>
              <a:t>작동 원리</a:t>
            </a:r>
            <a:endParaRPr lang="en-US" altLang="ko-KR" sz="2800" dirty="0" smtClean="0"/>
          </a:p>
          <a:p>
            <a:pPr lvl="1"/>
            <a:r>
              <a:rPr lang="en-US" altLang="ko-KR" sz="2400" dirty="0" smtClean="0"/>
              <a:t>Stage 1</a:t>
            </a:r>
          </a:p>
          <a:p>
            <a:pPr lvl="2"/>
            <a:r>
              <a:rPr lang="ko-KR" altLang="en-US" sz="2000" dirty="0"/>
              <a:t>원본 이미지를 여러 개의 겹치지 않는 패치들로 </a:t>
            </a:r>
            <a:r>
              <a:rPr lang="ko-KR" altLang="en-US" sz="2000" dirty="0" smtClean="0"/>
              <a:t>분할 </a:t>
            </a:r>
            <a:endParaRPr lang="en-US" altLang="ko-KR" sz="2000" dirty="0"/>
          </a:p>
          <a:p>
            <a:pPr lvl="3"/>
            <a:r>
              <a:rPr lang="ko-KR" altLang="en-US" sz="1800" dirty="0"/>
              <a:t>패치 크기는 </a:t>
            </a:r>
            <a:r>
              <a:rPr lang="en-US" altLang="ko-KR" sz="1800" dirty="0" err="1" smtClean="0"/>
              <a:t>4x4</a:t>
            </a:r>
            <a:endParaRPr lang="en-US" altLang="ko-KR" sz="1800" dirty="0" smtClean="0"/>
          </a:p>
          <a:p>
            <a:pPr lvl="3"/>
            <a:r>
              <a:rPr lang="ko-KR" altLang="en-US" sz="1800" dirty="0"/>
              <a:t>하나의 패치를 나타내는 벡터의 차원은 </a:t>
            </a:r>
            <a:r>
              <a:rPr lang="en-US" altLang="ko-KR" sz="1800" dirty="0" err="1"/>
              <a:t>4x4x3</a:t>
            </a:r>
            <a:r>
              <a:rPr lang="en-US" altLang="ko-KR" sz="1800" dirty="0"/>
              <a:t> = </a:t>
            </a:r>
            <a:r>
              <a:rPr lang="en-US" altLang="ko-KR" sz="1800" dirty="0" smtClean="0"/>
              <a:t>48</a:t>
            </a:r>
          </a:p>
          <a:p>
            <a:pPr lvl="3"/>
            <a:r>
              <a:rPr lang="ko-KR" altLang="en-US" sz="1800" dirty="0" smtClean="0"/>
              <a:t>토큰 수 </a:t>
            </a:r>
            <a:r>
              <a:rPr lang="en-US" altLang="ko-KR" sz="1800" dirty="0"/>
              <a:t>= (H/4)x(W/4)</a:t>
            </a:r>
            <a:endParaRPr lang="en-US" altLang="ko-KR" sz="1800" dirty="0" smtClean="0"/>
          </a:p>
          <a:p>
            <a:pPr lvl="2"/>
            <a:r>
              <a:rPr lang="ko-KR" altLang="en-US" sz="2000" dirty="0"/>
              <a:t>여기에 </a:t>
            </a:r>
            <a:r>
              <a:rPr lang="en-US" altLang="ko-KR" sz="2000" dirty="0"/>
              <a:t>linear embedding layer</a:t>
            </a:r>
            <a:r>
              <a:rPr lang="ko-KR" altLang="en-US" sz="2000" dirty="0"/>
              <a:t>를 적용해서 </a:t>
            </a:r>
            <a:r>
              <a:rPr lang="en-US" altLang="ko-KR" sz="2000" dirty="0"/>
              <a:t>C </a:t>
            </a:r>
            <a:r>
              <a:rPr lang="ko-KR" altLang="en-US" sz="2000" dirty="0"/>
              <a:t>차원의 임베딩 벡터를 </a:t>
            </a:r>
            <a:r>
              <a:rPr lang="ko-KR" altLang="en-US" sz="2000" dirty="0" smtClean="0"/>
              <a:t>생성</a:t>
            </a:r>
            <a:endParaRPr lang="en-US" altLang="ko-KR" sz="2000" dirty="0" smtClean="0"/>
          </a:p>
          <a:p>
            <a:pPr lvl="3"/>
            <a:r>
              <a:rPr lang="ko-KR" altLang="en-US" sz="1800" dirty="0"/>
              <a:t>가중치 행렬의 크기는 </a:t>
            </a:r>
            <a:r>
              <a:rPr lang="en-US" altLang="ko-KR" sz="1800" dirty="0" err="1" smtClean="0"/>
              <a:t>48xC</a:t>
            </a:r>
            <a:endParaRPr lang="en-US" altLang="ko-KR" sz="1800" dirty="0" smtClean="0"/>
          </a:p>
          <a:p>
            <a:pPr lvl="2"/>
            <a:r>
              <a:rPr lang="ko-KR" altLang="en-US" sz="2000" dirty="0" smtClean="0"/>
              <a:t>여기에 </a:t>
            </a:r>
            <a:r>
              <a:rPr lang="en-US" altLang="ko-KR" sz="2000" dirty="0" err="1"/>
              <a:t>Swin</a:t>
            </a:r>
            <a:r>
              <a:rPr lang="en-US" altLang="ko-KR" sz="2000" dirty="0"/>
              <a:t> Transformer </a:t>
            </a:r>
            <a:r>
              <a:rPr lang="en-US" altLang="ko-KR" sz="2000" dirty="0" smtClean="0"/>
              <a:t>Blocks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다음 슬라이드 참고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을 적용</a:t>
            </a:r>
            <a:endParaRPr lang="ko-KR" alt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5399A-9444-4477-B748-F8A6EA428BBF}" type="datetime1">
              <a:rPr lang="en-US" altLang="ko-KR" smtClean="0"/>
              <a:t>11/18/2023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Swin Tranformer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15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Swin</a:t>
            </a:r>
            <a:r>
              <a:rPr lang="en-US" altLang="ko-KR" dirty="0" smtClean="0"/>
              <a:t> Transformer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 smtClean="0"/>
              <a:t>두 개의 연속된 </a:t>
            </a:r>
            <a:r>
              <a:rPr lang="en-US" altLang="ko-KR" sz="2400" dirty="0" err="1" smtClean="0"/>
              <a:t>Swin</a:t>
            </a:r>
            <a:r>
              <a:rPr lang="en-US" altLang="ko-KR" sz="2400" dirty="0" smtClean="0"/>
              <a:t> Transformer Blocks</a:t>
            </a:r>
            <a:endParaRPr lang="ko-KR" alt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3A844-BBF7-4D38-A1B9-08EDAB965CD6}" type="datetime1">
              <a:rPr lang="en-US" altLang="ko-KR" smtClean="0"/>
              <a:t>11/18/2023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Swin Tranformer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9319" y="2575274"/>
            <a:ext cx="3556562" cy="372903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566480" y="2575274"/>
            <a:ext cx="3258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MSA</a:t>
            </a:r>
            <a:r>
              <a:rPr lang="en-US" altLang="ko-KR" dirty="0" smtClean="0"/>
              <a:t>: Multi-head self-attention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1793" y="3188732"/>
            <a:ext cx="15784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Window-based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MSA</a:t>
            </a:r>
            <a:endParaRPr lang="ko-KR" altLang="en-US" dirty="0"/>
          </a:p>
        </p:txBody>
      </p:sp>
      <p:cxnSp>
        <p:nvCxnSpPr>
          <p:cNvPr id="11" name="Straight Arrow Connector 10"/>
          <p:cNvCxnSpPr>
            <a:stCxn id="9" idx="2"/>
          </p:cNvCxnSpPr>
          <p:nvPr/>
        </p:nvCxnSpPr>
        <p:spPr bwMode="auto">
          <a:xfrm>
            <a:off x="810997" y="3835063"/>
            <a:ext cx="1303553" cy="111793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TextBox 11"/>
          <p:cNvSpPr txBox="1"/>
          <p:nvPr/>
        </p:nvSpPr>
        <p:spPr>
          <a:xfrm>
            <a:off x="-11151" y="4771686"/>
            <a:ext cx="1611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Shifted Window </a:t>
            </a:r>
            <a:r>
              <a:rPr lang="en-US" altLang="ko-KR" dirty="0" err="1" smtClean="0"/>
              <a:t>MSA</a:t>
            </a:r>
            <a:endParaRPr lang="ko-KR" altLang="en-US" dirty="0"/>
          </a:p>
        </p:txBody>
      </p:sp>
      <p:cxnSp>
        <p:nvCxnSpPr>
          <p:cNvPr id="14" name="Straight Arrow Connector 13"/>
          <p:cNvCxnSpPr/>
          <p:nvPr/>
        </p:nvCxnSpPr>
        <p:spPr bwMode="auto">
          <a:xfrm flipV="1">
            <a:off x="1462773" y="5006082"/>
            <a:ext cx="2560657" cy="25171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5881" y="3457123"/>
            <a:ext cx="3676535" cy="149587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5526681" y="5181600"/>
                <a:ext cx="3297808" cy="74308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ko-KR" altLang="en-US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e>
                      <m:sup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r>
                  <a:rPr lang="ko-KR" altLang="en-US" sz="1600" dirty="0" smtClean="0"/>
                  <a:t> </a:t>
                </a:r>
                <a:r>
                  <a:rPr lang="en-US" altLang="ko-KR" sz="1600" dirty="0" smtClean="0"/>
                  <a:t>denote the output features of the (S)W-</a:t>
                </a:r>
                <a:r>
                  <a:rPr lang="en-US" altLang="ko-KR" sz="1600" dirty="0" err="1" smtClean="0"/>
                  <a:t>MSA</a:t>
                </a:r>
                <a:r>
                  <a:rPr lang="en-US" altLang="ko-KR" sz="1600" dirty="0" smtClean="0"/>
                  <a:t> module and the </a:t>
                </a:r>
                <a:r>
                  <a:rPr lang="en-US" altLang="ko-KR" sz="1600" dirty="0" err="1" smtClean="0"/>
                  <a:t>MLP</a:t>
                </a:r>
                <a:r>
                  <a:rPr lang="en-US" altLang="ko-KR" sz="1600" dirty="0" smtClean="0"/>
                  <a:t> module for block </a:t>
                </a:r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altLang="ko-KR" sz="1600" dirty="0" smtClean="0"/>
                  <a:t>, respectively.</a:t>
                </a:r>
                <a:endParaRPr lang="ko-KR" altLang="en-US" sz="1600" dirty="0"/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6681" y="5181600"/>
                <a:ext cx="3297808" cy="743089"/>
              </a:xfrm>
              <a:prstGeom prst="rect">
                <a:avLst/>
              </a:prstGeom>
              <a:blipFill>
                <a:blip r:embed="rId4"/>
                <a:stretch>
                  <a:fillRect l="-3882" t="-8197" r="-4621" b="-147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4360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Swin</a:t>
            </a:r>
            <a:r>
              <a:rPr lang="en-US" altLang="ko-KR" dirty="0" smtClean="0"/>
              <a:t> Transformer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2688" y="2017713"/>
            <a:ext cx="7961312" cy="4114800"/>
          </a:xfrm>
        </p:spPr>
        <p:txBody>
          <a:bodyPr/>
          <a:lstStyle/>
          <a:p>
            <a:r>
              <a:rPr lang="ko-KR" altLang="en-US" sz="2000" dirty="0" smtClean="0"/>
              <a:t>작동 원리 </a:t>
            </a:r>
            <a:r>
              <a:rPr lang="en-US" altLang="ko-KR" sz="2000" dirty="0" smtClean="0"/>
              <a:t>(cont’d)</a:t>
            </a:r>
          </a:p>
          <a:p>
            <a:pPr lvl="1"/>
            <a:r>
              <a:rPr lang="en-US" altLang="ko-KR" sz="1800" dirty="0" smtClean="0"/>
              <a:t>Stage 2</a:t>
            </a:r>
          </a:p>
          <a:p>
            <a:pPr lvl="2"/>
            <a:r>
              <a:rPr lang="ko-KR" altLang="ko-KR" sz="1600" dirty="0"/>
              <a:t>위계적 </a:t>
            </a:r>
            <a:r>
              <a:rPr lang="ko-KR" altLang="ko-KR" sz="1600" dirty="0" smtClean="0"/>
              <a:t>표상</a:t>
            </a:r>
            <a:r>
              <a:rPr lang="en-US" altLang="ko-KR" sz="1600" dirty="0" smtClean="0"/>
              <a:t>(hierarchical representation)</a:t>
            </a:r>
            <a:r>
              <a:rPr lang="ko-KR" altLang="ko-KR" sz="1600" dirty="0" smtClean="0"/>
              <a:t>을 </a:t>
            </a:r>
            <a:r>
              <a:rPr lang="ko-KR" altLang="ko-KR" sz="1600" dirty="0"/>
              <a:t>위해서 </a:t>
            </a:r>
            <a:r>
              <a:rPr lang="en-US" altLang="ko-KR" sz="1600" dirty="0"/>
              <a:t>patch merging layers</a:t>
            </a:r>
            <a:r>
              <a:rPr lang="ko-KR" altLang="ko-KR" sz="1600" dirty="0"/>
              <a:t>를 이용해서 토큰의 수를 </a:t>
            </a:r>
            <a:r>
              <a:rPr lang="ko-KR" altLang="ko-KR" sz="1600" dirty="0" smtClean="0"/>
              <a:t>줄</a:t>
            </a:r>
            <a:r>
              <a:rPr lang="ko-KR" altLang="en-US" sz="1600" dirty="0" smtClean="0"/>
              <a:t>임</a:t>
            </a:r>
            <a:endParaRPr lang="en-US" altLang="ko-KR" sz="1600" dirty="0" smtClean="0"/>
          </a:p>
          <a:p>
            <a:pPr lvl="2"/>
            <a:r>
              <a:rPr lang="en-US" altLang="ko-KR" sz="1600" dirty="0" err="1"/>
              <a:t>2x2</a:t>
            </a:r>
            <a:r>
              <a:rPr lang="ko-KR" altLang="ko-KR" sz="1600" dirty="0"/>
              <a:t>의 이웃하는 패치들의 벡터를 </a:t>
            </a:r>
            <a:r>
              <a:rPr lang="en-US" altLang="ko-KR" sz="1600" dirty="0" err="1"/>
              <a:t>concat</a:t>
            </a:r>
            <a:r>
              <a:rPr lang="ko-KR" altLang="ko-KR" sz="1600" dirty="0"/>
              <a:t>을 해서 </a:t>
            </a:r>
            <a:r>
              <a:rPr lang="ko-KR" altLang="ko-KR" sz="1600" dirty="0" smtClean="0"/>
              <a:t>하나</a:t>
            </a:r>
            <a:r>
              <a:rPr lang="ko-KR" altLang="en-US" sz="1600" dirty="0" smtClean="0"/>
              <a:t>의 벡터 생성</a:t>
            </a:r>
            <a:endParaRPr lang="en-US" altLang="ko-KR" sz="1600" dirty="0" smtClean="0"/>
          </a:p>
          <a:p>
            <a:pPr lvl="2"/>
            <a:r>
              <a:rPr lang="ko-KR" altLang="en-US" sz="1600" dirty="0" smtClean="0"/>
              <a:t>토큰 수가 </a:t>
            </a:r>
            <a:r>
              <a:rPr lang="en-US" altLang="ko-KR" sz="1600" dirty="0" smtClean="0"/>
              <a:t>¼ </a:t>
            </a:r>
            <a:r>
              <a:rPr lang="ko-KR" altLang="en-US" sz="1600" dirty="0" smtClean="0"/>
              <a:t>감소 </a:t>
            </a:r>
            <a:r>
              <a:rPr lang="en-US" altLang="ko-KR" sz="1600" dirty="0"/>
              <a:t>=&gt; (H/8)x(W/8)</a:t>
            </a:r>
            <a:endParaRPr lang="en-US" altLang="ko-KR" sz="1600" dirty="0" smtClean="0"/>
          </a:p>
          <a:p>
            <a:pPr lvl="2"/>
            <a:r>
              <a:rPr lang="ko-KR" altLang="ko-KR" sz="1600" dirty="0"/>
              <a:t>하나의 토큰의 벡터 차원이 </a:t>
            </a:r>
            <a:r>
              <a:rPr lang="en-US" altLang="ko-KR" sz="1600" dirty="0" smtClean="0"/>
              <a:t>C =&gt; </a:t>
            </a:r>
            <a:r>
              <a:rPr lang="en-US" altLang="ko-KR" sz="1600" dirty="0" err="1" smtClean="0"/>
              <a:t>4C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벡터 생성</a:t>
            </a:r>
            <a:endParaRPr lang="en-US" altLang="ko-KR" sz="1600" dirty="0" smtClean="0"/>
          </a:p>
          <a:p>
            <a:pPr lvl="2"/>
            <a:r>
              <a:rPr lang="ko-KR" altLang="en-US" sz="1600" dirty="0" smtClean="0"/>
              <a:t>다시 </a:t>
            </a:r>
            <a:r>
              <a:rPr lang="en-US" altLang="ko-KR" sz="1600" dirty="0"/>
              <a:t>linear </a:t>
            </a:r>
            <a:r>
              <a:rPr lang="en-US" altLang="ko-KR" sz="1600" dirty="0" smtClean="0"/>
              <a:t>projection </a:t>
            </a:r>
            <a:r>
              <a:rPr lang="ko-KR" altLang="en-US" sz="1600" dirty="0" smtClean="0"/>
              <a:t>적용 </a:t>
            </a:r>
            <a:r>
              <a:rPr lang="en-US" altLang="ko-KR" sz="1600" dirty="0" smtClean="0"/>
              <a:t>=&gt; </a:t>
            </a:r>
            <a:r>
              <a:rPr lang="en-US" altLang="ko-KR" sz="1600" dirty="0" err="1" smtClean="0"/>
              <a:t>2C</a:t>
            </a:r>
            <a:r>
              <a:rPr lang="ko-KR" altLang="en-US" sz="1600" dirty="0" smtClean="0"/>
              <a:t>로 변경</a:t>
            </a:r>
            <a:endParaRPr lang="en-US" altLang="ko-KR" sz="1600" dirty="0" smtClean="0"/>
          </a:p>
          <a:p>
            <a:pPr lvl="2"/>
            <a:r>
              <a:rPr lang="ko-KR" altLang="en-US" sz="1600" dirty="0" smtClean="0"/>
              <a:t>그 결과에 다시 </a:t>
            </a:r>
            <a:r>
              <a:rPr lang="en-US" altLang="ko-KR" sz="1600" dirty="0" err="1" smtClean="0"/>
              <a:t>Swin</a:t>
            </a:r>
            <a:r>
              <a:rPr lang="en-US" altLang="ko-KR" sz="1600" dirty="0" smtClean="0"/>
              <a:t> Transformer Blocks</a:t>
            </a:r>
            <a:r>
              <a:rPr lang="ko-KR" altLang="en-US" sz="1600" dirty="0" smtClean="0"/>
              <a:t>를 적용</a:t>
            </a:r>
            <a:endParaRPr lang="en-US" altLang="ko-KR" sz="1600" dirty="0" smtClean="0"/>
          </a:p>
          <a:p>
            <a:pPr lvl="1"/>
            <a:r>
              <a:rPr lang="ko-KR" altLang="en-US" sz="1800" dirty="0" smtClean="0"/>
              <a:t>이 과정을 </a:t>
            </a:r>
            <a:r>
              <a:rPr lang="en-US" altLang="ko-KR" sz="1800" dirty="0" smtClean="0"/>
              <a:t>Stage 3</a:t>
            </a:r>
            <a:r>
              <a:rPr lang="ko-KR" altLang="en-US" sz="1800" dirty="0" smtClean="0"/>
              <a:t>과 </a:t>
            </a:r>
            <a:r>
              <a:rPr lang="en-US" altLang="ko-KR" sz="1800" dirty="0" smtClean="0"/>
              <a:t>4</a:t>
            </a:r>
            <a:r>
              <a:rPr lang="ko-KR" altLang="en-US" sz="1800" dirty="0" smtClean="0"/>
              <a:t>에서 반복</a:t>
            </a:r>
            <a:endParaRPr lang="en-US" altLang="ko-KR" sz="1800" dirty="0" smtClean="0"/>
          </a:p>
          <a:p>
            <a:pPr lvl="2"/>
            <a:r>
              <a:rPr lang="ko-KR" altLang="en-US" sz="1600" dirty="0" smtClean="0"/>
              <a:t>토큰의 수 감소</a:t>
            </a:r>
            <a:r>
              <a:rPr lang="en-US" altLang="ko-KR" sz="1600" dirty="0" smtClean="0"/>
              <a:t>: Stage 3</a:t>
            </a:r>
            <a:r>
              <a:rPr lang="ko-KR" altLang="en-US" sz="1600" dirty="0"/>
              <a:t> </a:t>
            </a:r>
            <a:r>
              <a:rPr lang="en-US" altLang="ko-KR" sz="1600" dirty="0" smtClean="0"/>
              <a:t>=&gt;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H/</a:t>
            </a:r>
            <a:r>
              <a:rPr lang="en-US" altLang="ko-KR" sz="1600" dirty="0" err="1" smtClean="0"/>
              <a:t>16xW</a:t>
            </a:r>
            <a:r>
              <a:rPr lang="en-US" altLang="ko-KR" sz="1600" dirty="0" smtClean="0"/>
              <a:t>/16, </a:t>
            </a:r>
            <a:r>
              <a:rPr lang="en-US" altLang="ko-KR" sz="1600" dirty="0"/>
              <a:t>Stage </a:t>
            </a:r>
            <a:r>
              <a:rPr lang="en-US" altLang="ko-KR" sz="1600" dirty="0" smtClean="0"/>
              <a:t>4 =&gt;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H/</a:t>
            </a:r>
            <a:r>
              <a:rPr lang="en-US" altLang="ko-KR" sz="1600" dirty="0" err="1" smtClean="0"/>
              <a:t>32xW</a:t>
            </a:r>
            <a:r>
              <a:rPr lang="en-US" altLang="ko-KR" sz="1600" dirty="0" smtClean="0"/>
              <a:t>/32</a:t>
            </a:r>
          </a:p>
          <a:p>
            <a:pPr lvl="2"/>
            <a:r>
              <a:rPr lang="ko-KR" altLang="en-US" sz="1600" dirty="0" smtClean="0"/>
              <a:t>전통적 </a:t>
            </a:r>
            <a:r>
              <a:rPr lang="en-US" altLang="ko-KR" sz="1600" dirty="0" smtClean="0"/>
              <a:t>CNN (</a:t>
            </a:r>
            <a:r>
              <a:rPr lang="ko-KR" altLang="en-US" sz="1600" dirty="0" smtClean="0"/>
              <a:t>예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/>
              <a:t>ResNet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등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과 같이 위계적 표상 가능</a:t>
            </a:r>
            <a:endParaRPr lang="ko-KR" altLang="en-US" sz="1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DE930-8DCE-4DAE-A1D7-97269DCDFEEC}" type="datetime1">
              <a:rPr lang="en-US" altLang="ko-KR" smtClean="0"/>
              <a:t>11/18/2023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Swin Tranformer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192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Swin</a:t>
            </a:r>
            <a:r>
              <a:rPr lang="en-US" altLang="ko-KR" dirty="0" smtClean="0"/>
              <a:t> Transformer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306" y="2338650"/>
            <a:ext cx="4502150" cy="4114800"/>
          </a:xfrm>
        </p:spPr>
        <p:txBody>
          <a:bodyPr/>
          <a:lstStyle/>
          <a:p>
            <a:r>
              <a:rPr lang="en-US" altLang="ko-KR" sz="2400" dirty="0" err="1"/>
              <a:t>Swin</a:t>
            </a:r>
            <a:r>
              <a:rPr lang="en-US" altLang="ko-KR" sz="2400" dirty="0"/>
              <a:t> Transformer </a:t>
            </a:r>
            <a:r>
              <a:rPr lang="en-US" altLang="ko-KR" sz="2400" dirty="0" smtClean="0"/>
              <a:t>Blocks</a:t>
            </a:r>
            <a:endParaRPr lang="en-US" altLang="ko-KR" sz="2400" dirty="0"/>
          </a:p>
          <a:p>
            <a:pPr lvl="1"/>
            <a:r>
              <a:rPr lang="en-US" altLang="ko-KR" sz="2000" dirty="0"/>
              <a:t>Shifted window multi-head self </a:t>
            </a:r>
            <a:r>
              <a:rPr lang="en-US" altLang="ko-KR" sz="2000" dirty="0" smtClean="0"/>
              <a:t>attention </a:t>
            </a:r>
            <a:r>
              <a:rPr lang="ko-KR" altLang="en-US" sz="2000" dirty="0" smtClean="0"/>
              <a:t>모듈 사용</a:t>
            </a:r>
            <a:endParaRPr lang="en-US" altLang="ko-KR" sz="2000" dirty="0" smtClean="0"/>
          </a:p>
          <a:p>
            <a:pPr lvl="1"/>
            <a:r>
              <a:rPr lang="en-US" altLang="ko-KR" sz="2000" dirty="0"/>
              <a:t>2-layer </a:t>
            </a:r>
            <a:r>
              <a:rPr lang="en-US" altLang="ko-KR" sz="2000" dirty="0" err="1" smtClean="0"/>
              <a:t>MLP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사용 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이는 </a:t>
            </a:r>
            <a:r>
              <a:rPr lang="en-US" altLang="ko-KR" sz="2000" dirty="0" smtClean="0"/>
              <a:t>Transformer</a:t>
            </a:r>
            <a:r>
              <a:rPr lang="ko-KR" altLang="en-US" sz="2000" dirty="0" smtClean="0"/>
              <a:t>에서 </a:t>
            </a:r>
            <a:r>
              <a:rPr lang="en-US" altLang="ko-KR" sz="2000" dirty="0" err="1" smtClean="0"/>
              <a:t>FFN</a:t>
            </a:r>
            <a:r>
              <a:rPr lang="en-US" altLang="ko-KR" sz="2000" dirty="0" smtClean="0"/>
              <a:t>)</a:t>
            </a:r>
          </a:p>
          <a:p>
            <a:pPr lvl="2"/>
            <a:r>
              <a:rPr lang="en-US" altLang="ko-KR" sz="1600" dirty="0" err="1"/>
              <a:t>GeLU</a:t>
            </a:r>
            <a:r>
              <a:rPr lang="en-US" altLang="ko-KR" sz="1600" dirty="0"/>
              <a:t> </a:t>
            </a:r>
            <a:r>
              <a:rPr lang="ko-KR" altLang="en-US" sz="1600" dirty="0"/>
              <a:t>활성화 </a:t>
            </a:r>
            <a:r>
              <a:rPr lang="ko-KR" altLang="en-US" sz="1600" dirty="0" smtClean="0"/>
              <a:t>함수 </a:t>
            </a:r>
            <a:endParaRPr lang="en-US" altLang="ko-KR" sz="1600" dirty="0"/>
          </a:p>
          <a:p>
            <a:pPr lvl="1"/>
            <a:r>
              <a:rPr lang="en-US" altLang="ko-KR" sz="2000" dirty="0" smtClean="0"/>
              <a:t>Layer Norm</a:t>
            </a:r>
            <a:r>
              <a:rPr lang="ko-KR" altLang="en-US" sz="2000" dirty="0" smtClean="0"/>
              <a:t>의 순서가 원래와 다름</a:t>
            </a:r>
            <a:endParaRPr lang="en-US" altLang="ko-KR" sz="2000" dirty="0" smtClean="0"/>
          </a:p>
          <a:p>
            <a:pPr lvl="1"/>
            <a:r>
              <a:rPr lang="en-US" altLang="ko-KR" sz="2000" dirty="0" smtClean="0"/>
              <a:t>Skip connection </a:t>
            </a:r>
            <a:r>
              <a:rPr lang="ko-KR" altLang="en-US" sz="2000" dirty="0" smtClean="0"/>
              <a:t>적용</a:t>
            </a:r>
            <a:endParaRPr lang="ko-KR" alt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5BE2D-7CDD-4259-9534-1C418DEAFC34}" type="datetime1">
              <a:rPr lang="en-US" altLang="ko-KR" smtClean="0"/>
              <a:t>11/18/2023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Swin Tranformer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7438" y="2522441"/>
            <a:ext cx="3556562" cy="3729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438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Swin</a:t>
            </a:r>
            <a:r>
              <a:rPr lang="en-US" altLang="ko-KR" dirty="0" smtClean="0"/>
              <a:t> Transformer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878" y="2009601"/>
            <a:ext cx="5715000" cy="4114800"/>
          </a:xfrm>
        </p:spPr>
        <p:txBody>
          <a:bodyPr/>
          <a:lstStyle/>
          <a:p>
            <a:r>
              <a:rPr lang="en-US" altLang="ko-KR" sz="2400" dirty="0" smtClean="0"/>
              <a:t>(Shifted) </a:t>
            </a:r>
            <a:r>
              <a:rPr lang="en-US" altLang="ko-KR" sz="2400" dirty="0"/>
              <a:t>Window-based </a:t>
            </a:r>
            <a:r>
              <a:rPr lang="en-US" altLang="ko-KR" sz="2400" dirty="0" smtClean="0"/>
              <a:t>Self-Attention</a:t>
            </a:r>
          </a:p>
          <a:p>
            <a:pPr lvl="1"/>
            <a:r>
              <a:rPr lang="ko-KR" altLang="en-US" sz="2000" dirty="0"/>
              <a:t>기본 </a:t>
            </a:r>
            <a:r>
              <a:rPr lang="en-US" altLang="ko-KR" sz="2000" dirty="0"/>
              <a:t>Transformer</a:t>
            </a:r>
            <a:r>
              <a:rPr lang="ko-KR" altLang="en-US" sz="2000" dirty="0"/>
              <a:t>나 </a:t>
            </a:r>
            <a:r>
              <a:rPr lang="en-US" altLang="ko-KR" sz="2000" dirty="0" err="1"/>
              <a:t>ViT</a:t>
            </a:r>
            <a:r>
              <a:rPr lang="ko-KR" altLang="en-US" sz="2000" dirty="0"/>
              <a:t>에서는 </a:t>
            </a:r>
            <a:r>
              <a:rPr lang="en-US" altLang="ko-KR" sz="2000" dirty="0"/>
              <a:t>self-attention</a:t>
            </a:r>
            <a:r>
              <a:rPr lang="ko-KR" altLang="en-US" sz="2000" dirty="0"/>
              <a:t>이 </a:t>
            </a:r>
            <a:r>
              <a:rPr lang="en-US" altLang="ko-KR" sz="2000" dirty="0"/>
              <a:t>globally </a:t>
            </a:r>
            <a:r>
              <a:rPr lang="ko-KR" altLang="en-US" sz="2000" dirty="0" smtClean="0"/>
              <a:t>적용</a:t>
            </a:r>
            <a:endParaRPr lang="en-US" altLang="ko-KR" sz="2000" dirty="0" smtClean="0"/>
          </a:p>
          <a:p>
            <a:pPr lvl="2"/>
            <a:r>
              <a:rPr lang="ko-KR" altLang="en-US" sz="1600" dirty="0"/>
              <a:t>이러한 방법은 해상도가 높은 이미지 분석에 </a:t>
            </a:r>
            <a:r>
              <a:rPr lang="ko-KR" altLang="en-US" sz="1600" dirty="0" smtClean="0"/>
              <a:t>부적절 </a:t>
            </a:r>
            <a:r>
              <a:rPr lang="en-US" altLang="ko-KR" sz="1600" dirty="0" smtClean="0"/>
              <a:t>=&gt; </a:t>
            </a:r>
            <a:r>
              <a:rPr lang="ko-KR" altLang="en-US" sz="1600" dirty="0" smtClean="0"/>
              <a:t>연산량 증가</a:t>
            </a:r>
            <a:endParaRPr lang="en-US" altLang="ko-KR" sz="1600" dirty="0" smtClean="0"/>
          </a:p>
          <a:p>
            <a:pPr lvl="1"/>
            <a:r>
              <a:rPr lang="en-US" altLang="ko-KR" sz="2000" dirty="0"/>
              <a:t>Self-attention in non-overlapped </a:t>
            </a:r>
            <a:r>
              <a:rPr lang="en-US" altLang="ko-KR" sz="2000" dirty="0" smtClean="0"/>
              <a:t>windows</a:t>
            </a:r>
          </a:p>
          <a:p>
            <a:pPr lvl="2"/>
            <a:r>
              <a:rPr lang="ko-KR" altLang="en-US" sz="1600" dirty="0"/>
              <a:t>보다 효율적인 학습을 위해서 </a:t>
            </a:r>
            <a:r>
              <a:rPr lang="en-US" altLang="ko-KR" sz="1600" dirty="0" smtClean="0"/>
              <a:t>local </a:t>
            </a:r>
            <a:r>
              <a:rPr lang="en-US" altLang="ko-KR" sz="1600" dirty="0"/>
              <a:t>window </a:t>
            </a:r>
            <a:r>
              <a:rPr lang="ko-KR" altLang="en-US" sz="1600" dirty="0"/>
              <a:t>안에서의 </a:t>
            </a:r>
            <a:r>
              <a:rPr lang="en-US" altLang="ko-KR" sz="1600" dirty="0"/>
              <a:t>self-attention </a:t>
            </a:r>
            <a:r>
              <a:rPr lang="ko-KR" altLang="en-US" sz="1600" dirty="0"/>
              <a:t>방법을 </a:t>
            </a:r>
            <a:r>
              <a:rPr lang="ko-KR" altLang="en-US" sz="1600" dirty="0" smtClean="0"/>
              <a:t>제안</a:t>
            </a:r>
            <a:endParaRPr lang="en-US" altLang="ko-KR" sz="1600" dirty="0" smtClean="0"/>
          </a:p>
          <a:p>
            <a:pPr lvl="3"/>
            <a:r>
              <a:rPr lang="ko-KR" altLang="en-US" sz="1400" dirty="0"/>
              <a:t>이 윈도우들은 이미지에 고르게 </a:t>
            </a:r>
            <a:r>
              <a:rPr lang="ko-KR" altLang="en-US" sz="1400" dirty="0" smtClean="0"/>
              <a:t>분포</a:t>
            </a:r>
            <a:endParaRPr lang="en-US" altLang="ko-KR" sz="1400" dirty="0" smtClean="0"/>
          </a:p>
          <a:p>
            <a:pPr lvl="3"/>
            <a:r>
              <a:rPr lang="ko-KR" altLang="en-US" sz="1400" dirty="0" smtClean="0"/>
              <a:t>예</a:t>
            </a:r>
            <a:r>
              <a:rPr lang="en-US" altLang="ko-KR" sz="1400" dirty="0" smtClean="0"/>
              <a:t>: </a:t>
            </a:r>
            <a:r>
              <a:rPr lang="en-US" altLang="ko-KR" sz="1400" dirty="0" err="1"/>
              <a:t>8x8</a:t>
            </a:r>
            <a:r>
              <a:rPr lang="en-US" altLang="ko-KR" sz="1400" dirty="0"/>
              <a:t> feature map</a:t>
            </a:r>
            <a:r>
              <a:rPr lang="ko-KR" altLang="en-US" sz="1400" dirty="0"/>
              <a:t>이 </a:t>
            </a:r>
            <a:r>
              <a:rPr lang="en-US" altLang="ko-KR" sz="1400" dirty="0" err="1"/>
              <a:t>4x4</a:t>
            </a:r>
            <a:r>
              <a:rPr lang="en-US" altLang="ko-KR" sz="1400" dirty="0"/>
              <a:t> (M=4) </a:t>
            </a:r>
            <a:r>
              <a:rPr lang="ko-KR" altLang="en-US" sz="1400" dirty="0"/>
              <a:t>크기의 </a:t>
            </a:r>
            <a:r>
              <a:rPr lang="en-US" altLang="ko-KR" sz="1400" dirty="0"/>
              <a:t>4</a:t>
            </a:r>
            <a:r>
              <a:rPr lang="ko-KR" altLang="en-US" sz="1400" dirty="0"/>
              <a:t>개의 윈도우로 구분</a:t>
            </a:r>
            <a:endParaRPr lang="en-US" altLang="ko-KR" sz="1400" dirty="0"/>
          </a:p>
          <a:p>
            <a:pPr lvl="3"/>
            <a:endParaRPr lang="en-US" altLang="ko-KR" sz="14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01108-84F9-4DDC-B0A5-9F66318BB631}" type="datetime1">
              <a:rPr lang="en-US" altLang="ko-KR" smtClean="0"/>
              <a:t>11/18/2023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Swin Tranformer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9325" y="1652239"/>
            <a:ext cx="2914650" cy="4352925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6180" y="5323953"/>
            <a:ext cx="4739640" cy="1066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61527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Swin</a:t>
            </a:r>
            <a:r>
              <a:rPr lang="en-US" altLang="ko-KR" dirty="0" smtClean="0"/>
              <a:t> Transformer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5626" y="1887751"/>
            <a:ext cx="7772400" cy="4114800"/>
          </a:xfrm>
        </p:spPr>
        <p:txBody>
          <a:bodyPr/>
          <a:lstStyle/>
          <a:p>
            <a:r>
              <a:rPr lang="en-US" altLang="ko-KR" sz="1800" dirty="0" smtClean="0"/>
              <a:t>Shifted </a:t>
            </a:r>
            <a:r>
              <a:rPr lang="en-US" altLang="ko-KR" sz="1800" dirty="0"/>
              <a:t>window </a:t>
            </a:r>
            <a:r>
              <a:rPr lang="en-US" altLang="ko-KR" sz="1800" dirty="0" smtClean="0"/>
              <a:t>partitioning</a:t>
            </a:r>
          </a:p>
          <a:p>
            <a:pPr lvl="1"/>
            <a:r>
              <a:rPr lang="ko-KR" altLang="en-US" sz="1600" dirty="0" smtClean="0"/>
              <a:t>윈도우 기반의 </a:t>
            </a:r>
            <a:r>
              <a:rPr lang="en-US" altLang="ko-KR" sz="1600" dirty="0" smtClean="0"/>
              <a:t>self-attention </a:t>
            </a:r>
            <a:r>
              <a:rPr lang="ko-KR" altLang="en-US" sz="1600" dirty="0" smtClean="0"/>
              <a:t>방법은 윈도우간의 연결이 부족 </a:t>
            </a:r>
            <a:r>
              <a:rPr lang="en-US" altLang="ko-KR" sz="1600" dirty="0" smtClean="0"/>
              <a:t>=&gt; </a:t>
            </a:r>
            <a:r>
              <a:rPr lang="ko-KR" altLang="en-US" sz="1600" dirty="0" smtClean="0"/>
              <a:t>성능 저하의 원인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이를 해결하기 위해서 </a:t>
            </a:r>
            <a:r>
              <a:rPr lang="en-US" altLang="ko-KR" sz="1600" dirty="0" smtClean="0"/>
              <a:t>shifted window partitioning </a:t>
            </a:r>
            <a:r>
              <a:rPr lang="ko-KR" altLang="en-US" sz="1600" dirty="0" smtClean="0"/>
              <a:t>방법 제안</a:t>
            </a:r>
            <a:endParaRPr lang="en-US" altLang="ko-KR" sz="1600" dirty="0" smtClean="0"/>
          </a:p>
          <a:p>
            <a:pPr lvl="1"/>
            <a:r>
              <a:rPr lang="en-US" altLang="ko-KR" sz="1600" dirty="0" smtClean="0"/>
              <a:t>(</a:t>
            </a:r>
            <a:r>
              <a:rPr lang="ko-KR" altLang="en-US" sz="1600" dirty="0" smtClean="0"/>
              <a:t>이전 단계에서</a:t>
            </a:r>
            <a:r>
              <a:rPr lang="en-US" altLang="ko-KR" sz="1600" dirty="0" smtClean="0"/>
              <a:t>) </a:t>
            </a:r>
            <a:r>
              <a:rPr lang="ko-KR" altLang="en-US" sz="1600" dirty="0" smtClean="0"/>
              <a:t>여러 개의 윈도우로 구분한 다음은 </a:t>
            </a:r>
            <a:r>
              <a:rPr lang="en-US" altLang="ko-KR" sz="1600" dirty="0"/>
              <a:t>shifted window </a:t>
            </a:r>
            <a:r>
              <a:rPr lang="ko-KR" altLang="en-US" sz="1600" dirty="0"/>
              <a:t>방법 </a:t>
            </a:r>
            <a:r>
              <a:rPr lang="ko-KR" altLang="en-US" sz="1600" dirty="0" smtClean="0"/>
              <a:t>적용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⇒</a:t>
            </a:r>
            <a:r>
              <a:rPr lang="ko-KR" altLang="en-US" sz="1600" dirty="0" smtClean="0"/>
              <a:t> </a:t>
            </a:r>
            <a:r>
              <a:rPr lang="en-US" altLang="ko-KR" sz="1600" dirty="0"/>
              <a:t>(M/2, M/2) </a:t>
            </a:r>
            <a:r>
              <a:rPr lang="ko-KR" altLang="en-US" sz="1600" dirty="0"/>
              <a:t>만큼 </a:t>
            </a:r>
            <a:r>
              <a:rPr lang="ko-KR" altLang="en-US" sz="1600" dirty="0" smtClean="0"/>
              <a:t>이동 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앞의 경우</a:t>
            </a:r>
            <a:r>
              <a:rPr lang="en-US" altLang="ko-KR" sz="1600" dirty="0" smtClean="0"/>
              <a:t>, M=2)</a:t>
            </a:r>
            <a:endParaRPr lang="en-US" altLang="ko-KR" sz="1600" dirty="0" smtClean="0"/>
          </a:p>
          <a:p>
            <a:pPr lvl="1"/>
            <a:r>
              <a:rPr lang="ko-KR" altLang="en-US" sz="1600" dirty="0"/>
              <a:t>이렇게 하면 이전 단계에서 겹치지 않는 하지만 이웃한 윈도우 간의 연결을 만들 수 있어서 모형의 </a:t>
            </a:r>
            <a:r>
              <a:rPr lang="ko-KR" altLang="en-US" sz="1600" dirty="0" smtClean="0"/>
              <a:t>성능 향상</a:t>
            </a:r>
            <a:r>
              <a:rPr lang="en-US" altLang="ko-KR" sz="1600" dirty="0" smtClean="0"/>
              <a:t> </a:t>
            </a:r>
            <a:endParaRPr lang="ko-KR" altLang="en-US" sz="1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53467-33C6-4A21-83F6-E5C6DA331F66}" type="datetime1">
              <a:rPr lang="en-US" altLang="ko-KR" smtClean="0"/>
              <a:t>11/18/2023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Swin Tranformer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650" y="3777361"/>
            <a:ext cx="5715000" cy="2438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77870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Swin</a:t>
            </a:r>
            <a:r>
              <a:rPr lang="en-US" altLang="ko-KR" dirty="0" smtClean="0"/>
              <a:t> Transformer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Shifted window partitioning</a:t>
            </a:r>
          </a:p>
          <a:p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BC15E-A4DA-451E-BA4B-A79477F2FA94}" type="datetime1">
              <a:rPr lang="en-US" altLang="ko-KR" smtClean="0"/>
              <a:t>11/18/2023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Swin Tranformer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7" name="Picture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703513"/>
            <a:ext cx="6229775" cy="3429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4914332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Week 1: Course Introduction&amp;quot;&quot;/&gt;&lt;property id=&quot;20307&quot; value=&quot;256&quot;/&gt;&lt;/object&gt;&lt;object type=&quot;3&quot; unique_id=&quot;10005&quot;&gt;&lt;property id=&quot;20148&quot; value=&quot;5&quot;/&gt;&lt;property id=&quot;20300&quot; value=&quot;Slide 4 - &amp;quot;Course Intro. &amp;quot;&quot;/&gt;&lt;property id=&quot;20307&quot; value=&quot;257&quot;/&gt;&lt;/object&gt;&lt;object type=&quot;3&quot; unique_id=&quot;10403&quot;&gt;&lt;property id=&quot;20148&quot; value=&quot;5&quot;/&gt;&lt;property id=&quot;20300&quot; value=&quot;Slide 5&quot;/&gt;&lt;property id=&quot;20307&quot; value=&quot;258&quot;/&gt;&lt;/object&gt;&lt;object type=&quot;3&quot; unique_id=&quot;10435&quot;&gt;&lt;property id=&quot;20148&quot; value=&quot;5&quot;/&gt;&lt;property id=&quot;20300&quot; value=&quot;Slide 2 - &amp;quot;Instructor&amp;quot;&quot;/&gt;&lt;property id=&quot;20307&quot; value=&quot;259&quot;/&gt;&lt;/object&gt;&lt;object type=&quot;3&quot; unique_id=&quot;10436&quot;&gt;&lt;property id=&quot;20148&quot; value=&quot;5&quot;/&gt;&lt;property id=&quot;20300&quot; value=&quot;Slide 6 - &amp;quot;Course Schedule&amp;quot;&quot;/&gt;&lt;property id=&quot;20307&quot; value=&quot;260&quot;/&gt;&lt;/object&gt;&lt;object type=&quot;3&quot; unique_id=&quot;10437&quot;&gt;&lt;property id=&quot;20148&quot; value=&quot;5&quot;/&gt;&lt;property id=&quot;20300&quot; value=&quot;Slide 7 - &amp;quot;Course Schedule (cont.)&amp;quot;&quot;/&gt;&lt;property id=&quot;20307&quot; value=&quot;261&quot;/&gt;&lt;/object&gt;&lt;object type=&quot;3&quot; unique_id=&quot;10438&quot;&gt;&lt;property id=&quot;20148&quot; value=&quot;5&quot;/&gt;&lt;property id=&quot;20300&quot; value=&quot;Slide 8 - &amp;quot;Course Schedule (cont.)&amp;quot;&quot;/&gt;&lt;property id=&quot;20307&quot; value=&quot;262&quot;/&gt;&lt;/object&gt;&lt;object type=&quot;3&quot; unique_id=&quot;10484&quot;&gt;&lt;property id=&quot;20148&quot; value=&quot;5&quot;/&gt;&lt;property id=&quot;20300&quot; value=&quot;Slide 9 - &amp;quot;Weekly Schedule (안)&amp;quot;&quot;/&gt;&lt;property id=&quot;20307&quot; value=&quot;263&quot;/&gt;&lt;/object&gt;&lt;object type=&quot;3&quot; unique_id=&quot;10535&quot;&gt;&lt;property id=&quot;20148&quot; value=&quot;5&quot;/&gt;&lt;property id=&quot;20300&quot; value=&quot;Slide 3 - &amp;quot;Instructor&amp;quot;&quot;/&gt;&lt;property id=&quot;20307&quot; value=&quot;264&quot;/&gt;&lt;/object&gt;&lt;object type=&quot;3&quot; unique_id=&quot;10591&quot;&gt;&lt;property id=&quot;20148&quot; value=&quot;5&quot;/&gt;&lt;property id=&quot;20300&quot; value=&quot;Slide 11 - &amp;quot;Requirements&amp;quot;&quot;/&gt;&lt;property id=&quot;20307&quot; value=&quot;265&quot;/&gt;&lt;/object&gt;&lt;object type=&quot;3&quot; unique_id=&quot;10628&quot;&gt;&lt;property id=&quot;20148&quot; value=&quot;5&quot;/&gt;&lt;property id=&quot;20300&quot; value=&quot;Slide 12 - &amp;quot;Possible research questions&amp;quot;&quot;/&gt;&lt;property id=&quot;20307&quot; value=&quot;266&quot;/&gt;&lt;/object&gt;&lt;object type=&quot;3&quot; unique_id=&quot;10720&quot;&gt;&lt;property id=&quot;20148&quot; value=&quot;5&quot;/&gt;&lt;property id=&quot;20300&quot; value=&quot;Slide 10 - &amp;quot;Grading&amp;quot;&quot;/&gt;&lt;property id=&quot;20307&quot; value=&quot;270&quot;/&gt;&lt;/object&gt;&lt;object type=&quot;3&quot; unique_id=&quot;10721&quot;&gt;&lt;property id=&quot;20148&quot; value=&quot;5&quot;/&gt;&lt;property id=&quot;20300&quot; value=&quot;Slide 13 - &amp;quot;What do we need?&amp;quot;&quot;/&gt;&lt;property id=&quot;20307&quot; value=&quot;267&quot;/&gt;&lt;/object&gt;&lt;object type=&quot;3&quot; unique_id=&quot;10722&quot;&gt;&lt;property id=&quot;20148&quot; value=&quot;5&quot;/&gt;&lt;property id=&quot;20300&quot; value=&quot;Slide 14 - &amp;quot;Data&amp;quot;&quot;/&gt;&lt;property id=&quot;20307&quot; value=&quot;268&quot;/&gt;&lt;/object&gt;&lt;object type=&quot;3&quot; unique_id=&quot;10723&quot;&gt;&lt;property id=&quot;20148&quot; value=&quot;5&quot;/&gt;&lt;property id=&quot;20300&quot; value=&quot;Slide 15 - &amp;quot;Data (cont.)&amp;quot;&quot;/&gt;&lt;property id=&quot;20307&quot; value=&quot;269&quot;/&gt;&lt;/object&gt;&lt;object type=&quot;3&quot; unique_id=&quot;10724&quot;&gt;&lt;property id=&quot;20148&quot; value=&quot;5&quot;/&gt;&lt;property id=&quot;20300&quot; value=&quot;Slide 16 - &amp;quot;Study examples&amp;quot;&quot;/&gt;&lt;property id=&quot;20307&quot; value=&quot;271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01013022">
  <a:themeElements>
    <a:clrScheme name="Blends 5">
      <a:dk1>
        <a:srgbClr val="000000"/>
      </a:dk1>
      <a:lt1>
        <a:srgbClr val="FFFFFF"/>
      </a:lt1>
      <a:dk2>
        <a:srgbClr val="000066"/>
      </a:dk2>
      <a:lt2>
        <a:srgbClr val="333333"/>
      </a:lt2>
      <a:accent1>
        <a:srgbClr val="C4709A"/>
      </a:accent1>
      <a:accent2>
        <a:srgbClr val="4B4EB5"/>
      </a:accent2>
      <a:accent3>
        <a:srgbClr val="FFFFFF"/>
      </a:accent3>
      <a:accent4>
        <a:srgbClr val="000000"/>
      </a:accent4>
      <a:accent5>
        <a:srgbClr val="DEBBCA"/>
      </a:accent5>
      <a:accent6>
        <a:srgbClr val="4346A4"/>
      </a:accent6>
      <a:hlink>
        <a:srgbClr val="C481CF"/>
      </a:hlink>
      <a:folHlink>
        <a:srgbClr val="76B749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2">
              <a:lumMod val="60000"/>
              <a:lumOff val="40000"/>
            </a:schemeClr>
          </a:solidFill>
          <a:prstDash val="sysDash"/>
          <a:round/>
          <a:headEnd type="none" w="med" len="med"/>
          <a:tailEnd type="triangle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TS102821062</Template>
  <TotalTime>29520</TotalTime>
  <Words>606</Words>
  <Application>Microsoft Office PowerPoint</Application>
  <PresentationFormat>On-screen Show (4:3)</PresentationFormat>
  <Paragraphs>130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맑은 고딕</vt:lpstr>
      <vt:lpstr>Arial</vt:lpstr>
      <vt:lpstr>Calibri</vt:lpstr>
      <vt:lpstr>Cambria Math</vt:lpstr>
      <vt:lpstr>Tahoma</vt:lpstr>
      <vt:lpstr>Wingdings</vt:lpstr>
      <vt:lpstr>01013022</vt:lpstr>
      <vt:lpstr>Swin Transformer</vt:lpstr>
      <vt:lpstr>Swin Transformer</vt:lpstr>
      <vt:lpstr>Swin Transformer</vt:lpstr>
      <vt:lpstr>Swin Transformer</vt:lpstr>
      <vt:lpstr>Swin Transformer</vt:lpstr>
      <vt:lpstr>Swin Transformer</vt:lpstr>
      <vt:lpstr>Swin Transformer</vt:lpstr>
      <vt:lpstr>Swin Transformer</vt:lpstr>
      <vt:lpstr>Swin Transformer</vt:lpstr>
      <vt:lpstr>Swin Transformer</vt:lpstr>
      <vt:lpstr>Swin Transformer</vt:lpstr>
      <vt:lpstr>Swin Transformer</vt:lpstr>
      <vt:lpstr>Swin Transformer</vt:lpstr>
      <vt:lpstr>Swin Transformer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</dc:title>
  <dc:creator>Sang Yup Lee</dc:creator>
  <cp:lastModifiedBy>Sang</cp:lastModifiedBy>
  <cp:revision>473</cp:revision>
  <dcterms:created xsi:type="dcterms:W3CDTF">2015-01-19T14:33:39Z</dcterms:created>
  <dcterms:modified xsi:type="dcterms:W3CDTF">2023-11-19T10:11:23Z</dcterms:modified>
</cp:coreProperties>
</file>