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1"/>
  </p:notesMasterIdLst>
  <p:sldIdLst>
    <p:sldId id="256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54237-E4EF-4611-8FD1-1E1609D5AF76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14FA27-6EC6-4173-8872-ADA2BA6E8095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56D7F-AB97-448C-9E2D-7EDF13073411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2977C-DBF2-4784-B93F-BF59C50EF31C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DFA2-F45F-4112-BAB5-666EBDEDF64B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BD5D5-ABF2-4858-A470-B038F582542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BD787-1A31-4E86-A532-8B786846A2BE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7AA1C-5056-42D1-866B-0A9A81F0C2A2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D85E1-C5F9-4577-B34A-9BF774A54AAB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5D8E4-E7B6-43CB-9F41-0709EE4C5FE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621EB82-8B86-46BC-AA2B-7176BFB63451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detection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45565"/>
            <a:ext cx="3657600" cy="4114800"/>
          </a:xfrm>
        </p:spPr>
        <p:txBody>
          <a:bodyPr/>
          <a:lstStyle/>
          <a:p>
            <a:r>
              <a:rPr lang="en-US" altLang="ko-KR" sz="2400" dirty="0"/>
              <a:t>Average </a:t>
            </a:r>
            <a:r>
              <a:rPr lang="en-US" altLang="ko-KR" sz="2400" dirty="0" smtClean="0"/>
              <a:t>Precision</a:t>
            </a:r>
          </a:p>
          <a:p>
            <a:pPr lvl="1"/>
            <a:r>
              <a:rPr lang="en-US" altLang="ko-KR" sz="2000" dirty="0" smtClean="0"/>
              <a:t>It </a:t>
            </a:r>
            <a:r>
              <a:rPr lang="en-US" altLang="ko-KR" sz="2000" dirty="0" smtClean="0"/>
              <a:t>does</a:t>
            </a:r>
            <a:r>
              <a:rPr lang="en-US" altLang="ko-KR" sz="2000" dirty="0" smtClean="0"/>
              <a:t>n’t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mean the average of precision. For </a:t>
            </a:r>
            <a:r>
              <a:rPr lang="en-US" altLang="ko-KR" sz="2000" dirty="0"/>
              <a:t>simplicity, we can say that it is the area under the precision-recall curve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How to calculate AP? </a:t>
            </a:r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en-US" altLang="ko-KR" sz="1600" dirty="0"/>
              <a:t>2 </a:t>
            </a:r>
            <a:r>
              <a:rPr lang="en-US" altLang="ko-KR" sz="1600" dirty="0" smtClean="0"/>
              <a:t>persons, 12 dogs, 1 teddy, 1 </a:t>
            </a:r>
            <a:r>
              <a:rPr lang="en-US" altLang="ko-KR" sz="1600" dirty="0"/>
              <a:t>truck</a:t>
            </a:r>
          </a:p>
          <a:p>
            <a:pPr lvl="2"/>
            <a:r>
              <a:rPr lang="en-US" altLang="ko-KR" sz="1600" dirty="0" err="1" smtClean="0"/>
              <a:t>IoU</a:t>
            </a:r>
            <a:r>
              <a:rPr lang="en-US" altLang="ko-KR" sz="1600" dirty="0" smtClean="0"/>
              <a:t> threshold = 0.5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mean average precision map ground truths truck person dog teddy object detection evaluation metri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84817"/>
            <a:ext cx="4811395" cy="33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105400" y="1924417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&lt;Ground Truths&gt;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9571" y="5761464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&lt;source: https://</a:t>
            </a:r>
            <a:r>
              <a:rPr lang="en-US" altLang="ko-KR" sz="1600" dirty="0" err="1"/>
              <a:t>learnopencv.com</a:t>
            </a:r>
            <a:r>
              <a:rPr lang="en-US" altLang="ko-KR" sz="1600" dirty="0"/>
              <a:t>/mean-average-precision-map-object-detection-model-evaluation-metric</a:t>
            </a:r>
            <a:r>
              <a:rPr lang="en-US" altLang="ko-KR" sz="1600" dirty="0" smtClean="0"/>
              <a:t>/&gt;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008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Average Precision</a:t>
            </a:r>
          </a:p>
          <a:p>
            <a:pPr lvl="1"/>
            <a:r>
              <a:rPr lang="en-US" altLang="ko-KR" sz="2000" dirty="0" smtClean="0"/>
              <a:t>Predictions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mean average precision map calculation predictions object detection evaluation metri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605811" cy="3424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60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91667"/>
            <a:ext cx="8486775" cy="4114800"/>
          </a:xfrm>
        </p:spPr>
        <p:txBody>
          <a:bodyPr/>
          <a:lstStyle/>
          <a:p>
            <a:r>
              <a:rPr lang="en-US" altLang="ko-KR" sz="2800" dirty="0" smtClean="0"/>
              <a:t>Average Precision</a:t>
            </a:r>
          </a:p>
          <a:p>
            <a:pPr lvl="1"/>
            <a:r>
              <a:rPr lang="en-US" altLang="ko-KR" sz="2400" dirty="0" smtClean="0"/>
              <a:t>AP is calculated per class</a:t>
            </a:r>
          </a:p>
          <a:p>
            <a:pPr lvl="2"/>
            <a:r>
              <a:rPr lang="en-US" altLang="ko-KR" sz="2000" dirty="0" smtClean="0"/>
              <a:t>In the case of the ‘dog’ class</a:t>
            </a:r>
          </a:p>
          <a:p>
            <a:pPr lvl="3"/>
            <a:r>
              <a:rPr lang="en-US" altLang="ko-KR" sz="1800" dirty="0"/>
              <a:t>1) Record every Dog detection along with the Confidence score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mean average precision map confidence scores object detection evaluation metri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6781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5257800" y="4038600"/>
            <a:ext cx="685800" cy="1905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72387" y="4038600"/>
            <a:ext cx="685800" cy="1905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1819507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‘dog’ </a:t>
            </a:r>
            <a:r>
              <a:rPr lang="ko-KR" altLang="en-US" sz="1600" dirty="0" smtClean="0"/>
              <a:t>으로 예측되기는 했지만 예측된 </a:t>
            </a:r>
            <a:r>
              <a:rPr lang="en-US" altLang="ko-KR" sz="1600" dirty="0" smtClean="0"/>
              <a:t>BB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IoU</a:t>
            </a:r>
            <a:r>
              <a:rPr lang="en-US" altLang="ko-KR" sz="1600" dirty="0" smtClean="0"/>
              <a:t> &lt; 0.5 </a:t>
            </a:r>
            <a:r>
              <a:rPr lang="ko-KR" altLang="en-US" sz="1600" dirty="0" smtClean="0"/>
              <a:t>인 경우</a:t>
            </a:r>
            <a:endParaRPr lang="ko-KR" altLang="en-US" sz="16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 flipH="1">
            <a:off x="5715000" y="2650504"/>
            <a:ext cx="1219200" cy="1350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>
            <a:off x="6934200" y="2650504"/>
            <a:ext cx="852487" cy="1350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79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altLang="ko-KR" sz="2800" dirty="0" smtClean="0"/>
              <a:t>AP: ‘dog’ class</a:t>
            </a:r>
          </a:p>
          <a:p>
            <a:pPr lvl="1"/>
            <a:r>
              <a:rPr lang="en-US" altLang="ko-KR" sz="2400" dirty="0" smtClean="0"/>
              <a:t>2) </a:t>
            </a:r>
            <a:r>
              <a:rPr lang="en-US" altLang="ko-KR" sz="2400" dirty="0"/>
              <a:t>Calculate Precision and </a:t>
            </a:r>
            <a:r>
              <a:rPr lang="en-US" altLang="ko-KR" sz="2400" dirty="0" smtClean="0"/>
              <a:t>Recall (</a:t>
            </a:r>
            <a:r>
              <a:rPr lang="ko-KR" altLang="en-US" sz="2400" dirty="0" smtClean="0"/>
              <a:t>아래 순서를 따름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2000" dirty="0" smtClean="0"/>
              <a:t>각 </a:t>
            </a:r>
            <a:r>
              <a:rPr lang="en-US" altLang="ko-KR" sz="2000" dirty="0" smtClean="0"/>
              <a:t>predicted BB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confidence score </a:t>
            </a:r>
            <a:r>
              <a:rPr lang="ko-KR" altLang="en-US" sz="2000" dirty="0" smtClean="0"/>
              <a:t>내림차순으로 정렬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Tabulate cumulative </a:t>
            </a:r>
            <a:r>
              <a:rPr lang="en-US" altLang="ko-KR" sz="2000" dirty="0" err="1"/>
              <a:t>TP</a:t>
            </a:r>
            <a:r>
              <a:rPr lang="en-US" altLang="ko-KR" sz="2000" dirty="0"/>
              <a:t> and FP (Keep on adding the current value with the previous row</a:t>
            </a:r>
            <a:r>
              <a:rPr lang="en-US" altLang="ko-KR" sz="2000" dirty="0" smtClean="0"/>
              <a:t>).</a:t>
            </a:r>
          </a:p>
          <a:p>
            <a:pPr lvl="2"/>
            <a:r>
              <a:rPr lang="en-US" altLang="ko-KR" sz="2000" dirty="0"/>
              <a:t>Calculate row-wise Precision and Recall</a:t>
            </a:r>
            <a:r>
              <a:rPr lang="en-US" altLang="ko-KR" sz="2000" dirty="0" smtClean="0"/>
              <a:t>. Where</a:t>
            </a:r>
            <a:r>
              <a:rPr lang="en-US" altLang="ko-KR" sz="2000" dirty="0"/>
              <a:t>,</a:t>
            </a:r>
          </a:p>
          <a:p>
            <a:pPr lvl="3"/>
            <a:r>
              <a:rPr lang="en-US" altLang="ko-KR" sz="1600" dirty="0" smtClean="0"/>
              <a:t>Precision </a:t>
            </a:r>
            <a:r>
              <a:rPr lang="en-US" altLang="ko-KR" sz="1600" dirty="0"/>
              <a:t>= Cumulative </a:t>
            </a:r>
            <a:r>
              <a:rPr lang="en-US" altLang="ko-KR" sz="1600" dirty="0" err="1"/>
              <a:t>TP</a:t>
            </a:r>
            <a:r>
              <a:rPr lang="en-US" altLang="ko-KR" sz="1600" dirty="0"/>
              <a:t> / ( Cumulative </a:t>
            </a:r>
            <a:r>
              <a:rPr lang="en-US" altLang="ko-KR" sz="1600" dirty="0" err="1"/>
              <a:t>TP</a:t>
            </a:r>
            <a:r>
              <a:rPr lang="en-US" altLang="ko-KR" sz="1600" dirty="0"/>
              <a:t> + Cumulative FP )</a:t>
            </a:r>
          </a:p>
          <a:p>
            <a:pPr lvl="3"/>
            <a:r>
              <a:rPr lang="en-US" altLang="ko-KR" sz="1600" dirty="0" smtClean="0"/>
              <a:t>Recall </a:t>
            </a:r>
            <a:r>
              <a:rPr lang="en-US" altLang="ko-KR" sz="1600" dirty="0"/>
              <a:t>= Cumulative </a:t>
            </a:r>
            <a:r>
              <a:rPr lang="en-US" altLang="ko-KR" sz="1600" dirty="0" err="1"/>
              <a:t>TP</a:t>
            </a:r>
            <a:r>
              <a:rPr lang="en-US" altLang="ko-KR" sz="1600" dirty="0"/>
              <a:t> / Total Ground Truths</a:t>
            </a:r>
          </a:p>
          <a:p>
            <a:pPr lvl="2"/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mean avergae precision map calculation pascal voc 11 point object detection evaluation metri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842635" cy="4535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85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AP: ‘dog’ class</a:t>
            </a:r>
          </a:p>
          <a:p>
            <a:pPr lvl="1"/>
            <a:r>
              <a:rPr lang="en-US" altLang="ko-KR" dirty="0" smtClean="0"/>
              <a:t>3) Precision-Recall </a:t>
            </a:r>
            <a:r>
              <a:rPr lang="ko-KR" altLang="en-US" dirty="0" smtClean="0"/>
              <a:t>그래프 그리기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mean average precision map graph precision recall object detection evaluation metri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486400" cy="2890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95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619"/>
            <a:ext cx="8229600" cy="4114800"/>
          </a:xfrm>
        </p:spPr>
        <p:txBody>
          <a:bodyPr/>
          <a:lstStyle/>
          <a:p>
            <a:r>
              <a:rPr lang="en-US" altLang="ko-KR" sz="2000" dirty="0" smtClean="0"/>
              <a:t>AP: ‘dog’ class</a:t>
            </a:r>
          </a:p>
          <a:p>
            <a:pPr lvl="1"/>
            <a:r>
              <a:rPr lang="en-US" altLang="ko-KR" sz="1800" dirty="0"/>
              <a:t>4) Calculate </a:t>
            </a:r>
            <a:r>
              <a:rPr lang="en-US" altLang="ko-KR" sz="1800" dirty="0" smtClean="0"/>
              <a:t>AP using </a:t>
            </a:r>
            <a:r>
              <a:rPr lang="en-US" altLang="ko-KR" sz="1800" dirty="0"/>
              <a:t>PASCAL VOC 11 Point Interpolation </a:t>
            </a:r>
            <a:r>
              <a:rPr lang="en-US" altLang="ko-KR" sz="1800" dirty="0" smtClean="0"/>
              <a:t>Method</a:t>
            </a:r>
          </a:p>
          <a:p>
            <a:pPr lvl="2"/>
            <a:r>
              <a:rPr lang="en-US" altLang="ko-KR" sz="1600" dirty="0"/>
              <a:t>The 11 point interpolation method: Precision values are interpolated across 11 Recall values, i.e., 0, 0.1, 0.2, 0.3,…,1.0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/>
              <a:t>The interpolated </a:t>
            </a:r>
            <a:r>
              <a:rPr lang="en-US" altLang="ko-KR" sz="1600" dirty="0" smtClean="0"/>
              <a:t>precision </a:t>
            </a:r>
            <a:r>
              <a:rPr lang="en-US" altLang="ko-KR" sz="1600" dirty="0"/>
              <a:t>is the maximum precision value to the right.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537549"/>
            <a:ext cx="5567362" cy="2934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535" y="3612172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&lt;An example&gt;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540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AP: ‘dog’ class</a:t>
            </a:r>
          </a:p>
          <a:p>
            <a:pPr lvl="1"/>
            <a:r>
              <a:rPr lang="en-US" altLang="ko-KR" sz="2000" dirty="0"/>
              <a:t>5) Plot Final Interpolated graph and calculate Average Precision for Dog Class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mean average precision map final precision interpolated graph object detection evaluation metri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269655"/>
            <a:ext cx="5403850" cy="29739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486400" y="3519320"/>
            <a:ext cx="3468688" cy="135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11ⅹ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Sum of 11 interpolated Precision values )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1/11 ⅹ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 +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ⅹ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0.71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ⅹ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0.349 =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34.9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157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AP for the other classes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mAP</a:t>
            </a:r>
            <a:r>
              <a:rPr lang="en-US" altLang="ko-KR" sz="2400" dirty="0" smtClean="0"/>
              <a:t>: the average (mean) </a:t>
            </a:r>
            <a:r>
              <a:rPr lang="en-US" altLang="ko-KR" sz="2400" dirty="0"/>
              <a:t>of AP over all detected </a:t>
            </a:r>
            <a:r>
              <a:rPr lang="en-US" altLang="ko-KR" sz="2400" dirty="0" smtClean="0"/>
              <a:t>classes</a:t>
            </a:r>
          </a:p>
          <a:p>
            <a:pPr lvl="1"/>
            <a:r>
              <a:rPr lang="en-US" altLang="ko-KR" sz="2000" dirty="0" err="1"/>
              <a:t>mAP</a:t>
            </a:r>
            <a:r>
              <a:rPr lang="en-US" altLang="ko-KR" sz="2000" dirty="0"/>
              <a:t> = 1/n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ⅹ </a:t>
            </a:r>
            <a:r>
              <a:rPr lang="en-US" altLang="ko-KR" sz="2000" dirty="0" smtClean="0"/>
              <a:t>sum(AP</a:t>
            </a:r>
            <a:r>
              <a:rPr lang="en-US" altLang="ko-KR" sz="2000" dirty="0"/>
              <a:t>), where n is the number of </a:t>
            </a:r>
            <a:r>
              <a:rPr lang="en-US" altLang="ko-KR" sz="2000" dirty="0" smtClean="0"/>
              <a:t>classes</a:t>
            </a:r>
          </a:p>
          <a:p>
            <a:pPr lvl="1"/>
            <a:r>
              <a:rPr lang="ko-KR" altLang="en-US" sz="2000" dirty="0" smtClean="0"/>
              <a:t>위의 예</a:t>
            </a:r>
            <a:endParaRPr lang="en-US" altLang="ko-KR" sz="2000" dirty="0"/>
          </a:p>
          <a:p>
            <a:pPr lvl="2"/>
            <a:r>
              <a:rPr lang="en-US" altLang="ko-KR" sz="1600" dirty="0" err="1" smtClean="0"/>
              <a:t>mAP</a:t>
            </a:r>
            <a:r>
              <a:rPr lang="en-US" altLang="ko-KR" sz="1600" dirty="0" smtClean="0"/>
              <a:t> = 1/5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(0.349 + 0.545 + 0 + 1 + 0.5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0.4788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mean average precision map for all class object detection evaluation metri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2514600"/>
            <a:ext cx="7391400" cy="1244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86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MS COCO </a:t>
            </a:r>
            <a:r>
              <a:rPr lang="en-US" altLang="ko-KR" sz="2400" dirty="0" err="1" smtClean="0"/>
              <a:t>mAP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MS COCO introduced 101 Point Interpolation AP in 2014. </a:t>
            </a:r>
          </a:p>
          <a:p>
            <a:pPr lvl="1"/>
            <a:r>
              <a:rPr lang="en-US" altLang="ko-KR" sz="2000" dirty="0"/>
              <a:t>Moreover, COCO made the challenge tougher by redefining the </a:t>
            </a:r>
            <a:r>
              <a:rPr lang="en-US" altLang="ko-KR" sz="2000" dirty="0" err="1"/>
              <a:t>mAP@0.5</a:t>
            </a:r>
            <a:r>
              <a:rPr lang="en-US" altLang="ko-KR" sz="2000" dirty="0"/>
              <a:t> to </a:t>
            </a:r>
            <a:r>
              <a:rPr lang="en-US" altLang="ko-KR" sz="2000" dirty="0" err="1"/>
              <a:t>mAP</a:t>
            </a:r>
            <a:r>
              <a:rPr lang="en-US" altLang="ko-KR" sz="2000" dirty="0"/>
              <a:t>@[0.5:0.05:0.95]. Earlier, </a:t>
            </a:r>
            <a:r>
              <a:rPr lang="en-US" altLang="ko-KR" sz="2000" dirty="0" err="1"/>
              <a:t>mAP</a:t>
            </a:r>
            <a:r>
              <a:rPr lang="en-US" altLang="ko-KR" sz="2000" dirty="0"/>
              <a:t> was evaluated at </a:t>
            </a:r>
            <a:r>
              <a:rPr lang="en-US" altLang="ko-KR" sz="2000" dirty="0" err="1"/>
              <a:t>IoU</a:t>
            </a:r>
            <a:r>
              <a:rPr lang="en-US" altLang="ko-KR" sz="2000" dirty="0"/>
              <a:t> threshold 0.5.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COCO </a:t>
            </a:r>
            <a:r>
              <a:rPr lang="en-US" altLang="ko-KR" sz="2000" dirty="0" err="1"/>
              <a:t>mAP</a:t>
            </a:r>
            <a:r>
              <a:rPr lang="en-US" altLang="ko-KR" sz="2000" dirty="0"/>
              <a:t> is calculated for a set of 10 different </a:t>
            </a:r>
            <a:r>
              <a:rPr lang="en-US" altLang="ko-KR" sz="2000" dirty="0" err="1"/>
              <a:t>IoU</a:t>
            </a:r>
            <a:r>
              <a:rPr lang="en-US" altLang="ko-KR" sz="2000" dirty="0"/>
              <a:t> thresholds and then averaged. It ranges from 0.5 to 0.95 at a step frequency of 0.05.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mAP</a:t>
            </a:r>
            <a:r>
              <a:rPr lang="en-US" altLang="ko-KR" cap="none" dirty="0" smtClean="0"/>
              <a:t> (mean Average Precision)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977C-DBF2-4784-B93F-BF59C50EF31C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Precision (</a:t>
                </a:r>
                <a:r>
                  <a:rPr lang="ko-KR" altLang="en-US" dirty="0" smtClean="0"/>
                  <a:t>정밀도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파지티브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네거티브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예측된 것들 중에서 실체 파지티브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네거티브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ko-KR" altLang="en-US" dirty="0" smtClean="0"/>
                  <a:t>비중</a:t>
                </a:r>
                <a:endParaRPr lang="en-US" altLang="ko-KR" dirty="0" smtClean="0"/>
              </a:p>
              <a:p>
                <a:r>
                  <a:rPr lang="en-US" altLang="ko-KR" dirty="0" smtClean="0"/>
                  <a:t>Recall (</a:t>
                </a:r>
                <a:r>
                  <a:rPr lang="ko-KR" altLang="en-US" dirty="0" smtClean="0"/>
                  <a:t>재현율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ko-KR" dirty="0"/>
                  <a:t>실제 파지티브</a:t>
                </a:r>
                <a:r>
                  <a:rPr lang="en-US" altLang="ko-KR" dirty="0"/>
                  <a:t>(</a:t>
                </a:r>
                <a:r>
                  <a:rPr lang="ko-KR" altLang="ko-KR" dirty="0"/>
                  <a:t>네거티브</a:t>
                </a:r>
                <a:r>
                  <a:rPr lang="en-US" altLang="ko-KR" dirty="0"/>
                  <a:t>) </a:t>
                </a:r>
                <a:r>
                  <a:rPr lang="ko-KR" altLang="ko-KR" dirty="0"/>
                  <a:t>중에서 파지티브</a:t>
                </a:r>
                <a:r>
                  <a:rPr lang="en-US" altLang="ko-KR" dirty="0"/>
                  <a:t>(</a:t>
                </a:r>
                <a:r>
                  <a:rPr lang="ko-KR" altLang="ko-KR" dirty="0"/>
                  <a:t>네거티브</a:t>
                </a:r>
                <a:r>
                  <a:rPr lang="en-US" altLang="ko-KR" dirty="0"/>
                  <a:t>)</a:t>
                </a:r>
                <a:r>
                  <a:rPr lang="ko-KR" altLang="ko-KR" dirty="0"/>
                  <a:t>로 제대로 예측된 것들의 비중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778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Object detection</a:t>
            </a:r>
            <a:r>
              <a:rPr lang="ko-KR" altLang="ko-KR" sz="2400" dirty="0"/>
              <a:t>에서의 </a:t>
            </a:r>
            <a:r>
              <a:rPr lang="en-US" altLang="ko-KR" sz="2400" dirty="0"/>
              <a:t>True positive, False positive, False negative, and True </a:t>
            </a:r>
            <a:r>
              <a:rPr lang="en-US" altLang="ko-KR" sz="2400" dirty="0" smtClean="0"/>
              <a:t>negative</a:t>
            </a:r>
          </a:p>
          <a:p>
            <a:pPr lvl="1"/>
            <a:r>
              <a:rPr lang="ko-KR" altLang="en-US" sz="2000" dirty="0" smtClean="0"/>
              <a:t>정답 </a:t>
            </a:r>
            <a:endParaRPr lang="ko-KR" altLang="ko-K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miro.medium.com/v2/resize:fit:669/1*clVtJ9fRCzrmqxEOKwCGN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971800"/>
            <a:ext cx="4248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8290" y="5976342"/>
            <a:ext cx="8554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&lt;source: </a:t>
            </a:r>
            <a:r>
              <a:rPr lang="ko-KR" altLang="en-US" sz="1400" dirty="0" smtClean="0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smtClean="0"/>
              <a:t>towardsdatascience.com/breaking-down-mean-average-precision-map-ae462f623a52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015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3694112" cy="4114800"/>
          </a:xfrm>
        </p:spPr>
        <p:txBody>
          <a:bodyPr/>
          <a:lstStyle/>
          <a:p>
            <a:r>
              <a:rPr lang="en-US" altLang="ko-KR" dirty="0" smtClean="0"/>
              <a:t>True positive: </a:t>
            </a:r>
            <a:r>
              <a:rPr lang="ko-KR" altLang="en-US" dirty="0" smtClean="0"/>
              <a:t>물체를 제대로 찾은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노란색이 예측된 </a:t>
            </a:r>
            <a:r>
              <a:rPr lang="en-US" altLang="ko-KR" dirty="0" smtClean="0"/>
              <a:t>Bounding box</a:t>
            </a:r>
          </a:p>
          <a:p>
            <a:pPr lvl="1"/>
            <a:r>
              <a:rPr lang="ko-KR" altLang="en-US" dirty="0" smtClean="0"/>
              <a:t>기준 </a:t>
            </a:r>
            <a:r>
              <a:rPr lang="en-US" altLang="ko-KR" dirty="0" err="1" smtClean="0"/>
              <a:t>IoU</a:t>
            </a:r>
            <a:r>
              <a:rPr lang="en-US" altLang="ko-KR" dirty="0" smtClean="0"/>
              <a:t> = 0.5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https://miro.medium.com/v2/resize:fit:342/1*_efRgjUBc8AUj8XSB59hzg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2103476"/>
            <a:ext cx="2667000" cy="3713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72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28838"/>
            <a:ext cx="8258175" cy="4114800"/>
          </a:xfrm>
        </p:spPr>
        <p:txBody>
          <a:bodyPr/>
          <a:lstStyle/>
          <a:p>
            <a:r>
              <a:rPr lang="en-US" altLang="ko-KR" sz="2400" dirty="0" smtClean="0"/>
              <a:t>False positive: </a:t>
            </a:r>
            <a:r>
              <a:rPr lang="ko-KR" altLang="en-US" sz="2400" dirty="0" smtClean="0"/>
              <a:t>제대로 찾지 못했는데 찾았다고 하는 경우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https://miro.medium.com/v2/resize:fit:1050/1*3Q4EfaCeCP2XWKTLk-hp6A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7962"/>
            <a:ext cx="7848600" cy="327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4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False negative: </a:t>
            </a:r>
            <a:r>
              <a:rPr lang="ko-KR" altLang="en-US" sz="2000" dirty="0" smtClean="0"/>
              <a:t>물체가 있는데 제대로 찾지 못하는 경우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https://miro.medium.com/v2/resize:fit:303/1*XPBq1HdtcPZiPP63D1nu3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33828"/>
            <a:ext cx="2038350" cy="30297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62050" y="5693692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물체가 있는데 없다고 하는 경우</a:t>
            </a:r>
            <a:endParaRPr lang="en-US" altLang="ko-KR" sz="1600" dirty="0" smtClean="0"/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detection</a:t>
            </a:r>
            <a:r>
              <a:rPr lang="ko-KR" altLang="en-US" sz="1600" dirty="0" smtClean="0"/>
              <a:t>을 하지 못하는 경우</a:t>
            </a:r>
            <a:endParaRPr lang="ko-KR" altLang="en-US" sz="1600" dirty="0"/>
          </a:p>
        </p:txBody>
      </p:sp>
      <p:pic>
        <p:nvPicPr>
          <p:cNvPr id="9" name="Picture 8" descr="https://miro.medium.com/v2/resize:fit:342/1*cwX2KyTmCd0tR5P0mZbQd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73" y="2496960"/>
            <a:ext cx="2047027" cy="306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105400" y="5662580"/>
            <a:ext cx="3011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IoU</a:t>
            </a:r>
            <a:r>
              <a:rPr lang="en-US" altLang="ko-KR" sz="1600" dirty="0" smtClean="0"/>
              <a:t> &gt; 0.5 </a:t>
            </a:r>
            <a:r>
              <a:rPr lang="ko-KR" altLang="en-US" sz="1600" dirty="0" smtClean="0"/>
              <a:t>인데 </a:t>
            </a:r>
            <a:r>
              <a:rPr lang="en-US" altLang="ko-KR" sz="1600" dirty="0" smtClean="0"/>
              <a:t>classification</a:t>
            </a:r>
            <a:r>
              <a:rPr lang="ko-KR" altLang="en-US" sz="1600" dirty="0" smtClean="0"/>
              <a:t>을 </a:t>
            </a:r>
            <a:endParaRPr lang="en-US" altLang="ko-KR" sz="1600" dirty="0" smtClean="0"/>
          </a:p>
          <a:p>
            <a:r>
              <a:rPr lang="ko-KR" altLang="en-US" sz="1600" dirty="0" smtClean="0"/>
              <a:t>잘못한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035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True negative</a:t>
            </a:r>
          </a:p>
          <a:p>
            <a:pPr lvl="1"/>
            <a:r>
              <a:rPr lang="en-US" altLang="ko-KR" dirty="0" smtClean="0"/>
              <a:t>Object detection </a:t>
            </a:r>
            <a:r>
              <a:rPr lang="ko-KR" altLang="en-US" dirty="0" smtClean="0"/>
              <a:t>에서는 적용되지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백그라운드를 정확하게 찾는 것을 의미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이는 아무 것도 찾지 않는 것을 의미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Precision in OD</a:t>
            </a:r>
          </a:p>
          <a:p>
            <a:pPr lvl="1"/>
            <a:r>
              <a:rPr lang="en-US" altLang="ko-KR" sz="2400" dirty="0" err="1" smtClean="0"/>
              <a:t>TP</a:t>
            </a:r>
            <a:r>
              <a:rPr lang="en-US" altLang="ko-KR" sz="2400" dirty="0" smtClean="0"/>
              <a:t> / total detections (or </a:t>
            </a:r>
            <a:r>
              <a:rPr lang="en-US" altLang="ko-KR" sz="2400" dirty="0" err="1" smtClean="0"/>
              <a:t>TP</a:t>
            </a:r>
            <a:r>
              <a:rPr lang="en-US" altLang="ko-KR" sz="2400" dirty="0" smtClean="0"/>
              <a:t> / total predictions)</a:t>
            </a:r>
          </a:p>
          <a:p>
            <a:pPr lvl="1"/>
            <a:r>
              <a:rPr lang="ko-KR" altLang="en-US" sz="2400" dirty="0" smtClean="0"/>
              <a:t>찾은 것들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혹은 물체가 있다고 예측된 것들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중에서 제대로 물체를 찾은 비중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0 – 1 </a:t>
            </a:r>
          </a:p>
          <a:p>
            <a:r>
              <a:rPr lang="en-US" altLang="ko-KR" sz="2800" dirty="0" smtClean="0"/>
              <a:t>Recall in OD</a:t>
            </a:r>
          </a:p>
          <a:p>
            <a:pPr lvl="1"/>
            <a:r>
              <a:rPr lang="en-US" altLang="ko-KR" sz="2400" dirty="0" err="1" smtClean="0"/>
              <a:t>TP</a:t>
            </a:r>
            <a:r>
              <a:rPr lang="en-US" altLang="ko-KR" sz="2400" dirty="0" smtClean="0"/>
              <a:t> / total ground truths</a:t>
            </a:r>
          </a:p>
          <a:p>
            <a:pPr lvl="1"/>
            <a:r>
              <a:rPr lang="en-US" altLang="ko-KR" sz="2400" dirty="0" smtClean="0"/>
              <a:t>0 – 1 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7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43291</TotalTime>
  <Words>668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Object detection </vt:lpstr>
      <vt:lpstr>mAP (mean Average Precision)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  <vt:lpstr>주요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526</cp:revision>
  <dcterms:created xsi:type="dcterms:W3CDTF">2015-01-19T14:33:39Z</dcterms:created>
  <dcterms:modified xsi:type="dcterms:W3CDTF">2023-11-20T03:10:53Z</dcterms:modified>
</cp:coreProperties>
</file>