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35"/>
  </p:notesMasterIdLst>
  <p:sldIdLst>
    <p:sldId id="256" r:id="rId2"/>
    <p:sldId id="424" r:id="rId3"/>
    <p:sldId id="452" r:id="rId4"/>
    <p:sldId id="426" r:id="rId5"/>
    <p:sldId id="425" r:id="rId6"/>
    <p:sldId id="456" r:id="rId7"/>
    <p:sldId id="455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57" r:id="rId16"/>
    <p:sldId id="422" r:id="rId17"/>
    <p:sldId id="453" r:id="rId18"/>
    <p:sldId id="427" r:id="rId19"/>
    <p:sldId id="468" r:id="rId20"/>
    <p:sldId id="469" r:id="rId21"/>
    <p:sldId id="428" r:id="rId22"/>
    <p:sldId id="466" r:id="rId23"/>
    <p:sldId id="467" r:id="rId24"/>
    <p:sldId id="454" r:id="rId25"/>
    <p:sldId id="42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54237-E4EF-4611-8FD1-1E1609D5AF76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14FA27-6EC6-4173-8872-ADA2BA6E8095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56D7F-AB97-448C-9E2D-7EDF13073411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2977C-DBF2-4784-B93F-BF59C50EF31C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DFA2-F45F-4112-BAB5-666EBDEDF64B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BD5D5-ABF2-4858-A470-B038F582542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BD787-1A31-4E86-A532-8B786846A2BE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7AA1C-5056-42D1-866B-0A9A81F0C2A2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D85E1-C5F9-4577-B34A-9BF774A54AAB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5D8E4-E7B6-43CB-9F41-0709EE4C5FE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621EB82-8B86-46BC-AA2B-7176BFB63451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taroy47/frcnn-from-scratch-with-keras/blob/master/keras_frcnn/vgg.p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detection: </a:t>
            </a:r>
            <a:br>
              <a:rPr lang="en-US" dirty="0" smtClean="0"/>
            </a:br>
            <a:r>
              <a:rPr lang="en-US" dirty="0" smtClean="0"/>
              <a:t>R-CNN Models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학습 </a:t>
            </a:r>
            <a:r>
              <a:rPr lang="en-US" altLang="ko-KR" sz="2000" dirty="0" smtClean="0"/>
              <a:t>(cont’d)</a:t>
            </a:r>
          </a:p>
          <a:p>
            <a:pPr lvl="1"/>
            <a:r>
              <a:rPr lang="ko-KR" altLang="en-US" sz="1800" dirty="0" smtClean="0"/>
              <a:t>각 </a:t>
            </a:r>
            <a:r>
              <a:rPr lang="en-US" altLang="ko-KR" sz="1800" dirty="0" smtClean="0"/>
              <a:t>region proposal</a:t>
            </a:r>
            <a:r>
              <a:rPr lang="ko-KR" altLang="en-US" sz="1800" dirty="0" smtClean="0"/>
              <a:t>에 대해 정답 경계상자 할당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Classification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6" y="3222111"/>
            <a:ext cx="4307111" cy="32501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000" y="3512582"/>
            <a:ext cx="3397250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클래스에 대한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one-hot vector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정답 정보로 사용</a:t>
            </a:r>
          </a:p>
          <a:p>
            <a:pPr marL="82550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클래스에 대한 확률은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binary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이용해서 예측</a:t>
            </a:r>
          </a:p>
        </p:txBody>
      </p:sp>
    </p:spTree>
    <p:extLst>
      <p:ext uri="{BB962C8B-B14F-4D97-AF65-F5344CB8AC3E}">
        <p14:creationId xmlns:p14="http://schemas.microsoft.com/office/powerpoint/2010/main" val="28149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8838"/>
            <a:ext cx="7772400" cy="4114800"/>
          </a:xfrm>
        </p:spPr>
        <p:txBody>
          <a:bodyPr/>
          <a:lstStyle/>
          <a:p>
            <a:r>
              <a:rPr lang="ko-KR" altLang="en-US" dirty="0" smtClean="0"/>
              <a:t>학습 </a:t>
            </a:r>
            <a:r>
              <a:rPr lang="en-US" altLang="ko-KR" dirty="0" smtClean="0"/>
              <a:t>(cont’d)</a:t>
            </a:r>
          </a:p>
          <a:p>
            <a:pPr lvl="1"/>
            <a:r>
              <a:rPr lang="en-US" altLang="ko-KR" dirty="0"/>
              <a:t>Localization (Bounding-box </a:t>
            </a:r>
            <a:r>
              <a:rPr lang="en-US" altLang="ko-KR" dirty="0" smtClean="0"/>
              <a:t>regression)</a:t>
            </a:r>
          </a:p>
          <a:p>
            <a:pPr lvl="2"/>
            <a:r>
              <a:rPr lang="ko-KR" altLang="en-US" dirty="0" smtClean="0"/>
              <a:t>선형회귀 모형을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모형에 입력되는 데이터 </a:t>
            </a:r>
            <a:endParaRPr lang="en-US" altLang="ko-KR" dirty="0" smtClean="0"/>
          </a:p>
          <a:p>
            <a:pPr lvl="3"/>
            <a:r>
              <a:rPr lang="en-US" altLang="ko-KR" dirty="0"/>
              <a:t>N </a:t>
            </a:r>
            <a:r>
              <a:rPr lang="ko-KR" altLang="en-US" dirty="0"/>
              <a:t>개의 </a:t>
            </a:r>
            <a:r>
              <a:rPr lang="en-US" altLang="ko-KR" dirty="0"/>
              <a:t>training </a:t>
            </a:r>
            <a:r>
              <a:rPr lang="en-US" altLang="ko-KR" dirty="0" smtClean="0"/>
              <a:t>pairs</a:t>
            </a:r>
          </a:p>
          <a:p>
            <a:pPr lvl="3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31595" y="4544006"/>
                <a:ext cx="5213195" cy="169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ko-KR" altLang="ko-KR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ko-KR" altLang="ko-KR" sz="1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ko-KR" sz="1400" i="1" kern="10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=1, …, </m:t>
                        </m:r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400" kern="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,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ko-KR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3975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프로포절 </a:t>
                </a:r>
                <a:r>
                  <a:rPr lang="en-US" altLang="ko-KR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중심 좌표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(x, y)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이고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프로포절 </a:t>
                </a:r>
                <a:r>
                  <a:rPr lang="en-US" altLang="ko-KR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너비와 높이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=&gt;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단위는 픽셀 단위</a:t>
                </a:r>
              </a:p>
              <a:p>
                <a:pPr marL="53975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3975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=&gt;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이는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Ground Truth BB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정보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95" y="4544006"/>
                <a:ext cx="5213195" cy="1699632"/>
              </a:xfrm>
              <a:prstGeom prst="rect">
                <a:avLst/>
              </a:prstGeom>
              <a:blipFill>
                <a:blip r:embed="rId2"/>
                <a:stretch>
                  <a:fillRect b="-1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56" y="3136025"/>
            <a:ext cx="3833495" cy="335851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621791" y="295135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GTBB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13767" y="6354776"/>
            <a:ext cx="858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Proposal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82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학습 </a:t>
                </a:r>
                <a:endParaRPr lang="en-US" altLang="ko-KR" sz="2400" dirty="0" smtClean="0"/>
              </a:p>
              <a:p>
                <a:pPr lvl="1"/>
                <a:r>
                  <a:rPr lang="en-US" altLang="ko-KR" sz="2000" dirty="0" smtClean="0"/>
                  <a:t>Localization (cont’d)</a:t>
                </a:r>
              </a:p>
              <a:p>
                <a:pPr lvl="2"/>
                <a:r>
                  <a:rPr lang="ko-KR" altLang="en-US" sz="1800" dirty="0" smtClean="0"/>
                  <a:t>학습을 위해 네 개의 함수 사용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각 함수는 아래와 같이 표현</a:t>
                </a:r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2"/>
                <a:r>
                  <a:rPr lang="ko-KR" altLang="ko-KR" sz="1800" dirty="0" smtClean="0"/>
                  <a:t>아래</a:t>
                </a:r>
                <a:r>
                  <a:rPr lang="en-US" altLang="ko-KR" sz="1800" dirty="0" smtClean="0"/>
                  <a:t> </a:t>
                </a:r>
                <a:r>
                  <a:rPr lang="ko-KR" altLang="ko-KR" sz="1800" dirty="0" smtClean="0"/>
                  <a:t>식을 </a:t>
                </a:r>
                <a:r>
                  <a:rPr lang="ko-KR" altLang="ko-KR" sz="1800" dirty="0"/>
                  <a:t>이용해서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⋆</m:t>
                        </m:r>
                      </m:sub>
                    </m:sSub>
                  </m:oMath>
                </a14:m>
                <a:r>
                  <a:rPr lang="ko-KR" altLang="ko-KR" sz="1800" dirty="0"/>
                  <a:t>를 계산</a:t>
                </a:r>
                <a:r>
                  <a:rPr lang="en-US" altLang="ko-KR" sz="1800" dirty="0"/>
                  <a:t> (</a:t>
                </a:r>
                <a:r>
                  <a:rPr lang="ko-KR" altLang="ko-KR" sz="1800" dirty="0"/>
                  <a:t>아래는 </a:t>
                </a:r>
                <a:r>
                  <a:rPr lang="en-US" altLang="ko-KR" sz="1800" dirty="0" err="1"/>
                  <a:t>L2</a:t>
                </a:r>
                <a:r>
                  <a:rPr lang="en-US" altLang="ko-KR" sz="1800" dirty="0"/>
                  <a:t> </a:t>
                </a:r>
                <a:r>
                  <a:rPr lang="ko-KR" altLang="ko-KR" sz="1800" dirty="0"/>
                  <a:t>규제화를 사용</a:t>
                </a:r>
                <a:r>
                  <a:rPr lang="en-US" altLang="ko-KR" sz="1800" dirty="0"/>
                  <a:t>)</a:t>
                </a:r>
                <a:endParaRPr lang="ko-KR" altLang="ko-KR" sz="1800" dirty="0"/>
              </a:p>
              <a:p>
                <a:pPr lvl="2"/>
                <a:endParaRPr lang="ko-KR" altLang="ko-KR" sz="1800" dirty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3400" y="3474948"/>
                <a:ext cx="884960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b>
                            <m:sup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ko-KR" altLang="en-US" b="0" i="0">
                              <a:latin typeface="Cambria Math" panose="02040503050406030204" pitchFamily="18" charset="0"/>
                            </a:rPr>
                            <m:t>where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 ⋆ ∈{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ko-KR" altLang="ko-KR" dirty="0"/>
                  <a:t>는 </a:t>
                </a:r>
                <a:r>
                  <a:rPr lang="en-US" altLang="ko-KR" dirty="0"/>
                  <a:t>the </a:t>
                </a:r>
                <a:r>
                  <a:rPr lang="en-US" altLang="ko-KR" dirty="0" err="1"/>
                  <a:t>pool5</a:t>
                </a:r>
                <a:r>
                  <a:rPr lang="en-US" altLang="ko-KR" dirty="0"/>
                  <a:t> features of proposal </a:t>
                </a:r>
                <a:r>
                  <a:rPr lang="en-US" altLang="ko-KR" dirty="0" smtClean="0"/>
                  <a:t>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⋆</m:t>
                        </m:r>
                      </m:sub>
                    </m:sSub>
                  </m:oMath>
                </a14:m>
                <a:r>
                  <a:rPr lang="ko-KR" altLang="ko-KR" dirty="0"/>
                  <a:t>는 </a:t>
                </a:r>
                <a:r>
                  <a:rPr lang="en-US" altLang="ko-KR" dirty="0"/>
                  <a:t>a vector of learnable parameters =&gt; </a:t>
                </a:r>
                <a:r>
                  <a:rPr lang="ko-KR" altLang="ko-KR" dirty="0"/>
                  <a:t>즉 학습을 통해서 학습되는 파라미터 벡터</a:t>
                </a:r>
              </a:p>
              <a:p>
                <a:endParaRPr lang="ko-KR" altLang="ko-K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74948"/>
                <a:ext cx="8849602" cy="1200329"/>
              </a:xfrm>
              <a:prstGeom prst="rect">
                <a:avLst/>
              </a:prstGeom>
              <a:blipFill>
                <a:blip r:embed="rId3"/>
                <a:stretch>
                  <a:fillRect l="-207" t="-38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99412"/>
            <a:ext cx="4525645" cy="706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8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학습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Localization (cont’d)</a:t>
                </a:r>
              </a:p>
              <a:p>
                <a:pPr lvl="2"/>
                <a:r>
                  <a:rPr lang="ko-KR" altLang="en-US" dirty="0" smtClean="0"/>
                  <a:t>위 식에서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⋆</m:t>
                        </m:r>
                      </m:sub>
                    </m:sSub>
                  </m:oMath>
                </a14:m>
                <a:r>
                  <a:rPr lang="ko-KR" altLang="ko-KR" dirty="0"/>
                  <a:t>는 아래 공식을 이용해서 </a:t>
                </a:r>
                <a:r>
                  <a:rPr lang="ko-KR" altLang="ko-KR" dirty="0" smtClean="0"/>
                  <a:t>계산</a:t>
                </a:r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3505200"/>
            <a:ext cx="3248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8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추론 </a:t>
                </a:r>
                <a:r>
                  <a:rPr lang="en-US" altLang="ko-KR" sz="2400" dirty="0" smtClean="0"/>
                  <a:t>(inference)</a:t>
                </a:r>
              </a:p>
              <a:p>
                <a:pPr lvl="1"/>
                <a:r>
                  <a:rPr lang="ko-KR" altLang="en-US" sz="2000" dirty="0" smtClean="0"/>
                  <a:t>좌표 예측</a:t>
                </a:r>
                <a:endParaRPr lang="en-US" altLang="ko-KR" sz="2000" dirty="0" smtClean="0"/>
              </a:p>
              <a:p>
                <a:pPr lvl="2"/>
                <a:r>
                  <a:rPr lang="ko-KR" altLang="ko-KR" sz="1800" dirty="0"/>
                  <a:t>학습된 </a:t>
                </a:r>
                <a:r>
                  <a:rPr lang="ko-KR" altLang="ko-KR" sz="1800" dirty="0" smtClean="0"/>
                  <a:t>파라미터</a:t>
                </a:r>
                <a:r>
                  <a:rPr lang="ko-KR" altLang="en-US" sz="1800" dirty="0" smtClean="0"/>
                  <a:t>값</a:t>
                </a:r>
                <a:r>
                  <a:rPr lang="ko-KR" altLang="ko-KR" sz="1800" dirty="0" smtClean="0"/>
                  <a:t> </a:t>
                </a:r>
                <a:r>
                  <a:rPr lang="ko-KR" altLang="ko-KR" sz="1800" dirty="0"/>
                  <a:t>이용해서 </a:t>
                </a:r>
                <a:r>
                  <a:rPr lang="ko-KR" altLang="ko-KR" sz="1800" dirty="0" smtClean="0"/>
                  <a:t>각 함수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⋆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)</a:t>
                </a:r>
                <a:r>
                  <a:rPr lang="ko-KR" altLang="ko-KR" sz="1800" dirty="0" smtClean="0"/>
                  <a:t>의 </a:t>
                </a:r>
                <a:r>
                  <a:rPr lang="ko-KR" altLang="ko-KR" sz="1800" dirty="0"/>
                  <a:t>값을 </a:t>
                </a:r>
                <a:r>
                  <a:rPr lang="ko-KR" altLang="ko-KR" sz="1800" dirty="0" smtClean="0"/>
                  <a:t>계산</a:t>
                </a:r>
                <a:r>
                  <a:rPr lang="en-US" altLang="ko-KR" sz="1800" dirty="0" smtClean="0"/>
                  <a:t> (</a:t>
                </a:r>
                <a:r>
                  <a:rPr lang="ko-KR" altLang="en-US" sz="1800" dirty="0" smtClean="0"/>
                  <a:t>아래 식 사용</a:t>
                </a:r>
                <a:r>
                  <a:rPr lang="en-US" altLang="ko-KR" sz="1800" dirty="0" smtClean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⋆</m:t>
                        </m:r>
                      </m:sub>
                    </m:sSub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⋆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ko-KR" altLang="ko-KR" sz="1600" dirty="0"/>
              </a:p>
              <a:p>
                <a:pPr lvl="2"/>
                <a:r>
                  <a:rPr lang="ko-KR" altLang="en-US" sz="1800" dirty="0"/>
                  <a:t>그리고 이를 이용해서 </a:t>
                </a:r>
                <a:r>
                  <a:rPr lang="en-US" altLang="ko-KR" sz="1800" dirty="0" err="1"/>
                  <a:t>GTBB</a:t>
                </a:r>
                <a:r>
                  <a:rPr lang="ko-KR" altLang="en-US" sz="1800" dirty="0"/>
                  <a:t>의 좌표를 예측 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아래 식 사용</a:t>
                </a:r>
                <a:r>
                  <a:rPr lang="en-US" altLang="ko-KR" sz="1800" dirty="0" smtClean="0"/>
                  <a:t>)</a:t>
                </a:r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 smtClean="0"/>
              </a:p>
              <a:p>
                <a:pPr lvl="1"/>
                <a:r>
                  <a:rPr lang="en-US" altLang="ko-KR" sz="2000" dirty="0" smtClean="0"/>
                  <a:t>NMS </a:t>
                </a:r>
                <a:r>
                  <a:rPr lang="ko-KR" altLang="en-US" sz="2000" dirty="0" smtClean="0"/>
                  <a:t>방법 사용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9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4125979"/>
            <a:ext cx="2514600" cy="17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9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추론 </a:t>
            </a:r>
            <a:r>
              <a:rPr lang="en-US" altLang="ko-KR" dirty="0" smtClean="0"/>
              <a:t>(inference)</a:t>
            </a:r>
          </a:p>
          <a:p>
            <a:pPr lvl="1"/>
            <a:r>
              <a:rPr lang="en-US" altLang="ko-KR" dirty="0" smtClean="0"/>
              <a:t>NMS </a:t>
            </a:r>
            <a:r>
              <a:rPr lang="ko-KR" altLang="en-US" dirty="0" smtClean="0"/>
              <a:t>방법 적용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계산량이 많</a:t>
            </a:r>
            <a:r>
              <a:rPr lang="ko-KR" altLang="en-US" dirty="0"/>
              <a:t>아</a:t>
            </a:r>
            <a:r>
              <a:rPr lang="ko-KR" altLang="en-US" dirty="0" smtClean="0"/>
              <a:t> 시간이 오래 걸린다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각각의 </a:t>
            </a:r>
            <a:r>
              <a:rPr lang="en-US" altLang="ko-KR" dirty="0" smtClean="0"/>
              <a:t>ROI</a:t>
            </a:r>
            <a:r>
              <a:rPr lang="ko-KR" altLang="en-US" dirty="0" smtClean="0"/>
              <a:t>에 별도의 사전 학습모형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AlexNet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각 </a:t>
            </a:r>
            <a:r>
              <a:rPr lang="en-US" altLang="ko-KR" dirty="0" smtClean="0"/>
              <a:t>ROI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SVM</a:t>
            </a:r>
            <a:r>
              <a:rPr lang="ko-KR" altLang="en-US" dirty="0" smtClean="0"/>
              <a:t>을 여러번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구성 요소들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Selective </a:t>
            </a:r>
            <a:r>
              <a:rPr lang="en-US" altLang="ko-KR" dirty="0"/>
              <a:t>search, CNN Feature Extractor, </a:t>
            </a:r>
            <a:r>
              <a:rPr lang="en-US" altLang="ko-KR" dirty="0" err="1"/>
              <a:t>SVM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Bounding box </a:t>
            </a:r>
            <a:r>
              <a:rPr lang="en-US" altLang="ko-KR" dirty="0" err="1"/>
              <a:t>regressor</a:t>
            </a:r>
            <a:r>
              <a:rPr lang="en-US" altLang="ko-KR" dirty="0"/>
              <a:t> </a:t>
            </a:r>
            <a:r>
              <a:rPr lang="ko-KR" altLang="en-US" dirty="0"/>
              <a:t>로 구성되어 복잡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Fast R-CNN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977C-DBF2-4784-B93F-BF59C50EF31C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706"/>
            <a:ext cx="8305800" cy="4114800"/>
          </a:xfrm>
        </p:spPr>
        <p:txBody>
          <a:bodyPr/>
          <a:lstStyle/>
          <a:p>
            <a:r>
              <a:rPr lang="ko-KR" altLang="en-US" sz="2000" dirty="0" smtClean="0"/>
              <a:t>개요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Proposed in 2015, mainly to address the drawbacks of R-CNN</a:t>
            </a:r>
          </a:p>
          <a:p>
            <a:pPr lvl="1"/>
            <a:r>
              <a:rPr lang="en-US" altLang="ko-KR" sz="1800" dirty="0" smtClean="0"/>
              <a:t>R-CNN</a:t>
            </a:r>
            <a:r>
              <a:rPr lang="ko-KR" altLang="en-US" sz="1800" dirty="0" smtClean="0"/>
              <a:t>의 주요 한계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이미지에 </a:t>
            </a:r>
            <a:r>
              <a:rPr lang="en-US" altLang="ko-KR" sz="1600" dirty="0"/>
              <a:t>selective search</a:t>
            </a:r>
            <a:r>
              <a:rPr lang="ko-KR" altLang="en-US" sz="1600" dirty="0"/>
              <a:t>를 이용해서 </a:t>
            </a:r>
            <a:r>
              <a:rPr lang="en-US" altLang="ko-KR" sz="1600" dirty="0"/>
              <a:t>2000</a:t>
            </a:r>
            <a:r>
              <a:rPr lang="ko-KR" altLang="en-US" sz="1600" dirty="0"/>
              <a:t>개의 </a:t>
            </a:r>
            <a:r>
              <a:rPr lang="en-US" altLang="ko-KR" sz="1600" dirty="0"/>
              <a:t>region proposals</a:t>
            </a:r>
            <a:r>
              <a:rPr lang="ko-KR" altLang="en-US" sz="1600" dirty="0"/>
              <a:t>를 추출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proposal</a:t>
            </a:r>
            <a:r>
              <a:rPr lang="ko-KR" altLang="en-US" sz="1600" dirty="0"/>
              <a:t>에 </a:t>
            </a:r>
            <a:r>
              <a:rPr lang="en-US" altLang="ko-KR" sz="1600" dirty="0"/>
              <a:t>CNN </a:t>
            </a:r>
            <a:r>
              <a:rPr lang="ko-KR" altLang="en-US" sz="1600" dirty="0"/>
              <a:t>기반 사전 학습 모형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AlexNet</a:t>
            </a:r>
            <a:r>
              <a:rPr lang="en-US" altLang="ko-KR" sz="1600" dirty="0"/>
              <a:t>)</a:t>
            </a:r>
            <a:r>
              <a:rPr lang="ko-KR" altLang="en-US" sz="1600" dirty="0"/>
              <a:t>을 적용해서 </a:t>
            </a:r>
            <a:r>
              <a:rPr lang="en-US" altLang="ko-KR" sz="1600" dirty="0"/>
              <a:t>4096 </a:t>
            </a:r>
            <a:r>
              <a:rPr lang="ko-KR" altLang="en-US" sz="1600" dirty="0"/>
              <a:t>차원의 피쳐맵을 추출</a:t>
            </a:r>
          </a:p>
          <a:p>
            <a:pPr lvl="2"/>
            <a:r>
              <a:rPr lang="ko-KR" altLang="en-US" sz="1600" dirty="0"/>
              <a:t>여기에 </a:t>
            </a:r>
            <a:r>
              <a:rPr lang="en-US" altLang="ko-KR" sz="1600" dirty="0" err="1"/>
              <a:t>SVM</a:t>
            </a:r>
            <a:r>
              <a:rPr lang="ko-KR" altLang="en-US" sz="1600" dirty="0"/>
              <a:t>을 적용해서 클래스별로 예측</a:t>
            </a:r>
          </a:p>
          <a:p>
            <a:pPr lvl="2"/>
            <a:r>
              <a:rPr lang="en-US" altLang="ko-KR" sz="1600" dirty="0"/>
              <a:t>Localization</a:t>
            </a:r>
            <a:r>
              <a:rPr lang="ko-KR" altLang="en-US" sz="1600" dirty="0"/>
              <a:t>은 선형회귀모형을 이용해서 좌표를 예측 </a:t>
            </a:r>
          </a:p>
          <a:p>
            <a:pPr lvl="2"/>
            <a:r>
              <a:rPr lang="en-US" altLang="ko-KR" sz="1600" dirty="0"/>
              <a:t>2000</a:t>
            </a:r>
            <a:r>
              <a:rPr lang="ko-KR" altLang="en-US" sz="1600" dirty="0"/>
              <a:t>개의 </a:t>
            </a:r>
            <a:r>
              <a:rPr lang="en-US" altLang="ko-KR" sz="1600" dirty="0"/>
              <a:t>region proposal </a:t>
            </a:r>
            <a:r>
              <a:rPr lang="ko-KR" altLang="en-US" sz="1600" dirty="0"/>
              <a:t>각각에 </a:t>
            </a:r>
            <a:r>
              <a:rPr lang="en-US" altLang="ko-KR" sz="1600" dirty="0"/>
              <a:t>CNN</a:t>
            </a:r>
            <a:r>
              <a:rPr lang="ko-KR" altLang="en-US" sz="1600" dirty="0"/>
              <a:t>을 적용하는 것이 큰 한계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속도가 너무 오래 걸림</a:t>
            </a:r>
          </a:p>
          <a:p>
            <a:pPr lvl="2"/>
            <a:r>
              <a:rPr lang="ko-KR" altLang="en-US" sz="1600" dirty="0" smtClean="0"/>
              <a:t>여러 단계의 작업을 수행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번거로움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209800"/>
            <a:ext cx="8410575" cy="4114800"/>
          </a:xfrm>
        </p:spPr>
        <p:txBody>
          <a:bodyPr/>
          <a:lstStyle/>
          <a:p>
            <a:r>
              <a:rPr lang="ko-KR" altLang="en-US" sz="2000" dirty="0" smtClean="0"/>
              <a:t>주요 특성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이미지에 </a:t>
            </a:r>
            <a:r>
              <a:rPr lang="en-US" altLang="ko-KR" sz="1800" dirty="0" smtClean="0"/>
              <a:t>CNN </a:t>
            </a:r>
            <a:r>
              <a:rPr lang="ko-KR" altLang="en-US" sz="1800" dirty="0" smtClean="0"/>
              <a:t>모형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VGGNet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직접 적용해 하나의 </a:t>
            </a:r>
            <a:r>
              <a:rPr lang="en-US" altLang="ko-KR" sz="1800" dirty="0" smtClean="0"/>
              <a:t>feature map</a:t>
            </a:r>
            <a:r>
              <a:rPr lang="ko-KR" altLang="en-US" sz="1800" dirty="0" smtClean="0"/>
              <a:t>을 추출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이미지에 </a:t>
            </a:r>
            <a:r>
              <a:rPr lang="en-US" altLang="ko-KR" sz="1800" dirty="0" smtClean="0"/>
              <a:t>selective </a:t>
            </a:r>
            <a:r>
              <a:rPr lang="en-US" altLang="ko-KR" sz="1800" dirty="0" err="1" smtClean="0"/>
              <a:t>searc</a:t>
            </a:r>
            <a:r>
              <a:rPr lang="ko-KR" altLang="en-US" sz="1800" dirty="0" smtClean="0"/>
              <a:t>를 적용해서 </a:t>
            </a:r>
            <a:r>
              <a:rPr lang="en-US" altLang="ko-KR" sz="1800" dirty="0" err="1" smtClean="0"/>
              <a:t>RoIs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 </a:t>
            </a:r>
            <a:r>
              <a:rPr lang="en-US" altLang="ko-KR" sz="1800" dirty="0" smtClean="0"/>
              <a:t>(2000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) </a:t>
            </a:r>
          </a:p>
          <a:p>
            <a:pPr lvl="1"/>
            <a:r>
              <a:rPr lang="ko-KR" altLang="en-US" sz="1800" dirty="0" smtClean="0"/>
              <a:t>각 </a:t>
            </a:r>
            <a:r>
              <a:rPr lang="en-US" altLang="ko-KR" sz="1800" dirty="0" err="1" smtClean="0"/>
              <a:t>RoI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feature map</a:t>
            </a:r>
            <a:r>
              <a:rPr lang="ko-KR" altLang="en-US" sz="1800" dirty="0" smtClean="0"/>
              <a:t>에 매핑 </a:t>
            </a:r>
            <a:r>
              <a:rPr lang="en-US" altLang="ko-KR" sz="1800" dirty="0" smtClean="0"/>
              <a:t>(mapping)</a:t>
            </a:r>
          </a:p>
          <a:p>
            <a:pPr lvl="1"/>
            <a:r>
              <a:rPr lang="ko-KR" altLang="en-US" sz="1800" dirty="0" smtClean="0"/>
              <a:t>각 </a:t>
            </a:r>
            <a:r>
              <a:rPr lang="en-US" altLang="ko-KR" sz="1800" dirty="0" smtClean="0"/>
              <a:t>mapped </a:t>
            </a:r>
            <a:r>
              <a:rPr lang="en-US" altLang="ko-KR" sz="1800" dirty="0" err="1" smtClean="0"/>
              <a:t>RoI</a:t>
            </a:r>
            <a:r>
              <a:rPr lang="ko-KR" altLang="en-US" sz="1800" dirty="0" smtClean="0"/>
              <a:t>를 동일한 크기로 만들기 위해 </a:t>
            </a:r>
            <a:r>
              <a:rPr lang="en-US" altLang="ko-KR" sz="1800" dirty="0" err="1" smtClean="0"/>
              <a:t>RoI</a:t>
            </a:r>
            <a:r>
              <a:rPr lang="en-US" altLang="ko-KR" sz="1800" dirty="0" smtClean="0"/>
              <a:t> pooling </a:t>
            </a:r>
            <a:r>
              <a:rPr lang="ko-KR" altLang="en-US" sz="1800" dirty="0" smtClean="0"/>
              <a:t>수행 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fully connected layer</a:t>
            </a:r>
            <a:r>
              <a:rPr lang="ko-KR" altLang="en-US" sz="1600" dirty="0" smtClean="0"/>
              <a:t>에 입력하기 위해서는 동일한 크기로 맞춰주는 것이 필요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두 종류의 </a:t>
            </a:r>
            <a:r>
              <a:rPr lang="en-US" altLang="ko-KR" sz="1800" dirty="0" smtClean="0"/>
              <a:t>fully connected layer </a:t>
            </a:r>
            <a:r>
              <a:rPr lang="ko-KR" altLang="en-US" sz="1800" dirty="0" smtClean="0"/>
              <a:t>적용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For classification: </a:t>
            </a:r>
            <a:r>
              <a:rPr lang="ko-KR" altLang="en-US" sz="1600" dirty="0" smtClean="0"/>
              <a:t>각 </a:t>
            </a:r>
            <a:r>
              <a:rPr lang="en-US" altLang="ko-KR" sz="1600" dirty="0" err="1" smtClean="0"/>
              <a:t>RoI</a:t>
            </a:r>
            <a:r>
              <a:rPr lang="ko-KR" altLang="en-US" sz="1600" dirty="0" smtClean="0"/>
              <a:t>에 대해서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K+1</a:t>
            </a:r>
            <a:r>
              <a:rPr lang="ko-KR" altLang="en-US" sz="1600" dirty="0" smtClean="0"/>
              <a:t>개의 확률값 출력 </a:t>
            </a:r>
            <a:r>
              <a:rPr lang="en-US" altLang="ko-KR" sz="1600" dirty="0" smtClean="0"/>
              <a:t>(K=# of classes), </a:t>
            </a:r>
            <a:r>
              <a:rPr lang="ko-KR" altLang="en-US" sz="1600" dirty="0" smtClean="0"/>
              <a:t>이를 위해 소프트맥스 함수 사용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For bounding box regression: </a:t>
            </a:r>
            <a:r>
              <a:rPr lang="ko-KR" altLang="en-US" sz="1600" dirty="0" smtClean="0"/>
              <a:t>각 </a:t>
            </a:r>
            <a:r>
              <a:rPr lang="en-US" altLang="ko-KR" sz="1600" dirty="0" err="1" smtClean="0"/>
              <a:t>RoI</a:t>
            </a:r>
            <a:r>
              <a:rPr lang="ko-KR" altLang="en-US" sz="1600" dirty="0" smtClean="0"/>
              <a:t>에 대해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클래스별로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좌표값을 출력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각 </a:t>
            </a:r>
            <a:r>
              <a:rPr lang="en-US" altLang="ko-KR" sz="1600" dirty="0"/>
              <a:t>ROI </a:t>
            </a:r>
            <a:r>
              <a:rPr lang="ko-KR" altLang="en-US" sz="1600" dirty="0"/>
              <a:t>마다 </a:t>
            </a:r>
            <a:r>
              <a:rPr lang="en-US" altLang="ko-KR" sz="1600" dirty="0" err="1"/>
              <a:t>4x20</a:t>
            </a:r>
            <a:r>
              <a:rPr lang="ko-KR" altLang="en-US" sz="1600" dirty="0"/>
              <a:t>개의 값을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R-CNN </a:t>
            </a:r>
            <a:r>
              <a:rPr lang="en-US" altLang="ko-KR" dirty="0" smtClean="0"/>
              <a:t>family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0" y="2128838"/>
            <a:ext cx="8921750" cy="4114800"/>
          </a:xfrm>
        </p:spPr>
        <p:txBody>
          <a:bodyPr/>
          <a:lstStyle/>
          <a:p>
            <a:r>
              <a:rPr lang="en-US" altLang="ko-KR" sz="1600" dirty="0" smtClean="0"/>
              <a:t>Region-based convolutional neural networks</a:t>
            </a:r>
          </a:p>
          <a:p>
            <a:r>
              <a:rPr lang="en-US" altLang="ko-KR" sz="1600" dirty="0" smtClean="0"/>
              <a:t>2 stage detectors</a:t>
            </a:r>
          </a:p>
          <a:p>
            <a:pPr lvl="1"/>
            <a:r>
              <a:rPr lang="en-US" altLang="ko-KR" sz="1400" dirty="0" smtClean="0"/>
              <a:t>Region proposal </a:t>
            </a:r>
            <a:r>
              <a:rPr lang="en-US" altLang="ko-KR" sz="1400" smtClean="0"/>
              <a:t>+ </a:t>
            </a:r>
            <a:r>
              <a:rPr lang="en-US" altLang="ko-KR" sz="1400" smtClean="0"/>
              <a:t>Detection[Classification </a:t>
            </a:r>
            <a:r>
              <a:rPr lang="en-US" altLang="ko-KR" sz="1400" dirty="0" smtClean="0"/>
              <a:t>+ Localization]</a:t>
            </a:r>
          </a:p>
          <a:p>
            <a:r>
              <a:rPr lang="en-US" altLang="ko-KR" sz="1600" dirty="0" smtClean="0"/>
              <a:t>Models</a:t>
            </a:r>
          </a:p>
          <a:p>
            <a:pPr lvl="1"/>
            <a:r>
              <a:rPr lang="en-US" altLang="ko-KR" sz="1400" dirty="0" smtClean="0"/>
              <a:t>R-CNN</a:t>
            </a:r>
          </a:p>
          <a:p>
            <a:pPr lvl="2"/>
            <a:r>
              <a:rPr lang="en-US" altLang="ko-KR" sz="1200" dirty="0" err="1"/>
              <a:t>Girshick</a:t>
            </a:r>
            <a:r>
              <a:rPr lang="en-US" altLang="ko-KR" sz="1200" dirty="0"/>
              <a:t>, R., Donahue, J., Darrell, T., &amp; Malik, J. (2014). Rich feature hierarchies for accurate object detection and semantic segmentation. In Proceedings of the IEEE conference on computer vision and pattern recognition (pp. 580-587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400" dirty="0" smtClean="0"/>
              <a:t>Fast R-CNN</a:t>
            </a:r>
          </a:p>
          <a:p>
            <a:pPr lvl="2"/>
            <a:r>
              <a:rPr lang="en-US" altLang="ko-KR" sz="1200" dirty="0" err="1"/>
              <a:t>Girshick</a:t>
            </a:r>
            <a:r>
              <a:rPr lang="en-US" altLang="ko-KR" sz="1200" dirty="0"/>
              <a:t>, R. (2015). Fast r-</a:t>
            </a:r>
            <a:r>
              <a:rPr lang="en-US" altLang="ko-KR" sz="1200" dirty="0" err="1"/>
              <a:t>cnn</a:t>
            </a:r>
            <a:r>
              <a:rPr lang="en-US" altLang="ko-KR" sz="1200" dirty="0"/>
              <a:t>. In Proceedings of the IEEE international conference on computer vision (pp. 1440-1448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400" dirty="0" smtClean="0"/>
              <a:t>Faster R-CNN</a:t>
            </a:r>
          </a:p>
          <a:p>
            <a:pPr lvl="2"/>
            <a:r>
              <a:rPr lang="en-US" altLang="ko-KR" sz="1200" dirty="0"/>
              <a:t>Ren, S., He, K., </a:t>
            </a:r>
            <a:r>
              <a:rPr lang="en-US" altLang="ko-KR" sz="1200" dirty="0" err="1"/>
              <a:t>Girshick</a:t>
            </a:r>
            <a:r>
              <a:rPr lang="en-US" altLang="ko-KR" sz="1200" dirty="0"/>
              <a:t>, R., &amp; Sun, J. (2015). Faster r-</a:t>
            </a:r>
            <a:r>
              <a:rPr lang="en-US" altLang="ko-KR" sz="1200" dirty="0" err="1"/>
              <a:t>cnn</a:t>
            </a:r>
            <a:r>
              <a:rPr lang="en-US" altLang="ko-KR" sz="1200" dirty="0"/>
              <a:t>: Towards real-time object detection with region proposal networks. Advances in neural information processing systems, 28.</a:t>
            </a:r>
            <a:endParaRPr lang="en-US" altLang="ko-KR" sz="1200" dirty="0" smtClean="0"/>
          </a:p>
          <a:p>
            <a:pPr lvl="1"/>
            <a:r>
              <a:rPr lang="en-US" altLang="ko-KR" sz="1400" dirty="0" smtClean="0"/>
              <a:t>Mask R-CNN</a:t>
            </a:r>
          </a:p>
          <a:p>
            <a:pPr lvl="2"/>
            <a:r>
              <a:rPr lang="en-US" altLang="ko-KR" sz="1200" dirty="0"/>
              <a:t>He, K., </a:t>
            </a:r>
            <a:r>
              <a:rPr lang="en-US" altLang="ko-KR" sz="1200" dirty="0" err="1"/>
              <a:t>Gkioxari</a:t>
            </a:r>
            <a:r>
              <a:rPr lang="en-US" altLang="ko-KR" sz="1200" dirty="0"/>
              <a:t>, G., </a:t>
            </a:r>
            <a:r>
              <a:rPr lang="en-US" altLang="ko-KR" sz="1200" dirty="0" err="1"/>
              <a:t>Dollár</a:t>
            </a:r>
            <a:r>
              <a:rPr lang="en-US" altLang="ko-KR" sz="1200" dirty="0"/>
              <a:t>, P., &amp; </a:t>
            </a:r>
            <a:r>
              <a:rPr lang="en-US" altLang="ko-KR" sz="1200" dirty="0" err="1"/>
              <a:t>Girshick</a:t>
            </a:r>
            <a:r>
              <a:rPr lang="en-US" altLang="ko-KR" sz="1200" dirty="0"/>
              <a:t>, R. (</a:t>
            </a:r>
            <a:r>
              <a:rPr lang="en-US" altLang="ko-KR" sz="1200" dirty="0" smtClean="0"/>
              <a:t>2016). </a:t>
            </a:r>
            <a:r>
              <a:rPr lang="en-US" altLang="ko-KR" sz="1200" dirty="0"/>
              <a:t>Mask r-</a:t>
            </a:r>
            <a:r>
              <a:rPr lang="en-US" altLang="ko-KR" sz="1200" dirty="0" err="1"/>
              <a:t>cnn</a:t>
            </a:r>
            <a:r>
              <a:rPr lang="en-US" altLang="ko-KR" sz="1200" dirty="0"/>
              <a:t>. In Proceedings of the IEEE international conference on computer vision (pp. 2961-2969).</a:t>
            </a:r>
            <a:endParaRPr lang="ko-KR" alt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 R-CNN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057400"/>
                <a:ext cx="7772400" cy="4114800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주요 특성 </a:t>
                </a:r>
                <a:r>
                  <a:rPr lang="en-US" altLang="ko-KR" sz="2000" dirty="0" smtClean="0"/>
                  <a:t>(cont’d)</a:t>
                </a:r>
              </a:p>
              <a:p>
                <a:pPr lvl="1"/>
                <a:r>
                  <a:rPr lang="en-US" altLang="ko-KR" sz="1800" dirty="0" smtClean="0"/>
                  <a:t>Multi-task loss </a:t>
                </a:r>
                <a:r>
                  <a:rPr lang="ko-KR" altLang="en-US" sz="1800" dirty="0" smtClean="0"/>
                  <a:t>사용</a:t>
                </a:r>
                <a:endParaRPr lang="en-US" altLang="ko-KR" sz="1800" dirty="0" smtClean="0"/>
              </a:p>
              <a:p>
                <a:pPr lvl="2"/>
                <a:r>
                  <a:rPr lang="ko-KR" altLang="en-US" sz="1600" dirty="0"/>
                  <a:t>학습에서 사용된 각 </a:t>
                </a:r>
                <a:r>
                  <a:rPr lang="en-US" altLang="ko-KR" sz="1600" dirty="0"/>
                  <a:t>ROI</a:t>
                </a:r>
                <a:r>
                  <a:rPr lang="ko-KR" altLang="en-US" sz="1600" dirty="0"/>
                  <a:t>는 정답 레이블과 정답 </a:t>
                </a:r>
                <a:r>
                  <a:rPr lang="en-US" altLang="ko-KR" sz="1600" dirty="0"/>
                  <a:t>offset </a:t>
                </a:r>
                <a:r>
                  <a:rPr lang="ko-KR" altLang="en-US" sz="1600" dirty="0"/>
                  <a:t>값을 </a:t>
                </a:r>
                <a:r>
                  <a:rPr lang="ko-KR" altLang="en-US" sz="1600" dirty="0" smtClean="0"/>
                  <a:t>갖음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각 </a:t>
                </a:r>
                <a:r>
                  <a:rPr lang="en-US" altLang="ko-KR" sz="1600" dirty="0" err="1" smtClean="0"/>
                  <a:t>RoI</a:t>
                </a:r>
                <a:r>
                  <a:rPr lang="ko-KR" altLang="en-US" sz="1600" dirty="0" smtClean="0"/>
                  <a:t>별 </a:t>
                </a:r>
                <a:r>
                  <a:rPr lang="en-US" altLang="ko-KR" sz="1600" dirty="0" smtClean="0"/>
                  <a:t>loss: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ko-KR" sz="1400" dirty="0"/>
                  <a:t>는 교차 </a:t>
                </a:r>
                <a:r>
                  <a:rPr lang="ko-KR" altLang="ko-KR" sz="1400" dirty="0" smtClean="0"/>
                  <a:t>엔트로피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400" dirty="0" smtClean="0"/>
                  <a:t> = ground truth class,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= ground-truth bounding-box regression target</a:t>
                </a:r>
                <a:endParaRPr lang="en-US" altLang="ko-KR" sz="1400" dirty="0" smtClean="0"/>
              </a:p>
              <a:p>
                <a:pPr lvl="3"/>
                <a:r>
                  <a:rPr lang="ko-KR" altLang="ko-KR" sz="1400" dirty="0"/>
                  <a:t>백그라운드 클래스에 대해서는 </a:t>
                </a:r>
                <a:r>
                  <a:rPr lang="en-US" altLang="ko-KR" sz="1400" dirty="0"/>
                  <a:t>localization loss</a:t>
                </a:r>
                <a:r>
                  <a:rPr lang="ko-KR" altLang="ko-KR" sz="1400" dirty="0"/>
                  <a:t>는 계산하지 </a:t>
                </a:r>
                <a:r>
                  <a:rPr lang="ko-KR" altLang="ko-KR" sz="1400" dirty="0" smtClean="0"/>
                  <a:t>않음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ko-KR" sz="1400" dirty="0"/>
              </a:p>
              <a:p>
                <a:pPr lvl="2"/>
                <a:endParaRPr lang="en-US" altLang="ko-KR" sz="1200" dirty="0" smtClean="0"/>
              </a:p>
              <a:p>
                <a:pPr lvl="2"/>
                <a:endParaRPr lang="en-US" altLang="ko-KR" sz="1200" dirty="0" smtClean="0"/>
              </a:p>
              <a:p>
                <a:pPr lvl="2"/>
                <a:endParaRPr lang="en-US" altLang="ko-KR" sz="1200" dirty="0"/>
              </a:p>
              <a:p>
                <a:pPr lvl="2"/>
                <a:endParaRPr lang="en-US" altLang="ko-KR" sz="1200" dirty="0" smtClean="0"/>
              </a:p>
              <a:p>
                <a:pPr lvl="2"/>
                <a:endParaRPr lang="en-US" altLang="ko-KR" sz="1200" dirty="0"/>
              </a:p>
              <a:p>
                <a:pPr lvl="2"/>
                <a:endParaRPr lang="en-US" altLang="ko-KR" sz="1200" dirty="0" smtClean="0"/>
              </a:p>
              <a:p>
                <a:pPr lvl="1"/>
                <a:r>
                  <a:rPr lang="en-US" altLang="ko-KR" sz="1600" dirty="0"/>
                  <a:t>Training is single-stage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057400"/>
                <a:ext cx="7772400" cy="41148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660" y="4114800"/>
            <a:ext cx="4745990" cy="166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19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7499313" cy="42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 R-CNN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RoI pooling</a:t>
                </a:r>
              </a:p>
              <a:p>
                <a:pPr lvl="1"/>
                <a:r>
                  <a:rPr lang="en-US" altLang="ko-KR" sz="2000" dirty="0" err="1" smtClean="0"/>
                  <a:t>SPPNet</a:t>
                </a:r>
                <a:r>
                  <a:rPr lang="en-US" altLang="ko-KR" sz="2000" dirty="0" smtClean="0"/>
                  <a:t> (Spatial pyramid pooling networks)</a:t>
                </a:r>
                <a:r>
                  <a:rPr lang="ko-KR" altLang="en-US" sz="2000" dirty="0" smtClean="0"/>
                  <a:t>의 방법을 사용</a:t>
                </a:r>
                <a:endParaRPr lang="en-US" altLang="ko-KR" sz="2000" dirty="0" smtClean="0"/>
              </a:p>
              <a:p>
                <a:pPr lvl="2"/>
                <a:r>
                  <a:rPr lang="en-US" altLang="ko-KR" sz="1600" dirty="0" smtClean="0"/>
                  <a:t>He</a:t>
                </a:r>
                <a:r>
                  <a:rPr lang="en-US" altLang="ko-KR" sz="1600" dirty="0"/>
                  <a:t>, K., Zhang, X., Ren, S., &amp; Sun, J. (2015). Spatial pyramid pooling in deep convolutional networks for visual recognition. IEEE transactions on pattern analysis and machine intelligence, 37(9), 1904-1916.</a:t>
                </a:r>
                <a:endParaRPr lang="en-US" altLang="ko-KR" sz="1600" dirty="0" smtClean="0"/>
              </a:p>
              <a:p>
                <a:pPr lvl="1"/>
                <a:r>
                  <a:rPr lang="ko-KR" altLang="en-US" sz="2000" dirty="0" smtClean="0"/>
                  <a:t>하지만 </a:t>
                </a:r>
                <a:r>
                  <a:rPr lang="en-US" altLang="ko-KR" sz="2000" dirty="0" smtClean="0"/>
                  <a:t>pyramid </a:t>
                </a:r>
                <a:r>
                  <a:rPr lang="ko-KR" altLang="en-US" sz="2000" dirty="0" smtClean="0"/>
                  <a:t>구조는 사용하지 않음 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작동 방식</a:t>
                </a:r>
                <a:endParaRPr lang="en-US" altLang="ko-KR" sz="2000" dirty="0" smtClean="0"/>
              </a:p>
              <a:p>
                <a:pPr lvl="2"/>
                <a:r>
                  <a:rPr lang="en-US" altLang="ko-KR" sz="1600" dirty="0" smtClean="0"/>
                  <a:t>a x a </a:t>
                </a:r>
                <a:r>
                  <a:rPr lang="ko-KR" altLang="en-US" sz="1600" dirty="0" smtClean="0"/>
                  <a:t>형태의 </a:t>
                </a:r>
                <a:r>
                  <a:rPr lang="en-US" altLang="ko-KR" sz="1600" dirty="0" smtClean="0"/>
                  <a:t>feature map</a:t>
                </a:r>
                <a:r>
                  <a:rPr lang="ko-KR" altLang="en-US" sz="1600" dirty="0" smtClean="0"/>
                  <a:t>에 대해서 </a:t>
                </a:r>
                <a:r>
                  <a:rPr lang="en-US" altLang="ko-KR" sz="1600" dirty="0" smtClean="0"/>
                  <a:t>pooling</a:t>
                </a:r>
                <a:r>
                  <a:rPr lang="ko-KR" altLang="en-US" sz="1600" dirty="0" smtClean="0"/>
                  <a:t>을 적용해서 </a:t>
                </a:r>
                <a:r>
                  <a:rPr lang="en-US" altLang="ko-KR" sz="1600" dirty="0" smtClean="0"/>
                  <a:t>n x n </a:t>
                </a:r>
                <a:r>
                  <a:rPr lang="ko-KR" altLang="en-US" sz="1600" dirty="0" smtClean="0"/>
                  <a:t>형태의 결과물을 얻고자 하는 경우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필터의 크기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가로 또는 세로의 길이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1600" dirty="0" smtClean="0"/>
              </a:p>
              <a:p>
                <a:pPr lvl="2"/>
                <a:r>
                  <a:rPr lang="en-US" altLang="ko-KR" sz="1600" dirty="0" smtClean="0"/>
                  <a:t>stride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여기서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와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 smtClean="0"/>
                  <a:t>는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>ceiling and floor </a:t>
                </a:r>
                <a:r>
                  <a:rPr lang="en-US" altLang="ko-KR" sz="1600" dirty="0" smtClean="0"/>
                  <a:t>operations</a:t>
                </a:r>
              </a:p>
              <a:p>
                <a:pPr lvl="3"/>
                <a:r>
                  <a:rPr lang="ko-KR" altLang="en-US" sz="1200" dirty="0" smtClean="0"/>
                  <a:t>예</a:t>
                </a:r>
                <a:r>
                  <a:rPr lang="en-US" altLang="ko-KR" sz="1200" dirty="0"/>
                  <a:t>) ceiling operation: 4/3 = </a:t>
                </a:r>
                <a:r>
                  <a:rPr lang="en-US" altLang="ko-KR" sz="1200" dirty="0" smtClean="0"/>
                  <a:t>2, floor </a:t>
                </a:r>
                <a:r>
                  <a:rPr lang="en-US" altLang="ko-KR" sz="1200" dirty="0"/>
                  <a:t>operation: 4/3 = 1</a:t>
                </a:r>
              </a:p>
              <a:p>
                <a:pPr lvl="3"/>
                <a:endParaRPr lang="ko-KR" alt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03" y="2136357"/>
            <a:ext cx="3816497" cy="4114800"/>
          </a:xfrm>
        </p:spPr>
        <p:txBody>
          <a:bodyPr/>
          <a:lstStyle/>
          <a:p>
            <a:r>
              <a:rPr lang="en-US" altLang="ko-KR" sz="2000" dirty="0" err="1" smtClean="0"/>
              <a:t>RoI</a:t>
            </a:r>
            <a:r>
              <a:rPr lang="en-US" altLang="ko-KR" sz="2000" dirty="0" smtClean="0"/>
              <a:t> pooling (cont’d)</a:t>
            </a:r>
          </a:p>
          <a:p>
            <a:pPr lvl="1"/>
            <a:r>
              <a:rPr lang="en-US" altLang="ko-KR" sz="1800" dirty="0" smtClean="0"/>
              <a:t>Example) a = 10, n = 3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필터의 크기는 </a:t>
            </a:r>
            <a:r>
              <a:rPr lang="en-US" altLang="ko-KR" sz="1800" dirty="0" err="1"/>
              <a:t>4x4</a:t>
            </a:r>
            <a:r>
              <a:rPr lang="ko-KR" altLang="en-US" sz="1800" dirty="0"/>
              <a:t>이고 </a:t>
            </a:r>
            <a:r>
              <a:rPr lang="ko-KR" altLang="en-US" sz="1800" dirty="0" smtClean="0"/>
              <a:t>스트라이드</a:t>
            </a:r>
            <a:r>
              <a:rPr lang="en-US" altLang="ko-KR" sz="1800" dirty="0" smtClean="0"/>
              <a:t>=3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이를 그림으로 그려 보면 </a:t>
            </a:r>
            <a:r>
              <a:rPr lang="ko-KR" altLang="en-US" sz="1800" dirty="0" smtClean="0"/>
              <a:t>오른쪽과 </a:t>
            </a:r>
            <a:r>
              <a:rPr lang="ko-KR" altLang="en-US" sz="1800" dirty="0"/>
              <a:t>같음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각 필터를 이용해서 </a:t>
            </a:r>
            <a:r>
              <a:rPr lang="en-US" altLang="ko-KR" sz="1800" dirty="0" smtClean="0"/>
              <a:t>max pooling </a:t>
            </a:r>
            <a:r>
              <a:rPr lang="ko-KR" altLang="en-US" sz="1800" dirty="0" smtClean="0"/>
              <a:t>적용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 x n </a:t>
            </a:r>
            <a:r>
              <a:rPr lang="ko-KR" altLang="en-US" sz="1800" dirty="0" smtClean="0"/>
              <a:t>의 결과가 얻어짐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이를 채널별로 실행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39664" y="2938044"/>
                <a:ext cx="2160735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10/3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10/3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64" y="2938044"/>
                <a:ext cx="2160735" cy="890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15446"/>
            <a:ext cx="4800600" cy="4585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78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Faster R-CNN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977C-DBF2-4784-B93F-BF59C50EF31C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Fast R-CNN</a:t>
            </a:r>
            <a:r>
              <a:rPr lang="ko-KR" altLang="en-US" sz="2400" dirty="0" smtClean="0"/>
              <a:t>의 주요 단점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여전히 </a:t>
            </a:r>
            <a:r>
              <a:rPr lang="en-US" altLang="ko-KR" sz="2000" dirty="0" smtClean="0"/>
              <a:t>selective search </a:t>
            </a:r>
            <a:r>
              <a:rPr lang="ko-KR" altLang="en-US" sz="2000" dirty="0" smtClean="0"/>
              <a:t>방법 사용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2000" dirty="0" smtClean="0"/>
              <a:t>속도가 느리다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400" dirty="0" smtClean="0"/>
              <a:t>Faster R-CNN</a:t>
            </a:r>
          </a:p>
          <a:p>
            <a:pPr lvl="1"/>
            <a:r>
              <a:rPr lang="ko-KR" altLang="en-US" sz="2000" dirty="0" smtClean="0"/>
              <a:t>모형 구조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모듈로 구성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RPN</a:t>
            </a:r>
            <a:r>
              <a:rPr lang="en-US" altLang="ko-KR" sz="1800" dirty="0" smtClean="0"/>
              <a:t> (Region proposal networks) + Fast R-CNN</a:t>
            </a:r>
          </a:p>
          <a:p>
            <a:pPr lvl="2"/>
            <a:r>
              <a:rPr lang="en-US" altLang="ko-KR" sz="1800" dirty="0" err="1" smtClean="0"/>
              <a:t>RPN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신경망 기반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주요 단계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단계</a:t>
            </a:r>
            <a:r>
              <a:rPr lang="en-US" altLang="ko-KR" sz="1800" dirty="0" smtClean="0"/>
              <a:t>1: Region proposal network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800" dirty="0" smtClean="0"/>
              <a:t>ROIs </a:t>
            </a:r>
            <a:r>
              <a:rPr lang="ko-KR" altLang="en-US" sz="1800" dirty="0" smtClean="0"/>
              <a:t>추출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단계</a:t>
            </a:r>
            <a:r>
              <a:rPr lang="en-US" altLang="ko-KR" sz="1800" dirty="0" smtClean="0"/>
              <a:t>2: </a:t>
            </a:r>
            <a:r>
              <a:rPr lang="ko-KR" altLang="en-US" sz="1800" dirty="0" smtClean="0"/>
              <a:t>각 </a:t>
            </a:r>
            <a:r>
              <a:rPr lang="en-US" altLang="ko-KR" sz="1800" dirty="0" smtClean="0"/>
              <a:t>ROI</a:t>
            </a:r>
            <a:r>
              <a:rPr lang="ko-KR" altLang="en-US" sz="1800" dirty="0" smtClean="0"/>
              <a:t>에 대해서 </a:t>
            </a:r>
            <a:r>
              <a:rPr lang="en-US" altLang="ko-KR" sz="1800" dirty="0" smtClean="0"/>
              <a:t>Fast R-CNN</a:t>
            </a:r>
            <a:r>
              <a:rPr lang="ko-KR" altLang="en-US" sz="1800" dirty="0" smtClean="0"/>
              <a:t>을 이용해서 </a:t>
            </a:r>
            <a:r>
              <a:rPr lang="en-US" altLang="ko-KR" sz="1800" dirty="0" smtClean="0"/>
              <a:t>classification 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localization </a:t>
            </a:r>
            <a:r>
              <a:rPr lang="ko-KR" altLang="en-US" sz="1800" dirty="0" smtClean="0"/>
              <a:t>작업 수행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모형의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Applsci 13 02746 g0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514600"/>
            <a:ext cx="7580312" cy="383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747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RPN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" y="2819400"/>
            <a:ext cx="9114263" cy="2141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6426" y="5018927"/>
            <a:ext cx="54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셀마다 </a:t>
            </a:r>
            <a:r>
              <a:rPr lang="en-US" altLang="ko-KR" sz="1200" dirty="0" smtClean="0"/>
              <a:t>9 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anchor box </a:t>
            </a:r>
            <a:r>
              <a:rPr lang="ko-KR" altLang="en-US" sz="1200" dirty="0" smtClean="0"/>
              <a:t>존재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</a:t>
            </a:r>
            <a:r>
              <a:rPr lang="en-US" altLang="ko-KR" sz="1200" dirty="0" smtClean="0"/>
              <a:t>AB</a:t>
            </a:r>
            <a:r>
              <a:rPr lang="ko-KR" altLang="en-US" sz="1200" dirty="0" smtClean="0"/>
              <a:t>에 대해서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좌표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정확하게는 두 개의 중심 좌표와 너비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높이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개의 </a:t>
            </a:r>
            <a:r>
              <a:rPr lang="en-US" altLang="ko-KR" sz="1200" dirty="0" err="1" smtClean="0"/>
              <a:t>objectness</a:t>
            </a:r>
            <a:r>
              <a:rPr lang="en-US" altLang="ko-KR" sz="1200" dirty="0" smtClean="0"/>
              <a:t> scores </a:t>
            </a:r>
            <a:r>
              <a:rPr lang="ko-KR" altLang="en-US" sz="1200" dirty="0" smtClean="0"/>
              <a:t>출력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물체가 있을 확률과 없을 확률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경우에는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 사용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sigmoid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이용해서 하나의 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물체가 있을 확률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출력하는 것도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57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84" y="1919346"/>
            <a:ext cx="7772400" cy="4114800"/>
          </a:xfrm>
        </p:spPr>
        <p:txBody>
          <a:bodyPr/>
          <a:lstStyle/>
          <a:p>
            <a:r>
              <a:rPr lang="en-US" altLang="ko-KR" sz="2000" dirty="0" smtClean="0"/>
              <a:t>Anchor boxes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49" y="1997493"/>
            <a:ext cx="4346121" cy="44033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25" y="3715136"/>
            <a:ext cx="34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URWPalladioL-Roma"/>
              </a:rPr>
              <a:t>3 scales: </a:t>
            </a:r>
            <a:r>
              <a:rPr lang="en-US" altLang="ko-KR" sz="1400" dirty="0" smtClean="0">
                <a:latin typeface="CMR10"/>
              </a:rPr>
              <a:t>128</a:t>
            </a:r>
            <a:r>
              <a:rPr lang="en-US" altLang="ko-KR" sz="1400" dirty="0" smtClean="0">
                <a:latin typeface="CMR7"/>
              </a:rPr>
              <a:t>, </a:t>
            </a:r>
            <a:r>
              <a:rPr lang="en-US" altLang="ko-KR" sz="1400" dirty="0" smtClean="0">
                <a:latin typeface="CMR10"/>
              </a:rPr>
              <a:t>256</a:t>
            </a:r>
            <a:r>
              <a:rPr lang="en-US" altLang="ko-KR" sz="1400" dirty="0" smtClean="0">
                <a:latin typeface="URWPalladioL-Roma"/>
              </a:rPr>
              <a:t>, </a:t>
            </a:r>
            <a:r>
              <a:rPr lang="en-US" altLang="ko-KR" sz="1400" dirty="0">
                <a:latin typeface="URWPalladioL-Roma"/>
              </a:rPr>
              <a:t>and </a:t>
            </a:r>
            <a:r>
              <a:rPr lang="en-US" altLang="ko-KR" sz="1400" dirty="0" smtClean="0">
                <a:latin typeface="CMR10"/>
              </a:rPr>
              <a:t>512</a:t>
            </a:r>
            <a:r>
              <a:rPr lang="en-US" altLang="ko-KR" sz="1400" dirty="0" smtClean="0">
                <a:latin typeface="CMR7"/>
              </a:rPr>
              <a:t>  (</a:t>
            </a:r>
            <a:r>
              <a:rPr lang="en-US" altLang="ko-KR" sz="1400" dirty="0" smtClean="0">
                <a:latin typeface="URWPalladioL-Roma"/>
              </a:rPr>
              <a:t>pixels)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URWPalladioL-Roma"/>
              </a:rPr>
              <a:t>3 </a:t>
            </a:r>
            <a:r>
              <a:rPr lang="en-US" altLang="ko-KR" sz="1400" dirty="0">
                <a:latin typeface="URWPalladioL-Roma"/>
              </a:rPr>
              <a:t>aspect ratios of 1:1, 1:2</a:t>
            </a:r>
            <a:r>
              <a:rPr lang="en-US" altLang="ko-KR" sz="1400" dirty="0" smtClean="0">
                <a:latin typeface="URWPalladioL-Roma"/>
              </a:rPr>
              <a:t>, and </a:t>
            </a:r>
            <a:r>
              <a:rPr lang="en-US" altLang="ko-KR" sz="1400" dirty="0">
                <a:latin typeface="URWPalladioL-Roma"/>
              </a:rPr>
              <a:t>2:1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6083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125121"/>
            <a:ext cx="8029575" cy="4114800"/>
          </a:xfrm>
        </p:spPr>
        <p:txBody>
          <a:bodyPr/>
          <a:lstStyle/>
          <a:p>
            <a:r>
              <a:rPr lang="en-US" altLang="ko-KR" sz="2400" dirty="0" err="1" smtClean="0"/>
              <a:t>RPN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dirty="0" smtClean="0"/>
              <a:t>AB </a:t>
            </a:r>
            <a:r>
              <a:rPr lang="ko-KR" altLang="en-US" sz="2000" dirty="0" smtClean="0"/>
              <a:t>가 관측치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정답 </a:t>
            </a:r>
            <a:r>
              <a:rPr lang="en-US" altLang="ko-KR" sz="2000" dirty="0" smtClean="0"/>
              <a:t>label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positive box (</a:t>
            </a:r>
            <a:r>
              <a:rPr lang="ko-KR" altLang="en-US" sz="1800" dirty="0" smtClean="0"/>
              <a:t>물체가 있는것</a:t>
            </a:r>
            <a:r>
              <a:rPr lang="en-US" altLang="ko-KR" sz="1800" dirty="0" smtClean="0"/>
              <a:t>) vs. negative box (</a:t>
            </a:r>
            <a:r>
              <a:rPr lang="ko-KR" altLang="en-US" sz="1800" dirty="0" smtClean="0"/>
              <a:t>물체가 없는 것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600" dirty="0" smtClean="0"/>
              <a:t>물체의 클래스는 중요하지 않음</a:t>
            </a:r>
            <a:endParaRPr lang="en-US" altLang="ko-KR" sz="1600" dirty="0" smtClean="0"/>
          </a:p>
          <a:p>
            <a:pPr lvl="2"/>
            <a:r>
              <a:rPr lang="ko-KR" altLang="en-US" sz="1800" dirty="0"/>
              <a:t>두 종류의 </a:t>
            </a:r>
            <a:r>
              <a:rPr lang="en-US" altLang="ko-KR" sz="1800" dirty="0"/>
              <a:t>AB</a:t>
            </a:r>
            <a:r>
              <a:rPr lang="ko-KR" altLang="en-US" sz="1800" dirty="0"/>
              <a:t>에 </a:t>
            </a:r>
            <a:r>
              <a:rPr lang="en-US" altLang="ko-KR" sz="1800" dirty="0"/>
              <a:t>positive label </a:t>
            </a:r>
            <a:r>
              <a:rPr lang="ko-KR" altLang="en-US" sz="1800" dirty="0"/>
              <a:t>부여 </a:t>
            </a:r>
            <a:endParaRPr lang="en-US" altLang="ko-KR" sz="1800" dirty="0" smtClean="0"/>
          </a:p>
          <a:p>
            <a:pPr lvl="3"/>
            <a:r>
              <a:rPr lang="en-US" altLang="ko-KR" sz="1400" dirty="0"/>
              <a:t>the anchor/anchors with the highest Intersection-over-Union (</a:t>
            </a:r>
            <a:r>
              <a:rPr lang="en-US" altLang="ko-KR" sz="1400" dirty="0" err="1"/>
              <a:t>IoU</a:t>
            </a:r>
            <a:r>
              <a:rPr lang="en-US" altLang="ko-KR" sz="1400" dirty="0"/>
              <a:t>) overlap with a ground-truth </a:t>
            </a:r>
            <a:r>
              <a:rPr lang="en-US" altLang="ko-KR" sz="1400" dirty="0" smtClean="0"/>
              <a:t>box</a:t>
            </a:r>
          </a:p>
          <a:p>
            <a:pPr lvl="3"/>
            <a:r>
              <a:rPr lang="en-US" altLang="ko-KR" sz="1400" dirty="0"/>
              <a:t>an anchor that has an </a:t>
            </a:r>
            <a:r>
              <a:rPr lang="en-US" altLang="ko-KR" sz="1400" dirty="0" err="1"/>
              <a:t>IoU</a:t>
            </a:r>
            <a:r>
              <a:rPr lang="en-US" altLang="ko-KR" sz="1400" dirty="0"/>
              <a:t> overlap higher than 0.7 with any ground-truth </a:t>
            </a:r>
            <a:r>
              <a:rPr lang="en-US" altLang="ko-KR" sz="1400" dirty="0" smtClean="0"/>
              <a:t>box</a:t>
            </a:r>
          </a:p>
          <a:p>
            <a:pPr lvl="2"/>
            <a:r>
              <a:rPr lang="en-US" altLang="ko-KR" sz="1800" dirty="0" smtClean="0"/>
              <a:t>AB with negative label</a:t>
            </a:r>
          </a:p>
          <a:p>
            <a:pPr lvl="3"/>
            <a:r>
              <a:rPr lang="en-US" altLang="ko-KR" sz="1400" dirty="0" err="1"/>
              <a:t>IoU</a:t>
            </a:r>
            <a:r>
              <a:rPr lang="ko-KR" altLang="en-US" sz="1400" dirty="0"/>
              <a:t>가 </a:t>
            </a:r>
            <a:r>
              <a:rPr lang="en-US" altLang="ko-KR" sz="1400" dirty="0"/>
              <a:t>0.3 </a:t>
            </a:r>
            <a:r>
              <a:rPr lang="ko-KR" altLang="en-US" sz="1400" dirty="0"/>
              <a:t>보다 작은 </a:t>
            </a:r>
            <a:r>
              <a:rPr lang="en-US" altLang="ko-KR" sz="1400" dirty="0"/>
              <a:t>AB</a:t>
            </a:r>
            <a:r>
              <a:rPr lang="ko-KR" altLang="en-US" sz="1400" dirty="0" smtClean="0"/>
              <a:t>들</a:t>
            </a:r>
            <a:endParaRPr lang="en-US" altLang="ko-KR" sz="1400" dirty="0" smtClean="0"/>
          </a:p>
          <a:p>
            <a:pPr lvl="2"/>
            <a:r>
              <a:rPr lang="ko-KR" altLang="en-US" sz="1800" dirty="0" smtClean="0"/>
              <a:t>다른 </a:t>
            </a:r>
            <a:r>
              <a:rPr lang="en-US" altLang="ko-KR" sz="1800" dirty="0" smtClean="0"/>
              <a:t>ABs</a:t>
            </a:r>
            <a:r>
              <a:rPr lang="ko-KR" altLang="en-US" sz="1800" dirty="0" smtClean="0"/>
              <a:t>는 학습에 사용하지 않음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977C-DBF2-4784-B93F-BF59C50EF31C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0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2128838"/>
                <a:ext cx="8382000" cy="4114800"/>
              </a:xfrm>
            </p:spPr>
            <p:txBody>
              <a:bodyPr/>
              <a:lstStyle/>
              <a:p>
                <a:r>
                  <a:rPr lang="en-US" altLang="ko-KR" sz="1800" dirty="0" err="1" smtClean="0"/>
                  <a:t>RPN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비용함수</a:t>
                </a:r>
                <a:endParaRPr lang="en-US" altLang="ko-KR" sz="1800" dirty="0" smtClean="0"/>
              </a:p>
              <a:p>
                <a:endParaRPr lang="en-US" altLang="ko-KR" sz="1800" dirty="0"/>
              </a:p>
              <a:p>
                <a:endParaRPr lang="en-US" altLang="ko-KR" sz="1800" dirty="0" smtClean="0"/>
              </a:p>
              <a:p>
                <a:pPr lvl="1"/>
                <a:r>
                  <a:rPr lang="ko-KR" altLang="ko-KR" sz="1600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1600" dirty="0"/>
                  <a:t>는 미니배치에 있는 </a:t>
                </a:r>
                <a:r>
                  <a:rPr lang="en-US" altLang="ko-KR" sz="1600" dirty="0"/>
                  <a:t>AB</a:t>
                </a:r>
                <a:r>
                  <a:rPr lang="ko-KR" altLang="ko-KR" sz="1600" dirty="0"/>
                  <a:t>의 인덱스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1600" dirty="0"/>
                  <a:t>는 </a:t>
                </a:r>
                <a:r>
                  <a:rPr lang="en-US" altLang="ko-KR" sz="1600" dirty="0"/>
                  <a:t>AB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ko-KR" sz="1600" dirty="0"/>
                  <a:t>에 대해 모형을 통해 예측된 해당 </a:t>
                </a:r>
                <a:r>
                  <a:rPr lang="en-US" altLang="ko-KR" sz="1600" dirty="0"/>
                  <a:t>AB</a:t>
                </a:r>
                <a:r>
                  <a:rPr lang="ko-KR" altLang="ko-KR" sz="1600" dirty="0"/>
                  <a:t>가 물체를 갖고 있을 확률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ko-KR" sz="1600" dirty="0"/>
                  <a:t>는 정답 레이블 </a:t>
                </a:r>
                <a:r>
                  <a:rPr lang="en-US" altLang="ko-KR" sz="1600" dirty="0"/>
                  <a:t>=&gt; AB</a:t>
                </a:r>
                <a:r>
                  <a:rPr lang="ko-KR" altLang="ko-KR" sz="1600" dirty="0"/>
                  <a:t>가 </a:t>
                </a:r>
                <a:r>
                  <a:rPr lang="en-US" altLang="ko-KR" sz="1600" dirty="0"/>
                  <a:t>positive </a:t>
                </a:r>
                <a:r>
                  <a:rPr lang="ko-KR" altLang="ko-KR" sz="1600" dirty="0"/>
                  <a:t>이면 즉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물체를 갖고 있으면 </a:t>
                </a:r>
                <a:r>
                  <a:rPr lang="en-US" altLang="ko-KR" sz="1600" dirty="0"/>
                  <a:t>1 </a:t>
                </a:r>
                <a:r>
                  <a:rPr lang="ko-KR" altLang="ko-KR" sz="1600" dirty="0"/>
                  <a:t>그렇지 않으면 </a:t>
                </a:r>
                <a:r>
                  <a:rPr lang="en-US" altLang="ko-KR" sz="1600" dirty="0" smtClean="0"/>
                  <a:t>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1600" dirty="0"/>
                  <a:t>는 예측된 </a:t>
                </a:r>
                <a:r>
                  <a:rPr lang="en-US" altLang="ko-KR" sz="1600" dirty="0"/>
                  <a:t>4 </a:t>
                </a:r>
                <a:r>
                  <a:rPr lang="ko-KR" altLang="ko-KR" sz="1600" dirty="0"/>
                  <a:t>개의 좌표값에 대한 벡터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ko-KR" sz="1600" dirty="0"/>
                  <a:t>는 정답 경계상자의 좌표값에 대한 </a:t>
                </a:r>
                <a:r>
                  <a:rPr lang="ko-KR" altLang="ko-KR" sz="1600" dirty="0" smtClean="0"/>
                  <a:t>벡터</a:t>
                </a:r>
                <a:endParaRPr lang="en-US" altLang="ko-KR" sz="1600" dirty="0" smtClean="0"/>
              </a:p>
              <a:p>
                <a:pPr lvl="2"/>
                <a:r>
                  <a:rPr lang="ko-KR" altLang="en-US" sz="1200" dirty="0" smtClean="0"/>
                  <a:t>비용함수에서 사용되는 좌표를 계산하는 방식은 </a:t>
                </a:r>
                <a:r>
                  <a:rPr lang="en-US" altLang="ko-KR" sz="1200" dirty="0" smtClean="0"/>
                  <a:t>R-CNN</a:t>
                </a:r>
                <a:r>
                  <a:rPr lang="ko-KR" altLang="en-US" sz="1200" dirty="0" smtClean="0"/>
                  <a:t>과 동일</a:t>
                </a:r>
                <a:endParaRPr lang="en-US" altLang="ko-KR" sz="1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는 교차엔트로피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log loss)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는 </a:t>
                </a:r>
                <a:r>
                  <a:rPr lang="en-US" altLang="ko-KR" sz="1600" dirty="0" smtClean="0"/>
                  <a:t>smooth </a:t>
                </a:r>
                <a:r>
                  <a:rPr lang="en-US" altLang="ko-KR" sz="1600" dirty="0" err="1" smtClean="0"/>
                  <a:t>L1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비용함수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=&gt; regression loss</a:t>
                </a:r>
                <a:r>
                  <a:rPr lang="ko-KR" altLang="en-US" sz="1600" dirty="0" smtClean="0"/>
                  <a:t>는 오직 </a:t>
                </a:r>
                <a:r>
                  <a:rPr lang="en-US" altLang="ko-KR" sz="1600" dirty="0" smtClean="0"/>
                  <a:t>positive box</a:t>
                </a:r>
                <a:r>
                  <a:rPr lang="ko-KR" altLang="en-US" sz="1600" dirty="0" smtClean="0"/>
                  <a:t>에 대해서만 계산한다는 것을 의미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는 미니배치 크기 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=256)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는 </a:t>
                </a:r>
                <a:r>
                  <a:rPr lang="en-US" altLang="ko-KR" sz="1600" dirty="0" smtClean="0"/>
                  <a:t>feature map</a:t>
                </a:r>
                <a:r>
                  <a:rPr lang="ko-KR" altLang="en-US" sz="1600" dirty="0" smtClean="0"/>
                  <a:t>에 있는 </a:t>
                </a:r>
                <a:r>
                  <a:rPr lang="en-US" altLang="ko-KR" sz="1600" dirty="0" smtClean="0"/>
                  <a:t>cell</a:t>
                </a:r>
                <a:r>
                  <a:rPr lang="ko-KR" altLang="en-US" sz="1600" dirty="0" smtClean="0"/>
                  <a:t>의 수 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=2,400)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600" dirty="0"/>
                  <a:t> = 10 =&gt; </a:t>
                </a:r>
                <a:r>
                  <a:rPr lang="en-US" altLang="ko-KR" sz="1600" dirty="0" smtClean="0"/>
                  <a:t>Thus, both </a:t>
                </a:r>
                <a:r>
                  <a:rPr lang="en-US" altLang="ko-KR" sz="1600" dirty="0" err="1"/>
                  <a:t>cls</a:t>
                </a: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and </a:t>
                </a:r>
                <a:r>
                  <a:rPr lang="en-US" altLang="ko-KR" sz="1600" dirty="0" err="1" smtClean="0"/>
                  <a:t>reg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>terms are roughly equally weighted.</a:t>
                </a:r>
              </a:p>
              <a:p>
                <a:pPr lvl="1"/>
                <a:endParaRPr lang="ko-KR" altLang="ko-KR" sz="1600" dirty="0"/>
              </a:p>
              <a:p>
                <a:pPr lvl="1"/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128838"/>
                <a:ext cx="8382000" cy="4114800"/>
              </a:xfrm>
              <a:blipFill>
                <a:blip r:embed="rId2"/>
                <a:stretch>
                  <a:fillRect t="-741" b="-2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8800" y="2438400"/>
                <a:ext cx="6019800" cy="76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𝑟𝑒𝑔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𝑟𝑒𝑔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38400"/>
                <a:ext cx="6019800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5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Sampling (</a:t>
            </a:r>
            <a:r>
              <a:rPr lang="ko-KR" altLang="en-US" sz="2400" dirty="0" smtClean="0"/>
              <a:t>미니배치 구성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Randomly choose 256 anchor boxes</a:t>
            </a:r>
          </a:p>
          <a:p>
            <a:pPr lvl="1"/>
            <a:r>
              <a:rPr lang="en-US" altLang="ko-KR" sz="2000" dirty="0" smtClean="0"/>
              <a:t># of </a:t>
            </a:r>
            <a:r>
              <a:rPr lang="en-US" altLang="ko-KR" sz="2000" dirty="0" err="1" smtClean="0"/>
              <a:t>pos</a:t>
            </a:r>
            <a:r>
              <a:rPr lang="en-US" altLang="ko-KR" sz="2000" dirty="0" smtClean="0"/>
              <a:t> boxes : # of </a:t>
            </a:r>
            <a:r>
              <a:rPr lang="en-US" altLang="ko-KR" sz="2000" dirty="0" err="1" smtClean="0"/>
              <a:t>neg</a:t>
            </a:r>
            <a:r>
              <a:rPr lang="en-US" altLang="ko-KR" sz="2000" dirty="0" smtClean="0"/>
              <a:t> boxes = 1:1</a:t>
            </a:r>
          </a:p>
          <a:p>
            <a:pPr lvl="1"/>
            <a:r>
              <a:rPr lang="en-US" altLang="ko-KR" sz="2000" dirty="0" smtClean="0"/>
              <a:t>If # of </a:t>
            </a:r>
            <a:r>
              <a:rPr lang="en-US" altLang="ko-KR" sz="2000" dirty="0" err="1" smtClean="0"/>
              <a:t>pos</a:t>
            </a:r>
            <a:r>
              <a:rPr lang="en-US" altLang="ko-KR" sz="2000" dirty="0" smtClean="0"/>
              <a:t> boxes &lt; 128, then more </a:t>
            </a:r>
            <a:r>
              <a:rPr lang="en-US" altLang="ko-KR" sz="2000" dirty="0" err="1" smtClean="0"/>
              <a:t>neg</a:t>
            </a:r>
            <a:r>
              <a:rPr lang="en-US" altLang="ko-KR" sz="2000" dirty="0" smtClean="0"/>
              <a:t> boxes are used.</a:t>
            </a:r>
          </a:p>
          <a:p>
            <a:r>
              <a:rPr lang="en-US" altLang="ko-KR" sz="2400" dirty="0" err="1" smtClean="0"/>
              <a:t>RPN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 코드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참고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u="sng" dirty="0">
                <a:hlinkClick r:id="rId2"/>
              </a:rPr>
              <a:t>https://</a:t>
            </a:r>
            <a:r>
              <a:rPr lang="en-US" altLang="ko-KR" sz="2000" u="sng" dirty="0" err="1" smtClean="0">
                <a:hlinkClick r:id="rId2"/>
              </a:rPr>
              <a:t>github.com</a:t>
            </a:r>
            <a:r>
              <a:rPr lang="en-US" altLang="ko-KR" sz="2000" u="sng" dirty="0" smtClean="0">
                <a:hlinkClick r:id="rId2"/>
              </a:rPr>
              <a:t>/</a:t>
            </a:r>
            <a:r>
              <a:rPr lang="en-US" altLang="ko-KR" sz="2000" u="sng" dirty="0" err="1" smtClean="0">
                <a:hlinkClick r:id="rId2"/>
              </a:rPr>
              <a:t>kentaroy47</a:t>
            </a:r>
            <a:r>
              <a:rPr lang="en-US" altLang="ko-KR" sz="2000" u="sng" dirty="0" smtClean="0">
                <a:hlinkClick r:id="rId2"/>
              </a:rPr>
              <a:t>/</a:t>
            </a:r>
            <a:r>
              <a:rPr lang="en-US" altLang="ko-KR" sz="2000" u="sng" dirty="0" err="1" smtClean="0">
                <a:hlinkClick r:id="rId2"/>
              </a:rPr>
              <a:t>frcnn</a:t>
            </a:r>
            <a:r>
              <a:rPr lang="en-US" altLang="ko-KR" sz="2000" u="sng" dirty="0" smtClean="0">
                <a:hlinkClick r:id="rId2"/>
              </a:rPr>
              <a:t>-from-scratch-with-</a:t>
            </a:r>
            <a:r>
              <a:rPr lang="en-US" altLang="ko-KR" sz="2000" u="sng" dirty="0" err="1" smtClean="0">
                <a:hlinkClick r:id="rId2"/>
              </a:rPr>
              <a:t>keras</a:t>
            </a:r>
            <a:r>
              <a:rPr lang="en-US" altLang="ko-KR" sz="2000" u="sng" dirty="0" smtClean="0">
                <a:hlinkClick r:id="rId2"/>
              </a:rPr>
              <a:t>/blob/master/</a:t>
            </a:r>
            <a:r>
              <a:rPr lang="en-US" altLang="ko-KR" sz="2000" u="sng" dirty="0" err="1" smtClean="0">
                <a:hlinkClick r:id="rId2"/>
              </a:rPr>
              <a:t>keras_frcnn</a:t>
            </a:r>
            <a:r>
              <a:rPr lang="en-US" altLang="ko-KR" sz="2000" u="sng" dirty="0" smtClean="0">
                <a:hlinkClick r:id="rId2"/>
              </a:rPr>
              <a:t>/</a:t>
            </a:r>
            <a:r>
              <a:rPr lang="en-US" altLang="ko-KR" sz="2000" u="sng" dirty="0" err="1" smtClean="0">
                <a:hlinkClick r:id="rId2"/>
              </a:rPr>
              <a:t>vgg.py</a:t>
            </a:r>
            <a:r>
              <a:rPr lang="en-US" altLang="ko-KR" sz="2000" u="sng" dirty="0" smtClean="0"/>
              <a:t> </a:t>
            </a:r>
          </a:p>
          <a:p>
            <a:pPr lvl="2"/>
            <a:r>
              <a:rPr lang="en-US" altLang="ko-KR" sz="1600" dirty="0" err="1" smtClean="0"/>
              <a:t>rpn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부분 참고</a:t>
            </a:r>
            <a:r>
              <a:rPr lang="en-US" altLang="ko-KR" sz="1600" dirty="0" smtClean="0"/>
              <a:t> </a:t>
            </a:r>
            <a:endParaRPr lang="ko-KR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학습 방법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Alternating </a:t>
            </a:r>
            <a:r>
              <a:rPr lang="en-US" altLang="ko-KR" sz="1600" dirty="0" smtClean="0"/>
              <a:t>training: </a:t>
            </a:r>
            <a:r>
              <a:rPr lang="en-US" altLang="ko-KR" sz="1600" dirty="0" err="1" smtClean="0"/>
              <a:t>RPN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Fast R-CNN</a:t>
            </a:r>
            <a:r>
              <a:rPr lang="ko-KR" altLang="en-US" sz="1600" dirty="0" smtClean="0"/>
              <a:t>을 교차로 학습 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공통된 부분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VGG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13</a:t>
            </a:r>
            <a:r>
              <a:rPr lang="ko-KR" altLang="en-US" sz="1600" dirty="0" smtClean="0"/>
              <a:t>개 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파라미터 공유를 위해 아래와 같은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단계 학습 방법 사용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단계</a:t>
            </a:r>
            <a:r>
              <a:rPr lang="en-US" altLang="ko-KR" sz="1400" dirty="0" smtClean="0"/>
              <a:t>1: </a:t>
            </a:r>
            <a:r>
              <a:rPr lang="en-US" altLang="ko-KR" sz="1400" dirty="0" err="1" smtClean="0"/>
              <a:t>RPN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학습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앞 슬라이드의 비용함수 사용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000" dirty="0"/>
              <a:t>공유된 층은 사전학습 모형의 파라미터를 사용하여 초기화하고 새로운 층은 정규 분포를 이용해서 랜덤하기 초기화 한 다음 </a:t>
            </a:r>
            <a:r>
              <a:rPr lang="en-US" altLang="ko-KR" sz="1000" dirty="0"/>
              <a:t>region proposal task</a:t>
            </a:r>
            <a:r>
              <a:rPr lang="ko-KR" altLang="en-US" sz="1000" dirty="0"/>
              <a:t>를 이용해서 </a:t>
            </a:r>
            <a:r>
              <a:rPr lang="ko-KR" altLang="en-US" sz="1000" dirty="0" smtClean="0"/>
              <a:t>미세조정</a:t>
            </a:r>
            <a:endParaRPr lang="en-US" altLang="ko-KR" sz="1000" dirty="0" smtClean="0"/>
          </a:p>
          <a:p>
            <a:pPr lvl="2"/>
            <a:r>
              <a:rPr lang="ko-KR" altLang="en-US" sz="1400" dirty="0" smtClean="0"/>
              <a:t>단계</a:t>
            </a:r>
            <a:r>
              <a:rPr lang="en-US" altLang="ko-KR" sz="1400" dirty="0" smtClean="0"/>
              <a:t>2</a:t>
            </a:r>
            <a:r>
              <a:rPr lang="en-US" altLang="ko-KR" sz="1400" dirty="0"/>
              <a:t>: Fast R-CNN </a:t>
            </a:r>
            <a:r>
              <a:rPr lang="ko-KR" altLang="en-US" sz="1400" dirty="0" smtClean="0"/>
              <a:t>부분을 </a:t>
            </a:r>
            <a:r>
              <a:rPr lang="ko-KR" altLang="en-US" sz="1400" dirty="0"/>
              <a:t>단계</a:t>
            </a:r>
            <a:r>
              <a:rPr lang="en-US" altLang="ko-KR" sz="1400" dirty="0"/>
              <a:t>1</a:t>
            </a:r>
            <a:r>
              <a:rPr lang="ko-KR" altLang="en-US" sz="1400" dirty="0"/>
              <a:t>에서 제안된 </a:t>
            </a:r>
            <a:r>
              <a:rPr lang="en-US" altLang="ko-KR" sz="1400" dirty="0" smtClean="0"/>
              <a:t>ROIs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이용해서 </a:t>
            </a:r>
            <a:r>
              <a:rPr lang="ko-KR" altLang="en-US" sz="1400" dirty="0" smtClean="0"/>
              <a:t>학습</a:t>
            </a:r>
            <a:endParaRPr lang="en-US" altLang="ko-KR" sz="1400" dirty="0" smtClean="0"/>
          </a:p>
          <a:p>
            <a:pPr lvl="3"/>
            <a:r>
              <a:rPr lang="ko-KR" altLang="en-US" sz="1000" dirty="0"/>
              <a:t>공유되는 부분 즉</a:t>
            </a:r>
            <a:r>
              <a:rPr lang="en-US" altLang="ko-KR" sz="1000" dirty="0"/>
              <a:t>, 13</a:t>
            </a:r>
            <a:r>
              <a:rPr lang="ko-KR" altLang="en-US" sz="1000" dirty="0"/>
              <a:t>개 층은 사전학습 모형을 이용해서 초기화</a:t>
            </a:r>
            <a:r>
              <a:rPr lang="en-US" altLang="ko-KR" sz="1000" dirty="0"/>
              <a:t>, </a:t>
            </a:r>
            <a:r>
              <a:rPr lang="ko-KR" altLang="en-US" sz="1000" dirty="0"/>
              <a:t>그리고 나머지 부분은 정규분포를 이용해서 랜덤하게 초기화 </a:t>
            </a:r>
            <a:endParaRPr lang="en-US" altLang="ko-KR" sz="1000" dirty="0" smtClean="0"/>
          </a:p>
          <a:p>
            <a:pPr lvl="3"/>
            <a:r>
              <a:rPr lang="ko-KR" altLang="en-US" sz="1000" dirty="0" smtClean="0"/>
              <a:t>여기까지는 아직 파라미터 공유가 이뤄지지 않음</a:t>
            </a:r>
            <a:endParaRPr lang="en-US" altLang="ko-KR" sz="1000" dirty="0" smtClean="0"/>
          </a:p>
          <a:p>
            <a:pPr lvl="2"/>
            <a:r>
              <a:rPr lang="ko-KR" altLang="en-US" sz="1400" dirty="0" smtClean="0"/>
              <a:t>단계</a:t>
            </a:r>
            <a:r>
              <a:rPr lang="en-US" altLang="ko-KR" sz="1400" dirty="0" smtClean="0"/>
              <a:t>3: Detection </a:t>
            </a:r>
            <a:r>
              <a:rPr lang="ko-KR" altLang="en-US" sz="1400" dirty="0" smtClean="0"/>
              <a:t>학습 결과로 도출된 파라미터 값을 이용해서 공유된 파라미터 초기화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이용해서 </a:t>
            </a:r>
            <a:r>
              <a:rPr lang="en-US" altLang="ko-KR" sz="1400" dirty="0" err="1" smtClean="0"/>
              <a:t>RPN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학습</a:t>
            </a:r>
            <a:endParaRPr lang="en-US" altLang="ko-KR" sz="1400" dirty="0" smtClean="0"/>
          </a:p>
          <a:p>
            <a:pPr lvl="3"/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학습시 공유된 파라미터의 값은 업데이트 하지 않음</a:t>
            </a:r>
            <a:endParaRPr lang="en-US" altLang="ko-KR" sz="1000" dirty="0" smtClean="0"/>
          </a:p>
          <a:p>
            <a:pPr lvl="3"/>
            <a:r>
              <a:rPr lang="en-US" altLang="ko-KR" sz="1000" dirty="0" err="1" smtClean="0"/>
              <a:t>RPN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부분의 파라미터만 업데이트</a:t>
            </a:r>
            <a:endParaRPr lang="en-US" altLang="ko-KR" sz="1000" dirty="0" smtClean="0"/>
          </a:p>
          <a:p>
            <a:pPr lvl="2"/>
            <a:r>
              <a:rPr lang="ko-KR" altLang="en-US" sz="1400" dirty="0" smtClean="0"/>
              <a:t>단계</a:t>
            </a:r>
            <a:r>
              <a:rPr lang="en-US" altLang="ko-KR" sz="1400" dirty="0" smtClean="0"/>
              <a:t>4: </a:t>
            </a:r>
            <a:r>
              <a:rPr lang="ko-KR" altLang="en-US" sz="1400" dirty="0"/>
              <a:t>공유된 부분은 고정하고</a:t>
            </a:r>
            <a:r>
              <a:rPr lang="en-US" altLang="ko-KR" sz="1400" dirty="0"/>
              <a:t>, Fast R-CNN</a:t>
            </a:r>
            <a:r>
              <a:rPr lang="ko-KR" altLang="en-US" sz="1400" dirty="0"/>
              <a:t>의 고유한 부분만 </a:t>
            </a:r>
            <a:r>
              <a:rPr lang="en-US" altLang="ko-KR" sz="1400" dirty="0"/>
              <a:t>classification</a:t>
            </a:r>
            <a:r>
              <a:rPr lang="ko-KR" altLang="en-US" sz="1400" dirty="0"/>
              <a:t>과 </a:t>
            </a:r>
            <a:r>
              <a:rPr lang="en-US" altLang="ko-KR" sz="1400" dirty="0"/>
              <a:t>localization </a:t>
            </a:r>
            <a:r>
              <a:rPr lang="ko-KR" altLang="en-US" sz="1400" dirty="0"/>
              <a:t>작업을 이용해서 미세 조정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모형의 성능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69342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68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Proposed by </a:t>
            </a:r>
            <a:r>
              <a:rPr lang="en-US" altLang="ko-KR" sz="2000" dirty="0" err="1" smtClean="0"/>
              <a:t>Girshick</a:t>
            </a:r>
            <a:r>
              <a:rPr lang="en-US" altLang="ko-KR" sz="2000" dirty="0" smtClean="0"/>
              <a:t> et al. at UC Berkeley in 2014</a:t>
            </a:r>
          </a:p>
          <a:p>
            <a:pPr lvl="1"/>
            <a:r>
              <a:rPr lang="en-US" altLang="ko-KR" sz="2000" dirty="0"/>
              <a:t>O</a:t>
            </a:r>
            <a:r>
              <a:rPr lang="en-US" altLang="ko-KR" sz="2000" dirty="0" smtClean="0"/>
              <a:t>ne </a:t>
            </a:r>
            <a:r>
              <a:rPr lang="en-US" altLang="ko-KR" sz="2000" dirty="0"/>
              <a:t>of the first large, successful applications of CNN to problems of object </a:t>
            </a:r>
            <a:r>
              <a:rPr lang="en-US" altLang="ko-KR" sz="2000" dirty="0" smtClean="0"/>
              <a:t>detection</a:t>
            </a:r>
          </a:p>
          <a:p>
            <a:pPr lvl="1"/>
            <a:r>
              <a:rPr lang="ko-KR" altLang="en-US" sz="2000" dirty="0" smtClean="0"/>
              <a:t>작동 방식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Object Detection for Dummies Part 3: R-CNN Famil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04" y="4047798"/>
            <a:ext cx="7351712" cy="2258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9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400" dirty="0" smtClean="0"/>
              <a:t>2 </a:t>
            </a:r>
            <a:r>
              <a:rPr lang="ko-KR" altLang="en-US" sz="2400" dirty="0" smtClean="0"/>
              <a:t>단계 구성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단계 </a:t>
            </a:r>
            <a:r>
              <a:rPr lang="en-US" altLang="ko-KR" sz="2000" dirty="0" smtClean="0"/>
              <a:t>1: Region Proposal</a:t>
            </a:r>
          </a:p>
          <a:p>
            <a:pPr lvl="2"/>
            <a:r>
              <a:rPr lang="en-US" altLang="ko-KR" sz="1800" dirty="0"/>
              <a:t>Extract regions of interest (ROIs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altLang="ko-KR" sz="1600" dirty="0" smtClean="0"/>
              <a:t>Selective search </a:t>
            </a:r>
            <a:r>
              <a:rPr lang="ko-KR" altLang="en-US" sz="1600" dirty="0" smtClean="0"/>
              <a:t>방법 사용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600" dirty="0" smtClean="0"/>
              <a:t>2000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ROI </a:t>
            </a:r>
            <a:r>
              <a:rPr lang="ko-KR" altLang="en-US" sz="1600" dirty="0" smtClean="0"/>
              <a:t>추출</a:t>
            </a:r>
            <a:endParaRPr lang="en-US" altLang="ko-KR" sz="1600" dirty="0" smtClean="0"/>
          </a:p>
          <a:p>
            <a:pPr lvl="4"/>
            <a:r>
              <a:rPr lang="en-US" altLang="ko-KR" sz="1600" dirty="0" smtClean="0"/>
              <a:t>Efficient </a:t>
            </a:r>
            <a:r>
              <a:rPr lang="en-US" altLang="ko-KR" sz="1600" dirty="0"/>
              <a:t>Graph-Based Image Segmentation (</a:t>
            </a:r>
            <a:r>
              <a:rPr lang="en-US" altLang="ko-KR" sz="1600" dirty="0" err="1" smtClean="0"/>
              <a:t>Felzenszwalb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</a:t>
            </a:r>
            <a:r>
              <a:rPr lang="en-US" altLang="ko-KR" sz="1600" dirty="0" err="1" smtClean="0"/>
              <a:t>Huttenlocher</a:t>
            </a:r>
            <a:r>
              <a:rPr lang="en-US" altLang="ko-KR" sz="1600" dirty="0" smtClean="0"/>
              <a:t>, 2004) </a:t>
            </a:r>
            <a:r>
              <a:rPr lang="ko-KR" altLang="en-US" sz="1600" dirty="0" smtClean="0"/>
              <a:t>방법을 사용해서 작은 </a:t>
            </a:r>
            <a:r>
              <a:rPr lang="en-US" altLang="ko-KR" sz="1600" dirty="0" smtClean="0"/>
              <a:t>segment </a:t>
            </a:r>
            <a:r>
              <a:rPr lang="ko-KR" altLang="en-US" sz="1600" dirty="0" smtClean="0"/>
              <a:t>들을 찾음</a:t>
            </a:r>
            <a:endParaRPr lang="en-US" altLang="ko-KR" sz="1600" dirty="0" smtClean="0"/>
          </a:p>
          <a:p>
            <a:pPr lvl="4"/>
            <a:r>
              <a:rPr lang="ko-KR" altLang="en-US" sz="1600" dirty="0" smtClean="0"/>
              <a:t>유사한 </a:t>
            </a:r>
            <a:r>
              <a:rPr lang="en-US" altLang="ko-KR" sz="1600" dirty="0" smtClean="0"/>
              <a:t>segments</a:t>
            </a:r>
            <a:r>
              <a:rPr lang="ko-KR" altLang="en-US" sz="1600" dirty="0" smtClean="0"/>
              <a:t>를 합쳐서 물체가 있을만한 지역을 추천</a:t>
            </a:r>
            <a:endParaRPr lang="en-US" altLang="ko-KR" sz="1600" dirty="0" smtClean="0"/>
          </a:p>
          <a:p>
            <a:pPr lvl="5"/>
            <a:r>
              <a:rPr lang="en-US" altLang="ko-KR" sz="1600" dirty="0" smtClean="0"/>
              <a:t>Color, texture, size, fill</a:t>
            </a:r>
            <a:endParaRPr lang="en-US" altLang="ko-KR" sz="1600" dirty="0"/>
          </a:p>
          <a:p>
            <a:pPr lvl="4"/>
            <a:r>
              <a:rPr lang="ko-KR" altLang="en-US" sz="1600" dirty="0" smtClean="0"/>
              <a:t>신경망 아님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learnable parameter</a:t>
            </a:r>
            <a:r>
              <a:rPr lang="ko-KR" altLang="en-US" sz="1600" dirty="0" smtClean="0"/>
              <a:t>를 갖지 않음</a:t>
            </a:r>
            <a:r>
              <a:rPr lang="en-US" altLang="ko-KR" sz="1600" dirty="0" smtClean="0"/>
              <a:t>)</a:t>
            </a:r>
          </a:p>
          <a:p>
            <a:pPr lvl="4"/>
            <a:r>
              <a:rPr lang="en-US" altLang="ko-KR" sz="1600" dirty="0" err="1"/>
              <a:t>Uijlings</a:t>
            </a:r>
            <a:r>
              <a:rPr lang="en-US" altLang="ko-KR" sz="1600" dirty="0"/>
              <a:t>, J. R., Van De Sande, K. E., </a:t>
            </a:r>
            <a:r>
              <a:rPr lang="en-US" altLang="ko-KR" sz="1600" dirty="0" err="1"/>
              <a:t>Gevers</a:t>
            </a:r>
            <a:r>
              <a:rPr lang="en-US" altLang="ko-KR" sz="1600" dirty="0"/>
              <a:t>, T., &amp; </a:t>
            </a:r>
            <a:r>
              <a:rPr lang="en-US" altLang="ko-KR" sz="1600" dirty="0" err="1"/>
              <a:t>Smeulders</a:t>
            </a:r>
            <a:r>
              <a:rPr lang="en-US" altLang="ko-KR" sz="1600" dirty="0"/>
              <a:t>, A. W. (2013). Selective search for object recognition. International journal of computer vision, 104, 154-171.</a:t>
            </a:r>
            <a:endParaRPr lang="en-US" altLang="ko-KR" sz="1600" dirty="0" smtClean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400" dirty="0" smtClean="0"/>
              <a:t>2 </a:t>
            </a:r>
            <a:r>
              <a:rPr lang="ko-KR" altLang="en-US" sz="2400" dirty="0" smtClean="0"/>
              <a:t>단계 구성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단계 </a:t>
            </a:r>
            <a:r>
              <a:rPr lang="en-US" altLang="ko-KR" sz="2000" dirty="0" smtClean="0"/>
              <a:t>2: Object Detection</a:t>
            </a:r>
            <a:endParaRPr lang="en-US" altLang="ko-KR" sz="1600" dirty="0" smtClean="0"/>
          </a:p>
          <a:p>
            <a:pPr lvl="2"/>
            <a:r>
              <a:rPr lang="en-US" altLang="ko-KR" sz="1800" dirty="0" smtClean="0"/>
              <a:t>Feature extraction</a:t>
            </a:r>
          </a:p>
          <a:p>
            <a:pPr lvl="3"/>
            <a:r>
              <a:rPr lang="ko-KR" altLang="ko-KR" sz="1600" dirty="0"/>
              <a:t>이전 단계에서 추출된 </a:t>
            </a:r>
            <a:r>
              <a:rPr lang="ko-KR" altLang="en-US" sz="1600" dirty="0" smtClean="0"/>
              <a:t>각 </a:t>
            </a:r>
            <a:r>
              <a:rPr lang="en-US" altLang="ko-KR" sz="1600" dirty="0" smtClean="0"/>
              <a:t>ROI</a:t>
            </a:r>
            <a:r>
              <a:rPr lang="ko-KR" altLang="ko-KR" sz="1600" dirty="0"/>
              <a:t>들에 </a:t>
            </a:r>
            <a:r>
              <a:rPr lang="ko-KR" altLang="ko-KR" sz="1600" dirty="0" smtClean="0"/>
              <a:t>대해</a:t>
            </a:r>
            <a:r>
              <a:rPr lang="en-US" altLang="ko-KR" sz="1600" dirty="0" smtClean="0"/>
              <a:t> CNN (</a:t>
            </a:r>
            <a:r>
              <a:rPr lang="en-US" altLang="ko-KR" sz="1600" dirty="0" err="1" smtClean="0"/>
              <a:t>AlexNet</a:t>
            </a:r>
            <a:r>
              <a:rPr lang="en-US" altLang="ko-KR" sz="1600" dirty="0" smtClean="0"/>
              <a:t>)</a:t>
            </a:r>
            <a:r>
              <a:rPr lang="ko-KR" altLang="ko-KR" sz="1600" dirty="0" smtClean="0"/>
              <a:t>을 </a:t>
            </a:r>
            <a:r>
              <a:rPr lang="ko-KR" altLang="ko-KR" sz="1600" dirty="0"/>
              <a:t>적용해서 </a:t>
            </a:r>
            <a:r>
              <a:rPr lang="en-US" altLang="ko-KR" sz="1600" dirty="0"/>
              <a:t>feature </a:t>
            </a:r>
            <a:r>
              <a:rPr lang="en-US" altLang="ko-KR" sz="1600" dirty="0" smtClean="0"/>
              <a:t>map </a:t>
            </a:r>
            <a:r>
              <a:rPr lang="ko-KR" altLang="en-US" sz="1600" dirty="0" smtClean="0"/>
              <a:t>추출</a:t>
            </a:r>
            <a:endParaRPr lang="en-US" altLang="ko-KR" sz="1600" dirty="0" smtClean="0"/>
          </a:p>
          <a:p>
            <a:pPr lvl="3"/>
            <a:r>
              <a:rPr lang="en-US" altLang="ko-KR" sz="1600" dirty="0" err="1" smtClean="0"/>
              <a:t>RoI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region proposal)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AlexNet</a:t>
            </a:r>
            <a:r>
              <a:rPr lang="ko-KR" altLang="en-US" sz="1600" dirty="0" smtClean="0"/>
              <a:t>에 입력하기 위해 각 </a:t>
            </a:r>
            <a:r>
              <a:rPr lang="en-US" altLang="ko-KR" sz="1600" dirty="0" err="1" smtClean="0"/>
              <a:t>RoI</a:t>
            </a:r>
            <a:r>
              <a:rPr lang="ko-KR" altLang="en-US" sz="1600" dirty="0" smtClean="0"/>
              <a:t>의 크기를 </a:t>
            </a:r>
            <a:r>
              <a:rPr lang="en-US" altLang="ko-KR" sz="1600" dirty="0" err="1" smtClean="0"/>
              <a:t>227x227</a:t>
            </a:r>
            <a:r>
              <a:rPr lang="ko-KR" altLang="en-US" sz="1600" dirty="0" smtClean="0"/>
              <a:t>로 맞춰줌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이를 위해 </a:t>
            </a:r>
            <a:r>
              <a:rPr lang="en-US" altLang="ko-KR" sz="1600" dirty="0" smtClean="0"/>
              <a:t>warping </a:t>
            </a:r>
            <a:r>
              <a:rPr lang="ko-KR" altLang="en-US" sz="1600" dirty="0" smtClean="0"/>
              <a:t>방법 사용</a:t>
            </a:r>
            <a:endParaRPr lang="en-US" altLang="ko-KR" sz="1600" dirty="0" smtClean="0"/>
          </a:p>
          <a:p>
            <a:pPr lvl="3"/>
            <a:r>
              <a:rPr lang="en-US" altLang="ko-KR" sz="1600" dirty="0" err="1" smtClean="0"/>
              <a:t>AlexNet</a:t>
            </a:r>
            <a:r>
              <a:rPr lang="ko-KR" altLang="en-US" sz="1600" dirty="0" smtClean="0"/>
              <a:t>이 출력하는 </a:t>
            </a:r>
            <a:r>
              <a:rPr lang="en-US" altLang="ko-KR" sz="1600" dirty="0" smtClean="0"/>
              <a:t>feature maps </a:t>
            </a:r>
            <a:r>
              <a:rPr lang="ko-KR" altLang="en-US" sz="1600" dirty="0" smtClean="0"/>
              <a:t>를 사용해서 </a:t>
            </a:r>
            <a:r>
              <a:rPr lang="en-US" altLang="ko-KR" sz="1600" dirty="0" smtClean="0"/>
              <a:t>classification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localization </a:t>
            </a:r>
            <a:r>
              <a:rPr lang="ko-KR" altLang="en-US" sz="1600" dirty="0" smtClean="0"/>
              <a:t>작업 수행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Classification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localization </a:t>
            </a:r>
            <a:r>
              <a:rPr lang="ko-KR" altLang="en-US" sz="1600" dirty="0" smtClean="0"/>
              <a:t>작업을 위해 각 </a:t>
            </a:r>
            <a:r>
              <a:rPr lang="en-US" altLang="ko-KR" sz="1600" dirty="0" smtClean="0"/>
              <a:t>feature map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4096 </a:t>
            </a:r>
            <a:r>
              <a:rPr lang="ko-KR" altLang="en-US" sz="1600" dirty="0" smtClean="0"/>
              <a:t>차원의 벡터로 변환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해당 벡터에 </a:t>
            </a:r>
            <a:r>
              <a:rPr lang="en-US" altLang="ko-KR" sz="1600" dirty="0" err="1" smtClean="0"/>
              <a:t>SVMs</a:t>
            </a:r>
            <a:r>
              <a:rPr lang="en-US" altLang="ko-KR" sz="1600" dirty="0" smtClean="0"/>
              <a:t> (for classification)</a:t>
            </a:r>
            <a:r>
              <a:rPr lang="ko-KR" altLang="en-US" sz="1600" dirty="0" smtClean="0"/>
              <a:t>과 선형회귀 모형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(for localization)</a:t>
            </a:r>
            <a:r>
              <a:rPr lang="ko-KR" altLang="en-US" sz="1600" dirty="0" smtClean="0"/>
              <a:t>을 적용</a:t>
            </a:r>
            <a:endParaRPr lang="en-US" altLang="ko-KR" sz="1600" dirty="0" smtClean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000" dirty="0" smtClean="0"/>
              <a:t>단계 </a:t>
            </a:r>
            <a:r>
              <a:rPr lang="en-US" altLang="ko-KR" sz="2000" dirty="0" smtClean="0"/>
              <a:t>2: Object Detection (cont’d)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Classification 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feature map</a:t>
            </a:r>
            <a:r>
              <a:rPr lang="ko-KR" altLang="en-US" sz="1800" dirty="0" smtClean="0"/>
              <a:t>에 대해 </a:t>
            </a:r>
            <a:r>
              <a:rPr lang="en-US" altLang="ko-KR" sz="1800" dirty="0" err="1" smtClean="0"/>
              <a:t>SVMs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을 적용해 물체의 클래스를 예측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클래스별로 하나의 </a:t>
            </a:r>
            <a:r>
              <a:rPr lang="en-US" altLang="ko-KR" sz="1800" dirty="0" smtClean="0"/>
              <a:t>(binary) </a:t>
            </a:r>
            <a:r>
              <a:rPr lang="en-US" altLang="ko-KR" sz="1800" dirty="0" err="1" smtClean="0"/>
              <a:t>SVM</a:t>
            </a:r>
            <a:r>
              <a:rPr lang="ko-KR" altLang="en-US" sz="1800" dirty="0" smtClean="0"/>
              <a:t>을 사용</a:t>
            </a:r>
            <a:endParaRPr lang="ko-KR" altLang="en-US" sz="1800" dirty="0"/>
          </a:p>
          <a:p>
            <a:pPr lvl="1"/>
            <a:r>
              <a:rPr lang="en-US" altLang="ko-KR" sz="2000" dirty="0" smtClean="0"/>
              <a:t>Localization 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feature map</a:t>
            </a:r>
            <a:r>
              <a:rPr lang="ko-KR" altLang="en-US" sz="1800" dirty="0" smtClean="0"/>
              <a:t>에 선형회귀 모형을 적용해 </a:t>
            </a:r>
            <a:r>
              <a:rPr lang="en-US" altLang="ko-KR" sz="1800" dirty="0" smtClean="0"/>
              <a:t>localization </a:t>
            </a:r>
            <a:r>
              <a:rPr lang="ko-KR" altLang="en-US" sz="1800" dirty="0" smtClean="0"/>
              <a:t>작업 수행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전체적 구조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1) R-CNN - 한땀한땀 딥러닝 컴퓨터 비전 백과사전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56007"/>
            <a:ext cx="6096000" cy="384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0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학습 데이터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PASCAL VOC (# of classes = 20)</a:t>
            </a:r>
          </a:p>
          <a:p>
            <a:pPr lvl="2"/>
            <a:r>
              <a:rPr lang="en-US" altLang="ko-KR" sz="1600" dirty="0" err="1" smtClean="0"/>
              <a:t>ILSVRC2013</a:t>
            </a:r>
            <a:r>
              <a:rPr lang="en-US" altLang="ko-KR" sz="1600" dirty="0" smtClean="0"/>
              <a:t> (# of classes = 200)</a:t>
            </a:r>
          </a:p>
          <a:p>
            <a:pPr lvl="1"/>
            <a:r>
              <a:rPr lang="en-US" altLang="ko-KR" sz="2000" dirty="0" smtClean="0"/>
              <a:t>Positive proposals vs. negative proposals</a:t>
            </a:r>
          </a:p>
          <a:p>
            <a:pPr lvl="2"/>
            <a:r>
              <a:rPr lang="en-US" altLang="ko-KR" sz="1600" dirty="0" smtClean="0"/>
              <a:t>Threshold </a:t>
            </a:r>
            <a:r>
              <a:rPr lang="en-US" altLang="ko-KR" sz="1600" dirty="0" err="1" smtClean="0"/>
              <a:t>IoU</a:t>
            </a:r>
            <a:r>
              <a:rPr lang="en-US" altLang="ko-KR" sz="1600" dirty="0" smtClean="0"/>
              <a:t> with </a:t>
            </a:r>
            <a:r>
              <a:rPr lang="en-US" altLang="ko-KR" sz="1600" dirty="0" err="1" smtClean="0"/>
              <a:t>GTBB</a:t>
            </a:r>
            <a:r>
              <a:rPr lang="en-US" altLang="ko-KR" sz="1600" dirty="0" smtClean="0"/>
              <a:t> = 0.5 </a:t>
            </a:r>
          </a:p>
          <a:p>
            <a:pPr lvl="3"/>
            <a:r>
              <a:rPr lang="en-US" altLang="ko-KR" sz="1400" dirty="0" smtClean="0"/>
              <a:t>if </a:t>
            </a:r>
            <a:r>
              <a:rPr lang="en-US" altLang="ko-KR" sz="1400" dirty="0" err="1" smtClean="0"/>
              <a:t>IoU</a:t>
            </a:r>
            <a:r>
              <a:rPr lang="en-US" altLang="ko-KR" sz="1400" dirty="0" smtClean="0"/>
              <a:t> &gt;= 0.5, then positive, otherwise negative</a:t>
            </a:r>
          </a:p>
          <a:p>
            <a:pPr lvl="1"/>
            <a:r>
              <a:rPr lang="en-US" altLang="ko-KR" sz="2000" dirty="0" smtClean="0"/>
              <a:t>mini-batch size = 128</a:t>
            </a:r>
          </a:p>
          <a:p>
            <a:pPr lvl="2"/>
            <a:r>
              <a:rPr lang="ko-KR" altLang="en-US" sz="1800" dirty="0"/>
              <a:t>랜덤하게 </a:t>
            </a:r>
            <a:r>
              <a:rPr lang="en-US" altLang="ko-KR" sz="1800" dirty="0"/>
              <a:t>32</a:t>
            </a:r>
            <a:r>
              <a:rPr lang="ko-KR" altLang="en-US" sz="1800" dirty="0"/>
              <a:t>개의 </a:t>
            </a:r>
            <a:r>
              <a:rPr lang="en-US" altLang="ko-KR" sz="1800" dirty="0"/>
              <a:t>positive regions</a:t>
            </a:r>
            <a:r>
              <a:rPr lang="ko-KR" altLang="en-US" sz="1800" dirty="0"/>
              <a:t>와 </a:t>
            </a:r>
            <a:r>
              <a:rPr lang="en-US" altLang="ko-KR" sz="1800" dirty="0"/>
              <a:t>96</a:t>
            </a:r>
            <a:r>
              <a:rPr lang="ko-KR" altLang="en-US" sz="1800" dirty="0"/>
              <a:t>개의 </a:t>
            </a:r>
            <a:r>
              <a:rPr lang="en-US" altLang="ko-KR" sz="1800" dirty="0"/>
              <a:t>negative regions 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선택해서 미니 배치를 </a:t>
            </a:r>
            <a:r>
              <a:rPr lang="ko-KR" altLang="en-US" sz="1800" dirty="0" smtClean="0"/>
              <a:t>구성 </a:t>
            </a:r>
            <a:r>
              <a:rPr lang="en-US" altLang="ko-KR" sz="1800" dirty="0" smtClean="0"/>
              <a:t>(positive region</a:t>
            </a:r>
            <a:r>
              <a:rPr lang="ko-KR" altLang="en-US" sz="1800" dirty="0" smtClean="0"/>
              <a:t>을 상대적으로 더 많이 </a:t>
            </a:r>
            <a:r>
              <a:rPr lang="en-US" altLang="ko-KR" sz="1800" dirty="0" smtClean="0"/>
              <a:t>sampling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96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46305</TotalTime>
  <Words>1654</Words>
  <Application>Microsoft Office PowerPoint</Application>
  <PresentationFormat>On-screen Show (4:3)</PresentationFormat>
  <Paragraphs>347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CMR10</vt:lpstr>
      <vt:lpstr>CMR7</vt:lpstr>
      <vt:lpstr>URWPalladioL-Roma</vt:lpstr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Object detection:  R-CNN Models </vt:lpstr>
      <vt:lpstr>R-CNN family 소개 </vt:lpstr>
      <vt:lpstr>R-CNN</vt:lpstr>
      <vt:lpstr>R-CNN </vt:lpstr>
      <vt:lpstr>R-CNN </vt:lpstr>
      <vt:lpstr>R-CNN </vt:lpstr>
      <vt:lpstr>R-CNN </vt:lpstr>
      <vt:lpstr>R-CNN</vt:lpstr>
      <vt:lpstr>R-CNN</vt:lpstr>
      <vt:lpstr>R-CNN</vt:lpstr>
      <vt:lpstr>R-CNN</vt:lpstr>
      <vt:lpstr>R-CNN</vt:lpstr>
      <vt:lpstr>R-CNN</vt:lpstr>
      <vt:lpstr>R-CNN</vt:lpstr>
      <vt:lpstr>R-CNN</vt:lpstr>
      <vt:lpstr>R-CNN</vt:lpstr>
      <vt:lpstr>Fast R-CNN</vt:lpstr>
      <vt:lpstr>Fast R-CNN</vt:lpstr>
      <vt:lpstr>Fast R-CNN</vt:lpstr>
      <vt:lpstr>Fast R-CNN</vt:lpstr>
      <vt:lpstr>Fast R-CNN</vt:lpstr>
      <vt:lpstr>Fast R-CNN</vt:lpstr>
      <vt:lpstr>Fast R-CNN</vt:lpstr>
      <vt:lpstr>Faster R-CNN</vt:lpstr>
      <vt:lpstr>Faster R-CNN</vt:lpstr>
      <vt:lpstr>Faster R-CNN</vt:lpstr>
      <vt:lpstr>Faster R-CNN</vt:lpstr>
      <vt:lpstr>Faster R-CNN</vt:lpstr>
      <vt:lpstr>Faster R-CNN</vt:lpstr>
      <vt:lpstr>Faster R-CNN</vt:lpstr>
      <vt:lpstr>Faster R-CNN</vt:lpstr>
      <vt:lpstr>Faster R-CNN</vt:lpstr>
      <vt:lpstr>Faster R-CNN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554</cp:revision>
  <dcterms:created xsi:type="dcterms:W3CDTF">2015-01-19T14:33:39Z</dcterms:created>
  <dcterms:modified xsi:type="dcterms:W3CDTF">2023-11-26T01:27:02Z</dcterms:modified>
</cp:coreProperties>
</file>