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8"/>
  </p:notesMasterIdLst>
  <p:sldIdLst>
    <p:sldId id="256" r:id="rId2"/>
    <p:sldId id="446" r:id="rId3"/>
    <p:sldId id="438" r:id="rId4"/>
    <p:sldId id="439" r:id="rId5"/>
    <p:sldId id="441" r:id="rId6"/>
    <p:sldId id="440" r:id="rId7"/>
    <p:sldId id="447" r:id="rId8"/>
    <p:sldId id="442" r:id="rId9"/>
    <p:sldId id="443" r:id="rId10"/>
    <p:sldId id="444" r:id="rId11"/>
    <p:sldId id="445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48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0E7DCF-686C-4A4E-AD02-EA02AF843FA5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14E7F-BAA6-4A05-89F0-400B51D92C4D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EB34E4-CB06-4A35-B33A-3569F59795A5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651B4C-DFFA-4FA7-A11E-804A3CABE406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CB2E9-8451-44A0-8BD6-ED97A92FF920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758E7-644D-49B8-98D3-F586B6FFEF64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EA9C4-181A-449F-BD45-5351653B5F57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3F4BA-33B4-45C0-A581-A0536FD6D82B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E134C8-5324-478B-8229-334557CAD928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70427-1C9A-422C-A302-BB3B7C693DD9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1E2F6D-CF0C-49FE-B1A9-61FF8E6FEBEE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495D29FB-AE06-49EE-8CB3-4DC1A8418AB4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intro to YOLO Models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RPN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61A-4796-4730-8010-D82049C1E6F5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" y="2819400"/>
            <a:ext cx="9114263" cy="2141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6426" y="5018927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셀마다 </a:t>
            </a:r>
            <a:r>
              <a:rPr lang="en-US" altLang="ko-KR" sz="1200" dirty="0" smtClean="0"/>
              <a:t>9 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anchor box </a:t>
            </a:r>
            <a:r>
              <a:rPr lang="ko-KR" altLang="en-US" sz="1200" dirty="0" smtClean="0"/>
              <a:t>존재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</a:t>
            </a:r>
            <a:r>
              <a:rPr lang="en-US" altLang="ko-KR" sz="1200" dirty="0" smtClean="0"/>
              <a:t>AB</a:t>
            </a:r>
            <a:r>
              <a:rPr lang="ko-KR" altLang="en-US" sz="1200" dirty="0" smtClean="0"/>
              <a:t>에 대해서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좌표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정확하게는 두 개의 중심 좌표와 너비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높이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개의 </a:t>
            </a:r>
            <a:r>
              <a:rPr lang="en-US" altLang="ko-KR" sz="1200" dirty="0" err="1" smtClean="0"/>
              <a:t>objectness</a:t>
            </a:r>
            <a:r>
              <a:rPr lang="en-US" altLang="ko-KR" sz="1200" dirty="0" smtClean="0"/>
              <a:t> scores </a:t>
            </a:r>
            <a:r>
              <a:rPr lang="ko-KR" altLang="en-US" sz="1200" dirty="0" smtClean="0"/>
              <a:t>출력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물체가 있을 확률과 없을 확률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79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BBDD-D176-4075-BE89-F9965E481455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YOLO (You Only Look Once) models</a:t>
            </a:r>
            <a:endParaRPr lang="ko-KR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D160-442D-4981-98E2-50541B3F66FD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Timeline</a:t>
            </a:r>
            <a:endParaRPr lang="ko-KR" alt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8" y="2667000"/>
            <a:ext cx="8414525" cy="299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1140" y="5720418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&lt;source: </a:t>
            </a:r>
            <a:r>
              <a:rPr lang="en-US" altLang="ko-KR" sz="1400" dirty="0" err="1"/>
              <a:t>Terven</a:t>
            </a:r>
            <a:r>
              <a:rPr lang="en-US" altLang="ko-KR" sz="1400" dirty="0"/>
              <a:t>, J., &amp; Cordova-Esparza, D. A comprehensive review of YOLO: From </a:t>
            </a:r>
            <a:r>
              <a:rPr lang="en-US" altLang="ko-KR" sz="1400" dirty="0" err="1"/>
              <a:t>YOLOv1</a:t>
            </a:r>
            <a:r>
              <a:rPr lang="en-US" altLang="ko-KR" sz="1400" dirty="0"/>
              <a:t> and beyond. </a:t>
            </a:r>
            <a:r>
              <a:rPr lang="en-US" altLang="ko-KR" sz="1400" dirty="0" err="1"/>
              <a:t>arXiv</a:t>
            </a:r>
            <a:r>
              <a:rPr lang="en-US" altLang="ko-KR" sz="1400" dirty="0"/>
              <a:t> 2023. 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 </a:t>
            </a:r>
            <a:r>
              <a:rPr lang="en-US" altLang="ko-KR" sz="1400" i="1" dirty="0" err="1"/>
              <a:t>arXiv:2304.00501</a:t>
            </a:r>
            <a:r>
              <a:rPr lang="en-US" altLang="ko-KR" sz="1400" dirty="0" smtClean="0"/>
              <a:t>.&gt;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69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5" y="1885370"/>
            <a:ext cx="7772400" cy="4114800"/>
          </a:xfrm>
        </p:spPr>
        <p:txBody>
          <a:bodyPr/>
          <a:lstStyle/>
          <a:p>
            <a:r>
              <a:rPr lang="ko-KR" altLang="en-US" sz="2400" dirty="0" smtClean="0"/>
              <a:t>모형의 구조</a:t>
            </a:r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DDBB-738E-43C5-A908-944BB0170F55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7" y="2201550"/>
            <a:ext cx="7162800" cy="39203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6046928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Redmon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Divvala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S.,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Girshick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Farhadi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(2016). You only look once: Unified, real-time object detection. In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779-788).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566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주요 특성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InceptionNet</a:t>
            </a:r>
            <a:r>
              <a:rPr lang="ko-KR" altLang="en-US" sz="2400" dirty="0" smtClean="0"/>
              <a:t>을 이용해서 </a:t>
            </a:r>
            <a:r>
              <a:rPr lang="en-US" altLang="ko-KR" sz="2400" dirty="0" err="1" smtClean="0"/>
              <a:t>7x7x1024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형태의 </a:t>
            </a:r>
            <a:r>
              <a:rPr lang="en-US" altLang="ko-KR" sz="2400" dirty="0" smtClean="0"/>
              <a:t>feature map </a:t>
            </a:r>
            <a:r>
              <a:rPr lang="ko-KR" altLang="en-US" sz="2400" dirty="0" smtClean="0"/>
              <a:t>생성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7x7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셀 존재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400" dirty="0" smtClean="0"/>
              <a:t>하나의 셀이 하나의 객체 탐지</a:t>
            </a:r>
            <a:endParaRPr lang="en-US" altLang="ko-KR" sz="2400" dirty="0" smtClean="0"/>
          </a:p>
          <a:p>
            <a:pPr lvl="1"/>
            <a:r>
              <a:rPr lang="ko-KR" altLang="ko-KR" sz="2400" dirty="0"/>
              <a:t>하나의 셀이 두 개의 후보 </a:t>
            </a:r>
            <a:r>
              <a:rPr lang="en-US" altLang="ko-KR" sz="2400" dirty="0"/>
              <a:t>bounding box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예측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이는 </a:t>
            </a:r>
            <a:r>
              <a:rPr lang="en-US" altLang="ko-KR" sz="2000" dirty="0" smtClean="0"/>
              <a:t>anchor box</a:t>
            </a:r>
            <a:r>
              <a:rPr lang="ko-KR" altLang="en-US" sz="2000" dirty="0" smtClean="0"/>
              <a:t>는 아님</a:t>
            </a:r>
            <a:endParaRPr lang="ko-KR" altLang="ko-KR" sz="2000" dirty="0"/>
          </a:p>
          <a:p>
            <a:pPr lvl="2"/>
            <a:r>
              <a:rPr lang="ko-KR" altLang="ko-KR" sz="2000" dirty="0"/>
              <a:t>각 </a:t>
            </a:r>
            <a:r>
              <a:rPr lang="en-US" altLang="ko-KR" sz="2000" dirty="0"/>
              <a:t>bounding box</a:t>
            </a:r>
            <a:r>
              <a:rPr lang="ko-KR" altLang="ko-KR" sz="2000" dirty="0"/>
              <a:t>에 대해 좌표와 </a:t>
            </a:r>
            <a:r>
              <a:rPr lang="en-US" altLang="ko-KR" sz="2000" dirty="0"/>
              <a:t>confidence score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계산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이 중 </a:t>
            </a:r>
            <a:r>
              <a:rPr lang="en-US" altLang="ko-KR" sz="2000" dirty="0" smtClean="0"/>
              <a:t>confidence score</a:t>
            </a:r>
            <a:r>
              <a:rPr lang="ko-KR" altLang="en-US" sz="2000" dirty="0" smtClean="0"/>
              <a:t>가 높은 상자를 책임 상자로 간주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하나의 셀에 대해서 물체가 각 클래스에 속할 확률 계산</a:t>
            </a:r>
            <a:endParaRPr lang="ko-KR" altLang="ko-KR" sz="2400" dirty="0"/>
          </a:p>
          <a:p>
            <a:pPr lvl="2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378-364A-446D-8B14-82AAAD6A96C2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PASCAL VOC </a:t>
            </a:r>
            <a:r>
              <a:rPr lang="ko-KR" altLang="en-US" sz="2000" dirty="0" smtClean="0"/>
              <a:t>데이터셋 사용</a:t>
            </a:r>
            <a:endParaRPr lang="en-US" altLang="ko-KR" sz="2000" dirty="0" smtClean="0"/>
          </a:p>
          <a:p>
            <a:r>
              <a:rPr lang="ko-KR" altLang="en-US" sz="2400" dirty="0" smtClean="0"/>
              <a:t>비용함수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4A5D-508A-44BC-8ED1-4BE76790EC1C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157538"/>
            <a:ext cx="426175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7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38B2-E96E-4943-B8EF-5A523377DFFB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5257800" cy="3652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58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모형의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5F-8F9E-41D2-99A5-AF36BF7B48E1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YOLOv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4" y="2663031"/>
            <a:ext cx="7292526" cy="335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94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8838"/>
            <a:ext cx="8305800" cy="4114800"/>
          </a:xfrm>
        </p:spPr>
        <p:txBody>
          <a:bodyPr/>
          <a:lstStyle/>
          <a:p>
            <a:r>
              <a:rPr lang="ko-KR" altLang="en-US" sz="2000" dirty="0" smtClean="0"/>
              <a:t>주요 특성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Anchor box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각 셀마다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AB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AB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형태를 결정하기 위해 군집화 방법 </a:t>
            </a:r>
            <a:r>
              <a:rPr lang="en-US" altLang="ko-KR" sz="1600" dirty="0" smtClean="0"/>
              <a:t>(K-Means)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800" dirty="0" err="1" smtClean="0"/>
              <a:t>PassThrough</a:t>
            </a:r>
            <a:r>
              <a:rPr lang="en-US" altLang="ko-KR" sz="1800" dirty="0" smtClean="0"/>
              <a:t> module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Skip connection </a:t>
            </a:r>
            <a:r>
              <a:rPr lang="ko-KR" altLang="en-US" sz="1600" dirty="0" smtClean="0"/>
              <a:t>과 유사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작은 물체를 더 잘 찾기 위해서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Feature extractor</a:t>
            </a:r>
          </a:p>
          <a:p>
            <a:pPr lvl="2"/>
            <a:r>
              <a:rPr lang="en-US" altLang="ko-KR" sz="1600" dirty="0" err="1" smtClean="0"/>
              <a:t>Darknet</a:t>
            </a:r>
            <a:r>
              <a:rPr lang="en-US" altLang="ko-KR" sz="1600" dirty="0" smtClean="0"/>
              <a:t>-19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800" dirty="0"/>
              <a:t>Multi-Scale </a:t>
            </a:r>
            <a:r>
              <a:rPr lang="en-US" altLang="ko-KR" sz="1800" dirty="0" smtClean="0"/>
              <a:t>Training</a:t>
            </a:r>
          </a:p>
          <a:p>
            <a:pPr lvl="2"/>
            <a:r>
              <a:rPr lang="ko-KR" altLang="en-US" sz="1600" dirty="0"/>
              <a:t>학습시 </a:t>
            </a:r>
            <a:r>
              <a:rPr lang="en-US" altLang="ko-KR" sz="1600" dirty="0"/>
              <a:t>10 </a:t>
            </a:r>
            <a:r>
              <a:rPr lang="ko-KR" altLang="en-US" sz="1600" dirty="0"/>
              <a:t>회 </a:t>
            </a:r>
            <a:r>
              <a:rPr lang="ko-KR" altLang="en-US" sz="1600" dirty="0" smtClean="0"/>
              <a:t>배치 </a:t>
            </a:r>
            <a:r>
              <a:rPr lang="ko-KR" altLang="en-US" sz="1600" dirty="0"/>
              <a:t>마다 입력 이미지 </a:t>
            </a:r>
            <a:r>
              <a:rPr lang="ko-KR" altLang="en-US" sz="1600" dirty="0" smtClean="0"/>
              <a:t>크기를 </a:t>
            </a:r>
            <a:r>
              <a:rPr lang="en-US" altLang="ko-KR" sz="1600" dirty="0"/>
              <a:t>320 </a:t>
            </a:r>
            <a:r>
              <a:rPr lang="ko-KR" altLang="en-US" sz="1600" dirty="0"/>
              <a:t>부터 </a:t>
            </a:r>
            <a:r>
              <a:rPr lang="en-US" altLang="ko-KR" sz="1600" dirty="0"/>
              <a:t>608 </a:t>
            </a:r>
            <a:r>
              <a:rPr lang="ko-KR" altLang="en-US" sz="1600" dirty="0"/>
              <a:t>까지 동적으로 변경 </a:t>
            </a:r>
            <a:r>
              <a:rPr lang="en-US" altLang="ko-KR" sz="1600" dirty="0"/>
              <a:t>(32 </a:t>
            </a:r>
            <a:r>
              <a:rPr lang="ko-KR" altLang="en-US" sz="1600" dirty="0"/>
              <a:t>의 배수로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DBDB-C099-4F1A-80EC-BB55F135C193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24534"/>
            <a:ext cx="6407150" cy="4114800"/>
          </a:xfrm>
        </p:spPr>
        <p:txBody>
          <a:bodyPr/>
          <a:lstStyle/>
          <a:p>
            <a:r>
              <a:rPr lang="en-US" altLang="ko-KR" sz="2400" dirty="0" smtClean="0"/>
              <a:t>Anchor box </a:t>
            </a:r>
            <a:r>
              <a:rPr lang="ko-KR" altLang="en-US" sz="2400" dirty="0" smtClean="0"/>
              <a:t>별 예측</a:t>
            </a:r>
            <a:r>
              <a:rPr lang="en-US" altLang="ko-KR" sz="2400" dirty="0" smtClean="0"/>
              <a:t>: AB </a:t>
            </a:r>
            <a:r>
              <a:rPr lang="ko-KR" altLang="en-US" sz="2400" dirty="0" smtClean="0"/>
              <a:t>당 </a:t>
            </a:r>
            <a:r>
              <a:rPr lang="en-US" altLang="ko-KR" sz="2400" dirty="0" smtClean="0"/>
              <a:t>25</a:t>
            </a:r>
            <a:r>
              <a:rPr lang="ko-KR" altLang="en-US" sz="2400" dirty="0" smtClean="0"/>
              <a:t>개의 값 예측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170-235D-4C64-AAD9-DEC237C2EB56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6200" y="2586503"/>
            <a:ext cx="4084678" cy="3700965"/>
            <a:chOff x="3962400" y="2129495"/>
            <a:chExt cx="4876800" cy="4163083"/>
          </a:xfrm>
        </p:grpSpPr>
        <p:pic>
          <p:nvPicPr>
            <p:cNvPr id="7" name="Picture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129495"/>
              <a:ext cx="4876800" cy="324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0" y="5355952"/>
              <a:ext cx="3581400" cy="936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067636" y="2479735"/>
            <a:ext cx="2597149" cy="3576638"/>
            <a:chOff x="297587" y="2629005"/>
            <a:chExt cx="2756763" cy="36419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684" y="2629005"/>
              <a:ext cx="1770626" cy="14741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587" y="4124108"/>
              <a:ext cx="2756763" cy="214686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369205" y="3268634"/>
            <a:ext cx="2743200" cy="9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pw,ph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  anchor box size</a:t>
            </a:r>
            <a:endParaRPr lang="ko-KR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tx,ty,tw,th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 </a:t>
            </a:r>
            <a:r>
              <a:rPr lang="ko-KR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모델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예측값</a:t>
            </a:r>
            <a:endParaRPr lang="ko-KR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bx,by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(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bw,bh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): </a:t>
            </a:r>
            <a:r>
              <a:rPr lang="ko-KR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BB</a:t>
            </a:r>
            <a:b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중심좌표와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너비 </a:t>
            </a:r>
            <a: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7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향후 일정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Week15</a:t>
            </a:r>
            <a:r>
              <a:rPr lang="en-US" altLang="ko-KR" dirty="0" smtClean="0"/>
              <a:t> (12/11, </a:t>
            </a:r>
            <a:r>
              <a:rPr lang="ko-KR" altLang="en-US" dirty="0" smtClean="0"/>
              <a:t>자율학습기간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수업 진행</a:t>
            </a:r>
            <a:endParaRPr lang="en-US" altLang="ko-KR" dirty="0" smtClean="0"/>
          </a:p>
          <a:p>
            <a:r>
              <a:rPr lang="en-US" altLang="ko-KR" dirty="0" err="1" smtClean="0"/>
              <a:t>Week16</a:t>
            </a:r>
            <a:r>
              <a:rPr lang="en-US" altLang="ko-KR" dirty="0" smtClean="0"/>
              <a:t> (12/18, </a:t>
            </a:r>
            <a:r>
              <a:rPr lang="ko-KR" altLang="en-US" dirty="0" smtClean="0"/>
              <a:t>기말시험기간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수업 없음</a:t>
            </a:r>
            <a:endParaRPr lang="en-US" altLang="ko-KR" dirty="0" smtClean="0"/>
          </a:p>
          <a:p>
            <a:r>
              <a:rPr lang="ko-KR" altLang="en-US" dirty="0" smtClean="0"/>
              <a:t>기말 프로젝트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</a:t>
            </a:r>
            <a:r>
              <a:rPr lang="en-US" altLang="ko-KR" dirty="0" smtClean="0"/>
              <a:t>: 12/19(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</a:t>
            </a:r>
            <a:r>
              <a:rPr lang="en-US" altLang="ko-KR" dirty="0" smtClean="0"/>
              <a:t>: 12/20, 21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62F-11F4-4088-AC4A-2630C3D911A8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성능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AA63-88D2-4A1D-B673-3A92CBCEC5BB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6019800" cy="346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10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모형의 구조</a:t>
            </a:r>
            <a:endParaRPr lang="ko-KR" alt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29F8-8F9C-4DBC-A4D7-B3EF43AF51C0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04" y="2511426"/>
            <a:ext cx="694841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657600" y="36522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13x13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8362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26x26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52979" y="384113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52x52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70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주요 특징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feature map</a:t>
            </a:r>
            <a:r>
              <a:rPr lang="ko-KR" altLang="en-US" sz="2400" dirty="0" smtClean="0"/>
              <a:t>을 이용해서 </a:t>
            </a:r>
            <a:r>
              <a:rPr lang="en-US" altLang="ko-KR" sz="2400" dirty="0" smtClean="0"/>
              <a:t>detection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Feature pyramid network </a:t>
            </a:r>
            <a:r>
              <a:rPr lang="ko-KR" altLang="en-US" sz="2000" dirty="0" smtClean="0"/>
              <a:t>구조를 적용</a:t>
            </a:r>
            <a:endParaRPr lang="en-US" altLang="ko-KR" sz="2000" dirty="0" smtClean="0"/>
          </a:p>
          <a:p>
            <a:pPr lvl="2"/>
            <a:r>
              <a:rPr lang="en-US" altLang="ko-KR" sz="2000" dirty="0" err="1"/>
              <a:t>13x13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26x26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52x52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feature map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object detection </a:t>
            </a:r>
            <a:r>
              <a:rPr lang="ko-KR" altLang="en-US" sz="2000" dirty="0"/>
              <a:t>작업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loss </a:t>
            </a:r>
            <a:r>
              <a:rPr lang="ko-KR" altLang="en-US" sz="2000" dirty="0"/>
              <a:t>함수를 계산함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Darknet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53</a:t>
            </a:r>
            <a:r>
              <a:rPr lang="ko-KR" altLang="en-US" sz="2400" dirty="0"/>
              <a:t>을 </a:t>
            </a:r>
            <a:r>
              <a:rPr lang="en-US" altLang="ko-KR" sz="2400" dirty="0"/>
              <a:t>backbone</a:t>
            </a:r>
            <a:r>
              <a:rPr lang="ko-KR" altLang="en-US" sz="2400" dirty="0"/>
              <a:t>으로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lvl="2"/>
            <a:r>
              <a:rPr lang="en-US" altLang="ko-KR" sz="2000" dirty="0" err="1" smtClean="0"/>
              <a:t>ResNet</a:t>
            </a:r>
            <a:r>
              <a:rPr lang="ko-KR" altLang="en-US" sz="2000" dirty="0"/>
              <a:t>을 개선한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CE91-D5E5-4C84-AFEC-AC77444DEB7A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pyramid network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59D4-459A-4652-B54A-8C5C459C8004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3" y="2514600"/>
            <a:ext cx="4231322" cy="37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257800" y="4934043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Lin, T. Y.,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Dollár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P.,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Girshick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R., He, K.,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Hariharan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B.,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Belongie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S. (2017). Feature pyramid networks for object detection. In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2117-2125).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6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r>
              <a:rPr lang="ko-KR" altLang="en-US" sz="2400" dirty="0" smtClean="0"/>
              <a:t>성능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3D3A-2604-4AC7-8478-AAFD2B7D7076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264739"/>
            <a:ext cx="6572250" cy="39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5DE-4443-4302-AB77-8C2C81F3F248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8468"/>
            <a:ext cx="7727833" cy="3998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47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7009-171C-4742-B61B-70FE387190D1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 smtClean="0"/>
              <a:t>SSD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Single stage detector</a:t>
            </a:r>
          </a:p>
          <a:p>
            <a:pPr lvl="1"/>
            <a:r>
              <a:rPr lang="en-US" altLang="ko-KR" sz="1600" dirty="0" smtClean="0"/>
              <a:t>Backbone: </a:t>
            </a:r>
            <a:r>
              <a:rPr lang="en-US" altLang="ko-KR" sz="1600" dirty="0" err="1" smtClean="0"/>
              <a:t>VGG</a:t>
            </a:r>
            <a:r>
              <a:rPr lang="en-US" altLang="ko-KR" sz="1600" dirty="0" smtClean="0"/>
              <a:t>-Net</a:t>
            </a:r>
          </a:p>
          <a:p>
            <a:pPr lvl="1"/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feature map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Multi-scale detection</a:t>
            </a:r>
          </a:p>
          <a:p>
            <a:pPr lvl="1"/>
            <a:r>
              <a:rPr lang="en-US" altLang="ko-KR" sz="1600" dirty="0" smtClean="0"/>
              <a:t>Anchor box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각 셀마다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 또는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각 </a:t>
            </a:r>
            <a:r>
              <a:rPr lang="en-US" altLang="ko-KR" sz="1400" dirty="0" smtClean="0"/>
              <a:t>AB</a:t>
            </a:r>
            <a:r>
              <a:rPr lang="ko-KR" altLang="en-US" sz="1400" dirty="0" smtClean="0"/>
              <a:t>에 대해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좌표값과 </a:t>
            </a:r>
            <a:r>
              <a:rPr lang="en-US" altLang="ko-KR" sz="1400" dirty="0" smtClean="0"/>
              <a:t>21</a:t>
            </a:r>
            <a:r>
              <a:rPr lang="ko-KR" altLang="en-US" sz="1400" dirty="0" smtClean="0"/>
              <a:t>개의 클래스 확률값 출력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백그라운드 클래스 포함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Hard negative sampling</a:t>
            </a:r>
          </a:p>
          <a:p>
            <a:pPr lvl="2"/>
            <a:r>
              <a:rPr lang="en-US" altLang="ko-KR" sz="1400" dirty="0" err="1" smtClean="0"/>
              <a:t>Pos</a:t>
            </a:r>
            <a:r>
              <a:rPr lang="en-US" altLang="ko-KR" sz="1400" dirty="0" smtClean="0"/>
              <a:t> boxes : </a:t>
            </a:r>
            <a:r>
              <a:rPr lang="en-US" altLang="ko-KR" sz="1400" dirty="0" err="1" smtClean="0"/>
              <a:t>Neg</a:t>
            </a:r>
            <a:r>
              <a:rPr lang="en-US" altLang="ko-KR" sz="1400" dirty="0" smtClean="0"/>
              <a:t> boxes = 1:3</a:t>
            </a:r>
          </a:p>
          <a:p>
            <a:pPr lvl="1"/>
            <a:r>
              <a:rPr lang="ko-KR" altLang="en-US" sz="1600" dirty="0" smtClean="0"/>
              <a:t>비용함수</a:t>
            </a:r>
            <a:r>
              <a:rPr lang="ko-KR" altLang="en-US" sz="1800" dirty="0" smtClean="0"/>
              <a:t> </a:t>
            </a:r>
            <a:endParaRPr lang="en-US" altLang="ko-KR" sz="1800" dirty="0"/>
          </a:p>
          <a:p>
            <a:pPr lvl="2"/>
            <a:r>
              <a:rPr lang="ko-KR" altLang="en-US" sz="1400" dirty="0" smtClean="0"/>
              <a:t>교차 엔트로피 </a:t>
            </a:r>
            <a:r>
              <a:rPr lang="en-US" altLang="ko-KR" sz="1400" dirty="0" smtClean="0"/>
              <a:t>+ Smooth </a:t>
            </a:r>
            <a:r>
              <a:rPr lang="en-US" altLang="ko-KR" sz="1400" dirty="0" err="1" smtClean="0"/>
              <a:t>L1</a:t>
            </a:r>
            <a:r>
              <a:rPr lang="en-US" altLang="ko-KR" sz="1400" dirty="0" smtClean="0"/>
              <a:t> loss </a:t>
            </a:r>
          </a:p>
          <a:p>
            <a:pPr lvl="1"/>
            <a:r>
              <a:rPr lang="en-US" altLang="ko-KR" sz="1600" dirty="0" smtClean="0"/>
              <a:t>Non-maximum suppression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9E-B83E-4650-A377-D527CD937353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R-CNN models</a:t>
            </a:r>
          </a:p>
          <a:p>
            <a:pPr lvl="1"/>
            <a:r>
              <a:rPr lang="en-US" altLang="ko-KR" sz="2000" dirty="0" smtClean="0"/>
              <a:t>Two stage detectors</a:t>
            </a:r>
          </a:p>
          <a:p>
            <a:r>
              <a:rPr lang="en-US" altLang="ko-KR" sz="2400" dirty="0" smtClean="0"/>
              <a:t>R-CNN</a:t>
            </a:r>
          </a:p>
          <a:p>
            <a:pPr lvl="1"/>
            <a:r>
              <a:rPr lang="en-US" altLang="ko-KR" sz="2000" dirty="0" smtClean="0"/>
              <a:t>Region proposal: selective search</a:t>
            </a:r>
          </a:p>
          <a:p>
            <a:pPr lvl="2"/>
            <a:r>
              <a:rPr lang="en-US" altLang="ko-KR" sz="1800" dirty="0" smtClean="0"/>
              <a:t>2000 </a:t>
            </a:r>
            <a:r>
              <a:rPr lang="ko-KR" altLang="en-US" sz="1800" dirty="0" smtClean="0"/>
              <a:t>개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Feature extraction: </a:t>
            </a:r>
            <a:r>
              <a:rPr lang="en-US" altLang="ko-KR" sz="2000" dirty="0" err="1" smtClean="0"/>
              <a:t>AlexNet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Object detection</a:t>
            </a:r>
          </a:p>
          <a:p>
            <a:pPr lvl="2"/>
            <a:r>
              <a:rPr lang="en-US" altLang="ko-KR" sz="1800" dirty="0" smtClean="0"/>
              <a:t>Classification: </a:t>
            </a:r>
            <a:r>
              <a:rPr lang="en-US" altLang="ko-KR" sz="1800" dirty="0" err="1" smtClean="0"/>
              <a:t>SVMs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Regression: Linear regression models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9F65-A692-4CBD-BE92-530225A02960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전체적 구조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15A-FFA4-4069-B769-C0C0EF1B5494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1) R-CNN - 한땀한땀 딥러닝 컴퓨터 비전 백과사전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56007"/>
            <a:ext cx="6096000" cy="384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34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Fast R-CNN</a:t>
            </a:r>
          </a:p>
          <a:p>
            <a:pPr lvl="1"/>
            <a:r>
              <a:rPr lang="en-US" altLang="ko-KR" sz="1800" dirty="0" smtClean="0"/>
              <a:t>Feature extraction</a:t>
            </a:r>
            <a:r>
              <a:rPr lang="ko-KR" altLang="en-US" sz="1800" dirty="0" smtClean="0"/>
              <a:t>을 한 번만 수행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이미지에 대해 </a:t>
            </a:r>
            <a:r>
              <a:rPr lang="en-US" altLang="ko-KR" sz="1800" dirty="0" smtClean="0"/>
              <a:t>selective search </a:t>
            </a:r>
            <a:r>
              <a:rPr lang="ko-KR" altLang="en-US" sz="1800" dirty="0" smtClean="0"/>
              <a:t>를 적용하여 </a:t>
            </a:r>
            <a:r>
              <a:rPr lang="en-US" altLang="ko-KR" sz="1800" dirty="0" err="1" smtClean="0"/>
              <a:t>RoIs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추출하고 이를 </a:t>
            </a:r>
            <a:r>
              <a:rPr lang="en-US" altLang="ko-KR" sz="1800" dirty="0" smtClean="0"/>
              <a:t>feature map </a:t>
            </a:r>
            <a:r>
              <a:rPr lang="ko-KR" altLang="en-US" sz="1800" dirty="0" smtClean="0"/>
              <a:t>에 매핑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RoI</a:t>
            </a:r>
            <a:r>
              <a:rPr lang="en-US" altLang="ko-KR" sz="1800" dirty="0" smtClean="0"/>
              <a:t> pooling </a:t>
            </a:r>
            <a:r>
              <a:rPr lang="ko-KR" altLang="en-US" sz="1800" dirty="0" smtClean="0"/>
              <a:t>을 사용하여 고정된 크기의 특성 벡터 추출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Fully connected layer</a:t>
            </a:r>
            <a:r>
              <a:rPr lang="ko-KR" altLang="en-US" sz="1800" dirty="0" smtClean="0"/>
              <a:t>를 사용하여 </a:t>
            </a:r>
            <a:r>
              <a:rPr lang="en-US" altLang="ko-KR" sz="1800" dirty="0" smtClean="0"/>
              <a:t>classification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localization </a:t>
            </a:r>
            <a:r>
              <a:rPr lang="ko-KR" altLang="en-US" sz="1800" dirty="0" smtClean="0"/>
              <a:t>수행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0FE-297D-44CC-89C2-7DBDFCE967A5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Fast R-CNN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F998-E0E5-47CC-B4E4-A1601BECC63D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20174"/>
            <a:ext cx="6432513" cy="3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Faster R-CNN</a:t>
            </a:r>
          </a:p>
          <a:p>
            <a:pPr lvl="1"/>
            <a:r>
              <a:rPr lang="ko-KR" altLang="en-US" dirty="0" smtClean="0"/>
              <a:t>모형의 구조</a:t>
            </a:r>
            <a:endParaRPr lang="en-US" altLang="ko-KR" dirty="0" smtClean="0"/>
          </a:p>
          <a:p>
            <a:pPr lvl="2"/>
            <a:r>
              <a:rPr lang="en-US" altLang="ko-KR" dirty="0" err="1"/>
              <a:t>RPN</a:t>
            </a:r>
            <a:r>
              <a:rPr lang="en-US" altLang="ko-KR" dirty="0"/>
              <a:t> (Region proposal networks) + Fast </a:t>
            </a:r>
            <a:r>
              <a:rPr lang="en-US" altLang="ko-KR" dirty="0" smtClean="0"/>
              <a:t>R-CNN</a:t>
            </a:r>
          </a:p>
          <a:p>
            <a:pPr lvl="1"/>
            <a:r>
              <a:rPr lang="ko-KR" altLang="en-US" dirty="0"/>
              <a:t>주요 단계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r>
              <a:rPr lang="en-US" altLang="ko-KR" dirty="0"/>
              <a:t>1: Region proposal network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/>
              <a:t>ROIs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r>
              <a:rPr lang="en-US" altLang="ko-KR" dirty="0"/>
              <a:t>2: </a:t>
            </a:r>
            <a:r>
              <a:rPr lang="ko-KR" altLang="en-US" dirty="0"/>
              <a:t>각 </a:t>
            </a:r>
            <a:r>
              <a:rPr lang="en-US" altLang="ko-KR" dirty="0"/>
              <a:t>ROI</a:t>
            </a:r>
            <a:r>
              <a:rPr lang="ko-KR" altLang="en-US" dirty="0"/>
              <a:t>에 대해서 </a:t>
            </a:r>
            <a:r>
              <a:rPr lang="en-US" altLang="ko-KR" dirty="0"/>
              <a:t>Fast R-CNN</a:t>
            </a:r>
            <a:r>
              <a:rPr lang="ko-KR" altLang="en-US" dirty="0"/>
              <a:t>을 이용해서 </a:t>
            </a:r>
            <a:r>
              <a:rPr lang="en-US" altLang="ko-KR" dirty="0"/>
              <a:t>classification </a:t>
            </a:r>
            <a:r>
              <a:rPr lang="ko-KR" altLang="en-US" dirty="0"/>
              <a:t>과 </a:t>
            </a:r>
            <a:r>
              <a:rPr lang="en-US" altLang="ko-KR" dirty="0"/>
              <a:t>localization </a:t>
            </a:r>
            <a:r>
              <a:rPr lang="ko-KR" altLang="en-US" dirty="0"/>
              <a:t>작업 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1EE3-1F5F-4998-B2B7-7A5B873656E5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모형의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A9-1BF2-4A3C-8550-AB56EE58CB6A}" type="datetime1">
              <a:rPr lang="en-US" altLang="ko-KR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pplsci 13 02746 g0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514600"/>
            <a:ext cx="7580312" cy="383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10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44481</TotalTime>
  <Words>716</Words>
  <Application>Microsoft Office PowerPoint</Application>
  <PresentationFormat>On-screen Show (4:3)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Tahoma</vt:lpstr>
      <vt:lpstr>Times New Roman</vt:lpstr>
      <vt:lpstr>Wingdings</vt:lpstr>
      <vt:lpstr>01013022</vt:lpstr>
      <vt:lpstr>Brief intro to YOLO Models </vt:lpstr>
      <vt:lpstr>[참고] 향후 일정</vt:lpstr>
      <vt:lpstr>Review</vt:lpstr>
      <vt:lpstr>Review</vt:lpstr>
      <vt:lpstr>R-CNN</vt:lpstr>
      <vt:lpstr>Review</vt:lpstr>
      <vt:lpstr>Review</vt:lpstr>
      <vt:lpstr>Review</vt:lpstr>
      <vt:lpstr>Review</vt:lpstr>
      <vt:lpstr>Review</vt:lpstr>
      <vt:lpstr>YOLO</vt:lpstr>
      <vt:lpstr>YOLO (You Only Look Once) models</vt:lpstr>
      <vt:lpstr>YOLO v1</vt:lpstr>
      <vt:lpstr>YOLO v1</vt:lpstr>
      <vt:lpstr>YOLO v1</vt:lpstr>
      <vt:lpstr>YOLO v1</vt:lpstr>
      <vt:lpstr>YOLO v2</vt:lpstr>
      <vt:lpstr>YOLO v2</vt:lpstr>
      <vt:lpstr>YOLO v2</vt:lpstr>
      <vt:lpstr>YOLO v2</vt:lpstr>
      <vt:lpstr>YOLO v3</vt:lpstr>
      <vt:lpstr>YOLO v3</vt:lpstr>
      <vt:lpstr>YOLO v3</vt:lpstr>
      <vt:lpstr>YOLO v3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562</cp:revision>
  <dcterms:created xsi:type="dcterms:W3CDTF">2015-01-19T14:33:39Z</dcterms:created>
  <dcterms:modified xsi:type="dcterms:W3CDTF">2023-12-04T03:41:47Z</dcterms:modified>
</cp:coreProperties>
</file>