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70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84D4F7-59F2-41DF-87DD-BF640C6C8276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A37BD0-ADBB-414B-A1EA-918D53EF2215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F4F68-3BD9-4F7B-AB94-1E522441920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44B79-112C-400E-B1D3-A0F3EEB8E94B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DBBA2-5594-49B8-AB52-952F0732FD6A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9FC53-0384-4CED-8E7C-F7F048B3ECC2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A29AF-5FF2-4ED3-AF52-04AFBAA65ACE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78EBF-B3D4-4745-8EE4-BD91165958F9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B26A29-F1E2-4396-B1B8-D1C1B11562D2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BE2BA-90A6-4693-AB13-621D6E362F5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218E53FA-09A9-4BAB-89E8-F6808C4464D8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etworkx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Neural Network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작업의 주요 과정의 예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문서 분류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주요 과정은 아래와 같음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텍스트 데이터 수집 및 전처리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분석 목적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문서 분류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위해 텍스트 데이터를 어떠한 형태의 그래프로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어떻게 표현할 것인지를 결정하는 것 필요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선행연구들을 참고할 수 있음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하나의 문서를 하나의 그래프로 표현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단어가 노드가 되고 단어들 간의 연결 관계가 타이 정보가 됨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그래프 분류 문제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전체 코퍼스를 하나의 그래프로 표현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단어와 문서가 각각의 노드가 됨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노드 분류 문제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데이터를 학습 데이터와 평가 데이터로 구분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분석 목적과 데이터 특성에 적합한 </a:t>
            </a:r>
            <a:r>
              <a:rPr lang="en-US" altLang="ko-KR" sz="1800" dirty="0" err="1" smtClean="0"/>
              <a:t>GNN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알고리즘 선택 및 적용</a:t>
            </a:r>
            <a:endParaRPr lang="en-US" altLang="ko-KR" sz="1800" dirty="0" smtClean="0"/>
          </a:p>
          <a:p>
            <a:pPr lvl="3"/>
            <a:r>
              <a:rPr lang="en-US" altLang="ko-KR" sz="1400" dirty="0" err="1" smtClean="0"/>
              <a:t>GCN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GraphSAGE</a:t>
            </a:r>
            <a:r>
              <a:rPr lang="en-US" altLang="ko-KR" sz="1400" dirty="0" smtClean="0"/>
              <a:t>, GAT </a:t>
            </a:r>
            <a:r>
              <a:rPr lang="ko-KR" altLang="en-US" sz="1400" dirty="0" smtClean="0"/>
              <a:t>등 많은 알고리즘 존재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예측 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A8E-AC6D-4064-B241-CFA3B77A14E1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학습의 주요 목적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학습을 통해 노드 또는 그래프의 특성을 잘 나타내는 </a:t>
            </a:r>
            <a:r>
              <a:rPr lang="en-US" altLang="ko-KR" sz="2000" dirty="0"/>
              <a:t>embedding </a:t>
            </a:r>
            <a:r>
              <a:rPr lang="ko-KR" altLang="ko-KR" sz="2000" dirty="0"/>
              <a:t>벡터를 생성하는 </a:t>
            </a:r>
            <a:r>
              <a:rPr lang="ko-KR" altLang="ko-KR" sz="2000" dirty="0" smtClean="0"/>
              <a:t>것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⇒ </a:t>
            </a:r>
            <a:r>
              <a:rPr lang="en-US" altLang="ko-KR" sz="2000" dirty="0"/>
              <a:t>representation learning</a:t>
            </a:r>
            <a:r>
              <a:rPr lang="ko-KR" altLang="en-US" sz="2000" dirty="0"/>
              <a:t>으로 간주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Node level</a:t>
            </a:r>
            <a:r>
              <a:rPr lang="ko-KR" altLang="en-US" sz="2000" dirty="0"/>
              <a:t>의 작업을 위해서는 작업과 관련된 </a:t>
            </a:r>
            <a:r>
              <a:rPr lang="en-US" altLang="ko-KR" sz="2000" dirty="0"/>
              <a:t>node</a:t>
            </a:r>
            <a:r>
              <a:rPr lang="ko-KR" altLang="en-US" sz="2000" dirty="0"/>
              <a:t>의 특성을 잘 반영하는 </a:t>
            </a:r>
            <a:r>
              <a:rPr lang="en-US" altLang="ko-KR" sz="2000" dirty="0"/>
              <a:t>embedding vector</a:t>
            </a:r>
            <a:r>
              <a:rPr lang="ko-KR" altLang="en-US" sz="2000" dirty="0"/>
              <a:t>를 생성하는 것이 </a:t>
            </a:r>
            <a:r>
              <a:rPr lang="ko-KR" altLang="en-US" sz="2000" dirty="0" smtClean="0"/>
              <a:t>중요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Graph level</a:t>
            </a:r>
            <a:r>
              <a:rPr lang="ko-KR" altLang="en-US" sz="2000" dirty="0"/>
              <a:t>의 작업을 위해서는 그래프의 특성을 잘 반영하는 </a:t>
            </a:r>
            <a:r>
              <a:rPr lang="en-US" altLang="ko-KR" sz="2000" dirty="0"/>
              <a:t>embedding vector</a:t>
            </a:r>
            <a:r>
              <a:rPr lang="ko-KR" altLang="en-US" sz="2000" dirty="0"/>
              <a:t>를 생성하는 것이 </a:t>
            </a:r>
            <a:r>
              <a:rPr lang="ko-KR" altLang="en-US" sz="2000" dirty="0" smtClean="0"/>
              <a:t>중요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그래프의 임베딩 벡터는 일반적으로 노드의 특성을 나타내는 임베딩 벡터 정보를 활용해서 만들어 </a:t>
            </a:r>
            <a:r>
              <a:rPr lang="ko-KR" altLang="en-US" sz="1600" dirty="0" smtClean="0"/>
              <a:t>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평균</a:t>
            </a:r>
            <a:r>
              <a:rPr lang="en-US" altLang="ko-KR" sz="1600" dirty="0" smtClean="0"/>
              <a:t>, LSTM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2000" dirty="0" smtClean="0"/>
              <a:t>이를 위해서 일반적으로 </a:t>
            </a:r>
            <a:r>
              <a:rPr lang="en-US" altLang="ko-KR" sz="2000" dirty="0" err="1" smtClean="0"/>
              <a:t>GNN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모형은 크게 </a:t>
            </a:r>
            <a:r>
              <a:rPr lang="en-US" altLang="ko-KR" sz="2000" dirty="0" smtClean="0"/>
              <a:t>filtering </a:t>
            </a:r>
            <a:r>
              <a:rPr lang="ko-KR" altLang="en-US" sz="2000" dirty="0" smtClean="0"/>
              <a:t>부분과 </a:t>
            </a: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부분으로 구성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2FEC-C8AE-4DA7-BDD9-A4F997722FFA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Filtering</a:t>
            </a:r>
          </a:p>
          <a:p>
            <a:pPr lvl="1"/>
            <a:r>
              <a:rPr lang="ko-KR" altLang="en-US" sz="2000" dirty="0"/>
              <a:t>노드의 임베딩 정보를 </a:t>
            </a:r>
            <a:r>
              <a:rPr lang="ko-KR" altLang="en-US" sz="2000" dirty="0" smtClean="0"/>
              <a:t>계산하기 </a:t>
            </a:r>
            <a:r>
              <a:rPr lang="ko-KR" altLang="en-US" sz="2000" dirty="0"/>
              <a:t>위해서는 일반적으로 두 가지 </a:t>
            </a:r>
            <a:r>
              <a:rPr lang="ko-KR" altLang="en-US" sz="2000" dirty="0" smtClean="0"/>
              <a:t>정보를 사용</a:t>
            </a:r>
            <a:endParaRPr lang="en-US" altLang="ko-KR" sz="2000" dirty="0" smtClean="0"/>
          </a:p>
          <a:p>
            <a:pPr lvl="2"/>
            <a:r>
              <a:rPr lang="ko-KR" altLang="ko-KR" sz="1800" dirty="0"/>
              <a:t>노드의 특성 </a:t>
            </a:r>
            <a:r>
              <a:rPr lang="ko-KR" altLang="ko-KR" sz="1800" dirty="0" smtClean="0"/>
              <a:t>정보</a:t>
            </a:r>
            <a:r>
              <a:rPr lang="en-US" altLang="ko-KR" sz="1800" dirty="0" smtClean="0"/>
              <a:t> (i.e., features)</a:t>
            </a:r>
          </a:p>
          <a:p>
            <a:pPr lvl="3"/>
            <a:r>
              <a:rPr lang="ko-KR" altLang="en-US" sz="1600" dirty="0" smtClean="0"/>
              <a:t>노드의 속성 정보라고도 함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그래프의 구조 정보</a:t>
            </a:r>
            <a:endParaRPr lang="en-US" altLang="ko-KR" sz="1800" dirty="0" smtClean="0"/>
          </a:p>
          <a:p>
            <a:pPr lvl="3"/>
            <a:r>
              <a:rPr lang="ko-KR" altLang="en-US" sz="1600" dirty="0" smtClean="0"/>
              <a:t>이는 일반적으로 노드들 간의 연결 정보를 의미</a:t>
            </a:r>
            <a:endParaRPr lang="en-US" altLang="ko-KR" sz="1600" dirty="0" smtClean="0"/>
          </a:p>
          <a:p>
            <a:pPr lvl="1"/>
            <a:r>
              <a:rPr lang="ko-KR" altLang="en-US" sz="2000" dirty="0"/>
              <a:t>노드의 특성 정보와 그래프의 구조 정보를 이용해서 노드의 </a:t>
            </a:r>
            <a:r>
              <a:rPr lang="ko-KR" altLang="en-US" sz="2000" dirty="0" smtClean="0"/>
              <a:t>임베딩 </a:t>
            </a:r>
            <a:r>
              <a:rPr lang="ko-KR" altLang="en-US" sz="2000" dirty="0"/>
              <a:t>벡터를 </a:t>
            </a:r>
            <a:r>
              <a:rPr lang="ko-KR" altLang="en-US" sz="2000" dirty="0" smtClean="0"/>
              <a:t>계산하는 과정은 아래와 같이 표현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5C58-880A-4499-BED9-F86FB0B4BC12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5029200"/>
                <a:ext cx="1984710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029200"/>
                <a:ext cx="1984710" cy="410177"/>
              </a:xfrm>
              <a:prstGeom prst="rect">
                <a:avLst/>
              </a:prstGeom>
              <a:blipFill>
                <a:blip r:embed="rId2"/>
                <a:stretch>
                  <a:fillRect t="-152239" r="-30982" b="-229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5496290"/>
                <a:ext cx="8686800" cy="908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 smtClean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sz="1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ko-KR" sz="16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cs typeface="Times New Roman" panose="02020603050405020304" pitchFamily="18" charset="0"/>
                  </a:rPr>
                  <a:t>denotes the adjacency matrix of the graph with N nodes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⇒</a:t>
                </a:r>
                <a:r>
                  <a:rPr lang="en-US" altLang="ko-KR" sz="1600" dirty="0" smtClean="0">
                    <a:cs typeface="Times New Roman" panose="02020603050405020304" pitchFamily="18" charset="0"/>
                  </a:rPr>
                  <a:t> graph structure 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의미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 smtClean="0"/>
                  <a:t>-</a:t>
                </a:r>
                <a:r>
                  <a:rPr lang="ko-KR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of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denote the input and  output feature matrices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if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of</m:t>
                        </m:r>
                      </m:sub>
                    </m:sSub>
                  </m:oMath>
                </a14:m>
                <a:r>
                  <a:rPr lang="en-US" altLang="ko-KR" dirty="0"/>
                  <a:t> are their dimensions, respectively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96290"/>
                <a:ext cx="8686800" cy="908454"/>
              </a:xfrm>
              <a:prstGeom prst="rect">
                <a:avLst/>
              </a:prstGeom>
              <a:blipFill>
                <a:blip r:embed="rId3"/>
                <a:stretch>
                  <a:fillRect l="-632" t="-2013" b="-9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7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4326" y="2057400"/>
                <a:ext cx="8189912" cy="4114800"/>
              </a:xfrm>
            </p:spPr>
            <p:txBody>
              <a:bodyPr/>
              <a:lstStyle/>
              <a:p>
                <a:r>
                  <a:rPr lang="en-US" altLang="ko-KR" sz="2000" dirty="0" smtClean="0"/>
                  <a:t>Filtering (cont’d)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이렇게 노드의 특성 정보와 구조 정보 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인접행렬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이용해서 특성 정보를 </a:t>
                </a:r>
                <a:r>
                  <a:rPr lang="ko-KR" altLang="en-US" sz="1800" dirty="0" smtClean="0"/>
                  <a:t>계산 또는 업데이트하는 </a:t>
                </a:r>
                <a:r>
                  <a:rPr lang="ko-KR" altLang="en-US" sz="1800" dirty="0"/>
                  <a:t>과정을 </a:t>
                </a:r>
                <a:r>
                  <a:rPr lang="en-US" altLang="ko-KR" sz="1800" dirty="0"/>
                  <a:t>graph filtering</a:t>
                </a:r>
                <a:r>
                  <a:rPr lang="ko-KR" altLang="en-US" sz="1800" dirty="0"/>
                  <a:t>이라고 </a:t>
                </a:r>
                <a:r>
                  <a:rPr lang="ko-KR" altLang="en-US" sz="1800" dirty="0" smtClean="0"/>
                  <a:t>함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 smtClean="0"/>
                  <a:t>가 </a:t>
                </a:r>
                <a:r>
                  <a:rPr lang="ko-KR" altLang="en-US" sz="1800" dirty="0"/>
                  <a:t>그래프 필터가 </a:t>
                </a:r>
                <a:r>
                  <a:rPr lang="ko-KR" altLang="en-US" sz="1800" dirty="0" smtClean="0"/>
                  <a:t>되며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그래프 </a:t>
                </a:r>
                <a:r>
                  <a:rPr lang="ko-KR" altLang="en-US" sz="1800" dirty="0"/>
                  <a:t>필터에는 여러 가지 종류가 </a:t>
                </a:r>
                <a:r>
                  <a:rPr lang="ko-KR" altLang="en-US" sz="1800" dirty="0" smtClean="0"/>
                  <a:t>존재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이러한 필터링 과정을 여러번 반복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여러 개의 신경망 층을 적용한다고 생각할 수 있음</a:t>
                </a:r>
                <a:r>
                  <a:rPr lang="en-US" altLang="ko-KR" sz="1800" dirty="0" smtClean="0"/>
                  <a:t>)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326" y="2057400"/>
                <a:ext cx="8189912" cy="41148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AE01-5097-4DC0-A0F5-8C3D6D3AFD4E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9" y="4138961"/>
            <a:ext cx="6113544" cy="2516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8112" y="4093543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Node level </a:t>
            </a:r>
            <a:r>
              <a:rPr lang="ko-KR" altLang="en-US" sz="1600" dirty="0" smtClean="0"/>
              <a:t>작업의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</a:t>
            </a:r>
            <a:r>
              <a:rPr lang="en-US" altLang="ko-KR" sz="1600" dirty="0" smtClean="0"/>
              <a:t>filtering </a:t>
            </a:r>
            <a:r>
              <a:rPr lang="ko-KR" altLang="en-US" sz="1600" dirty="0" smtClean="0"/>
              <a:t>과정을 거쳐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노드의 특성을 잘 나타내는 임베딩 벡터를 얻는 것으로 충분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graph level </a:t>
            </a:r>
            <a:r>
              <a:rPr lang="ko-KR" altLang="en-US" sz="1600" dirty="0" smtClean="0"/>
              <a:t>작업의 경우는 추가적인 과정이 더 필요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풀링 과정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109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28" y="2042835"/>
            <a:ext cx="8095447" cy="4114800"/>
          </a:xfrm>
        </p:spPr>
        <p:txBody>
          <a:bodyPr/>
          <a:lstStyle/>
          <a:p>
            <a:r>
              <a:rPr lang="en-US" altLang="ko-KR" sz="2000" dirty="0" smtClean="0"/>
              <a:t>Pooling</a:t>
            </a:r>
          </a:p>
          <a:p>
            <a:pPr lvl="1"/>
            <a:r>
              <a:rPr lang="en-US" altLang="ko-KR" sz="1800" dirty="0" smtClean="0"/>
              <a:t>Graph level </a:t>
            </a:r>
            <a:r>
              <a:rPr lang="ko-KR" altLang="en-US" sz="1800" dirty="0" smtClean="0"/>
              <a:t>작업에서는 </a:t>
            </a:r>
            <a:r>
              <a:rPr lang="en-US" altLang="ko-KR" sz="1800" dirty="0" smtClean="0"/>
              <a:t>filtering</a:t>
            </a:r>
            <a:r>
              <a:rPr lang="ko-KR" altLang="en-US" sz="1800" dirty="0" smtClean="0"/>
              <a:t>을 거쳐 업데이트된 노드의 임베딩 정보를 통합해서 그래프의 특성을 나타내는 임베딩 정보를 계산하는 것이 필요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pooling </a:t>
            </a:r>
            <a:r>
              <a:rPr lang="ko-KR" altLang="en-US" sz="1800" dirty="0" smtClean="0"/>
              <a:t>과정이 필요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Pooling </a:t>
            </a:r>
            <a:r>
              <a:rPr lang="ko-KR" altLang="en-US" sz="1800" dirty="0" smtClean="0"/>
              <a:t>과정에서는 하나의 그래프에 대한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인접행렬과 노드의 피쳐 혹은 임베딩 정보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입력 받아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노드의 수가 적은 그래프를 결과물로 출력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이러한 그래프를 </a:t>
            </a:r>
            <a:r>
              <a:rPr lang="en-US" altLang="ko-KR" sz="1800" dirty="0"/>
              <a:t> coarsened </a:t>
            </a:r>
            <a:r>
              <a:rPr lang="en-US" altLang="ko-KR" sz="1800" dirty="0" smtClean="0"/>
              <a:t>graph</a:t>
            </a:r>
            <a:r>
              <a:rPr lang="ko-KR" altLang="en-US" sz="1800" dirty="0" smtClean="0"/>
              <a:t>라고 표현</a:t>
            </a:r>
            <a:r>
              <a:rPr lang="en-US" altLang="ko-KR" sz="1800" dirty="0" smtClean="0"/>
              <a:t>)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800" dirty="0"/>
              <a:t>Pooling </a:t>
            </a:r>
            <a:r>
              <a:rPr lang="ko-KR" altLang="en-US" sz="1800" dirty="0"/>
              <a:t>과정의 결과물</a:t>
            </a:r>
            <a:r>
              <a:rPr lang="en-US" altLang="ko-KR" sz="1800" dirty="0"/>
              <a:t> ⇒ coarsened graph</a:t>
            </a:r>
            <a:r>
              <a:rPr lang="ko-KR" altLang="en-US" sz="1800" dirty="0"/>
              <a:t>의 인접행렬과 노드 임베딩 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이는 아래와 같이 표현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5D0E-1B76-4A78-A7B0-81692C4A5E39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02362" y="4953000"/>
                <a:ext cx="328955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op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op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ko-KR" altLang="en-US" b="0" i="0">
                              <a:latin typeface="Cambria Math" panose="02040503050406030204" pitchFamily="18" charset="0"/>
                            </a:rPr>
                            <m:t>pool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ip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ip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362" y="4953000"/>
                <a:ext cx="3289554" cy="410177"/>
              </a:xfrm>
              <a:prstGeom prst="rect">
                <a:avLst/>
              </a:prstGeom>
              <a:blipFill>
                <a:blip r:embed="rId2"/>
                <a:stretch>
                  <a:fillRect t="-152239" r="-18519" b="-228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1030" y="5449180"/>
                <a:ext cx="8092945" cy="59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ip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ip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op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ko-KR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op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>
                    <a:cs typeface="Times New Roman" panose="02020603050405020304" pitchFamily="18" charset="0"/>
                  </a:rPr>
                  <a:t> are the adjacency matrices and feature matrices before and after the pooling  operation, respectively.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0" y="5449180"/>
                <a:ext cx="8092945" cy="595035"/>
              </a:xfrm>
              <a:prstGeom prst="rect">
                <a:avLst/>
              </a:prstGeom>
              <a:blipFill>
                <a:blip r:embed="rId3"/>
                <a:stretch>
                  <a:fillRect l="-452" t="-2041" r="-754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3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Pooling (cont’d)</a:t>
            </a:r>
          </a:p>
          <a:p>
            <a:pPr lvl="1"/>
            <a:r>
              <a:rPr lang="ko-KR" altLang="en-US" sz="2000" dirty="0" smtClean="0"/>
              <a:t>이를 그림으로 표현하면 아래와 같음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B1D-92FE-436C-B565-70BEE39157BB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31440" cy="287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998500"/>
                <a:ext cx="7875940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op</m:t>
                        </m:r>
                      </m:sub>
                    </m:sSub>
                  </m:oMath>
                </a14:m>
                <a:r>
                  <a:rPr lang="en-US" altLang="ko-KR" sz="1600" dirty="0">
                    <a:cs typeface="Times New Roman" panose="02020603050405020304" pitchFamily="18" charset="0"/>
                  </a:rPr>
                  <a:t> denotes the number of nodes in the coarsened graph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op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ip</m:t>
                        </m:r>
                      </m:sub>
                    </m:sSub>
                  </m:oMath>
                </a14:m>
                <a:r>
                  <a:rPr lang="en-US" altLang="ko-KR" sz="1600" dirty="0">
                    <a:cs typeface="Times New Roman" panose="02020603050405020304" pitchFamily="18" charset="0"/>
                  </a:rPr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998500"/>
                <a:ext cx="7875940" cy="360483"/>
              </a:xfrm>
              <a:prstGeom prst="rect">
                <a:avLst/>
              </a:prstGeom>
              <a:blipFill>
                <a:blip r:embed="rId3"/>
                <a:stretch>
                  <a:fillRect t="-6780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7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일반적인 </a:t>
            </a:r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모형의 구조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filtering </a:t>
            </a:r>
            <a:r>
              <a:rPr lang="ko-KR" altLang="en-US" sz="2000" dirty="0" smtClean="0"/>
              <a:t>부분과 </a:t>
            </a: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부분으로 구성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Node level task</a:t>
            </a:r>
          </a:p>
          <a:p>
            <a:pPr lvl="2"/>
            <a:r>
              <a:rPr lang="ko-KR" altLang="en-US" sz="1800" dirty="0" smtClean="0"/>
              <a:t>여러 개의 </a:t>
            </a:r>
            <a:r>
              <a:rPr lang="en-US" altLang="ko-KR" sz="1800" dirty="0" smtClean="0"/>
              <a:t>filtering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(No pooling required)</a:t>
            </a:r>
          </a:p>
          <a:p>
            <a:pPr lvl="3"/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filtering</a:t>
            </a:r>
            <a:r>
              <a:rPr lang="ko-KR" altLang="en-US" sz="1600" dirty="0" smtClean="0"/>
              <a:t>이 일반적으로 하나의 신경망 층을 의미하기 때문에 여러 개의 신경망 층을 사용한다는 것을 의미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Graph level task</a:t>
            </a:r>
          </a:p>
          <a:p>
            <a:pPr lvl="2"/>
            <a:r>
              <a:rPr lang="en-US" altLang="ko-KR" sz="1800" dirty="0"/>
              <a:t>Uses both </a:t>
            </a:r>
            <a:r>
              <a:rPr lang="en-US" altLang="ko-KR" sz="1800" dirty="0" smtClean="0"/>
              <a:t>graph </a:t>
            </a:r>
            <a:r>
              <a:rPr lang="en-US" altLang="ko-KR" sz="1800" dirty="0"/>
              <a:t>filtering and graph pooling operations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53F6-12BD-4CAD-92B1-AF0A21350A80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Node level </a:t>
            </a:r>
            <a:r>
              <a:rPr lang="ko-KR" altLang="en-US" sz="2000" dirty="0" smtClean="0"/>
              <a:t>작업의 일반적 구조</a:t>
            </a:r>
            <a:endParaRPr lang="en-US" altLang="ko-KR" sz="2000" dirty="0" smtClean="0"/>
          </a:p>
          <a:p>
            <a:pPr lvl="1"/>
            <a:r>
              <a:rPr lang="ko-KR" altLang="ko-KR" sz="1800" dirty="0"/>
              <a:t>일반적으로 그래프 필터링 </a:t>
            </a:r>
            <a:r>
              <a:rPr lang="en-US" altLang="ko-KR" sz="1800" dirty="0"/>
              <a:t>+ </a:t>
            </a:r>
            <a:r>
              <a:rPr lang="ko-KR" altLang="ko-KR" sz="1800" dirty="0"/>
              <a:t>비선형 활성화 함수로 </a:t>
            </a:r>
            <a:r>
              <a:rPr lang="ko-KR" altLang="ko-KR" sz="1800" dirty="0" smtClean="0"/>
              <a:t>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downstream task</a:t>
            </a:r>
            <a:r>
              <a:rPr lang="ko-KR" altLang="en-US" sz="1800" dirty="0" smtClean="0"/>
              <a:t>에 적합한 노드 특성 정보 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임베딩 생성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smtClean="0"/>
              <a:t>downstream task</a:t>
            </a:r>
            <a:r>
              <a:rPr lang="ko-KR" altLang="en-US" sz="1800" dirty="0" smtClean="0"/>
              <a:t>를 위한 추가적인 층 사용</a:t>
            </a:r>
            <a:endParaRPr lang="ko-KR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B1B5-848F-490F-AB6A-DD37D8E7BC9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6464" y="3501546"/>
            <a:ext cx="5656262" cy="2582850"/>
            <a:chOff x="1525588" y="2913592"/>
            <a:chExt cx="5656262" cy="2582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2097088" y="2917310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088" y="2917310"/>
                  <a:ext cx="381000" cy="1981200"/>
                </a:xfrm>
                <a:prstGeom prst="rect">
                  <a:avLst/>
                </a:prstGeom>
                <a:blipFill>
                  <a:blip r:embed="rId2"/>
                  <a:stretch>
                    <a:fillRect l="-769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 bwMode="auto">
                <a:xfrm>
                  <a:off x="2725738" y="2919169"/>
                  <a:ext cx="381000" cy="198120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5738" y="2919169"/>
                  <a:ext cx="381000" cy="1981200"/>
                </a:xfrm>
                <a:prstGeom prst="rect">
                  <a:avLst/>
                </a:prstGeom>
                <a:blipFill>
                  <a:blip r:embed="rId3"/>
                  <a:stretch>
                    <a:fillRect l="-1538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 bwMode="auto">
                <a:xfrm>
                  <a:off x="3354388" y="2921028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4388" y="2921028"/>
                  <a:ext cx="381000" cy="1981200"/>
                </a:xfrm>
                <a:prstGeom prst="rect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3983038" y="2922887"/>
                  <a:ext cx="381000" cy="198120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3038" y="2922887"/>
                  <a:ext cx="381000" cy="1981200"/>
                </a:xfrm>
                <a:prstGeom prst="rect">
                  <a:avLst/>
                </a:prstGeom>
                <a:blipFill>
                  <a:blip r:embed="rId5"/>
                  <a:stretch>
                    <a:fillRect l="-312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611688" y="37232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∙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 bwMode="auto">
                <a:xfrm>
                  <a:off x="5543550" y="2913592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43550" y="2913592"/>
                  <a:ext cx="381000" cy="1981200"/>
                </a:xfrm>
                <a:prstGeom prst="rect">
                  <a:avLst/>
                </a:prstGeom>
                <a:blipFill>
                  <a:blip r:embed="rId6"/>
                  <a:stretch>
                    <a:fillRect l="-1250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6172200" y="2915451"/>
                  <a:ext cx="381000" cy="198120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2915451"/>
                  <a:ext cx="381000" cy="1981200"/>
                </a:xfrm>
                <a:prstGeom prst="rect">
                  <a:avLst/>
                </a:prstGeom>
                <a:blipFill>
                  <a:blip r:embed="rId7"/>
                  <a:stretch>
                    <a:fillRect l="-4688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 bwMode="auto">
                <a:xfrm>
                  <a:off x="6800850" y="2917310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en-US" altLang="ko-KR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0850" y="2917310"/>
                  <a:ext cx="381000" cy="1981200"/>
                </a:xfrm>
                <a:prstGeom prst="rect">
                  <a:avLst/>
                </a:prstGeom>
                <a:blipFill>
                  <a:blip r:embed="rId8"/>
                  <a:stretch>
                    <a:fillRect l="-4688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 bwMode="auto">
            <a:xfrm>
              <a:off x="1525588" y="3907910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7" idx="3"/>
              <a:endCxn id="8" idx="1"/>
            </p:cNvCxnSpPr>
            <p:nvPr/>
          </p:nvCxnSpPr>
          <p:spPr bwMode="auto">
            <a:xfrm>
              <a:off x="2478088" y="3907910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8" idx="3"/>
              <a:endCxn id="9" idx="1"/>
            </p:cNvCxnSpPr>
            <p:nvPr/>
          </p:nvCxnSpPr>
          <p:spPr bwMode="auto">
            <a:xfrm>
              <a:off x="3106738" y="3909769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 bwMode="auto">
            <a:xfrm>
              <a:off x="3735388" y="3911628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0" idx="3"/>
            </p:cNvCxnSpPr>
            <p:nvPr/>
          </p:nvCxnSpPr>
          <p:spPr bwMode="auto">
            <a:xfrm flipV="1">
              <a:off x="4364038" y="3907910"/>
              <a:ext cx="169862" cy="5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 bwMode="auto">
            <a:xfrm flipH="1">
              <a:off x="5316538" y="3904192"/>
              <a:ext cx="227012" cy="37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stCxn id="12" idx="3"/>
              <a:endCxn id="13" idx="1"/>
            </p:cNvCxnSpPr>
            <p:nvPr/>
          </p:nvCxnSpPr>
          <p:spPr bwMode="auto">
            <a:xfrm>
              <a:off x="5924550" y="3904192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14" idx="1"/>
            </p:cNvCxnSpPr>
            <p:nvPr/>
          </p:nvCxnSpPr>
          <p:spPr bwMode="auto">
            <a:xfrm>
              <a:off x="6553200" y="3906051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 bwMode="auto">
            <a:xfrm>
              <a:off x="2566651" y="5127110"/>
              <a:ext cx="304800" cy="3000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30532" y="5127110"/>
              <a:ext cx="1520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filtering layer</a:t>
              </a:r>
              <a:endParaRPr lang="ko-KR" altLang="en-US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937583" y="5127110"/>
              <a:ext cx="304800" cy="30003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01464" y="5127110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activation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093160" y="3508982"/>
                <a:ext cx="283545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1" i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ko-KR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160" y="3508982"/>
                <a:ext cx="2835456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4503" y="4175486"/>
                <a:ext cx="3200857" cy="2149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d>
                          <m:dPr>
                            <m:ctrlP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 smtClean="0">
                    <a:cs typeface="Times New Roman" panose="02020603050405020304" pitchFamily="18" charset="0"/>
                  </a:rPr>
                  <a:t> denotes 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the output of the </a:t>
                </a:r>
                <a:r>
                  <a:rPr lang="en-US" altLang="ko-KR" sz="1400" dirty="0" err="1">
                    <a:cs typeface="Times New Roman" panose="02020603050405020304" pitchFamily="18" charset="0"/>
                  </a:rPr>
                  <a:t>ith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graph filtering layer</a:t>
                </a:r>
                <a:r>
                  <a:rPr lang="en-US" altLang="ko-KR" sz="1400" dirty="0" smtClean="0"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d>
                          <m:dPr>
                            <m:ctrlP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∈ </a:t>
                </a:r>
                <a:r>
                  <a:rPr lang="en-US" altLang="ko-KR" sz="1400" dirty="0" err="1" smtClean="0"/>
                  <a:t>R</a:t>
                </a:r>
                <a:r>
                  <a:rPr lang="en-US" altLang="ko-KR" sz="1400" baseline="30000" dirty="0" err="1" smtClean="0"/>
                  <a:t>N×di</a:t>
                </a:r>
                <a:endParaRPr lang="en-US" altLang="ko-KR" sz="1400" baseline="30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ko-KR" sz="1400" dirty="0" smtClean="0"/>
                  <a:t> is </a:t>
                </a:r>
                <a:r>
                  <a:rPr lang="en-US" altLang="ko-KR" sz="1400" dirty="0"/>
                  <a:t>the element-wise activation function following </a:t>
                </a:r>
                <a:r>
                  <a:rPr lang="en-US" altLang="ko-KR" sz="14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1400" dirty="0" err="1" smtClean="0"/>
                  <a:t>st</a:t>
                </a:r>
                <a:r>
                  <a:rPr lang="en-US" altLang="ko-KR" sz="1400" dirty="0" smtClean="0"/>
                  <a:t>  </a:t>
                </a:r>
                <a:r>
                  <a:rPr lang="en-US" altLang="ko-KR" sz="1400" dirty="0"/>
                  <a:t>graph filtering </a:t>
                </a:r>
                <a:r>
                  <a:rPr lang="en-US" altLang="ko-KR" sz="1400" dirty="0" smtClean="0"/>
                  <a:t>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final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d>
                          <m:dPr>
                            <m:ctrlP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is leveraged as the input to some specific  layers according to the downstream node-focused tasks.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3" y="4175486"/>
                <a:ext cx="3200857" cy="2149114"/>
              </a:xfrm>
              <a:prstGeom prst="rect">
                <a:avLst/>
              </a:prstGeom>
              <a:blipFill>
                <a:blip r:embed="rId10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48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13970"/>
            <a:ext cx="7961312" cy="4114800"/>
          </a:xfrm>
        </p:spPr>
        <p:txBody>
          <a:bodyPr/>
          <a:lstStyle/>
          <a:p>
            <a:r>
              <a:rPr lang="en-US" altLang="ko-KR" sz="2000" dirty="0" smtClean="0"/>
              <a:t>Graph </a:t>
            </a:r>
            <a:r>
              <a:rPr lang="en-US" altLang="ko-KR" sz="2000" dirty="0"/>
              <a:t>level </a:t>
            </a:r>
            <a:r>
              <a:rPr lang="ko-KR" altLang="en-US" sz="2000" dirty="0"/>
              <a:t>작업의 일반적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일반적으로 </a:t>
            </a:r>
            <a:r>
              <a:rPr lang="en-US" altLang="ko-KR" sz="1800" dirty="0" smtClean="0"/>
              <a:t>filtering layer + activation + (graph) pooling layer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The graph pooling layer is </a:t>
            </a:r>
            <a:r>
              <a:rPr lang="en-US" altLang="ko-KR" sz="1800" dirty="0" smtClean="0"/>
              <a:t>utilized </a:t>
            </a:r>
            <a:r>
              <a:rPr lang="en-US" altLang="ko-KR" sz="1800" dirty="0"/>
              <a:t>to summarize the node features and generate higher-level features that </a:t>
            </a:r>
            <a:r>
              <a:rPr lang="en-US" altLang="ko-KR" sz="1800" dirty="0" smtClean="0"/>
              <a:t>can </a:t>
            </a:r>
            <a:r>
              <a:rPr lang="en-US" altLang="ko-KR" sz="1800" dirty="0"/>
              <a:t>capture the information of the entire graph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/>
              <a:t>Typically, a graph pooling </a:t>
            </a:r>
            <a:r>
              <a:rPr lang="en-US" altLang="ko-KR" sz="1800" dirty="0" smtClean="0"/>
              <a:t>layer </a:t>
            </a:r>
            <a:r>
              <a:rPr lang="en-US" altLang="ko-KR" sz="1800" dirty="0"/>
              <a:t>follows a series of graph filtering and activation layers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/>
              <a:t>A coarsened graph  with more abstract and higher-level node features is generated after the  graph pooling layer. </a:t>
            </a:r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1A0-4157-4C1B-B569-8F835262464B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13970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Graph </a:t>
            </a:r>
            <a:r>
              <a:rPr lang="en-US" altLang="ko-KR" sz="2400" dirty="0"/>
              <a:t>level </a:t>
            </a:r>
            <a:r>
              <a:rPr lang="ko-KR" altLang="en-US" sz="2400" dirty="0"/>
              <a:t>작업의 일반적 </a:t>
            </a:r>
            <a:r>
              <a:rPr lang="ko-KR" altLang="en-US" sz="2400" dirty="0" smtClean="0"/>
              <a:t>구조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ko-KR" altLang="en-US" sz="2000" dirty="0" smtClean="0"/>
              <a:t>아래와 같은 </a:t>
            </a:r>
            <a:r>
              <a:rPr lang="en-US" altLang="ko-KR" sz="2000" dirty="0" smtClean="0"/>
              <a:t>block </a:t>
            </a:r>
            <a:r>
              <a:rPr lang="ko-KR" altLang="en-US" sz="2000" dirty="0" smtClean="0"/>
              <a:t>여러 개 사용</a:t>
            </a:r>
            <a:endParaRPr lang="en-US" altLang="ko-KR" sz="2000" dirty="0" smtClean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460-D46A-4566-8348-AB608EACB55E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78916" y="3352800"/>
            <a:ext cx="4768540" cy="2734357"/>
            <a:chOff x="1307616" y="3352800"/>
            <a:chExt cx="4768540" cy="273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 bwMode="auto">
                <a:xfrm>
                  <a:off x="1879116" y="3499687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9116" y="3499687"/>
                  <a:ext cx="381000" cy="1981200"/>
                </a:xfrm>
                <a:prstGeom prst="rect">
                  <a:avLst/>
                </a:prstGeom>
                <a:blipFill>
                  <a:blip r:embed="rId2"/>
                  <a:stretch>
                    <a:fillRect l="-937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 bwMode="auto">
                <a:xfrm>
                  <a:off x="2507766" y="3501546"/>
                  <a:ext cx="381000" cy="198120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7766" y="3501546"/>
                  <a:ext cx="381000" cy="1981200"/>
                </a:xfrm>
                <a:prstGeom prst="rect">
                  <a:avLst/>
                </a:prstGeom>
                <a:blipFill>
                  <a:blip r:embed="rId3"/>
                  <a:stretch>
                    <a:fillRect l="-312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132564" y="43111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∙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924300" y="3501546"/>
                  <a:ext cx="381000" cy="1981200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4300" y="3501546"/>
                  <a:ext cx="381000" cy="1981200"/>
                </a:xfrm>
                <a:prstGeom prst="rect">
                  <a:avLst/>
                </a:prstGeom>
                <a:blipFill>
                  <a:blip r:embed="rId4"/>
                  <a:stretch>
                    <a:fillRect l="-1076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 bwMode="auto">
                <a:xfrm>
                  <a:off x="4552950" y="3503405"/>
                  <a:ext cx="381000" cy="198120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2950" y="3503405"/>
                  <a:ext cx="381000" cy="1981200"/>
                </a:xfrm>
                <a:prstGeom prst="rect">
                  <a:avLst/>
                </a:prstGeom>
                <a:blipFill>
                  <a:blip r:embed="rId5"/>
                  <a:stretch>
                    <a:fillRect l="-461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 bwMode="auto">
                <a:xfrm>
                  <a:off x="5181600" y="3505264"/>
                  <a:ext cx="381000" cy="1981200"/>
                </a:xfrm>
                <a:prstGeom prst="rect">
                  <a:avLst/>
                </a:prstGeom>
                <a:solidFill>
                  <a:srgbClr val="007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0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1600" y="3505264"/>
                  <a:ext cx="381000" cy="1981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 bwMode="auto">
            <a:xfrm>
              <a:off x="1307616" y="4490287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 bwMode="auto">
            <a:xfrm>
              <a:off x="2260116" y="4490287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9" idx="3"/>
            </p:cNvCxnSpPr>
            <p:nvPr/>
          </p:nvCxnSpPr>
          <p:spPr bwMode="auto">
            <a:xfrm>
              <a:off x="2888766" y="4492146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 bwMode="auto">
            <a:xfrm flipH="1">
              <a:off x="3697288" y="4492146"/>
              <a:ext cx="227012" cy="37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3" idx="3"/>
              <a:endCxn id="14" idx="1"/>
            </p:cNvCxnSpPr>
            <p:nvPr/>
          </p:nvCxnSpPr>
          <p:spPr bwMode="auto">
            <a:xfrm>
              <a:off x="4305300" y="4492146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4" idx="3"/>
              <a:endCxn id="15" idx="1"/>
            </p:cNvCxnSpPr>
            <p:nvPr/>
          </p:nvCxnSpPr>
          <p:spPr bwMode="auto">
            <a:xfrm>
              <a:off x="4933950" y="4494005"/>
              <a:ext cx="247650" cy="1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543550" y="4495800"/>
              <a:ext cx="5326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32"/>
            <p:cNvSpPr/>
            <p:nvPr/>
          </p:nvSpPr>
          <p:spPr bwMode="auto">
            <a:xfrm>
              <a:off x="1752600" y="3352800"/>
              <a:ext cx="3962400" cy="2286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5790" y="5748603"/>
              <a:ext cx="3733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&lt;A block in </a:t>
              </a:r>
              <a:r>
                <a:rPr lang="en-US" altLang="ko-KR" sz="1600" dirty="0" err="1" smtClean="0"/>
                <a:t>GNN</a:t>
              </a:r>
              <a:r>
                <a:rPr lang="en-US" altLang="ko-KR" sz="1600" dirty="0" smtClean="0"/>
                <a:t> for graph level tasks&gt;</a:t>
              </a:r>
              <a:endParaRPr lang="ko-KR" altLang="en-US" sz="16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250966" y="3294207"/>
            <a:ext cx="3853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The input of the block is the adjacency matrix </a:t>
            </a:r>
            <a:r>
              <a:rPr lang="en-US" altLang="ko-KR" sz="1600" dirty="0" smtClean="0"/>
              <a:t>A</a:t>
            </a:r>
            <a:r>
              <a:rPr lang="en-US" altLang="ko-KR" sz="1600" baseline="30000" dirty="0" smtClean="0"/>
              <a:t>(</a:t>
            </a:r>
            <a:r>
              <a:rPr lang="en-US" altLang="ko-KR" sz="1600" baseline="30000" dirty="0" err="1" smtClean="0"/>
              <a:t>ib</a:t>
            </a:r>
            <a:r>
              <a:rPr lang="en-US" altLang="ko-KR" sz="1600" baseline="30000" dirty="0"/>
              <a:t>)</a:t>
            </a:r>
            <a:r>
              <a:rPr lang="en-US" altLang="ko-KR" sz="1600" dirty="0"/>
              <a:t> and the features </a:t>
            </a:r>
            <a:r>
              <a:rPr lang="en-US" altLang="ko-KR" sz="1600" dirty="0" smtClean="0"/>
              <a:t>F</a:t>
            </a:r>
            <a:r>
              <a:rPr lang="en-US" altLang="ko-KR" sz="1600" baseline="30000" dirty="0" smtClean="0"/>
              <a:t>(</a:t>
            </a:r>
            <a:r>
              <a:rPr lang="en-US" altLang="ko-KR" sz="1600" baseline="30000" dirty="0" err="1" smtClean="0"/>
              <a:t>ib</a:t>
            </a:r>
            <a:r>
              <a:rPr lang="en-US" altLang="ko-KR" sz="1600" baseline="30000" dirty="0"/>
              <a:t>)</a:t>
            </a:r>
            <a:r>
              <a:rPr lang="en-US" altLang="ko-KR" sz="1600" dirty="0"/>
              <a:t> of a graph </a:t>
            </a:r>
            <a:r>
              <a:rPr lang="en-US" altLang="ko-KR" sz="1600" dirty="0" err="1"/>
              <a:t>G</a:t>
            </a:r>
            <a:r>
              <a:rPr lang="en-US" altLang="ko-KR" sz="1600" baseline="30000" dirty="0" err="1"/>
              <a:t>ib</a:t>
            </a:r>
            <a:r>
              <a:rPr lang="en-US" altLang="ko-KR" sz="1600" dirty="0"/>
              <a:t> = {</a:t>
            </a:r>
            <a:r>
              <a:rPr lang="en-US" altLang="ko-KR" sz="1600" dirty="0" err="1"/>
              <a:t>V</a:t>
            </a:r>
            <a:r>
              <a:rPr lang="en-US" altLang="ko-KR" sz="1600" baseline="30000" dirty="0" err="1"/>
              <a:t>ib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</a:t>
            </a:r>
            <a:r>
              <a:rPr lang="en-US" altLang="ko-KR" sz="1600" baseline="30000" dirty="0" err="1"/>
              <a:t>ib</a:t>
            </a:r>
            <a:r>
              <a:rPr lang="en-US" altLang="ko-KR" sz="1600" dirty="0"/>
              <a:t>} and  the output are the newly generated adjacency matrix </a:t>
            </a:r>
            <a:r>
              <a:rPr lang="en-US" altLang="ko-KR" sz="1600" dirty="0" smtClean="0"/>
              <a:t>A</a:t>
            </a:r>
            <a:r>
              <a:rPr lang="en-US" altLang="ko-KR" sz="1600" baseline="30000" dirty="0" smtClean="0"/>
              <a:t>(</a:t>
            </a:r>
            <a:r>
              <a:rPr lang="en-US" altLang="ko-KR" sz="1600" baseline="30000" dirty="0" err="1" smtClean="0"/>
              <a:t>ob</a:t>
            </a:r>
            <a:r>
              <a:rPr lang="en-US" altLang="ko-KR" sz="1600" baseline="30000" dirty="0"/>
              <a:t>)</a:t>
            </a:r>
            <a:r>
              <a:rPr lang="en-US" altLang="ko-KR" sz="1600" dirty="0"/>
              <a:t> and the features  </a:t>
            </a:r>
            <a:r>
              <a:rPr lang="en-US" altLang="ko-KR" sz="1600" dirty="0" smtClean="0"/>
              <a:t>F</a:t>
            </a:r>
            <a:r>
              <a:rPr lang="en-US" altLang="ko-KR" sz="1600" baseline="30000" dirty="0" smtClean="0"/>
              <a:t>(</a:t>
            </a:r>
            <a:r>
              <a:rPr lang="en-US" altLang="ko-KR" sz="1600" baseline="30000" dirty="0" err="1" smtClean="0"/>
              <a:t>ob</a:t>
            </a:r>
            <a:r>
              <a:rPr lang="en-US" altLang="ko-KR" sz="1600" baseline="30000" dirty="0"/>
              <a:t>)</a:t>
            </a:r>
            <a:r>
              <a:rPr lang="en-US" altLang="ko-KR" sz="1600" dirty="0"/>
              <a:t> for the coarsened graph G</a:t>
            </a:r>
            <a:r>
              <a:rPr lang="en-US" altLang="ko-KR" sz="1600" baseline="30000" dirty="0"/>
              <a:t>ob</a:t>
            </a:r>
            <a:r>
              <a:rPr lang="en-US" altLang="ko-KR" sz="1600" dirty="0"/>
              <a:t> = {</a:t>
            </a:r>
            <a:r>
              <a:rPr lang="en-US" altLang="ko-KR" sz="1600" dirty="0" err="1"/>
              <a:t>V</a:t>
            </a:r>
            <a:r>
              <a:rPr lang="en-US" altLang="ko-KR" sz="1600" baseline="30000" dirty="0" err="1"/>
              <a:t>ob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</a:t>
            </a:r>
            <a:r>
              <a:rPr lang="en-US" altLang="ko-KR" sz="1600" baseline="30000" dirty="0" err="1"/>
              <a:t>ob</a:t>
            </a: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1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2136272"/>
                <a:ext cx="7772400" cy="4114800"/>
              </a:xfrm>
            </p:spPr>
            <p:txBody>
              <a:bodyPr/>
              <a:lstStyle/>
              <a:p>
                <a:r>
                  <a:rPr lang="en-US" altLang="ko-KR" sz="2000" dirty="0" smtClean="0"/>
                  <a:t>What is </a:t>
                </a:r>
                <a:r>
                  <a:rPr lang="en-US" altLang="ko-KR" sz="2000" dirty="0" err="1" smtClean="0"/>
                  <a:t>GNN</a:t>
                </a:r>
                <a:r>
                  <a:rPr lang="en-US" altLang="ko-KR" sz="2000" dirty="0" smtClean="0"/>
                  <a:t>?</a:t>
                </a:r>
              </a:p>
              <a:p>
                <a:pPr lvl="1"/>
                <a:r>
                  <a:rPr lang="en-US" altLang="ko-KR" sz="1800" dirty="0" smtClean="0"/>
                  <a:t>It is a type of neural networks that can be applied to graph data. </a:t>
                </a:r>
              </a:p>
              <a:p>
                <a:r>
                  <a:rPr lang="en-US" altLang="ko-KR" sz="2000" dirty="0" smtClean="0"/>
                  <a:t>Then what is a graph (a.k.a., network)?</a:t>
                </a:r>
              </a:p>
              <a:p>
                <a:pPr lvl="1"/>
                <a:r>
                  <a:rPr lang="en-US" altLang="ko-KR" sz="1800" dirty="0" smtClean="0"/>
                  <a:t>Something that is composed of nodes (or vertices) and ties (edges) between nodes. </a:t>
                </a:r>
              </a:p>
              <a:p>
                <a:pPr lvl="1"/>
                <a:r>
                  <a:rPr lang="en-US" altLang="ko-KR" sz="1800" dirty="0"/>
                  <a:t>A graph can be denoted </a:t>
                </a:r>
                <a:r>
                  <a:rPr lang="en-US" altLang="ko-KR" sz="1800" dirty="0" smtClean="0"/>
                  <a:t>as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 smtClean="0"/>
                  <a:t>, </a:t>
                </a:r>
                <a:r>
                  <a:rPr lang="en-US" altLang="ko-KR" sz="1800" dirty="0"/>
                  <a:t>where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is a set of N = </a:t>
                </a:r>
                <a:r>
                  <a:rPr lang="en-US" altLang="ko-KR" sz="1800" dirty="0" smtClean="0"/>
                  <a:t>|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ko-KR" sz="1800" dirty="0" smtClean="0"/>
                  <a:t>| </a:t>
                </a:r>
                <a:r>
                  <a:rPr lang="en-US" altLang="ko-KR" sz="1800" dirty="0"/>
                  <a:t>nodes 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/>
                  <a:t> is a set of M edges. </a:t>
                </a:r>
              </a:p>
              <a:p>
                <a:pPr lvl="1"/>
                <a:r>
                  <a:rPr lang="en-US" altLang="ko-KR" sz="1800" dirty="0" smtClean="0"/>
                  <a:t>Example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136272"/>
                <a:ext cx="7772400" cy="4114800"/>
              </a:xfrm>
              <a:blipFill>
                <a:blip r:embed="rId2"/>
                <a:stretch>
                  <a:fillRect t="-741" r="-1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002-A8DD-4007-B167-BD0A0E0A8B25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8" y="4505906"/>
            <a:ext cx="3507423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27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block</a:t>
            </a:r>
            <a:r>
              <a:rPr lang="ko-KR" altLang="en-US" sz="2400" dirty="0" smtClean="0"/>
              <a:t>의 또 다른 예시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sampling operation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skip connection</a:t>
            </a:r>
            <a:r>
              <a:rPr lang="ko-KR" altLang="en-US" sz="2000" dirty="0" smtClean="0"/>
              <a:t>이 포함된 경우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23-B35F-44D3-AF8B-E909C935F904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7818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25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Filtering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 graph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Graph-level task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https://miro.medium.com/v2/resize:fit:1050/1*-oNw_plmVP0oGduEKfIgz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60" y="3276600"/>
            <a:ext cx="4669790" cy="21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miro.medium.com/v2/resize:fit:201/1*3aGTxH5xkM88CJ1fVxI4X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566728"/>
            <a:ext cx="1273175" cy="6769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540032" y="56635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00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Filtering</a:t>
            </a:r>
            <a:r>
              <a:rPr lang="ko-KR" altLang="en-US" sz="2400" dirty="0" smtClean="0"/>
              <a:t>의 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이미지에서의 </a:t>
            </a:r>
            <a:r>
              <a:rPr lang="en-US" altLang="ko-KR" sz="2000" dirty="0" smtClean="0"/>
              <a:t>convolutional filter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10" y="3048000"/>
            <a:ext cx="4850765" cy="3305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68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Filtering 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Graph convolutions (1-hop nodes)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 descr="https://miro.medium.com/v2/resize:fit:1050/1*lUDCBe6dEUDYMYXZXnlsl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705600" cy="2250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95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Filtering 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Graph convolutions (2-hop nodes)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https://miro.medium.com/v2/resize:fit:1050/1*KjpnlwFuXC4saN5L61uju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89" y="3429000"/>
            <a:ext cx="6858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12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Filtering 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81200" y="2895600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𝑃𝑥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0"/>
                <a:ext cx="4572000" cy="890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6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libraries</a:t>
            </a:r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en-US" altLang="ko-KR" dirty="0" smtClean="0"/>
              <a:t>Geometric</a:t>
            </a:r>
          </a:p>
          <a:p>
            <a:pPr lvl="1"/>
            <a:r>
              <a:rPr lang="en-US" altLang="ko-KR" dirty="0"/>
              <a:t>Deep Graph Library (</a:t>
            </a:r>
            <a:r>
              <a:rPr lang="en-US" altLang="ko-KR" dirty="0" err="1"/>
              <a:t>DGL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Spektral</a:t>
            </a:r>
            <a:endParaRPr lang="en-US" altLang="ko-KR" dirty="0" smtClean="0"/>
          </a:p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err="1" smtClean="0"/>
              <a:t>Graph_classification_example.ipynb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025D-5F69-44A2-A236-3940BDE4801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8342312" cy="4114800"/>
          </a:xfrm>
        </p:spPr>
        <p:txBody>
          <a:bodyPr/>
          <a:lstStyle/>
          <a:p>
            <a:r>
              <a:rPr lang="ko-KR" altLang="en-US" sz="2400" dirty="0" smtClean="0"/>
              <a:t>그래프의 </a:t>
            </a:r>
            <a:r>
              <a:rPr lang="ko-KR" altLang="en-US" sz="2400" dirty="0"/>
              <a:t>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소셜 네트워크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인용 네트워크 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타이의 종류 두 가지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방향성이 없는 타이 </a:t>
            </a:r>
            <a:r>
              <a:rPr lang="en-US" altLang="ko-KR" sz="1800" dirty="0" smtClean="0"/>
              <a:t>(undirected tie)</a:t>
            </a:r>
          </a:p>
          <a:p>
            <a:pPr lvl="3"/>
            <a:r>
              <a:rPr lang="ko-KR" altLang="en-US" sz="1600" dirty="0" smtClean="0"/>
              <a:t>대칭적 타이 </a:t>
            </a:r>
            <a:r>
              <a:rPr lang="en-US" altLang="ko-KR" sz="1600" dirty="0" smtClean="0"/>
              <a:t>(symmetric tie) </a:t>
            </a:r>
            <a:r>
              <a:rPr lang="ko-KR" altLang="en-US" sz="1600" dirty="0" smtClean="0"/>
              <a:t>라고도 함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친구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연인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페이스북에서의 친구 관계 등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방향성이 있는 타이 </a:t>
            </a:r>
            <a:r>
              <a:rPr lang="en-US" altLang="ko-KR" sz="1800" dirty="0" smtClean="0"/>
              <a:t>(directed tie)</a:t>
            </a:r>
          </a:p>
          <a:p>
            <a:pPr lvl="3"/>
            <a:r>
              <a:rPr lang="ko-KR" altLang="en-US" sz="1600" dirty="0" smtClean="0"/>
              <a:t>비대칭 </a:t>
            </a:r>
            <a:r>
              <a:rPr lang="en-US" altLang="ko-KR" sz="1600" dirty="0" smtClean="0"/>
              <a:t>(asymmetric) </a:t>
            </a:r>
            <a:r>
              <a:rPr lang="ko-KR" altLang="en-US" sz="1600" dirty="0" smtClean="0"/>
              <a:t>타이라고도 함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의사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환자</a:t>
            </a:r>
            <a:r>
              <a:rPr lang="en-US" altLang="ko-KR" sz="1600" dirty="0" smtClean="0"/>
              <a:t>, follower-</a:t>
            </a:r>
            <a:r>
              <a:rPr lang="en-US" altLang="ko-KR" sz="1600" dirty="0" err="1" smtClean="0"/>
              <a:t>followee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D54B-A432-4217-B26A-64A25ACA52D3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752600" y="5181600"/>
            <a:ext cx="681038" cy="68103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45109" y="5181600"/>
            <a:ext cx="681038" cy="68103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 bwMode="auto">
          <a:xfrm>
            <a:off x="2433638" y="5522119"/>
            <a:ext cx="7114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5649641" y="5181600"/>
            <a:ext cx="681038" cy="68103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42150" y="5181600"/>
            <a:ext cx="681038" cy="68103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 bwMode="auto">
          <a:xfrm>
            <a:off x="6330679" y="5522119"/>
            <a:ext cx="7114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41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그래프의 종류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Undirected graph</a:t>
            </a:r>
          </a:p>
          <a:p>
            <a:pPr lvl="2"/>
            <a:r>
              <a:rPr lang="en-US" altLang="ko-KR" sz="1600" dirty="0" smtClean="0"/>
              <a:t>Undirected ties</a:t>
            </a:r>
            <a:r>
              <a:rPr lang="ko-KR" altLang="en-US" sz="1600" dirty="0" smtClean="0"/>
              <a:t>로 구성된 그래프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친구 관계 네트워크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Directed graph</a:t>
            </a:r>
          </a:p>
          <a:p>
            <a:pPr lvl="2"/>
            <a:r>
              <a:rPr lang="en-US" altLang="ko-KR" sz="1600" dirty="0" smtClean="0"/>
              <a:t>Directed ties</a:t>
            </a:r>
            <a:r>
              <a:rPr lang="ko-KR" altLang="en-US" sz="1600" dirty="0" smtClean="0"/>
              <a:t>로 구성된 그래프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인용 네트워크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E968-4526-41ED-8685-3BC1754F320F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74337"/>
            <a:ext cx="3507423" cy="198120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5480050" y="4013124"/>
            <a:ext cx="3124200" cy="2209800"/>
            <a:chOff x="5486400" y="4267200"/>
            <a:chExt cx="3124200" cy="2209800"/>
          </a:xfrm>
        </p:grpSpPr>
        <p:sp>
          <p:nvSpPr>
            <p:cNvPr id="8" name="Oval 7"/>
            <p:cNvSpPr/>
            <p:nvPr/>
          </p:nvSpPr>
          <p:spPr bwMode="auto">
            <a:xfrm>
              <a:off x="5486400" y="4831537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51650" y="4267200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atin typeface="Arial" charset="0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867400" y="6096000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4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818707" y="5390356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8229600" y="5715000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5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8" idx="6"/>
              <a:endCxn id="9" idx="3"/>
            </p:cNvCxnSpPr>
            <p:nvPr/>
          </p:nvCxnSpPr>
          <p:spPr bwMode="auto">
            <a:xfrm flipV="1">
              <a:off x="5867400" y="4592404"/>
              <a:ext cx="1040046" cy="4296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stCxn id="9" idx="4"/>
              <a:endCxn id="11" idx="0"/>
            </p:cNvCxnSpPr>
            <p:nvPr/>
          </p:nvCxnSpPr>
          <p:spPr bwMode="auto">
            <a:xfrm flipH="1">
              <a:off x="7009207" y="4648200"/>
              <a:ext cx="32943" cy="7421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10" idx="7"/>
              <a:endCxn id="11" idx="3"/>
            </p:cNvCxnSpPr>
            <p:nvPr/>
          </p:nvCxnSpPr>
          <p:spPr bwMode="auto">
            <a:xfrm flipV="1">
              <a:off x="6192604" y="5715560"/>
              <a:ext cx="681899" cy="4362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>
              <a:stCxn id="11" idx="6"/>
              <a:endCxn id="12" idx="2"/>
            </p:cNvCxnSpPr>
            <p:nvPr/>
          </p:nvCxnSpPr>
          <p:spPr bwMode="auto">
            <a:xfrm>
              <a:off x="7199707" y="5580856"/>
              <a:ext cx="1029893" cy="3246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8" idx="6"/>
              <a:endCxn id="11" idx="1"/>
            </p:cNvCxnSpPr>
            <p:nvPr/>
          </p:nvCxnSpPr>
          <p:spPr bwMode="auto">
            <a:xfrm>
              <a:off x="5867400" y="5022037"/>
              <a:ext cx="1007103" cy="4241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0836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주요 작업의 종류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Node level tasks</a:t>
            </a:r>
          </a:p>
          <a:p>
            <a:pPr lvl="2"/>
            <a:r>
              <a:rPr lang="en-US" altLang="ko-KR" sz="1800" dirty="0" smtClean="0"/>
              <a:t>Node classification</a:t>
            </a:r>
          </a:p>
          <a:p>
            <a:pPr lvl="3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소셜 네트워크에서 사람들의 정치 성향</a:t>
            </a:r>
            <a:endParaRPr lang="en-US" altLang="ko-KR" sz="1600" dirty="0" smtClean="0"/>
          </a:p>
          <a:p>
            <a:pPr lvl="2"/>
            <a:r>
              <a:rPr lang="en-US" altLang="ko-KR" sz="1800" dirty="0" smtClean="0"/>
              <a:t>Nodes clustering</a:t>
            </a:r>
          </a:p>
          <a:p>
            <a:pPr lvl="2"/>
            <a:r>
              <a:rPr lang="en-US" altLang="ko-KR" sz="1800" dirty="0"/>
              <a:t>Identifying influential </a:t>
            </a:r>
            <a:r>
              <a:rPr lang="en-US" altLang="ko-KR" sz="1800" dirty="0" smtClean="0"/>
              <a:t>nodes</a:t>
            </a:r>
          </a:p>
          <a:p>
            <a:pPr lvl="1"/>
            <a:r>
              <a:rPr lang="en-US" altLang="ko-KR" sz="2000" dirty="0" smtClean="0"/>
              <a:t>Graph level task</a:t>
            </a:r>
          </a:p>
          <a:p>
            <a:pPr lvl="2"/>
            <a:r>
              <a:rPr lang="en-US" altLang="ko-KR" sz="1800" dirty="0" smtClean="0"/>
              <a:t>Graph classification</a:t>
            </a:r>
          </a:p>
          <a:p>
            <a:pPr lvl="3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문서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분자 분류 등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Edge level task</a:t>
            </a:r>
          </a:p>
          <a:p>
            <a:pPr lvl="2"/>
            <a:r>
              <a:rPr lang="en-US" altLang="ko-KR" sz="1800" dirty="0" smtClean="0"/>
              <a:t>Edge prediction (link prediction)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D11D-E83E-49E4-9F9B-472DFF986F72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파이썬을 이용한 그래프 분석 </a:t>
            </a:r>
            <a:r>
              <a:rPr lang="en-US" altLang="ko-KR" sz="2400" dirty="0" smtClean="0"/>
              <a:t>(network analysis </a:t>
            </a:r>
            <a:r>
              <a:rPr lang="ko-KR" altLang="en-US" sz="2400" dirty="0" smtClean="0"/>
              <a:t>라고도 함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err="1" smtClean="0"/>
              <a:t>NetworkX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 사용</a:t>
            </a:r>
            <a:endParaRPr lang="en-US" altLang="ko-KR" sz="2000" dirty="0" smtClean="0"/>
          </a:p>
          <a:p>
            <a:pPr lvl="2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>
                <a:hlinkClick r:id="rId2"/>
              </a:rPr>
              <a:t>networkx.org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2000" dirty="0" smtClean="0"/>
              <a:t>예제 그래프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32BA-A2A9-4B96-8A1E-3D114F1FAAEF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3507423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68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파이썬을 이용한 그래프 분석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예제 코드</a:t>
            </a:r>
            <a:r>
              <a:rPr lang="en-US" altLang="ko-KR" sz="1800" dirty="0"/>
              <a:t>: </a:t>
            </a:r>
            <a:r>
              <a:rPr lang="en-US" altLang="ko-KR" sz="1800" dirty="0" err="1" smtClean="0"/>
              <a:t>graph_basics.ipynb</a:t>
            </a:r>
            <a:endParaRPr lang="en-US" altLang="ko-KR" sz="1800" dirty="0" smtClean="0"/>
          </a:p>
          <a:p>
            <a:r>
              <a:rPr lang="en-US" altLang="ko-KR" sz="2000" dirty="0"/>
              <a:t>Main procedure of </a:t>
            </a:r>
            <a:r>
              <a:rPr lang="en-US" altLang="ko-KR" sz="2000" dirty="0" smtClean="0"/>
              <a:t>graph </a:t>
            </a:r>
            <a:r>
              <a:rPr lang="en-US" altLang="ko-KR" sz="2000" dirty="0"/>
              <a:t>analysis using </a:t>
            </a:r>
            <a:r>
              <a:rPr lang="en-US" altLang="ko-KR" sz="2000" dirty="0" err="1"/>
              <a:t>NetworkX</a:t>
            </a:r>
            <a:endParaRPr lang="en-US" altLang="ko-KR" sz="2000" dirty="0"/>
          </a:p>
          <a:p>
            <a:pPr lvl="1"/>
            <a:r>
              <a:rPr lang="en-US" altLang="ko-KR" sz="1800" dirty="0"/>
              <a:t>1) Prepare </a:t>
            </a:r>
            <a:r>
              <a:rPr lang="en-US" altLang="ko-KR" sz="1800" dirty="0" smtClean="0"/>
              <a:t>graph </a:t>
            </a:r>
            <a:r>
              <a:rPr lang="en-US" altLang="ko-KR" sz="1800" dirty="0"/>
              <a:t>data </a:t>
            </a:r>
          </a:p>
          <a:p>
            <a:pPr lvl="2"/>
            <a:r>
              <a:rPr lang="en-US" altLang="ko-KR" sz="1400" dirty="0"/>
              <a:t>that is information about nodes and their ties</a:t>
            </a:r>
          </a:p>
          <a:p>
            <a:pPr lvl="1"/>
            <a:r>
              <a:rPr lang="en-US" altLang="ko-KR" sz="1800" dirty="0"/>
              <a:t>2) Construct a </a:t>
            </a:r>
            <a:r>
              <a:rPr lang="en-US" altLang="ko-KR" sz="1800" dirty="0" smtClean="0"/>
              <a:t>graph </a:t>
            </a:r>
            <a:r>
              <a:rPr lang="en-US" altLang="ko-KR" sz="1800" dirty="0"/>
              <a:t>representing the </a:t>
            </a:r>
            <a:r>
              <a:rPr lang="en-US" altLang="ko-KR" sz="1800" dirty="0" smtClean="0"/>
              <a:t>graph </a:t>
            </a:r>
            <a:r>
              <a:rPr lang="en-US" altLang="ko-KR" sz="1800" dirty="0"/>
              <a:t>data using </a:t>
            </a:r>
            <a:r>
              <a:rPr lang="en-US" altLang="ko-KR" sz="1800" dirty="0" err="1"/>
              <a:t>NetworkX</a:t>
            </a:r>
            <a:endParaRPr lang="en-US" altLang="ko-KR" sz="1800" dirty="0"/>
          </a:p>
          <a:p>
            <a:pPr lvl="2"/>
            <a:r>
              <a:rPr lang="en-US" altLang="ko-KR" sz="1400" dirty="0"/>
              <a:t>create an empty </a:t>
            </a:r>
            <a:r>
              <a:rPr lang="en-US" altLang="ko-KR" sz="1400" dirty="0" smtClean="0"/>
              <a:t>graph</a:t>
            </a:r>
            <a:endParaRPr lang="en-US" altLang="ko-KR" sz="1400" dirty="0"/>
          </a:p>
          <a:p>
            <a:pPr lvl="2"/>
            <a:r>
              <a:rPr lang="en-US" altLang="ko-KR" sz="1400" dirty="0"/>
              <a:t>add nodes to the </a:t>
            </a:r>
            <a:r>
              <a:rPr lang="en-US" altLang="ko-KR" sz="1400" dirty="0" smtClean="0"/>
              <a:t>graph</a:t>
            </a:r>
            <a:endParaRPr lang="en-US" altLang="ko-KR" sz="1400" dirty="0"/>
          </a:p>
          <a:p>
            <a:pPr lvl="2"/>
            <a:r>
              <a:rPr lang="en-US" altLang="ko-KR" sz="1400" dirty="0"/>
              <a:t>add edges to </a:t>
            </a:r>
            <a:r>
              <a:rPr lang="en-US" altLang="ko-KR" sz="1400" dirty="0" smtClean="0"/>
              <a:t>the graph</a:t>
            </a:r>
            <a:endParaRPr lang="en-US" altLang="ko-KR" sz="1400" dirty="0"/>
          </a:p>
          <a:p>
            <a:pPr lvl="1"/>
            <a:r>
              <a:rPr lang="en-US" altLang="ko-KR" sz="1800" dirty="0"/>
              <a:t>3) Analysis</a:t>
            </a:r>
          </a:p>
          <a:p>
            <a:pPr lvl="2"/>
            <a:r>
              <a:rPr lang="en-US" altLang="ko-KR" sz="1400" dirty="0"/>
              <a:t>Do </a:t>
            </a:r>
            <a:r>
              <a:rPr lang="en-US" altLang="ko-KR" sz="1400" dirty="0" smtClean="0"/>
              <a:t>graph </a:t>
            </a:r>
            <a:r>
              <a:rPr lang="en-US" altLang="ko-KR" sz="1400" dirty="0"/>
              <a:t>analysis using </a:t>
            </a:r>
            <a:r>
              <a:rPr lang="en-US" altLang="ko-KR" sz="1400" dirty="0" err="1" smtClean="0"/>
              <a:t>NetworkX</a:t>
            </a:r>
            <a:endParaRPr lang="en-US" altLang="ko-KR" sz="1400" dirty="0" smtClean="0"/>
          </a:p>
          <a:p>
            <a:pPr lvl="3"/>
            <a:r>
              <a:rPr lang="en-US" altLang="ko-KR" sz="1050" dirty="0" smtClean="0"/>
              <a:t>We usually do EDA with </a:t>
            </a:r>
            <a:r>
              <a:rPr lang="en-US" altLang="ko-KR" sz="1050" dirty="0" err="1" smtClean="0"/>
              <a:t>NetworkX</a:t>
            </a:r>
            <a:endParaRPr lang="en-US" altLang="ko-KR" sz="1050" dirty="0"/>
          </a:p>
          <a:p>
            <a:pPr lvl="2"/>
            <a:r>
              <a:rPr lang="en-US" altLang="ko-KR" sz="1400" dirty="0" smtClean="0"/>
              <a:t>Or export </a:t>
            </a:r>
            <a:r>
              <a:rPr lang="en-US" altLang="ko-KR" sz="1400" dirty="0"/>
              <a:t>network data to other programs and do some analysis</a:t>
            </a:r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264E-C359-4AE2-8F2F-4E427E92DAE4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Graph Neural </a:t>
            </a:r>
            <a:r>
              <a:rPr lang="en-US" altLang="ko-KR" cap="none" dirty="0"/>
              <a:t>N</a:t>
            </a:r>
            <a:r>
              <a:rPr lang="en-US" altLang="ko-KR" cap="none" dirty="0" smtClean="0"/>
              <a:t>etworks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C440-42E4-4A2D-90C5-52D8F870E59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GNN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작업의 주요 과정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분석하고자 하는 그래프 데이터 준비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무엇을 노드로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노드들 간의 연결을 어떻게 정의할 것인지에 대해서 생각해 보는 것이 필요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분석 목적에 적합한 </a:t>
            </a:r>
            <a:r>
              <a:rPr lang="en-US" altLang="ko-KR" sz="2400" dirty="0" err="1" smtClean="0"/>
              <a:t>GNN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모형 적용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예측 </a:t>
            </a:r>
            <a:r>
              <a:rPr lang="en-US" altLang="ko-KR" sz="2400" dirty="0" smtClean="0"/>
              <a:t>/ Inference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FD9-0F2D-4998-A135-9F7DB140CE3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36687</TotalTime>
  <Words>1174</Words>
  <Application>Microsoft Office PowerPoint</Application>
  <PresentationFormat>On-screen Show (4:3)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Graph Neural Network</vt:lpstr>
      <vt:lpstr>GNN</vt:lpstr>
      <vt:lpstr>Graph</vt:lpstr>
      <vt:lpstr>Graph</vt:lpstr>
      <vt:lpstr>GNN</vt:lpstr>
      <vt:lpstr>Graph</vt:lpstr>
      <vt:lpstr>Graph</vt:lpstr>
      <vt:lpstr>Graph Neural Networks</vt:lpstr>
      <vt:lpstr>GNN</vt:lpstr>
      <vt:lpstr>GNN</vt:lpstr>
      <vt:lpstr>GNN </vt:lpstr>
      <vt:lpstr>GNN</vt:lpstr>
      <vt:lpstr>GNN </vt:lpstr>
      <vt:lpstr>GNN</vt:lpstr>
      <vt:lpstr>GNN</vt:lpstr>
      <vt:lpstr>GNN</vt:lpstr>
      <vt:lpstr>GNN</vt:lpstr>
      <vt:lpstr>GNN</vt:lpstr>
      <vt:lpstr>GNN</vt:lpstr>
      <vt:lpstr>GNN</vt:lpstr>
      <vt:lpstr>GNN</vt:lpstr>
      <vt:lpstr>GNN</vt:lpstr>
      <vt:lpstr>GNN</vt:lpstr>
      <vt:lpstr>GNN</vt:lpstr>
      <vt:lpstr>GNN</vt:lpstr>
      <vt:lpstr>GNN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562</cp:revision>
  <dcterms:created xsi:type="dcterms:W3CDTF">2015-01-19T14:33:39Z</dcterms:created>
  <dcterms:modified xsi:type="dcterms:W3CDTF">2023-12-10T15:28:34Z</dcterms:modified>
</cp:coreProperties>
</file>