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60" r:id="rId1"/>
  </p:sldMasterIdLst>
  <p:notesMasterIdLst>
    <p:notesMasterId r:id="rId85"/>
  </p:notesMasterIdLst>
  <p:sldIdLst>
    <p:sldId id="256" r:id="rId2"/>
    <p:sldId id="257" r:id="rId3"/>
    <p:sldId id="259" r:id="rId4"/>
    <p:sldId id="260" r:id="rId5"/>
    <p:sldId id="258" r:id="rId6"/>
    <p:sldId id="262" r:id="rId7"/>
    <p:sldId id="261" r:id="rId8"/>
    <p:sldId id="264" r:id="rId9"/>
    <p:sldId id="265" r:id="rId10"/>
    <p:sldId id="266" r:id="rId11"/>
    <p:sldId id="267" r:id="rId12"/>
    <p:sldId id="268" r:id="rId13"/>
    <p:sldId id="269" r:id="rId14"/>
    <p:sldId id="270" r:id="rId15"/>
    <p:sldId id="263"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10" r:id="rId53"/>
    <p:sldId id="308" r:id="rId54"/>
    <p:sldId id="309" r:id="rId55"/>
    <p:sldId id="311" r:id="rId56"/>
    <p:sldId id="312" r:id="rId57"/>
    <p:sldId id="313" r:id="rId58"/>
    <p:sldId id="307"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Lst>
  <p:sldSz cx="9144000" cy="6858000" type="screen4x3"/>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79" autoAdjust="0"/>
  </p:normalViewPr>
  <p:slideViewPr>
    <p:cSldViewPr>
      <p:cViewPr varScale="1">
        <p:scale>
          <a:sx n="77" d="100"/>
          <a:sy n="77" d="100"/>
        </p:scale>
        <p:origin x="908"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F61E2-3B94-429A-B556-60A38F36CBB3}" type="datetimeFigureOut">
              <a:rPr lang="en-US" smtClean="0"/>
              <a:pPr/>
              <a:t>12/8/2023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7F9376-9C26-4D8E-A786-07D622B5D548}" type="slidenum">
              <a:rPr lang="en-US" smtClean="0"/>
              <a:pPr/>
              <a:t>‹#›</a:t>
            </a:fld>
            <a:endParaRPr lang="en-US"/>
          </a:p>
        </p:txBody>
      </p:sp>
    </p:spTree>
    <p:extLst>
      <p:ext uri="{BB962C8B-B14F-4D97-AF65-F5344CB8AC3E}">
        <p14:creationId xmlns:p14="http://schemas.microsoft.com/office/powerpoint/2010/main" val="148701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3" y="1604"/>
              <a:ext cx="448" cy="299"/>
              <a:chOff x="720" y="336"/>
              <a:chExt cx="624" cy="432"/>
            </a:xfrm>
          </p:grpSpPr>
          <p:sp>
            <p:nvSpPr>
              <p:cNvPr id="3584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 name="Group 6"/>
            <p:cNvGrpSpPr>
              <a:grpSpLocks/>
            </p:cNvGrpSpPr>
            <p:nvPr/>
          </p:nvGrpSpPr>
          <p:grpSpPr bwMode="auto">
            <a:xfrm>
              <a:off x="261" y="1870"/>
              <a:ext cx="465" cy="299"/>
              <a:chOff x="912" y="2640"/>
              <a:chExt cx="672" cy="432"/>
            </a:xfrm>
          </p:grpSpPr>
          <p:sp>
            <p:nvSpPr>
              <p:cNvPr id="3584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4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5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5852"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smtClean="0"/>
              <a:t>Click to edit Master title style</a:t>
            </a:r>
          </a:p>
        </p:txBody>
      </p:sp>
      <p:sp>
        <p:nvSpPr>
          <p:cNvPr id="3585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smtClean="0"/>
              <a:t>Click to edit Master subtitle style</a:t>
            </a:r>
          </a:p>
        </p:txBody>
      </p:sp>
      <p:sp>
        <p:nvSpPr>
          <p:cNvPr id="35854"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fld id="{D884D4F7-59F2-41DF-87DD-BF640C6C8276}" type="datetime1">
              <a:rPr lang="en-US" altLang="ko-KR" smtClean="0"/>
              <a:t>12/8/2023</a:t>
            </a:fld>
            <a:endParaRPr lang="en-US"/>
          </a:p>
        </p:txBody>
      </p:sp>
      <p:sp>
        <p:nvSpPr>
          <p:cNvPr id="35855"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ltLang="ko-KR" smtClean="0"/>
              <a:t>GNN</a:t>
            </a:r>
            <a:endParaRPr lang="en-US" dirty="0"/>
          </a:p>
        </p:txBody>
      </p:sp>
      <p:sp>
        <p:nvSpPr>
          <p:cNvPr id="35856"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B1A96CDA-AC9E-4D10-87FE-92C3AF95A55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CA37BD0-ADBB-414B-A1EA-918D53EF2215}" type="datetime1">
              <a:rPr lang="en-US" altLang="ko-KR" smtClean="0"/>
              <a:t>12/8/2023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GNN</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09071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97AF4F68-3BD9-4F7B-AB94-1E522441920C}" type="datetime1">
              <a:rPr lang="en-US" altLang="ko-KR" smtClean="0"/>
              <a:t>12/8/2023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GNN</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815292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DEA025D-5F69-44A2-A236-3940BDE4801C}" type="datetime1">
              <a:rPr lang="en-US" altLang="ko-KR" smtClean="0"/>
              <a:t>12/8/2023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506749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51444B79-112C-400E-B1D3-A0F3EEB8E94B}" type="datetime1">
              <a:rPr lang="en-US" altLang="ko-KR" smtClean="0"/>
              <a:t>12/8/2023</a:t>
            </a:fld>
            <a:endParaRPr lang="en-US"/>
          </a:p>
        </p:txBody>
      </p:sp>
      <p:sp>
        <p:nvSpPr>
          <p:cNvPr id="5" name="Footer Placeholder 4"/>
          <p:cNvSpPr>
            <a:spLocks noGrp="1"/>
          </p:cNvSpPr>
          <p:nvPr>
            <p:ph type="ftr" sz="quarter" idx="11"/>
          </p:nvPr>
        </p:nvSpPr>
        <p:spPr/>
        <p:txBody>
          <a:bodyPr/>
          <a:lstStyle>
            <a:lvl1pPr>
              <a:defRPr/>
            </a:lvl1pPr>
          </a:lstStyle>
          <a:p>
            <a:r>
              <a:rPr lang="en-US" altLang="ko-KR" smtClean="0"/>
              <a:t>GNN</a:t>
            </a:r>
            <a:endParaRPr lang="en-US"/>
          </a:p>
        </p:txBody>
      </p:sp>
      <p:sp>
        <p:nvSpPr>
          <p:cNvPr id="6" name="Slide Number Placeholder 5"/>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2582497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4DBDBBA2-5594-49B8-AB52-952F0732FD6A}" type="datetime1">
              <a:rPr lang="en-US" altLang="ko-KR" smtClean="0"/>
              <a:t>12/8/2023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GNN</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3305960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EDE9FC53-0384-4CED-8E7C-F7F048B3ECC2}" type="datetime1">
              <a:rPr lang="en-US" altLang="ko-KR" smtClean="0"/>
              <a:t>12/8/2023</a:t>
            </a:fld>
            <a:endParaRPr lang="en-US"/>
          </a:p>
        </p:txBody>
      </p:sp>
      <p:sp>
        <p:nvSpPr>
          <p:cNvPr id="8" name="Footer Placeholder 7"/>
          <p:cNvSpPr>
            <a:spLocks noGrp="1"/>
          </p:cNvSpPr>
          <p:nvPr>
            <p:ph type="ftr" sz="quarter" idx="11"/>
          </p:nvPr>
        </p:nvSpPr>
        <p:spPr/>
        <p:txBody>
          <a:bodyPr/>
          <a:lstStyle>
            <a:lvl1pPr>
              <a:defRPr/>
            </a:lvl1pPr>
          </a:lstStyle>
          <a:p>
            <a:r>
              <a:rPr lang="en-US" altLang="ko-KR" smtClean="0"/>
              <a:t>GNN</a:t>
            </a:r>
            <a:endParaRPr lang="en-US"/>
          </a:p>
        </p:txBody>
      </p:sp>
      <p:sp>
        <p:nvSpPr>
          <p:cNvPr id="9" name="Slide Number Placeholder 8"/>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272823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A87A29AF-5FF2-4ED3-AF52-04AFBAA65ACE}" type="datetime1">
              <a:rPr lang="en-US" altLang="ko-KR" smtClean="0"/>
              <a:t>12/8/2023</a:t>
            </a:fld>
            <a:endParaRPr lang="en-US"/>
          </a:p>
        </p:txBody>
      </p:sp>
      <p:sp>
        <p:nvSpPr>
          <p:cNvPr id="4" name="Footer Placeholder 3"/>
          <p:cNvSpPr>
            <a:spLocks noGrp="1"/>
          </p:cNvSpPr>
          <p:nvPr>
            <p:ph type="ftr" sz="quarter" idx="11"/>
          </p:nvPr>
        </p:nvSpPr>
        <p:spPr/>
        <p:txBody>
          <a:bodyPr/>
          <a:lstStyle>
            <a:lvl1pPr>
              <a:defRPr/>
            </a:lvl1pPr>
          </a:lstStyle>
          <a:p>
            <a:r>
              <a:rPr lang="en-US" altLang="ko-KR" smtClean="0"/>
              <a:t>GNN</a:t>
            </a:r>
            <a:endParaRPr lang="en-US"/>
          </a:p>
        </p:txBody>
      </p:sp>
      <p:sp>
        <p:nvSpPr>
          <p:cNvPr id="5" name="Slide Number Placeholder 4"/>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00014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BC78EBF-B3D4-4745-8EE4-BD91165958F9}" type="datetime1">
              <a:rPr lang="en-US" altLang="ko-KR" smtClean="0"/>
              <a:t>12/8/2023</a:t>
            </a:fld>
            <a:endParaRPr lang="en-US"/>
          </a:p>
        </p:txBody>
      </p:sp>
      <p:sp>
        <p:nvSpPr>
          <p:cNvPr id="3" name="Footer Placeholder 2"/>
          <p:cNvSpPr>
            <a:spLocks noGrp="1"/>
          </p:cNvSpPr>
          <p:nvPr>
            <p:ph type="ftr" sz="quarter" idx="11"/>
          </p:nvPr>
        </p:nvSpPr>
        <p:spPr/>
        <p:txBody>
          <a:bodyPr/>
          <a:lstStyle>
            <a:lvl1pPr>
              <a:defRPr/>
            </a:lvl1pPr>
          </a:lstStyle>
          <a:p>
            <a:r>
              <a:rPr lang="en-US" altLang="ko-KR" smtClean="0"/>
              <a:t>GNN</a:t>
            </a:r>
            <a:endParaRPr lang="en-US"/>
          </a:p>
        </p:txBody>
      </p:sp>
      <p:sp>
        <p:nvSpPr>
          <p:cNvPr id="4" name="Slide Number Placeholder 3"/>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161074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34B26A29-F1E2-4396-B1B8-D1C1B11562D2}" type="datetime1">
              <a:rPr lang="en-US" altLang="ko-KR" smtClean="0"/>
              <a:t>12/8/2023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GNN</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698470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4F9BE2BA-90A6-4693-AB13-621D6E362F57}" type="datetime1">
              <a:rPr lang="en-US" altLang="ko-KR" smtClean="0"/>
              <a:t>12/8/2023</a:t>
            </a:fld>
            <a:endParaRPr lang="en-US"/>
          </a:p>
        </p:txBody>
      </p:sp>
      <p:sp>
        <p:nvSpPr>
          <p:cNvPr id="6" name="Footer Placeholder 5"/>
          <p:cNvSpPr>
            <a:spLocks noGrp="1"/>
          </p:cNvSpPr>
          <p:nvPr>
            <p:ph type="ftr" sz="quarter" idx="11"/>
          </p:nvPr>
        </p:nvSpPr>
        <p:spPr/>
        <p:txBody>
          <a:bodyPr/>
          <a:lstStyle>
            <a:lvl1pPr>
              <a:defRPr/>
            </a:lvl1pPr>
          </a:lstStyle>
          <a:p>
            <a:r>
              <a:rPr lang="en-US" altLang="ko-KR" smtClean="0"/>
              <a:t>GNN</a:t>
            </a:r>
            <a:endParaRPr lang="en-US"/>
          </a:p>
        </p:txBody>
      </p:sp>
      <p:sp>
        <p:nvSpPr>
          <p:cNvPr id="7" name="Slide Number Placeholder 6"/>
          <p:cNvSpPr>
            <a:spLocks noGrp="1"/>
          </p:cNvSpPr>
          <p:nvPr>
            <p:ph type="sldNum" sz="quarter" idx="12"/>
          </p:nvPr>
        </p:nvSpPr>
        <p:spPr/>
        <p:txBody>
          <a:bodyPr/>
          <a:lstStyle>
            <a:lvl1pPr>
              <a:defRPr/>
            </a:lvl1pPr>
          </a:lstStyle>
          <a:p>
            <a:fld id="{B1A96CDA-AC9E-4D10-87FE-92C3AF95A555}" type="slidenum">
              <a:rPr lang="en-US" smtClean="0"/>
              <a:pPr/>
              <a:t>‹#›</a:t>
            </a:fld>
            <a:endParaRPr lang="en-US"/>
          </a:p>
        </p:txBody>
      </p:sp>
    </p:spTree>
    <p:extLst>
      <p:ext uri="{BB962C8B-B14F-4D97-AF65-F5344CB8AC3E}">
        <p14:creationId xmlns:p14="http://schemas.microsoft.com/office/powerpoint/2010/main" val="49148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19"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0"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1"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2"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3"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4"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latin typeface="Tahoma" pitchFamily="34" charset="0"/>
            </a:endParaRPr>
          </a:p>
        </p:txBody>
      </p:sp>
      <p:sp>
        <p:nvSpPr>
          <p:cNvPr id="34825"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4826"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4827"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fld id="{218E53FA-09A9-4BAB-89E8-F6808C4464D8}" type="datetime1">
              <a:rPr lang="en-US" altLang="ko-KR" smtClean="0"/>
              <a:t>12/8/2023</a:t>
            </a:fld>
            <a:endParaRPr lang="en-US"/>
          </a:p>
        </p:txBody>
      </p:sp>
      <p:sp>
        <p:nvSpPr>
          <p:cNvPr id="34828"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r>
              <a:rPr lang="en-US" altLang="ko-KR" smtClean="0"/>
              <a:t>GNN</a:t>
            </a:r>
            <a:endParaRPr lang="en-US"/>
          </a:p>
        </p:txBody>
      </p:sp>
      <p:sp>
        <p:nvSpPr>
          <p:cNvPr id="34829"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fld id="{B1A96CDA-AC9E-4D10-87FE-92C3AF95A5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itchFamily="34" charset="0"/>
        </a:defRPr>
      </a:lvl2pPr>
      <a:lvl3pPr algn="l" rtl="0" eaLnBrk="1" fontAlgn="base" hangingPunct="1">
        <a:spcBef>
          <a:spcPct val="0"/>
        </a:spcBef>
        <a:spcAft>
          <a:spcPct val="0"/>
        </a:spcAft>
        <a:defRPr sz="4400">
          <a:solidFill>
            <a:schemeClr val="tx2"/>
          </a:solidFill>
          <a:latin typeface="Tahoma" pitchFamily="34" charset="0"/>
        </a:defRPr>
      </a:lvl3pPr>
      <a:lvl4pPr algn="l" rtl="0" eaLnBrk="1" fontAlgn="base" hangingPunct="1">
        <a:spcBef>
          <a:spcPct val="0"/>
        </a:spcBef>
        <a:spcAft>
          <a:spcPct val="0"/>
        </a:spcAft>
        <a:defRPr sz="4400">
          <a:solidFill>
            <a:schemeClr val="tx2"/>
          </a:solidFill>
          <a:latin typeface="Tahoma" pitchFamily="34" charset="0"/>
        </a:defRPr>
      </a:lvl4pPr>
      <a:lvl5pPr algn="l" rtl="0" eaLnBrk="1" fontAlgn="base" hangingPunct="1">
        <a:spcBef>
          <a:spcPct val="0"/>
        </a:spcBef>
        <a:spcAft>
          <a:spcPct val="0"/>
        </a:spcAft>
        <a:defRPr sz="4400">
          <a:solidFill>
            <a:schemeClr val="tx2"/>
          </a:solidFill>
          <a:latin typeface="Tahoma" pitchFamily="34" charset="0"/>
        </a:defRPr>
      </a:lvl5pPr>
      <a:lvl6pPr marL="457200" algn="l" rtl="0" eaLnBrk="1" fontAlgn="base" hangingPunct="1">
        <a:spcBef>
          <a:spcPct val="0"/>
        </a:spcBef>
        <a:spcAft>
          <a:spcPct val="0"/>
        </a:spcAft>
        <a:defRPr sz="4400">
          <a:solidFill>
            <a:schemeClr val="tx2"/>
          </a:solidFill>
          <a:latin typeface="Tahoma" pitchFamily="34" charset="0"/>
        </a:defRPr>
      </a:lvl6pPr>
      <a:lvl7pPr marL="914400" algn="l" rtl="0" eaLnBrk="1" fontAlgn="base" hangingPunct="1">
        <a:spcBef>
          <a:spcPct val="0"/>
        </a:spcBef>
        <a:spcAft>
          <a:spcPct val="0"/>
        </a:spcAft>
        <a:defRPr sz="4400">
          <a:solidFill>
            <a:schemeClr val="tx2"/>
          </a:solidFill>
          <a:latin typeface="Tahoma" pitchFamily="34" charset="0"/>
        </a:defRPr>
      </a:lvl7pPr>
      <a:lvl8pPr marL="1371600" algn="l" rtl="0" eaLnBrk="1" fontAlgn="base" hangingPunct="1">
        <a:spcBef>
          <a:spcPct val="0"/>
        </a:spcBef>
        <a:spcAft>
          <a:spcPct val="0"/>
        </a:spcAft>
        <a:defRPr sz="4400">
          <a:solidFill>
            <a:schemeClr val="tx2"/>
          </a:solidFill>
          <a:latin typeface="Tahoma" pitchFamily="34" charset="0"/>
        </a:defRPr>
      </a:lvl8pPr>
      <a:lvl9pPr marL="1828800" algn="l" rtl="0" eaLnBrk="1" fontAlgn="base" hangingPunct="1">
        <a:spcBef>
          <a:spcPct val="0"/>
        </a:spcBef>
        <a:spcAft>
          <a:spcPct val="0"/>
        </a:spcAft>
        <a:defRPr sz="4400">
          <a:solidFill>
            <a:schemeClr val="tx2"/>
          </a:solidFill>
          <a:latin typeface="Tahoma"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1" fontAlgn="base" hangingPunct="1">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nytimes.com/2017/06/12/well/live/having-friends-is-good-for-you.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hyperlink" Target="https://chmx0929.gitbook.io/machine-learning/wang-luo-tu-mo-xing/wang-luo-tu-mo-xing/graph-neural-network" TargetMode="External"/><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5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networkx.org/"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7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towardsdatascience.com/the-intuition-behind-graph-convolutions-and-message-passing-6dcd0ebf0063" TargetMode="External"/><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7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5" Type="http://schemas.openxmlformats.org/officeDocument/2006/relationships/image" Target="../media/image89.png"/><Relationship Id="rId4" Type="http://schemas.openxmlformats.org/officeDocument/2006/relationships/image" Target="../media/image88.png"/></Relationships>
</file>

<file path=ppt/slides/_rels/slide78.xml.rels><?xml version="1.0" encoding="UTF-8" standalone="yes"?>
<Relationships xmlns="http://schemas.openxmlformats.org/package/2006/relationships"><Relationship Id="rId3" Type="http://schemas.openxmlformats.org/officeDocument/2006/relationships/hyperlink" Target="https://distill.pub/2021/understanding-gnns/" TargetMode="External"/><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 Id="rId5" Type="http://schemas.openxmlformats.org/officeDocument/2006/relationships/image" Target="../media/image98.png"/><Relationship Id="rId4" Type="http://schemas.openxmlformats.org/officeDocument/2006/relationships/image" Target="../media/image97.png"/></Relationships>
</file>

<file path=ppt/slides/_rels/slide81.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8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 Neural Network</a:t>
            </a:r>
            <a:endParaRPr lang="en-US" dirty="0"/>
          </a:p>
        </p:txBody>
      </p:sp>
      <p:sp>
        <p:nvSpPr>
          <p:cNvPr id="4" name="Subtitle 3"/>
          <p:cNvSpPr>
            <a:spLocks noGrp="1"/>
          </p:cNvSpPr>
          <p:nvPr>
            <p:ph type="subTitle" idx="1"/>
          </p:nvPr>
        </p:nvSpPr>
        <p:spPr>
          <a:xfrm>
            <a:off x="990600" y="3886200"/>
            <a:ext cx="6781800" cy="1752600"/>
          </a:xfrm>
        </p:spPr>
        <p:txBody>
          <a:bodyPr/>
          <a:lstStyle/>
          <a:p>
            <a:pPr algn="r"/>
            <a:r>
              <a:rPr lang="en-US" dirty="0" smtClean="0"/>
              <a:t>Sang Yup Lee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network analysis</a:t>
            </a:r>
            <a:endParaRPr lang="en-US" dirty="0"/>
          </a:p>
        </p:txBody>
      </p:sp>
      <p:sp>
        <p:nvSpPr>
          <p:cNvPr id="3" name="Content Placeholder 2"/>
          <p:cNvSpPr>
            <a:spLocks noGrp="1"/>
          </p:cNvSpPr>
          <p:nvPr>
            <p:ph idx="1"/>
          </p:nvPr>
        </p:nvSpPr>
        <p:spPr/>
        <p:txBody>
          <a:bodyPr/>
          <a:lstStyle/>
          <a:p>
            <a:r>
              <a:rPr lang="en-US" sz="2400" dirty="0" smtClean="0"/>
              <a:t>Process</a:t>
            </a:r>
          </a:p>
          <a:p>
            <a:pPr lvl="1"/>
            <a:r>
              <a:rPr lang="en-US" sz="1800" dirty="0" smtClean="0"/>
              <a:t>Prepare text data that you want to analyze</a:t>
            </a:r>
          </a:p>
          <a:p>
            <a:pPr lvl="1"/>
            <a:r>
              <a:rPr lang="en-US" altLang="ko-KR" sz="1800"/>
              <a:t>Select some words that are used most frequently e.g., top </a:t>
            </a:r>
            <a:r>
              <a:rPr lang="en-US" altLang="ko-KR" sz="1800" smtClean="0"/>
              <a:t>10</a:t>
            </a:r>
            <a:endParaRPr lang="en-US" sz="1800" dirty="0" smtClean="0"/>
          </a:p>
          <a:p>
            <a:pPr lvl="1"/>
            <a:r>
              <a:rPr lang="en-US" altLang="ko-KR" sz="1800" dirty="0"/>
              <a:t>In order to find ties between words, you need to split the entire text into </a:t>
            </a:r>
            <a:r>
              <a:rPr lang="en-US" altLang="ko-KR" sz="1800" dirty="0" smtClean="0"/>
              <a:t>sentences</a:t>
            </a:r>
          </a:p>
          <a:p>
            <a:pPr lvl="2"/>
            <a:r>
              <a:rPr lang="en-US" altLang="ko-KR" sz="1400" dirty="0" smtClean="0"/>
              <a:t>For English, you can </a:t>
            </a:r>
            <a:r>
              <a:rPr lang="en-US" altLang="ko-KR" sz="1400" dirty="0"/>
              <a:t>use </a:t>
            </a:r>
            <a:r>
              <a:rPr lang="en-US" altLang="ko-KR" sz="1400" dirty="0" err="1" smtClean="0"/>
              <a:t>sent_tokenize</a:t>
            </a:r>
            <a:r>
              <a:rPr lang="en-US" altLang="ko-KR" sz="1400" dirty="0" smtClean="0"/>
              <a:t>() </a:t>
            </a:r>
            <a:endParaRPr lang="en-US" altLang="ko-KR" sz="1400" dirty="0"/>
          </a:p>
          <a:p>
            <a:pPr lvl="2"/>
            <a:r>
              <a:rPr lang="en-US" altLang="ko-KR" sz="1400" dirty="0" smtClean="0"/>
              <a:t>For Korean, you can </a:t>
            </a:r>
            <a:r>
              <a:rPr lang="en-US" altLang="ko-KR" sz="1400" dirty="0"/>
              <a:t>use </a:t>
            </a:r>
            <a:r>
              <a:rPr lang="en-US" altLang="ko-KR" sz="1400" dirty="0" err="1" smtClean="0"/>
              <a:t>split_into_sents</a:t>
            </a:r>
            <a:r>
              <a:rPr lang="en-US" altLang="ko-KR" sz="1400" dirty="0" smtClean="0"/>
              <a:t>() from Kiwi</a:t>
            </a:r>
            <a:endParaRPr lang="en-US" sz="1800" dirty="0" smtClean="0"/>
          </a:p>
          <a:p>
            <a:pPr lvl="1"/>
            <a:r>
              <a:rPr lang="en-US" sz="1800" dirty="0" smtClean="0"/>
              <a:t>Do preprocessing</a:t>
            </a:r>
          </a:p>
          <a:p>
            <a:pPr lvl="1"/>
            <a:r>
              <a:rPr lang="en-US" sz="1800" dirty="0" smtClean="0"/>
              <a:t>Identify ties between words</a:t>
            </a:r>
          </a:p>
          <a:p>
            <a:pPr lvl="2"/>
            <a:r>
              <a:rPr lang="en-US" sz="1400" dirty="0" smtClean="0"/>
              <a:t>For this, you need to create your own function </a:t>
            </a:r>
            <a:endParaRPr lang="en-US" sz="1400" dirty="0"/>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4" name="Date Placeholder 3"/>
          <p:cNvSpPr>
            <a:spLocks noGrp="1"/>
          </p:cNvSpPr>
          <p:nvPr>
            <p:ph type="dt" sz="half" idx="10"/>
          </p:nvPr>
        </p:nvSpPr>
        <p:spPr/>
        <p:txBody>
          <a:bodyPr/>
          <a:lstStyle/>
          <a:p>
            <a:fld id="{4356A0E3-27F3-4EF4-9C9B-3C86ED504100}"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10</a:t>
            </a:fld>
            <a:endParaRPr lang="en-US"/>
          </a:p>
        </p:txBody>
      </p:sp>
    </p:spTree>
    <p:extLst>
      <p:ext uri="{BB962C8B-B14F-4D97-AF65-F5344CB8AC3E}">
        <p14:creationId xmlns:p14="http://schemas.microsoft.com/office/powerpoint/2010/main" val="3613673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a:t>
            </a:r>
            <a:r>
              <a:rPr lang="en-US" dirty="0"/>
              <a:t>network analysis</a:t>
            </a:r>
          </a:p>
        </p:txBody>
      </p:sp>
      <p:sp>
        <p:nvSpPr>
          <p:cNvPr id="3" name="Content Placeholder 2"/>
          <p:cNvSpPr>
            <a:spLocks noGrp="1"/>
          </p:cNvSpPr>
          <p:nvPr>
            <p:ph idx="1"/>
          </p:nvPr>
        </p:nvSpPr>
        <p:spPr/>
        <p:txBody>
          <a:bodyPr/>
          <a:lstStyle/>
          <a:p>
            <a:r>
              <a:rPr lang="en-US" sz="2800" dirty="0" smtClean="0"/>
              <a:t>Example</a:t>
            </a:r>
          </a:p>
          <a:p>
            <a:pPr lvl="1"/>
            <a:r>
              <a:rPr lang="en-US" sz="2400" dirty="0"/>
              <a:t>text1 = 'The carrot is one of vegetables. Research shows vegetables are good for health. Thus, carrots are also good for health. Your health can be improved with carrots</a:t>
            </a:r>
            <a:r>
              <a:rPr lang="en-US" sz="2400" dirty="0" smtClean="0"/>
              <a:t>.‘</a:t>
            </a:r>
          </a:p>
          <a:p>
            <a:pPr lvl="1"/>
            <a:r>
              <a:rPr lang="en-US" sz="2400" dirty="0"/>
              <a:t>[['carrot', 'vegetable'], ['research', 'vegetable', 'health'], ['carrot', 'health'], ['health', 'carrot</a:t>
            </a:r>
            <a:r>
              <a:rPr lang="en-US" sz="2400" dirty="0" smtClean="0"/>
              <a:t>']]</a:t>
            </a:r>
          </a:p>
          <a:p>
            <a:pPr lvl="1"/>
            <a:endParaRPr lang="en-US" sz="2400" dirty="0"/>
          </a:p>
        </p:txBody>
      </p:sp>
      <p:sp>
        <p:nvSpPr>
          <p:cNvPr id="4" name="Footer Placeholder 3"/>
          <p:cNvSpPr>
            <a:spLocks noGrp="1"/>
          </p:cNvSpPr>
          <p:nvPr>
            <p:ph type="ftr" sz="quarter" idx="11"/>
          </p:nvPr>
        </p:nvSpPr>
        <p:spPr/>
        <p:txBody>
          <a:bodyPr/>
          <a:lstStyle/>
          <a:p>
            <a:r>
              <a:rPr lang="en-US" altLang="ko-KR" smtClean="0"/>
              <a:t>GNN</a:t>
            </a:r>
            <a:endParaRPr lang="en-US" dirty="0"/>
          </a:p>
        </p:txBody>
      </p:sp>
      <p:sp>
        <p:nvSpPr>
          <p:cNvPr id="5" name="Date Placeholder 4"/>
          <p:cNvSpPr>
            <a:spLocks noGrp="1"/>
          </p:cNvSpPr>
          <p:nvPr>
            <p:ph type="dt" sz="half" idx="10"/>
          </p:nvPr>
        </p:nvSpPr>
        <p:spPr/>
        <p:txBody>
          <a:bodyPr/>
          <a:lstStyle/>
          <a:p>
            <a:fld id="{3A43A5B7-7EEB-4C27-9232-A1C4FBF81579}"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11</a:t>
            </a:fld>
            <a:endParaRPr lang="en-US"/>
          </a:p>
        </p:txBody>
      </p:sp>
    </p:spTree>
    <p:extLst>
      <p:ext uri="{BB962C8B-B14F-4D97-AF65-F5344CB8AC3E}">
        <p14:creationId xmlns:p14="http://schemas.microsoft.com/office/powerpoint/2010/main" val="190668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Text network analysis</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ltLang="ko-KR" smtClean="0"/>
              <a:t>GNN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2133600"/>
            <a:ext cx="3886200" cy="3859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01C34165-C4E2-4631-A02E-3B1904B45A79}"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12</a:t>
            </a:fld>
            <a:endParaRPr lang="en-US"/>
          </a:p>
        </p:txBody>
      </p:sp>
    </p:spTree>
    <p:extLst>
      <p:ext uri="{BB962C8B-B14F-4D97-AF65-F5344CB8AC3E}">
        <p14:creationId xmlns:p14="http://schemas.microsoft.com/office/powerpoint/2010/main" val="2343165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Text network analysis</a:t>
            </a:r>
            <a:endParaRPr lang="en-US" dirty="0"/>
          </a:p>
        </p:txBody>
      </p:sp>
      <p:sp>
        <p:nvSpPr>
          <p:cNvPr id="3" name="Content Placeholder 2"/>
          <p:cNvSpPr>
            <a:spLocks noGrp="1"/>
          </p:cNvSpPr>
          <p:nvPr>
            <p:ph idx="1"/>
          </p:nvPr>
        </p:nvSpPr>
        <p:spPr/>
        <p:txBody>
          <a:bodyPr/>
          <a:lstStyle/>
          <a:p>
            <a:r>
              <a:rPr lang="en-US" dirty="0" smtClean="0"/>
              <a:t>Example</a:t>
            </a:r>
          </a:p>
          <a:p>
            <a:pPr lvl="1"/>
            <a:r>
              <a:rPr lang="en-US" dirty="0" smtClean="0"/>
              <a:t>English</a:t>
            </a:r>
          </a:p>
          <a:p>
            <a:pPr lvl="2"/>
            <a:r>
              <a:rPr lang="en-US" dirty="0" smtClean="0"/>
              <a:t>NY Times</a:t>
            </a:r>
          </a:p>
          <a:p>
            <a:pPr lvl="2"/>
            <a:r>
              <a:rPr lang="en-US" dirty="0">
                <a:hlinkClick r:id="rId2"/>
              </a:rPr>
              <a:t>https://</a:t>
            </a:r>
            <a:r>
              <a:rPr lang="en-US" dirty="0" smtClean="0">
                <a:hlinkClick r:id="rId2"/>
              </a:rPr>
              <a:t>www.nytimes.com/2017/06/12/well/live/having-friends-is-good-for-you.html</a:t>
            </a:r>
            <a:r>
              <a:rPr lang="en-US" dirty="0" smtClean="0"/>
              <a:t> </a:t>
            </a:r>
          </a:p>
          <a:p>
            <a:pPr lvl="2"/>
            <a:r>
              <a:rPr lang="en-US" dirty="0" smtClean="0"/>
              <a:t>Refer to </a:t>
            </a:r>
            <a:r>
              <a:rPr lang="en-US" dirty="0"/>
              <a:t>“</a:t>
            </a:r>
            <a:r>
              <a:rPr lang="en-US" dirty="0" err="1"/>
              <a:t>En_network_analysis.ipynb</a:t>
            </a:r>
            <a:r>
              <a:rPr lang="en-US" dirty="0" smtClean="0"/>
              <a:t>”</a:t>
            </a:r>
          </a:p>
          <a:p>
            <a:pPr lvl="2"/>
            <a:r>
              <a:rPr lang="ko-KR" altLang="en-US" dirty="0" smtClean="0"/>
              <a:t>순서</a:t>
            </a:r>
            <a:endParaRPr lang="en-US" altLang="ko-KR" dirty="0" smtClean="0"/>
          </a:p>
          <a:p>
            <a:pPr lvl="3"/>
            <a:r>
              <a:rPr lang="ko-KR" altLang="en-US" dirty="0" smtClean="0"/>
              <a:t>전처리과정을 통해 명사의 단어들만 추출</a:t>
            </a:r>
            <a:endParaRPr lang="en-US" altLang="ko-KR" dirty="0" smtClean="0"/>
          </a:p>
          <a:p>
            <a:pPr lvl="3"/>
            <a:r>
              <a:rPr lang="ko-KR" altLang="en-US" dirty="0" smtClean="0"/>
              <a:t>상위 </a:t>
            </a:r>
            <a:r>
              <a:rPr lang="en-US" altLang="ko-KR" dirty="0" smtClean="0"/>
              <a:t>K</a:t>
            </a:r>
            <a:r>
              <a:rPr lang="ko-KR" altLang="en-US" dirty="0" smtClean="0"/>
              <a:t>개의 명사 선택</a:t>
            </a:r>
            <a:endParaRPr lang="en-US" altLang="ko-KR" dirty="0" smtClean="0"/>
          </a:p>
          <a:p>
            <a:pPr lvl="3"/>
            <a:r>
              <a:rPr lang="ko-KR" altLang="en-US" dirty="0" smtClean="0"/>
              <a:t>해당 단어들을 대상으로 네트워크 생성</a:t>
            </a:r>
            <a:endParaRPr lang="en-US" dirty="0"/>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4" name="Date Placeholder 3"/>
          <p:cNvSpPr>
            <a:spLocks noGrp="1"/>
          </p:cNvSpPr>
          <p:nvPr>
            <p:ph type="dt" sz="half" idx="10"/>
          </p:nvPr>
        </p:nvSpPr>
        <p:spPr/>
        <p:txBody>
          <a:bodyPr/>
          <a:lstStyle/>
          <a:p>
            <a:fld id="{BBD25D94-6666-4DAE-B081-74D5919BC881}"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13</a:t>
            </a:fld>
            <a:endParaRPr lang="en-US"/>
          </a:p>
        </p:txBody>
      </p:sp>
    </p:spTree>
    <p:extLst>
      <p:ext uri="{BB962C8B-B14F-4D97-AF65-F5344CB8AC3E}">
        <p14:creationId xmlns:p14="http://schemas.microsoft.com/office/powerpoint/2010/main" val="42535845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cap="none" dirty="0" smtClean="0"/>
              <a:t>Graph Neural </a:t>
            </a:r>
            <a:r>
              <a:rPr lang="en-US" altLang="ko-KR" cap="none" dirty="0"/>
              <a:t>N</a:t>
            </a:r>
            <a:r>
              <a:rPr lang="en-US" altLang="ko-KR" cap="none" dirty="0" smtClean="0"/>
              <a:t>etworks</a:t>
            </a:r>
            <a:endParaRPr lang="ko-KR" altLang="en-US" cap="none"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01F8C440-42E4-4A2D-90C5-52D8F870E59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14</a:t>
            </a:fld>
            <a:endParaRPr lang="en-US"/>
          </a:p>
        </p:txBody>
      </p:sp>
    </p:spTree>
    <p:extLst>
      <p:ext uri="{BB962C8B-B14F-4D97-AF65-F5344CB8AC3E}">
        <p14:creationId xmlns:p14="http://schemas.microsoft.com/office/powerpoint/2010/main" val="235204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800" dirty="0" err="1" smtClean="0"/>
              <a:t>GNN</a:t>
            </a:r>
            <a:r>
              <a:rPr lang="en-US" altLang="ko-KR" sz="2800" dirty="0" smtClean="0"/>
              <a:t> </a:t>
            </a:r>
            <a:r>
              <a:rPr lang="ko-KR" altLang="en-US" sz="2800" dirty="0" smtClean="0"/>
              <a:t>작업의 주요 과정</a:t>
            </a:r>
            <a:endParaRPr lang="en-US" altLang="ko-KR" sz="2800" dirty="0" smtClean="0"/>
          </a:p>
          <a:p>
            <a:pPr lvl="1"/>
            <a:r>
              <a:rPr lang="ko-KR" altLang="en-US" sz="2400" dirty="0" smtClean="0"/>
              <a:t>분석하고자 하는 그래프 데이터 준비</a:t>
            </a:r>
            <a:endParaRPr lang="en-US" altLang="ko-KR" sz="2400" dirty="0" smtClean="0"/>
          </a:p>
          <a:p>
            <a:pPr lvl="2"/>
            <a:r>
              <a:rPr lang="ko-KR" altLang="en-US" sz="2000" dirty="0" smtClean="0"/>
              <a:t>무엇을 노드로 하고</a:t>
            </a:r>
            <a:r>
              <a:rPr lang="en-US" altLang="ko-KR" sz="2000" dirty="0" smtClean="0"/>
              <a:t>, </a:t>
            </a:r>
            <a:r>
              <a:rPr lang="ko-KR" altLang="en-US" sz="2000" dirty="0" smtClean="0"/>
              <a:t>노드들 간의 연결을 어떻게 정의할 것인지에 대해서 생각해 보는 것이 필요</a:t>
            </a:r>
            <a:endParaRPr lang="en-US" altLang="ko-KR" sz="2000" dirty="0" smtClean="0"/>
          </a:p>
          <a:p>
            <a:pPr lvl="1"/>
            <a:r>
              <a:rPr lang="ko-KR" altLang="en-US" sz="2400" dirty="0" smtClean="0"/>
              <a:t>분석 목적에 적합한 </a:t>
            </a:r>
            <a:r>
              <a:rPr lang="en-US" altLang="ko-KR" sz="2400" dirty="0" err="1" smtClean="0"/>
              <a:t>GNN</a:t>
            </a:r>
            <a:r>
              <a:rPr lang="en-US" altLang="ko-KR" sz="2400" dirty="0" smtClean="0"/>
              <a:t> </a:t>
            </a:r>
            <a:r>
              <a:rPr lang="ko-KR" altLang="en-US" sz="2400" dirty="0" smtClean="0"/>
              <a:t>모형 적용</a:t>
            </a:r>
            <a:r>
              <a:rPr lang="en-US" altLang="ko-KR" sz="2400" dirty="0" smtClean="0"/>
              <a:t>, </a:t>
            </a:r>
            <a:r>
              <a:rPr lang="ko-KR" altLang="en-US" sz="2400" dirty="0" smtClean="0"/>
              <a:t>학습</a:t>
            </a:r>
            <a:endParaRPr lang="en-US" altLang="ko-KR" sz="2400" dirty="0" smtClean="0"/>
          </a:p>
          <a:p>
            <a:pPr lvl="1"/>
            <a:r>
              <a:rPr lang="ko-KR" altLang="en-US" sz="2400" dirty="0" smtClean="0"/>
              <a:t>예측 </a:t>
            </a:r>
            <a:r>
              <a:rPr lang="en-US" altLang="ko-KR" sz="2400" dirty="0" smtClean="0"/>
              <a:t>/ Inference</a:t>
            </a:r>
            <a:endParaRPr lang="ko-KR" altLang="en-US" sz="2400" dirty="0"/>
          </a:p>
        </p:txBody>
      </p:sp>
      <p:sp>
        <p:nvSpPr>
          <p:cNvPr id="4" name="Date Placeholder 3"/>
          <p:cNvSpPr>
            <a:spLocks noGrp="1"/>
          </p:cNvSpPr>
          <p:nvPr>
            <p:ph type="dt" sz="half" idx="10"/>
          </p:nvPr>
        </p:nvSpPr>
        <p:spPr/>
        <p:txBody>
          <a:bodyPr/>
          <a:lstStyle/>
          <a:p>
            <a:fld id="{67BF5FD9-0F2D-4998-A135-9F7DB140CE3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15</a:t>
            </a:fld>
            <a:endParaRPr lang="en-US"/>
          </a:p>
        </p:txBody>
      </p:sp>
    </p:spTree>
    <p:extLst>
      <p:ext uri="{BB962C8B-B14F-4D97-AF65-F5344CB8AC3E}">
        <p14:creationId xmlns:p14="http://schemas.microsoft.com/office/powerpoint/2010/main" val="287515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err="1" smtClean="0"/>
              <a:t>GNN</a:t>
            </a:r>
            <a:r>
              <a:rPr lang="en-US" altLang="ko-KR" sz="2400" dirty="0" smtClean="0"/>
              <a:t> </a:t>
            </a:r>
            <a:r>
              <a:rPr lang="ko-KR" altLang="en-US" sz="2400" dirty="0" smtClean="0"/>
              <a:t>작업의 주요 과정의 예</a:t>
            </a:r>
            <a:r>
              <a:rPr lang="en-US" altLang="ko-KR" sz="2400" dirty="0" smtClean="0"/>
              <a:t>: </a:t>
            </a:r>
            <a:r>
              <a:rPr lang="ko-KR" altLang="en-US" sz="2400" dirty="0" smtClean="0"/>
              <a:t>문서 분류</a:t>
            </a:r>
            <a:endParaRPr lang="en-US" altLang="ko-KR" sz="2400" dirty="0" smtClean="0"/>
          </a:p>
          <a:p>
            <a:pPr lvl="1"/>
            <a:r>
              <a:rPr lang="ko-KR" altLang="en-US" sz="2000" dirty="0" smtClean="0"/>
              <a:t>주요 과정은 아래와 같음</a:t>
            </a:r>
            <a:endParaRPr lang="en-US" altLang="ko-KR" sz="2000" dirty="0" smtClean="0"/>
          </a:p>
          <a:p>
            <a:pPr lvl="2"/>
            <a:r>
              <a:rPr lang="ko-KR" altLang="en-US" sz="1800" dirty="0" smtClean="0"/>
              <a:t>텍스트 데이터 수집 및 전처리 </a:t>
            </a:r>
            <a:endParaRPr lang="en-US" altLang="ko-KR" sz="1800" dirty="0" smtClean="0"/>
          </a:p>
          <a:p>
            <a:pPr lvl="2"/>
            <a:r>
              <a:rPr lang="ko-KR" altLang="en-US" sz="1800" dirty="0" smtClean="0"/>
              <a:t>분석 목적 </a:t>
            </a:r>
            <a:r>
              <a:rPr lang="en-US" altLang="ko-KR" sz="1800" dirty="0" smtClean="0"/>
              <a:t>(</a:t>
            </a:r>
            <a:r>
              <a:rPr lang="ko-KR" altLang="en-US" sz="1800" dirty="0" smtClean="0"/>
              <a:t>즉</a:t>
            </a:r>
            <a:r>
              <a:rPr lang="en-US" altLang="ko-KR" sz="1800" dirty="0" smtClean="0"/>
              <a:t>, </a:t>
            </a:r>
            <a:r>
              <a:rPr lang="ko-KR" altLang="en-US" sz="1800" dirty="0" smtClean="0"/>
              <a:t>문서 분류</a:t>
            </a:r>
            <a:r>
              <a:rPr lang="en-US" altLang="ko-KR" sz="1800" dirty="0" smtClean="0"/>
              <a:t>)</a:t>
            </a:r>
            <a:r>
              <a:rPr lang="ko-KR" altLang="en-US" sz="1800" dirty="0" smtClean="0"/>
              <a:t>을 위해 텍스트 데이터를 어떠한 형태의 그래프로</a:t>
            </a:r>
            <a:r>
              <a:rPr lang="en-US" altLang="ko-KR" sz="1800" dirty="0"/>
              <a:t> </a:t>
            </a:r>
            <a:r>
              <a:rPr lang="en-US" altLang="ko-KR" sz="1800" dirty="0" smtClean="0"/>
              <a:t>/ </a:t>
            </a:r>
            <a:r>
              <a:rPr lang="ko-KR" altLang="en-US" sz="1800" dirty="0" smtClean="0"/>
              <a:t>어떻게 표현할 것인지를 결정하는 것 필요 </a:t>
            </a:r>
            <a:r>
              <a:rPr lang="en-US" altLang="ko-KR" sz="1800" dirty="0" smtClean="0"/>
              <a:t>(</a:t>
            </a:r>
            <a:r>
              <a:rPr lang="ko-KR" altLang="en-US" sz="1800" dirty="0" smtClean="0"/>
              <a:t>선행연구들을 참고할 수 있음</a:t>
            </a:r>
            <a:r>
              <a:rPr lang="en-US" altLang="ko-KR" sz="1800" dirty="0" smtClean="0"/>
              <a:t>)</a:t>
            </a:r>
          </a:p>
          <a:p>
            <a:pPr lvl="3"/>
            <a:r>
              <a:rPr lang="ko-KR" altLang="en-US" sz="1600" dirty="0" smtClean="0"/>
              <a:t>예</a:t>
            </a:r>
            <a:r>
              <a:rPr lang="en-US" altLang="ko-KR" sz="1600" dirty="0" smtClean="0"/>
              <a:t>) </a:t>
            </a:r>
            <a:r>
              <a:rPr lang="ko-KR" altLang="en-US" sz="1600" dirty="0" smtClean="0"/>
              <a:t>하나의 문서를 하나의 그래프로 표현 </a:t>
            </a:r>
            <a:r>
              <a:rPr lang="en-US" altLang="ko-KR" sz="1600" dirty="0" smtClean="0"/>
              <a:t>=&gt; </a:t>
            </a:r>
            <a:r>
              <a:rPr lang="ko-KR" altLang="en-US" sz="1600" dirty="0" smtClean="0"/>
              <a:t>단어가 노드가 되고 단어들 간의 연결 관계가 타이 정보가 됨 </a:t>
            </a:r>
            <a:r>
              <a:rPr lang="en-US" altLang="ko-KR" sz="1600" dirty="0" smtClean="0"/>
              <a:t>=&gt; </a:t>
            </a:r>
            <a:r>
              <a:rPr lang="ko-KR" altLang="en-US" sz="1600" dirty="0" smtClean="0"/>
              <a:t>그래프 분류 문제</a:t>
            </a:r>
            <a:endParaRPr lang="en-US" altLang="ko-KR" sz="1600" dirty="0" smtClean="0"/>
          </a:p>
          <a:p>
            <a:pPr lvl="3"/>
            <a:r>
              <a:rPr lang="ko-KR" altLang="en-US" sz="1600" dirty="0" smtClean="0"/>
              <a:t>전체 코퍼스를 하나의 그래프로 표현 </a:t>
            </a:r>
            <a:r>
              <a:rPr lang="en-US" altLang="ko-KR" sz="1600" dirty="0" smtClean="0"/>
              <a:t>=&gt; </a:t>
            </a:r>
            <a:r>
              <a:rPr lang="ko-KR" altLang="en-US" sz="1600" dirty="0" smtClean="0"/>
              <a:t>단어와 문서가 각각의 노드가 됨 </a:t>
            </a:r>
            <a:r>
              <a:rPr lang="en-US" altLang="ko-KR" sz="1600" dirty="0" smtClean="0"/>
              <a:t>=&gt; </a:t>
            </a:r>
            <a:r>
              <a:rPr lang="ko-KR" altLang="en-US" sz="1600" dirty="0" smtClean="0"/>
              <a:t>노드 분류 문제</a:t>
            </a:r>
            <a:endParaRPr lang="en-US" altLang="ko-KR" sz="1600" dirty="0" smtClean="0"/>
          </a:p>
          <a:p>
            <a:pPr lvl="2"/>
            <a:r>
              <a:rPr lang="ko-KR" altLang="en-US" sz="1800" dirty="0" smtClean="0"/>
              <a:t>데이터를 학습 데이터와 평가 데이터로 구분</a:t>
            </a:r>
            <a:endParaRPr lang="en-US" altLang="ko-KR" sz="1800" dirty="0" smtClean="0"/>
          </a:p>
          <a:p>
            <a:pPr lvl="2"/>
            <a:r>
              <a:rPr lang="ko-KR" altLang="en-US" sz="1800" dirty="0" smtClean="0"/>
              <a:t>분석 목적과 데이터 특성에 적합한 </a:t>
            </a:r>
            <a:r>
              <a:rPr lang="en-US" altLang="ko-KR" sz="1800" dirty="0" err="1" smtClean="0"/>
              <a:t>GNN</a:t>
            </a:r>
            <a:r>
              <a:rPr lang="en-US" altLang="ko-KR" sz="1800" dirty="0" smtClean="0"/>
              <a:t> </a:t>
            </a:r>
            <a:r>
              <a:rPr lang="ko-KR" altLang="en-US" sz="1800" dirty="0" smtClean="0"/>
              <a:t>알고리즘 선택 및 적용</a:t>
            </a:r>
            <a:endParaRPr lang="en-US" altLang="ko-KR" sz="1800" dirty="0" smtClean="0"/>
          </a:p>
          <a:p>
            <a:pPr lvl="3"/>
            <a:r>
              <a:rPr lang="en-US" altLang="ko-KR" sz="1400" dirty="0" err="1" smtClean="0"/>
              <a:t>GCN</a:t>
            </a:r>
            <a:r>
              <a:rPr lang="en-US" altLang="ko-KR" sz="1400" dirty="0" smtClean="0"/>
              <a:t>, </a:t>
            </a:r>
            <a:r>
              <a:rPr lang="en-US" altLang="ko-KR" sz="1400" dirty="0" err="1" smtClean="0"/>
              <a:t>GraphSAGE</a:t>
            </a:r>
            <a:r>
              <a:rPr lang="en-US" altLang="ko-KR" sz="1400" dirty="0" smtClean="0"/>
              <a:t>, GAT </a:t>
            </a:r>
            <a:r>
              <a:rPr lang="ko-KR" altLang="en-US" sz="1400" dirty="0" smtClean="0"/>
              <a:t>등 많은 알고리즘 존재</a:t>
            </a:r>
            <a:endParaRPr lang="en-US" altLang="ko-KR" sz="1400" dirty="0" smtClean="0"/>
          </a:p>
          <a:p>
            <a:pPr lvl="2"/>
            <a:r>
              <a:rPr lang="ko-KR" altLang="en-US" sz="1800" dirty="0" smtClean="0"/>
              <a:t>예측 </a:t>
            </a:r>
            <a:endParaRPr lang="en-US" altLang="ko-KR" sz="1800" dirty="0" smtClean="0"/>
          </a:p>
        </p:txBody>
      </p:sp>
      <p:sp>
        <p:nvSpPr>
          <p:cNvPr id="4" name="Date Placeholder 3"/>
          <p:cNvSpPr>
            <a:spLocks noGrp="1"/>
          </p:cNvSpPr>
          <p:nvPr>
            <p:ph type="dt" sz="half" idx="10"/>
          </p:nvPr>
        </p:nvSpPr>
        <p:spPr/>
        <p:txBody>
          <a:bodyPr/>
          <a:lstStyle/>
          <a:p>
            <a:fld id="{19BBEA8E-AC6D-4064-B241-CFA3B77A14E1}"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16</a:t>
            </a:fld>
            <a:endParaRPr lang="en-US"/>
          </a:p>
        </p:txBody>
      </p:sp>
    </p:spTree>
    <p:extLst>
      <p:ext uri="{BB962C8B-B14F-4D97-AF65-F5344CB8AC3E}">
        <p14:creationId xmlns:p14="http://schemas.microsoft.com/office/powerpoint/2010/main" val="3250968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r>
              <a:rPr lang="en-US" altLang="ko-KR" dirty="0" smtClean="0"/>
              <a:t> </a:t>
            </a:r>
            <a:endParaRPr lang="ko-KR" altLang="en-US" dirty="0"/>
          </a:p>
        </p:txBody>
      </p:sp>
      <p:sp>
        <p:nvSpPr>
          <p:cNvPr id="3" name="Content Placeholder 2"/>
          <p:cNvSpPr>
            <a:spLocks noGrp="1"/>
          </p:cNvSpPr>
          <p:nvPr>
            <p:ph idx="1"/>
          </p:nvPr>
        </p:nvSpPr>
        <p:spPr/>
        <p:txBody>
          <a:bodyPr/>
          <a:lstStyle/>
          <a:p>
            <a:r>
              <a:rPr lang="en-US" altLang="ko-KR" sz="2400" dirty="0" err="1" smtClean="0"/>
              <a:t>GNN</a:t>
            </a:r>
            <a:r>
              <a:rPr lang="en-US" altLang="ko-KR" sz="2400" dirty="0" smtClean="0"/>
              <a:t> </a:t>
            </a:r>
            <a:r>
              <a:rPr lang="ko-KR" altLang="en-US" sz="2400" dirty="0" smtClean="0"/>
              <a:t>학습의 주요 목적</a:t>
            </a:r>
            <a:endParaRPr lang="en-US" altLang="ko-KR" sz="2400" dirty="0" smtClean="0"/>
          </a:p>
          <a:p>
            <a:pPr lvl="1"/>
            <a:r>
              <a:rPr lang="ko-KR" altLang="ko-KR" sz="2000" dirty="0"/>
              <a:t>학습을 통해 노드 또는 그래프의 특성을 잘 나타내는 </a:t>
            </a:r>
            <a:r>
              <a:rPr lang="en-US" altLang="ko-KR" sz="2000" dirty="0"/>
              <a:t>embedding </a:t>
            </a:r>
            <a:r>
              <a:rPr lang="ko-KR" altLang="ko-KR" sz="2000" dirty="0"/>
              <a:t>벡터를 생성하는 </a:t>
            </a:r>
            <a:r>
              <a:rPr lang="ko-KR" altLang="ko-KR" sz="2000" dirty="0" smtClean="0"/>
              <a:t>것</a:t>
            </a:r>
            <a:r>
              <a:rPr lang="en-US" altLang="ko-KR" sz="2000" dirty="0" smtClean="0"/>
              <a:t> </a:t>
            </a:r>
            <a:r>
              <a:rPr lang="ko-KR" altLang="en-US" sz="2000" dirty="0"/>
              <a:t>⇒ </a:t>
            </a:r>
            <a:r>
              <a:rPr lang="en-US" altLang="ko-KR" sz="2000" dirty="0"/>
              <a:t>representation learning</a:t>
            </a:r>
            <a:r>
              <a:rPr lang="ko-KR" altLang="en-US" sz="2000" dirty="0"/>
              <a:t>으로 간주 </a:t>
            </a:r>
            <a:r>
              <a:rPr lang="ko-KR" altLang="en-US" sz="2000" dirty="0" smtClean="0"/>
              <a:t>가능</a:t>
            </a:r>
            <a:endParaRPr lang="en-US" altLang="ko-KR" sz="2000" dirty="0" smtClean="0"/>
          </a:p>
          <a:p>
            <a:pPr lvl="1"/>
            <a:r>
              <a:rPr lang="en-US" altLang="ko-KR" sz="2000" dirty="0"/>
              <a:t>Node level</a:t>
            </a:r>
            <a:r>
              <a:rPr lang="ko-KR" altLang="en-US" sz="2000" dirty="0"/>
              <a:t>의 작업을 위해서는 작업과 관련된 </a:t>
            </a:r>
            <a:r>
              <a:rPr lang="en-US" altLang="ko-KR" sz="2000" dirty="0"/>
              <a:t>node</a:t>
            </a:r>
            <a:r>
              <a:rPr lang="ko-KR" altLang="en-US" sz="2000" dirty="0"/>
              <a:t>의 특성을 잘 반영하는 </a:t>
            </a:r>
            <a:r>
              <a:rPr lang="en-US" altLang="ko-KR" sz="2000" dirty="0"/>
              <a:t>embedding vector</a:t>
            </a:r>
            <a:r>
              <a:rPr lang="ko-KR" altLang="en-US" sz="2000" dirty="0"/>
              <a:t>를 생성하는 것이 </a:t>
            </a:r>
            <a:r>
              <a:rPr lang="ko-KR" altLang="en-US" sz="2000" dirty="0" smtClean="0"/>
              <a:t>중요</a:t>
            </a:r>
            <a:endParaRPr lang="en-US" altLang="ko-KR" sz="2000" dirty="0" smtClean="0"/>
          </a:p>
          <a:p>
            <a:pPr lvl="1"/>
            <a:r>
              <a:rPr lang="en-US" altLang="ko-KR" sz="2000" dirty="0"/>
              <a:t>Graph level</a:t>
            </a:r>
            <a:r>
              <a:rPr lang="ko-KR" altLang="en-US" sz="2000" dirty="0"/>
              <a:t>의 작업을 위해서는 그래프의 특성을 잘 반영하는 </a:t>
            </a:r>
            <a:r>
              <a:rPr lang="en-US" altLang="ko-KR" sz="2000" dirty="0"/>
              <a:t>embedding vector</a:t>
            </a:r>
            <a:r>
              <a:rPr lang="ko-KR" altLang="en-US" sz="2000" dirty="0"/>
              <a:t>를 생성하는 것이 </a:t>
            </a:r>
            <a:r>
              <a:rPr lang="ko-KR" altLang="en-US" sz="2000" dirty="0" smtClean="0"/>
              <a:t>중요</a:t>
            </a:r>
            <a:endParaRPr lang="en-US" altLang="ko-KR" sz="2000" dirty="0" smtClean="0"/>
          </a:p>
          <a:p>
            <a:pPr lvl="2"/>
            <a:r>
              <a:rPr lang="ko-KR" altLang="en-US" sz="1600" dirty="0"/>
              <a:t>그래프의 임베딩 벡터는 일반적으로 노드의 특성을 나타내는 임베딩 벡터 정보를 활용해서 만들어 </a:t>
            </a:r>
            <a:r>
              <a:rPr lang="ko-KR" altLang="en-US" sz="1600" dirty="0" smtClean="0"/>
              <a:t>짐 </a:t>
            </a:r>
            <a:r>
              <a:rPr lang="en-US" altLang="ko-KR" sz="1600" dirty="0" smtClean="0"/>
              <a:t>(</a:t>
            </a:r>
            <a:r>
              <a:rPr lang="ko-KR" altLang="en-US" sz="1600" dirty="0" smtClean="0"/>
              <a:t>예</a:t>
            </a:r>
            <a:r>
              <a:rPr lang="en-US" altLang="ko-KR" sz="1600" dirty="0" smtClean="0"/>
              <a:t>, </a:t>
            </a:r>
            <a:r>
              <a:rPr lang="ko-KR" altLang="en-US" sz="1600" dirty="0" smtClean="0"/>
              <a:t>평균</a:t>
            </a:r>
            <a:r>
              <a:rPr lang="en-US" altLang="ko-KR" sz="1600" dirty="0" smtClean="0"/>
              <a:t>, LSTM </a:t>
            </a:r>
            <a:r>
              <a:rPr lang="ko-KR" altLang="en-US" sz="1600" dirty="0" smtClean="0"/>
              <a:t>등</a:t>
            </a:r>
            <a:r>
              <a:rPr lang="en-US" altLang="ko-KR" sz="1600" dirty="0" smtClean="0"/>
              <a:t>)</a:t>
            </a:r>
          </a:p>
          <a:p>
            <a:pPr lvl="1"/>
            <a:r>
              <a:rPr lang="ko-KR" altLang="en-US" sz="2000" dirty="0" smtClean="0"/>
              <a:t>이를 위해서 일반적으로 </a:t>
            </a:r>
            <a:r>
              <a:rPr lang="en-US" altLang="ko-KR" sz="2000" dirty="0" err="1" smtClean="0"/>
              <a:t>GNN</a:t>
            </a:r>
            <a:r>
              <a:rPr lang="en-US" altLang="ko-KR" sz="2000" dirty="0" smtClean="0"/>
              <a:t> </a:t>
            </a:r>
            <a:r>
              <a:rPr lang="ko-KR" altLang="en-US" sz="2000" dirty="0" smtClean="0"/>
              <a:t>모형은 크게 </a:t>
            </a:r>
            <a:r>
              <a:rPr lang="en-US" altLang="ko-KR" sz="2000" dirty="0" smtClean="0"/>
              <a:t>filtering </a:t>
            </a:r>
            <a:r>
              <a:rPr lang="ko-KR" altLang="en-US" sz="2000" dirty="0" smtClean="0"/>
              <a:t>부분과 </a:t>
            </a:r>
            <a:r>
              <a:rPr lang="en-US" altLang="ko-KR" sz="2000" dirty="0" smtClean="0"/>
              <a:t>pooling </a:t>
            </a:r>
            <a:r>
              <a:rPr lang="ko-KR" altLang="en-US" sz="2000" dirty="0" smtClean="0"/>
              <a:t>부분으로 구성 </a:t>
            </a:r>
            <a:endParaRPr lang="ko-KR" altLang="en-US" sz="2000" dirty="0"/>
          </a:p>
        </p:txBody>
      </p:sp>
      <p:sp>
        <p:nvSpPr>
          <p:cNvPr id="4" name="Date Placeholder 3"/>
          <p:cNvSpPr>
            <a:spLocks noGrp="1"/>
          </p:cNvSpPr>
          <p:nvPr>
            <p:ph type="dt" sz="half" idx="10"/>
          </p:nvPr>
        </p:nvSpPr>
        <p:spPr/>
        <p:txBody>
          <a:bodyPr/>
          <a:lstStyle/>
          <a:p>
            <a:fld id="{255A2FEC-C8AE-4DA7-BDD9-A4F997722FFA}"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17</a:t>
            </a:fld>
            <a:endParaRPr lang="en-US"/>
          </a:p>
        </p:txBody>
      </p:sp>
    </p:spTree>
    <p:extLst>
      <p:ext uri="{BB962C8B-B14F-4D97-AF65-F5344CB8AC3E}">
        <p14:creationId xmlns:p14="http://schemas.microsoft.com/office/powerpoint/2010/main" val="3065667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smtClean="0"/>
              <a:t>Filtering</a:t>
            </a:r>
          </a:p>
          <a:p>
            <a:pPr lvl="1"/>
            <a:r>
              <a:rPr lang="ko-KR" altLang="en-US" sz="2000" dirty="0"/>
              <a:t>노드의 임베딩 정보를 </a:t>
            </a:r>
            <a:r>
              <a:rPr lang="ko-KR" altLang="en-US" sz="2000" dirty="0" smtClean="0"/>
              <a:t>계산하기 </a:t>
            </a:r>
            <a:r>
              <a:rPr lang="ko-KR" altLang="en-US" sz="2000" dirty="0"/>
              <a:t>위해서는 일반적으로 두 가지 </a:t>
            </a:r>
            <a:r>
              <a:rPr lang="ko-KR" altLang="en-US" sz="2000" dirty="0" smtClean="0"/>
              <a:t>정보를 사용</a:t>
            </a:r>
            <a:endParaRPr lang="en-US" altLang="ko-KR" sz="2000" dirty="0" smtClean="0"/>
          </a:p>
          <a:p>
            <a:pPr lvl="2"/>
            <a:r>
              <a:rPr lang="ko-KR" altLang="ko-KR" sz="1800" dirty="0"/>
              <a:t>노드의 특성 </a:t>
            </a:r>
            <a:r>
              <a:rPr lang="ko-KR" altLang="ko-KR" sz="1800" dirty="0" smtClean="0"/>
              <a:t>정보</a:t>
            </a:r>
            <a:r>
              <a:rPr lang="en-US" altLang="ko-KR" sz="1800" dirty="0" smtClean="0"/>
              <a:t> (i.e., features)</a:t>
            </a:r>
          </a:p>
          <a:p>
            <a:pPr lvl="3"/>
            <a:r>
              <a:rPr lang="ko-KR" altLang="en-US" sz="1600" dirty="0" smtClean="0"/>
              <a:t>노드의 속성 정보라고도 함</a:t>
            </a:r>
            <a:endParaRPr lang="en-US" altLang="ko-KR" sz="1600" dirty="0" smtClean="0"/>
          </a:p>
          <a:p>
            <a:pPr lvl="2"/>
            <a:r>
              <a:rPr lang="ko-KR" altLang="en-US" sz="1800" dirty="0" smtClean="0"/>
              <a:t>그래프의 구조 정보</a:t>
            </a:r>
            <a:endParaRPr lang="en-US" altLang="ko-KR" sz="1800" dirty="0" smtClean="0"/>
          </a:p>
          <a:p>
            <a:pPr lvl="3"/>
            <a:r>
              <a:rPr lang="ko-KR" altLang="en-US" sz="1600" dirty="0" smtClean="0"/>
              <a:t>이는 일반적으로 노드들 간의 연결 정보를 의미</a:t>
            </a:r>
            <a:endParaRPr lang="en-US" altLang="ko-KR" sz="1600" dirty="0" smtClean="0"/>
          </a:p>
          <a:p>
            <a:pPr lvl="1"/>
            <a:r>
              <a:rPr lang="ko-KR" altLang="en-US" sz="2000" dirty="0"/>
              <a:t>노드의 특성 정보와 그래프의 구조 정보를 이용해서 노드의 </a:t>
            </a:r>
            <a:r>
              <a:rPr lang="ko-KR" altLang="en-US" sz="2000" dirty="0" smtClean="0"/>
              <a:t>임베딩 </a:t>
            </a:r>
            <a:r>
              <a:rPr lang="ko-KR" altLang="en-US" sz="2000" dirty="0"/>
              <a:t>벡터를 </a:t>
            </a:r>
            <a:r>
              <a:rPr lang="ko-KR" altLang="en-US" sz="2000" dirty="0" smtClean="0"/>
              <a:t>계산하는 과정은 아래와 같이 표현</a:t>
            </a:r>
            <a:endParaRPr lang="en-US" altLang="ko-KR" sz="2000" dirty="0" smtClean="0"/>
          </a:p>
          <a:p>
            <a:pPr lvl="1"/>
            <a:endParaRPr lang="en-US" altLang="ko-KR" sz="2000" dirty="0"/>
          </a:p>
        </p:txBody>
      </p:sp>
      <p:sp>
        <p:nvSpPr>
          <p:cNvPr id="4" name="Date Placeholder 3"/>
          <p:cNvSpPr>
            <a:spLocks noGrp="1"/>
          </p:cNvSpPr>
          <p:nvPr>
            <p:ph type="dt" sz="half" idx="10"/>
          </p:nvPr>
        </p:nvSpPr>
        <p:spPr/>
        <p:txBody>
          <a:bodyPr/>
          <a:lstStyle/>
          <a:p>
            <a:fld id="{B5AD5C58-880A-4499-BED9-F86FB0B4BC12}"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18</a:t>
            </a:fld>
            <a:endParaRPr lang="en-US"/>
          </a:p>
        </p:txBody>
      </p:sp>
      <mc:AlternateContent xmlns:mc="http://schemas.openxmlformats.org/markup-compatibility/2006" xmlns:a14="http://schemas.microsoft.com/office/drawing/2010/main">
        <mc:Choice Requires="a14">
          <p:sp>
            <p:nvSpPr>
              <p:cNvPr id="7" name="Rectangle 6"/>
              <p:cNvSpPr/>
              <p:nvPr/>
            </p:nvSpPr>
            <p:spPr>
              <a:xfrm>
                <a:off x="3657600" y="5029200"/>
                <a:ext cx="1984710"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ko-KR" altLang="en-US" b="1" i="1">
                              <a:latin typeface="Cambria Math" panose="02040503050406030204" pitchFamily="18" charset="0"/>
                            </a:rPr>
                          </m:ctrlPr>
                        </m:dPr>
                        <m:e>
                          <m:sSup>
                            <m:sSupPr>
                              <m:ctrlPr>
                                <a:rPr lang="ko-KR" altLang="en-US" b="1" i="1">
                                  <a:latin typeface="Cambria Math" panose="02040503050406030204" pitchFamily="18" charset="0"/>
                                </a:rPr>
                              </m:ctrlPr>
                            </m:sSupPr>
                            <m:e>
                              <m:r>
                                <a:rPr lang="ko-KR" altLang="en-US" b="1">
                                  <a:latin typeface="Cambria Math" panose="02040503050406030204" pitchFamily="18" charset="0"/>
                                </a:rPr>
                                <m:t>𝐅</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of</m:t>
                                  </m:r>
                                </m:e>
                              </m:d>
                            </m:sup>
                          </m:sSup>
                          <m:r>
                            <a:rPr lang="ko-KR" altLang="en-US" b="0" i="0">
                              <a:latin typeface="Cambria Math" panose="02040503050406030204" pitchFamily="18" charset="0"/>
                            </a:rPr>
                            <m:t>=</m:t>
                          </m:r>
                          <m:r>
                            <a:rPr lang="ko-KR" altLang="en-US" b="0" i="1">
                              <a:latin typeface="Cambria Math" panose="02040503050406030204" pitchFamily="18" charset="0"/>
                            </a:rPr>
                            <m:t>h</m:t>
                          </m:r>
                          <m:r>
                            <a:rPr lang="ko-KR" altLang="en-US" b="0" i="0">
                              <a:latin typeface="Cambria Math" panose="02040503050406030204" pitchFamily="18" charset="0"/>
                            </a:rPr>
                            <m:t>(</m:t>
                          </m:r>
                          <m:r>
                            <a:rPr lang="ko-KR" altLang="en-US" b="1" i="0">
                              <a:latin typeface="Cambria Math" panose="02040503050406030204" pitchFamily="18" charset="0"/>
                            </a:rPr>
                            <m:t>𝐀</m:t>
                          </m:r>
                          <m:r>
                            <a:rPr lang="ko-KR" altLang="en-US" b="0" i="0">
                              <a:latin typeface="Cambria Math" panose="02040503050406030204" pitchFamily="18" charset="0"/>
                            </a:rPr>
                            <m:t>, </m:t>
                          </m:r>
                          <m:sSup>
                            <m:sSupPr>
                              <m:ctrlPr>
                                <a:rPr lang="ko-KR" altLang="en-US" b="0" i="1">
                                  <a:latin typeface="Cambria Math" panose="02040503050406030204" pitchFamily="18" charset="0"/>
                                </a:rPr>
                              </m:ctrlPr>
                            </m:sSupPr>
                            <m:e>
                              <m:r>
                                <a:rPr lang="ko-KR" altLang="en-US" b="1" i="0">
                                  <a:latin typeface="Cambria Math" panose="02040503050406030204" pitchFamily="18" charset="0"/>
                                </a:rPr>
                                <m:t>𝐅</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if</m:t>
                                  </m:r>
                                </m:e>
                              </m:d>
                            </m:sup>
                          </m:sSup>
                        </m:e>
                      </m:d>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3657600" y="5029200"/>
                <a:ext cx="1984710" cy="410177"/>
              </a:xfrm>
              <a:prstGeom prst="rect">
                <a:avLst/>
              </a:prstGeom>
              <a:blipFill>
                <a:blip r:embed="rId2"/>
                <a:stretch>
                  <a:fillRect t="-152239" r="-30982" b="-229851"/>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33400" y="5496290"/>
                <a:ext cx="8686800" cy="908454"/>
              </a:xfrm>
              <a:prstGeom prst="rect">
                <a:avLst/>
              </a:prstGeom>
            </p:spPr>
            <p:txBody>
              <a:bodyPr wrap="square">
                <a:spAutoFit/>
              </a:bodyPr>
              <a:lstStyle/>
              <a:p>
                <a:r>
                  <a:rPr lang="en-US" altLang="ko-KR" sz="1600" b="1" dirty="0" smtClean="0">
                    <a:ea typeface="맑은 고딕" panose="020B0503020000020004" pitchFamily="50" charset="-127"/>
                    <a:cs typeface="Times New Roman" panose="02020603050405020304" pitchFamily="18" charset="0"/>
                  </a:rPr>
                  <a:t>- </a:t>
                </a:r>
                <a14:m>
                  <m:oMath xmlns:m="http://schemas.openxmlformats.org/officeDocument/2006/math">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𝐀</m:t>
                    </m:r>
                    <m:r>
                      <a:rPr lang="en-US" altLang="ko-KR" sz="1600" b="1">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b="1" i="1">
                            <a:effectLst/>
                            <a:latin typeface="Cambria Math" panose="02040503050406030204" pitchFamily="18" charset="0"/>
                            <a:ea typeface="Cambria Math" panose="02040503050406030204" pitchFamily="18" charset="0"/>
                          </a:rPr>
                        </m:ctrlPr>
                      </m:s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ℝ</m:t>
                        </m:r>
                      </m:e>
                      <m:sup>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N</m:t>
                        </m:r>
                        <m:r>
                          <a:rPr lang="en-US" altLang="ko-KR" sz="1600">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N</m:t>
                        </m:r>
                      </m:sup>
                    </m:sSup>
                  </m:oMath>
                </a14:m>
                <a:r>
                  <a:rPr lang="en-US" altLang="ko-KR" sz="1600" b="1" dirty="0">
                    <a:cs typeface="Times New Roman" panose="02020603050405020304" pitchFamily="18" charset="0"/>
                  </a:rPr>
                  <a:t> </a:t>
                </a:r>
                <a:r>
                  <a:rPr lang="en-US" altLang="ko-KR" sz="1600" dirty="0">
                    <a:cs typeface="Times New Roman" panose="02020603050405020304" pitchFamily="18" charset="0"/>
                  </a:rPr>
                  <a:t>denotes the adjacency matrix of the graph with N nodes </a:t>
                </a:r>
                <a:r>
                  <a:rPr lang="en-US" altLang="ko-KR" sz="1600" dirty="0">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600" dirty="0" smtClean="0">
                    <a:cs typeface="Times New Roman" panose="02020603050405020304" pitchFamily="18" charset="0"/>
                  </a:rPr>
                  <a:t> graph structure </a:t>
                </a:r>
                <a:r>
                  <a:rPr lang="ko-KR" altLang="en-US" sz="1600" dirty="0" smtClean="0">
                    <a:latin typeface="Arial" panose="020B0604020202020204" pitchFamily="34" charset="0"/>
                    <a:cs typeface="Arial" panose="020B0604020202020204" pitchFamily="34" charset="0"/>
                  </a:rPr>
                  <a:t>의미</a:t>
                </a:r>
                <a:endParaRPr lang="en-US" altLang="ko-KR" sz="1600" dirty="0" smtClean="0">
                  <a:latin typeface="Arial" panose="020B0604020202020204" pitchFamily="34" charset="0"/>
                  <a:cs typeface="Arial" panose="020B0604020202020204" pitchFamily="34" charset="0"/>
                </a:endParaRPr>
              </a:p>
              <a:p>
                <a:r>
                  <a:rPr lang="en-US" altLang="ko-KR" dirty="0" smtClean="0"/>
                  <a:t>-</a:t>
                </a:r>
                <a:r>
                  <a:rPr lang="ko-KR" altLang="ko-KR" dirty="0" smtClean="0"/>
                  <a:t> </a:t>
                </a:r>
                <a14:m>
                  <m:oMath xmlns:m="http://schemas.openxmlformats.org/officeDocument/2006/math">
                    <m:sSup>
                      <m:sSupPr>
                        <m:ctrlPr>
                          <a:rPr lang="ko-KR" altLang="ko-KR" i="1">
                            <a:latin typeface="Cambria Math" panose="02040503050406030204" pitchFamily="18" charset="0"/>
                          </a:rPr>
                        </m:ctrlPr>
                      </m:sSupPr>
                      <m:e>
                        <m:r>
                          <a:rPr lang="en-US" altLang="ko-KR" b="1" i="1">
                            <a:latin typeface="Cambria Math" panose="02040503050406030204" pitchFamily="18" charset="0"/>
                          </a:rPr>
                          <m:t>𝐅</m:t>
                        </m:r>
                      </m:e>
                      <m:sup>
                        <m:r>
                          <a:rPr lang="en-US" altLang="ko-KR" i="1">
                            <a:latin typeface="Cambria Math" panose="02040503050406030204" pitchFamily="18" charset="0"/>
                          </a:rPr>
                          <m:t>(</m:t>
                        </m:r>
                        <m:r>
                          <m:rPr>
                            <m:sty m:val="p"/>
                          </m:rPr>
                          <a:rPr lang="en-US" altLang="ko-KR">
                            <a:latin typeface="Cambria Math" panose="02040503050406030204" pitchFamily="18" charset="0"/>
                          </a:rPr>
                          <m:t>if</m:t>
                        </m:r>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ko-KR" altLang="ko-KR" b="1" i="1">
                            <a:latin typeface="Cambria Math" panose="02040503050406030204" pitchFamily="18" charset="0"/>
                          </a:rPr>
                        </m:ctrlPr>
                      </m:sSupPr>
                      <m:e>
                        <m:r>
                          <a:rPr lang="en-US" altLang="ko-KR" b="1" i="1">
                            <a:latin typeface="Cambria Math" panose="02040503050406030204" pitchFamily="18" charset="0"/>
                          </a:rPr>
                          <m:t>ℝ</m:t>
                        </m:r>
                      </m:e>
                      <m:sup>
                        <m:r>
                          <m:rPr>
                            <m:sty m:val="p"/>
                          </m:rPr>
                          <a:rPr lang="en-US" altLang="ko-KR">
                            <a:latin typeface="Cambria Math" panose="02040503050406030204" pitchFamily="18" charset="0"/>
                          </a:rPr>
                          <m:t>N</m:t>
                        </m:r>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𝑑</m:t>
                            </m:r>
                          </m:e>
                          <m:sub>
                            <m:r>
                              <m:rPr>
                                <m:sty m:val="p"/>
                              </m:rPr>
                              <a:rPr lang="en-US" altLang="ko-KR">
                                <a:latin typeface="Cambria Math" panose="02040503050406030204" pitchFamily="18" charset="0"/>
                              </a:rPr>
                              <m:t>if</m:t>
                            </m:r>
                          </m:sub>
                        </m:sSub>
                      </m:sup>
                    </m:sSup>
                  </m:oMath>
                </a14:m>
                <a:r>
                  <a:rPr lang="en-US" altLang="ko-KR" b="1" dirty="0"/>
                  <a:t> </a:t>
                </a:r>
                <a:r>
                  <a:rPr lang="en-US" altLang="ko-KR" dirty="0"/>
                  <a:t>and  </a:t>
                </a:r>
                <a14:m>
                  <m:oMath xmlns:m="http://schemas.openxmlformats.org/officeDocument/2006/math">
                    <m:sSup>
                      <m:sSupPr>
                        <m:ctrlPr>
                          <a:rPr lang="ko-KR" altLang="ko-KR" i="1">
                            <a:latin typeface="Cambria Math" panose="02040503050406030204" pitchFamily="18" charset="0"/>
                          </a:rPr>
                        </m:ctrlPr>
                      </m:sSupPr>
                      <m:e>
                        <m:r>
                          <a:rPr lang="en-US" altLang="ko-KR" b="1" i="1">
                            <a:latin typeface="Cambria Math" panose="02040503050406030204" pitchFamily="18" charset="0"/>
                          </a:rPr>
                          <m:t>𝐅</m:t>
                        </m:r>
                      </m:e>
                      <m:sup>
                        <m:r>
                          <a:rPr lang="en-US" altLang="ko-KR" i="1">
                            <a:latin typeface="Cambria Math" panose="02040503050406030204" pitchFamily="18" charset="0"/>
                          </a:rPr>
                          <m:t>(</m:t>
                        </m:r>
                        <m:r>
                          <m:rPr>
                            <m:sty m:val="p"/>
                          </m:rPr>
                          <a:rPr lang="en-US" altLang="ko-KR">
                            <a:latin typeface="Cambria Math" panose="02040503050406030204" pitchFamily="18" charset="0"/>
                          </a:rPr>
                          <m:t>of</m:t>
                        </m:r>
                        <m:r>
                          <a:rPr lang="en-US" altLang="ko-KR" i="1">
                            <a:latin typeface="Cambria Math" panose="02040503050406030204" pitchFamily="18" charset="0"/>
                          </a:rPr>
                          <m:t>)</m:t>
                        </m:r>
                      </m:sup>
                    </m:sSup>
                    <m:r>
                      <a:rPr lang="en-US" altLang="ko-KR" i="1">
                        <a:latin typeface="Cambria Math" panose="02040503050406030204" pitchFamily="18" charset="0"/>
                      </a:rPr>
                      <m:t>∈</m:t>
                    </m:r>
                    <m:sSup>
                      <m:sSupPr>
                        <m:ctrlPr>
                          <a:rPr lang="ko-KR" altLang="ko-KR" b="1" i="1">
                            <a:latin typeface="Cambria Math" panose="02040503050406030204" pitchFamily="18" charset="0"/>
                          </a:rPr>
                        </m:ctrlPr>
                      </m:sSupPr>
                      <m:e>
                        <m:r>
                          <a:rPr lang="en-US" altLang="ko-KR" b="1" i="1">
                            <a:latin typeface="Cambria Math" panose="02040503050406030204" pitchFamily="18" charset="0"/>
                          </a:rPr>
                          <m:t>ℝ</m:t>
                        </m:r>
                      </m:e>
                      <m:sup>
                        <m:r>
                          <m:rPr>
                            <m:sty m:val="p"/>
                          </m:rPr>
                          <a:rPr lang="en-US" altLang="ko-KR">
                            <a:latin typeface="Cambria Math" panose="02040503050406030204" pitchFamily="18" charset="0"/>
                          </a:rPr>
                          <m:t>N</m:t>
                        </m:r>
                        <m:r>
                          <a:rPr lang="en-US" altLang="ko-KR">
                            <a:latin typeface="Cambria Math" panose="02040503050406030204" pitchFamily="18" charset="0"/>
                          </a:rPr>
                          <m:t>×</m:t>
                        </m:r>
                        <m:sSub>
                          <m:sSubPr>
                            <m:ctrlPr>
                              <a:rPr lang="ko-KR" altLang="ko-KR" i="1">
                                <a:latin typeface="Cambria Math" panose="02040503050406030204" pitchFamily="18" charset="0"/>
                              </a:rPr>
                            </m:ctrlPr>
                          </m:sSubPr>
                          <m:e>
                            <m:r>
                              <a:rPr lang="en-US" altLang="ko-KR" i="1">
                                <a:latin typeface="Cambria Math" panose="02040503050406030204" pitchFamily="18" charset="0"/>
                              </a:rPr>
                              <m:t>𝑑</m:t>
                            </m:r>
                          </m:e>
                          <m:sub>
                            <m:r>
                              <m:rPr>
                                <m:sty m:val="p"/>
                              </m:rPr>
                              <a:rPr lang="en-US" altLang="ko-KR">
                                <a:latin typeface="Cambria Math" panose="02040503050406030204" pitchFamily="18" charset="0"/>
                              </a:rPr>
                              <m:t>of</m:t>
                            </m:r>
                          </m:sub>
                        </m:sSub>
                      </m:sup>
                    </m:sSup>
                  </m:oMath>
                </a14:m>
                <a:r>
                  <a:rPr lang="en-US" altLang="ko-KR" b="1" dirty="0"/>
                  <a:t> </a:t>
                </a:r>
                <a:r>
                  <a:rPr lang="en-US" altLang="ko-KR" dirty="0"/>
                  <a:t>denote the input and  output feature matrices where </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𝑑</m:t>
                        </m:r>
                      </m:e>
                      <m:sub>
                        <m:r>
                          <m:rPr>
                            <m:sty m:val="p"/>
                          </m:rPr>
                          <a:rPr lang="en-US" altLang="ko-KR">
                            <a:latin typeface="Cambria Math" panose="02040503050406030204" pitchFamily="18" charset="0"/>
                          </a:rPr>
                          <m:t>if</m:t>
                        </m:r>
                      </m:sub>
                    </m:sSub>
                  </m:oMath>
                </a14:m>
                <a:r>
                  <a:rPr lang="en-US" altLang="ko-KR" dirty="0"/>
                  <a:t> and </a:t>
                </a:r>
                <a14:m>
                  <m:oMath xmlns:m="http://schemas.openxmlformats.org/officeDocument/2006/math">
                    <m:sSub>
                      <m:sSubPr>
                        <m:ctrlPr>
                          <a:rPr lang="ko-KR" altLang="ko-KR" i="1">
                            <a:latin typeface="Cambria Math" panose="02040503050406030204" pitchFamily="18" charset="0"/>
                          </a:rPr>
                        </m:ctrlPr>
                      </m:sSubPr>
                      <m:e>
                        <m:r>
                          <a:rPr lang="en-US" altLang="ko-KR" i="1">
                            <a:latin typeface="Cambria Math" panose="02040503050406030204" pitchFamily="18" charset="0"/>
                          </a:rPr>
                          <m:t>𝑑</m:t>
                        </m:r>
                      </m:e>
                      <m:sub>
                        <m:r>
                          <m:rPr>
                            <m:sty m:val="p"/>
                          </m:rPr>
                          <a:rPr lang="en-US" altLang="ko-KR">
                            <a:latin typeface="Cambria Math" panose="02040503050406030204" pitchFamily="18" charset="0"/>
                          </a:rPr>
                          <m:t>of</m:t>
                        </m:r>
                      </m:sub>
                    </m:sSub>
                  </m:oMath>
                </a14:m>
                <a:r>
                  <a:rPr lang="en-US" altLang="ko-KR" dirty="0"/>
                  <a:t> are their dimensions, respectively</a:t>
                </a:r>
                <a:endParaRPr lang="ko-KR" altLang="en-US" sz="1600" dirty="0">
                  <a:latin typeface="Arial" panose="020B0604020202020204" pitchFamily="34" charset="0"/>
                  <a:cs typeface="Arial" panose="020B0604020202020204" pitchFamily="34"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533400" y="5496290"/>
                <a:ext cx="8686800" cy="908454"/>
              </a:xfrm>
              <a:prstGeom prst="rect">
                <a:avLst/>
              </a:prstGeom>
              <a:blipFill>
                <a:blip r:embed="rId3"/>
                <a:stretch>
                  <a:fillRect l="-632" t="-2013" b="-9396"/>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60781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r>
              <a:rPr lang="en-US" altLang="ko-KR" dirty="0" smtClean="0"/>
              <a:t> </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24326" y="2057400"/>
                <a:ext cx="8189912" cy="4114800"/>
              </a:xfrm>
            </p:spPr>
            <p:txBody>
              <a:bodyPr/>
              <a:lstStyle/>
              <a:p>
                <a:r>
                  <a:rPr lang="en-US" altLang="ko-KR" sz="2000" dirty="0" smtClean="0"/>
                  <a:t>Filtering (cont’d)</a:t>
                </a:r>
                <a:endParaRPr lang="en-US" altLang="ko-KR" sz="2000" dirty="0"/>
              </a:p>
              <a:p>
                <a:pPr lvl="1"/>
                <a:r>
                  <a:rPr lang="ko-KR" altLang="en-US" sz="1800" dirty="0"/>
                  <a:t>이렇게 노드의 특성 정보와 구조 정보 </a:t>
                </a:r>
                <a:r>
                  <a:rPr lang="en-US" altLang="ko-KR" sz="1800" dirty="0"/>
                  <a:t>(</a:t>
                </a:r>
                <a:r>
                  <a:rPr lang="ko-KR" altLang="en-US" sz="1800" dirty="0"/>
                  <a:t>즉</a:t>
                </a:r>
                <a:r>
                  <a:rPr lang="en-US" altLang="ko-KR" sz="1800" dirty="0"/>
                  <a:t>, </a:t>
                </a:r>
                <a:r>
                  <a:rPr lang="ko-KR" altLang="en-US" sz="1800" dirty="0"/>
                  <a:t>인접행렬</a:t>
                </a:r>
                <a:r>
                  <a:rPr lang="en-US" altLang="ko-KR" sz="1800" dirty="0"/>
                  <a:t>)</a:t>
                </a:r>
                <a:r>
                  <a:rPr lang="ko-KR" altLang="en-US" sz="1800" dirty="0"/>
                  <a:t>를 이용해서 특성 정보를 </a:t>
                </a:r>
                <a:r>
                  <a:rPr lang="ko-KR" altLang="en-US" sz="1800" dirty="0" smtClean="0"/>
                  <a:t>계산 또는 업데이트하는 </a:t>
                </a:r>
                <a:r>
                  <a:rPr lang="ko-KR" altLang="en-US" sz="1800" dirty="0"/>
                  <a:t>과정을 </a:t>
                </a:r>
                <a:r>
                  <a:rPr lang="en-US" altLang="ko-KR" sz="1800" dirty="0"/>
                  <a:t>graph filtering</a:t>
                </a:r>
                <a:r>
                  <a:rPr lang="ko-KR" altLang="en-US" sz="1800" dirty="0"/>
                  <a:t>이라고 </a:t>
                </a:r>
                <a:r>
                  <a:rPr lang="ko-KR" altLang="en-US" sz="1800" dirty="0" smtClean="0"/>
                  <a:t>함</a:t>
                </a:r>
                <a:endParaRPr lang="en-US" altLang="ko-KR" sz="1800" dirty="0" smtClean="0"/>
              </a:p>
              <a:p>
                <a:pPr lvl="1"/>
                <a14:m>
                  <m:oMath xmlns:m="http://schemas.openxmlformats.org/officeDocument/2006/math">
                    <m:r>
                      <a:rPr lang="ko-KR" altLang="en-US" sz="1800" i="1">
                        <a:latin typeface="Cambria Math" panose="02040503050406030204" pitchFamily="18" charset="0"/>
                      </a:rPr>
                      <m:t>h</m:t>
                    </m:r>
                    <m:r>
                      <a:rPr lang="en-US" altLang="ko-KR" sz="1800" b="0" i="1" smtClean="0">
                        <a:latin typeface="Cambria Math" panose="02040503050406030204" pitchFamily="18" charset="0"/>
                      </a:rPr>
                      <m:t>()</m:t>
                    </m:r>
                    <m:r>
                      <a:rPr lang="ko-KR" altLang="en-US" sz="1800" i="1">
                        <a:latin typeface="Cambria Math" panose="02040503050406030204" pitchFamily="18" charset="0"/>
                      </a:rPr>
                      <m:t> </m:t>
                    </m:r>
                  </m:oMath>
                </a14:m>
                <a:r>
                  <a:rPr lang="ko-KR" altLang="en-US" sz="1800" dirty="0" smtClean="0"/>
                  <a:t>가 </a:t>
                </a:r>
                <a:r>
                  <a:rPr lang="ko-KR" altLang="en-US" sz="1800" dirty="0"/>
                  <a:t>그래프 필터가 </a:t>
                </a:r>
                <a:r>
                  <a:rPr lang="ko-KR" altLang="en-US" sz="1800" dirty="0" smtClean="0"/>
                  <a:t>되며</a:t>
                </a:r>
                <a:r>
                  <a:rPr lang="en-US" altLang="ko-KR" sz="1800" dirty="0" smtClean="0"/>
                  <a:t>, </a:t>
                </a:r>
                <a:r>
                  <a:rPr lang="ko-KR" altLang="en-US" sz="1800" dirty="0" smtClean="0"/>
                  <a:t>그래프 </a:t>
                </a:r>
                <a:r>
                  <a:rPr lang="ko-KR" altLang="en-US" sz="1800" dirty="0"/>
                  <a:t>필터에는 여러 가지 종류가 </a:t>
                </a:r>
                <a:r>
                  <a:rPr lang="ko-KR" altLang="en-US" sz="1800" dirty="0" smtClean="0"/>
                  <a:t>존재</a:t>
                </a:r>
                <a:endParaRPr lang="en-US" altLang="ko-KR" sz="1800" dirty="0" smtClean="0"/>
              </a:p>
              <a:p>
                <a:pPr lvl="1"/>
                <a:r>
                  <a:rPr lang="ko-KR" altLang="en-US" sz="1800" dirty="0" smtClean="0"/>
                  <a:t>이러한 필터링 과정을 여러번 반복 </a:t>
                </a:r>
                <a:r>
                  <a:rPr lang="en-US" altLang="ko-KR" sz="1800" dirty="0" smtClean="0"/>
                  <a:t>(</a:t>
                </a:r>
                <a:r>
                  <a:rPr lang="ko-KR" altLang="en-US" sz="1800" dirty="0" smtClean="0"/>
                  <a:t>여러 개의 신경망 층을 적용한다고 생각할 수 있음</a:t>
                </a:r>
                <a:r>
                  <a:rPr lang="en-US" altLang="ko-KR" sz="1800" dirty="0" smtClean="0"/>
                  <a:t>)</a:t>
                </a:r>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24326" y="2057400"/>
                <a:ext cx="8189912" cy="4114800"/>
              </a:xfrm>
              <a:blipFill>
                <a:blip r:embed="rId2"/>
                <a:stretch>
                  <a:fillRect t="-889"/>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115BAE01-5097-4DC0-A0F5-8C3D6D3AFD4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19</a:t>
            </a:fld>
            <a:endParaRPr lang="en-US"/>
          </a:p>
        </p:txBody>
      </p:sp>
      <p:pic>
        <p:nvPicPr>
          <p:cNvPr id="8" name="Picture 7"/>
          <p:cNvPicPr>
            <a:picLocks noChangeAspect="1"/>
          </p:cNvPicPr>
          <p:nvPr/>
        </p:nvPicPr>
        <p:blipFill>
          <a:blip r:embed="rId3"/>
          <a:stretch>
            <a:fillRect/>
          </a:stretch>
        </p:blipFill>
        <p:spPr>
          <a:xfrm>
            <a:off x="298119" y="4138961"/>
            <a:ext cx="6113544" cy="2516459"/>
          </a:xfrm>
          <a:prstGeom prst="rect">
            <a:avLst/>
          </a:prstGeom>
        </p:spPr>
      </p:pic>
      <p:sp>
        <p:nvSpPr>
          <p:cNvPr id="9" name="TextBox 8"/>
          <p:cNvSpPr txBox="1"/>
          <p:nvPr/>
        </p:nvSpPr>
        <p:spPr>
          <a:xfrm>
            <a:off x="6078112" y="4093543"/>
            <a:ext cx="2895600" cy="2062103"/>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smtClean="0"/>
              <a:t>Node level </a:t>
            </a:r>
            <a:r>
              <a:rPr lang="ko-KR" altLang="en-US" sz="1600" dirty="0" smtClean="0"/>
              <a:t>작업의 경우</a:t>
            </a:r>
            <a:r>
              <a:rPr lang="en-US" altLang="ko-KR" sz="1600" dirty="0" smtClean="0"/>
              <a:t>, </a:t>
            </a:r>
            <a:r>
              <a:rPr lang="ko-KR" altLang="en-US" sz="1600" dirty="0" smtClean="0"/>
              <a:t>이러한 </a:t>
            </a:r>
            <a:r>
              <a:rPr lang="en-US" altLang="ko-KR" sz="1600" dirty="0" smtClean="0"/>
              <a:t>filtering </a:t>
            </a:r>
            <a:r>
              <a:rPr lang="ko-KR" altLang="en-US" sz="1600" dirty="0" smtClean="0"/>
              <a:t>과정을 거쳐</a:t>
            </a:r>
            <a:r>
              <a:rPr lang="en-US" altLang="ko-KR" sz="1600" dirty="0" smtClean="0"/>
              <a:t>, </a:t>
            </a:r>
            <a:r>
              <a:rPr lang="ko-KR" altLang="en-US" sz="1600" dirty="0" smtClean="0"/>
              <a:t>노드의 특성을 잘 나타내는 임베딩 벡터를 얻는 것으로 충분</a:t>
            </a:r>
            <a:endParaRPr lang="en-US" altLang="ko-KR" sz="1600" dirty="0" smtClean="0"/>
          </a:p>
          <a:p>
            <a:pPr marL="285750" indent="-285750">
              <a:buFont typeface="Arial" panose="020B0604020202020204" pitchFamily="34" charset="0"/>
              <a:buChar char="•"/>
            </a:pPr>
            <a:r>
              <a:rPr lang="ko-KR" altLang="en-US" sz="1600" dirty="0" smtClean="0"/>
              <a:t>하지만</a:t>
            </a:r>
            <a:r>
              <a:rPr lang="en-US" altLang="ko-KR" sz="1600" dirty="0" smtClean="0"/>
              <a:t>, graph level </a:t>
            </a:r>
            <a:r>
              <a:rPr lang="ko-KR" altLang="en-US" sz="1600" dirty="0" smtClean="0"/>
              <a:t>작업의 경우는 추가적인 과정이 더 필요 </a:t>
            </a:r>
            <a:r>
              <a:rPr lang="en-US" altLang="ko-KR" sz="1600" dirty="0" smtClean="0">
                <a:latin typeface="맑은 고딕" panose="020B0503020000020004" pitchFamily="50" charset="-127"/>
                <a:ea typeface="맑은 고딕" panose="020B0503020000020004" pitchFamily="50" charset="-127"/>
              </a:rPr>
              <a:t>⇒ </a:t>
            </a:r>
            <a:r>
              <a:rPr lang="ko-KR" altLang="en-US" sz="1600" dirty="0" smtClean="0">
                <a:latin typeface="맑은 고딕" panose="020B0503020000020004" pitchFamily="50" charset="-127"/>
                <a:ea typeface="맑은 고딕" panose="020B0503020000020004" pitchFamily="50" charset="-127"/>
              </a:rPr>
              <a:t>풀링 과정</a:t>
            </a:r>
            <a:endParaRPr lang="ko-KR" altLang="en-US" sz="1600" dirty="0"/>
          </a:p>
        </p:txBody>
      </p:sp>
    </p:spTree>
    <p:extLst>
      <p:ext uri="{BB962C8B-B14F-4D97-AF65-F5344CB8AC3E}">
        <p14:creationId xmlns:p14="http://schemas.microsoft.com/office/powerpoint/2010/main" val="431096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0" y="2136272"/>
                <a:ext cx="7772400" cy="4114800"/>
              </a:xfrm>
            </p:spPr>
            <p:txBody>
              <a:bodyPr/>
              <a:lstStyle/>
              <a:p>
                <a:r>
                  <a:rPr lang="en-US" altLang="ko-KR" sz="2000" dirty="0" smtClean="0"/>
                  <a:t>What is </a:t>
                </a:r>
                <a:r>
                  <a:rPr lang="en-US" altLang="ko-KR" sz="2000" dirty="0" err="1" smtClean="0"/>
                  <a:t>GNN</a:t>
                </a:r>
                <a:r>
                  <a:rPr lang="en-US" altLang="ko-KR" sz="2000" dirty="0" smtClean="0"/>
                  <a:t>?</a:t>
                </a:r>
              </a:p>
              <a:p>
                <a:pPr lvl="1"/>
                <a:r>
                  <a:rPr lang="en-US" altLang="ko-KR" sz="1800" dirty="0" smtClean="0"/>
                  <a:t>It is a type of neural networks that can be applied to graph data. </a:t>
                </a:r>
              </a:p>
              <a:p>
                <a:r>
                  <a:rPr lang="en-US" altLang="ko-KR" sz="2000" dirty="0" smtClean="0"/>
                  <a:t>Then what is a graph (a.k.a., network)?</a:t>
                </a:r>
              </a:p>
              <a:p>
                <a:pPr lvl="1"/>
                <a:r>
                  <a:rPr lang="en-US" altLang="ko-KR" sz="1800" dirty="0" smtClean="0"/>
                  <a:t>Something that is composed of nodes (or vertices) and ties (edges) between nodes. </a:t>
                </a:r>
              </a:p>
              <a:p>
                <a:pPr lvl="1"/>
                <a:r>
                  <a:rPr lang="en-US" altLang="ko-KR" sz="1800" dirty="0"/>
                  <a:t>A graph can be denoted </a:t>
                </a:r>
                <a:r>
                  <a:rPr lang="en-US" altLang="ko-KR" sz="1800" dirty="0" smtClean="0"/>
                  <a:t>as </a:t>
                </a:r>
                <a14:m>
                  <m:oMath xmlns:m="http://schemas.openxmlformats.org/officeDocument/2006/math">
                    <m:r>
                      <a:rPr lang="ko-KR" altLang="en-US" sz="1800" i="1" smtClean="0">
                        <a:latin typeface="Cambria Math" panose="02040503050406030204" pitchFamily="18" charset="0"/>
                      </a:rPr>
                      <m:t>𝒢</m:t>
                    </m:r>
                    <m:r>
                      <a:rPr lang="en-US" altLang="ko-KR" sz="1800" i="1">
                        <a:latin typeface="Cambria Math" panose="02040503050406030204" pitchFamily="18" charset="0"/>
                      </a:rPr>
                      <m:t>={</m:t>
                    </m:r>
                    <m:r>
                      <a:rPr lang="ko-KR" altLang="en-US" sz="1800" i="1" smtClean="0">
                        <a:latin typeface="Cambria Math" panose="02040503050406030204" pitchFamily="18" charset="0"/>
                      </a:rPr>
                      <m:t>𝒱</m:t>
                    </m:r>
                    <m:r>
                      <a:rPr lang="en-US" altLang="ko-KR" sz="1800" i="1">
                        <a:latin typeface="Cambria Math" panose="02040503050406030204" pitchFamily="18" charset="0"/>
                      </a:rPr>
                      <m:t>,</m:t>
                    </m:r>
                    <m:r>
                      <a:rPr lang="en-US" altLang="ko-KR" sz="1800" b="0" i="1" smtClean="0">
                        <a:latin typeface="Cambria Math" panose="02040503050406030204" pitchFamily="18" charset="0"/>
                      </a:rPr>
                      <m:t> </m:t>
                    </m:r>
                    <m:r>
                      <a:rPr lang="en-US" altLang="ko-KR" sz="1800" i="1" smtClean="0">
                        <a:latin typeface="Cambria Math" panose="02040503050406030204" pitchFamily="18" charset="0"/>
                        <a:ea typeface="Cambria Math" panose="02040503050406030204" pitchFamily="18" charset="0"/>
                      </a:rPr>
                      <m:t>ℰ</m:t>
                    </m:r>
                    <m:r>
                      <a:rPr lang="en-US" altLang="ko-KR" sz="1800" i="1">
                        <a:latin typeface="Cambria Math" panose="02040503050406030204" pitchFamily="18" charset="0"/>
                      </a:rPr>
                      <m:t>}</m:t>
                    </m:r>
                  </m:oMath>
                </a14:m>
                <a:r>
                  <a:rPr lang="en-US" altLang="ko-KR" sz="1800" dirty="0" smtClean="0"/>
                  <a:t>, </a:t>
                </a:r>
                <a:r>
                  <a:rPr lang="en-US" altLang="ko-KR" sz="1800" dirty="0"/>
                  <a:t>where </a:t>
                </a:r>
                <a14:m>
                  <m:oMath xmlns:m="http://schemas.openxmlformats.org/officeDocument/2006/math">
                    <m:r>
                      <a:rPr lang="ko-KR" altLang="en-US" sz="1800" i="1">
                        <a:latin typeface="Cambria Math" panose="02040503050406030204" pitchFamily="18" charset="0"/>
                      </a:rPr>
                      <m:t>𝒱</m:t>
                    </m:r>
                    <m:r>
                      <a:rPr lang="en-US" altLang="ko-KR" sz="1800" i="1" smtClean="0">
                        <a:latin typeface="Cambria Math" panose="02040503050406030204" pitchFamily="18" charset="0"/>
                      </a:rPr>
                      <m:t>={</m:t>
                    </m:r>
                    <m:sSub>
                      <m:sSubPr>
                        <m:ctrlPr>
                          <a:rPr lang="en-US" altLang="ko-KR" sz="1800" i="1" smtClean="0">
                            <a:latin typeface="Cambria Math" panose="02040503050406030204" pitchFamily="18" charset="0"/>
                          </a:rPr>
                        </m:ctrlPr>
                      </m:sSubPr>
                      <m:e>
                        <m:r>
                          <a:rPr lang="en-US" altLang="ko-KR" sz="1800" i="1">
                            <a:latin typeface="Cambria Math" panose="02040503050406030204" pitchFamily="18" charset="0"/>
                          </a:rPr>
                          <m:t>𝑣</m:t>
                        </m:r>
                      </m:e>
                      <m:sub>
                        <m:r>
                          <a:rPr lang="en-US" altLang="ko-KR" sz="1800" i="1">
                            <a:latin typeface="Cambria Math" panose="02040503050406030204" pitchFamily="18" charset="0"/>
                          </a:rPr>
                          <m:t>1</m:t>
                        </m:r>
                      </m:sub>
                    </m:sSub>
                    <m:r>
                      <a:rPr lang="en-US" altLang="ko-KR" sz="1800" i="1">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𝑣</m:t>
                        </m:r>
                      </m:e>
                      <m:sub>
                        <m:r>
                          <m:rPr>
                            <m:sty m:val="p"/>
                          </m:rPr>
                          <a:rPr lang="en-US" altLang="ko-KR" sz="1800" i="1">
                            <a:latin typeface="Cambria Math" panose="02040503050406030204" pitchFamily="18" charset="0"/>
                          </a:rPr>
                          <m:t>N</m:t>
                        </m:r>
                      </m:sub>
                    </m:sSub>
                    <m:r>
                      <a:rPr lang="en-US" altLang="ko-KR" sz="1800" i="1">
                        <a:latin typeface="Cambria Math" panose="02040503050406030204" pitchFamily="18" charset="0"/>
                      </a:rPr>
                      <m:t>}</m:t>
                    </m:r>
                  </m:oMath>
                </a14:m>
                <a:r>
                  <a:rPr lang="en-US" altLang="ko-KR" sz="1800" dirty="0" smtClean="0"/>
                  <a:t> </a:t>
                </a:r>
                <a:r>
                  <a:rPr lang="en-US" altLang="ko-KR" sz="1800" dirty="0"/>
                  <a:t>is a set of N = </a:t>
                </a:r>
                <a:r>
                  <a:rPr lang="en-US" altLang="ko-KR" sz="1800" dirty="0" smtClean="0"/>
                  <a:t>|</a:t>
                </a:r>
                <a14:m>
                  <m:oMath xmlns:m="http://schemas.openxmlformats.org/officeDocument/2006/math">
                    <m:r>
                      <a:rPr lang="ko-KR" altLang="en-US" sz="1800" i="1">
                        <a:latin typeface="Cambria Math" panose="02040503050406030204" pitchFamily="18" charset="0"/>
                      </a:rPr>
                      <m:t>𝒱</m:t>
                    </m:r>
                  </m:oMath>
                </a14:m>
                <a:r>
                  <a:rPr lang="en-US" altLang="ko-KR" sz="1800" dirty="0" smtClean="0"/>
                  <a:t>| </a:t>
                </a:r>
                <a:r>
                  <a:rPr lang="en-US" altLang="ko-KR" sz="1800" dirty="0"/>
                  <a:t>nodes and </a:t>
                </a:r>
                <a14:m>
                  <m:oMath xmlns:m="http://schemas.openxmlformats.org/officeDocument/2006/math">
                    <m:r>
                      <a:rPr lang="en-US" altLang="ko-KR" sz="1800" i="1">
                        <a:latin typeface="Cambria Math" panose="02040503050406030204" pitchFamily="18" charset="0"/>
                        <a:ea typeface="Cambria Math" panose="02040503050406030204" pitchFamily="18" charset="0"/>
                      </a:rPr>
                      <m:t>ℰ</m:t>
                    </m:r>
                    <m:r>
                      <a:rPr lang="en-US" altLang="ko-KR" sz="1800" i="1">
                        <a:latin typeface="Cambria Math" panose="02040503050406030204" pitchFamily="18" charset="0"/>
                        <a:ea typeface="Cambria Math" panose="02040503050406030204" pitchFamily="18" charset="0"/>
                      </a:rPr>
                      <m:t> ={</m:t>
                    </m:r>
                    <m:sSub>
                      <m:sSubPr>
                        <m:ctrlPr>
                          <a:rPr lang="en-US" altLang="ko-KR" sz="1800" i="1">
                            <a:latin typeface="Cambria Math" panose="02040503050406030204" pitchFamily="18" charset="0"/>
                          </a:rPr>
                        </m:ctrlPr>
                      </m:sSubPr>
                      <m:e>
                        <m:r>
                          <a:rPr lang="en-US" altLang="ko-KR" sz="1800" i="1" smtClean="0">
                            <a:latin typeface="Cambria Math" panose="02040503050406030204" pitchFamily="18" charset="0"/>
                          </a:rPr>
                          <m:t>𝑒</m:t>
                        </m:r>
                      </m:e>
                      <m:sub>
                        <m:r>
                          <a:rPr lang="en-US" altLang="ko-KR" sz="1800" i="1">
                            <a:latin typeface="Cambria Math" panose="02040503050406030204" pitchFamily="18" charset="0"/>
                          </a:rPr>
                          <m:t>1</m:t>
                        </m:r>
                      </m:sub>
                    </m:sSub>
                    <m:r>
                      <a:rPr lang="en-US" altLang="ko-KR" sz="1800" i="1">
                        <a:latin typeface="Cambria Math" panose="02040503050406030204" pitchFamily="18" charset="0"/>
                      </a:rPr>
                      <m:t>,...,</m:t>
                    </m:r>
                    <m:sSub>
                      <m:sSubPr>
                        <m:ctrlPr>
                          <a:rPr lang="en-US" altLang="ko-KR" sz="1800" i="1">
                            <a:latin typeface="Cambria Math" panose="02040503050406030204" pitchFamily="18" charset="0"/>
                          </a:rPr>
                        </m:ctrlPr>
                      </m:sSubPr>
                      <m:e>
                        <m:r>
                          <a:rPr lang="en-US" altLang="ko-KR" sz="1800" i="1">
                            <a:latin typeface="Cambria Math" panose="02040503050406030204" pitchFamily="18" charset="0"/>
                          </a:rPr>
                          <m:t>𝑒</m:t>
                        </m:r>
                      </m:e>
                      <m:sub>
                        <m:r>
                          <m:rPr>
                            <m:sty m:val="p"/>
                          </m:rPr>
                          <a:rPr lang="en-US" altLang="ko-KR" sz="1800" i="1">
                            <a:latin typeface="Cambria Math" panose="02040503050406030204" pitchFamily="18" charset="0"/>
                          </a:rPr>
                          <m:t>M</m:t>
                        </m:r>
                      </m:sub>
                    </m:sSub>
                    <m:r>
                      <a:rPr lang="en-US" altLang="ko-KR" sz="1800" i="1">
                        <a:latin typeface="Cambria Math" panose="02040503050406030204" pitchFamily="18" charset="0"/>
                      </a:rPr>
                      <m:t>}</m:t>
                    </m:r>
                  </m:oMath>
                </a14:m>
                <a:r>
                  <a:rPr lang="en-US" altLang="ko-KR" sz="1800" dirty="0"/>
                  <a:t> is a set of M edges. </a:t>
                </a:r>
              </a:p>
              <a:p>
                <a:pPr lvl="1"/>
                <a:r>
                  <a:rPr lang="en-US" altLang="ko-KR" sz="1800" dirty="0" smtClean="0"/>
                  <a:t>Example graph</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0" y="2136272"/>
                <a:ext cx="7772400" cy="4114800"/>
              </a:xfrm>
              <a:blipFill>
                <a:blip r:embed="rId2"/>
                <a:stretch>
                  <a:fillRect t="-741" r="-1098"/>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C40C8002-A8DD-4007-B167-BD0A0E0A8B25}"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a:t>
            </a:fld>
            <a:endParaRPr lang="en-US"/>
          </a:p>
        </p:txBody>
      </p:sp>
      <p:pic>
        <p:nvPicPr>
          <p:cNvPr id="8" name="Picture 7"/>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688" y="4505906"/>
            <a:ext cx="3507423" cy="1981200"/>
          </a:xfrm>
          <a:prstGeom prst="rect">
            <a:avLst/>
          </a:prstGeom>
          <a:noFill/>
        </p:spPr>
      </p:pic>
    </p:spTree>
    <p:extLst>
      <p:ext uri="{BB962C8B-B14F-4D97-AF65-F5344CB8AC3E}">
        <p14:creationId xmlns:p14="http://schemas.microsoft.com/office/powerpoint/2010/main" val="1445275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a:xfrm>
            <a:off x="848528" y="2042835"/>
            <a:ext cx="8095447" cy="4114800"/>
          </a:xfrm>
        </p:spPr>
        <p:txBody>
          <a:bodyPr/>
          <a:lstStyle/>
          <a:p>
            <a:r>
              <a:rPr lang="en-US" altLang="ko-KR" sz="2000" dirty="0" smtClean="0"/>
              <a:t>Pooling</a:t>
            </a:r>
          </a:p>
          <a:p>
            <a:pPr lvl="1"/>
            <a:r>
              <a:rPr lang="en-US" altLang="ko-KR" sz="1800" dirty="0" smtClean="0"/>
              <a:t>Graph level </a:t>
            </a:r>
            <a:r>
              <a:rPr lang="ko-KR" altLang="en-US" sz="1800" dirty="0" smtClean="0"/>
              <a:t>작업에서는 </a:t>
            </a:r>
            <a:r>
              <a:rPr lang="en-US" altLang="ko-KR" sz="1800" dirty="0" smtClean="0"/>
              <a:t>filtering</a:t>
            </a:r>
            <a:r>
              <a:rPr lang="ko-KR" altLang="en-US" sz="1800" dirty="0" smtClean="0"/>
              <a:t>을 거쳐 업데이트된 노드의 임베딩 정보를 통합해서 그래프의 특성을 나타내는 임베딩 정보를 계산하는 것이 필요 </a:t>
            </a:r>
            <a:r>
              <a:rPr lang="ko-KR" altLang="en-US" sz="1800" dirty="0" smtClean="0">
                <a:latin typeface="맑은 고딕" panose="020B0503020000020004" pitchFamily="50" charset="-127"/>
                <a:ea typeface="맑은 고딕" panose="020B0503020000020004" pitchFamily="50" charset="-127"/>
              </a:rPr>
              <a:t>⇒</a:t>
            </a:r>
            <a:r>
              <a:rPr lang="ko-KR" altLang="en-US" sz="1800" dirty="0" smtClean="0"/>
              <a:t> </a:t>
            </a:r>
            <a:r>
              <a:rPr lang="en-US" altLang="ko-KR" sz="1800" dirty="0" smtClean="0"/>
              <a:t>pooling </a:t>
            </a:r>
            <a:r>
              <a:rPr lang="ko-KR" altLang="en-US" sz="1800" dirty="0" smtClean="0"/>
              <a:t>과정이 필요</a:t>
            </a:r>
            <a:endParaRPr lang="en-US" altLang="ko-KR" sz="1800" dirty="0" smtClean="0"/>
          </a:p>
          <a:p>
            <a:pPr lvl="1"/>
            <a:r>
              <a:rPr lang="en-US" altLang="ko-KR" sz="1800" dirty="0" smtClean="0"/>
              <a:t>Pooling </a:t>
            </a:r>
            <a:r>
              <a:rPr lang="ko-KR" altLang="en-US" sz="1800" dirty="0" smtClean="0"/>
              <a:t>과정에서는 하나의 그래프에 대한 정보 </a:t>
            </a:r>
            <a:r>
              <a:rPr lang="en-US" altLang="ko-KR" sz="1800" dirty="0" smtClean="0"/>
              <a:t>(</a:t>
            </a:r>
            <a:r>
              <a:rPr lang="ko-KR" altLang="en-US" sz="1800" dirty="0" smtClean="0"/>
              <a:t>즉</a:t>
            </a:r>
            <a:r>
              <a:rPr lang="en-US" altLang="ko-KR" sz="1800" dirty="0" smtClean="0"/>
              <a:t>, </a:t>
            </a:r>
            <a:r>
              <a:rPr lang="ko-KR" altLang="en-US" sz="1800" dirty="0" smtClean="0"/>
              <a:t>인접행렬과 노드의 피쳐 혹은 임베딩 정보</a:t>
            </a:r>
            <a:r>
              <a:rPr lang="en-US" altLang="ko-KR" sz="1800" dirty="0" smtClean="0"/>
              <a:t>)</a:t>
            </a:r>
            <a:r>
              <a:rPr lang="ko-KR" altLang="en-US" sz="1800" dirty="0" smtClean="0"/>
              <a:t>를 입력 받아</a:t>
            </a:r>
            <a:r>
              <a:rPr lang="en-US" altLang="ko-KR" sz="1800" dirty="0" smtClean="0"/>
              <a:t>, </a:t>
            </a:r>
            <a:r>
              <a:rPr lang="ko-KR" altLang="en-US" sz="1800" dirty="0" smtClean="0"/>
              <a:t>노드의 수가 적은 그래프를 결과물로 출력 </a:t>
            </a:r>
            <a:r>
              <a:rPr lang="en-US" altLang="ko-KR" sz="1800" dirty="0" smtClean="0"/>
              <a:t>(</a:t>
            </a:r>
            <a:r>
              <a:rPr lang="ko-KR" altLang="en-US" sz="1800" dirty="0" smtClean="0"/>
              <a:t>이러한 그래프를 </a:t>
            </a:r>
            <a:r>
              <a:rPr lang="en-US" altLang="ko-KR" sz="1800" dirty="0"/>
              <a:t> coarsened </a:t>
            </a:r>
            <a:r>
              <a:rPr lang="en-US" altLang="ko-KR" sz="1800" dirty="0" smtClean="0"/>
              <a:t>graph</a:t>
            </a:r>
            <a:r>
              <a:rPr lang="ko-KR" altLang="en-US" sz="1800" dirty="0" smtClean="0"/>
              <a:t>라고 표현</a:t>
            </a:r>
            <a:r>
              <a:rPr lang="en-US" altLang="ko-KR" sz="1800" dirty="0" smtClean="0"/>
              <a:t>) </a:t>
            </a:r>
            <a:endParaRPr lang="en-US" altLang="ko-KR" sz="1800" dirty="0" smtClean="0">
              <a:latin typeface="맑은 고딕" panose="020B0503020000020004" pitchFamily="50" charset="-127"/>
              <a:ea typeface="맑은 고딕" panose="020B0503020000020004" pitchFamily="50" charset="-127"/>
            </a:endParaRPr>
          </a:p>
          <a:p>
            <a:pPr lvl="1"/>
            <a:r>
              <a:rPr lang="en-US" altLang="ko-KR" sz="1800" dirty="0"/>
              <a:t>Pooling </a:t>
            </a:r>
            <a:r>
              <a:rPr lang="ko-KR" altLang="en-US" sz="1800" dirty="0"/>
              <a:t>과정의 결과물</a:t>
            </a:r>
            <a:r>
              <a:rPr lang="en-US" altLang="ko-KR" sz="1800" dirty="0"/>
              <a:t> ⇒ coarsened graph</a:t>
            </a:r>
            <a:r>
              <a:rPr lang="ko-KR" altLang="en-US" sz="1800" dirty="0"/>
              <a:t>의 인접행렬과 노드 임베딩 </a:t>
            </a:r>
            <a:r>
              <a:rPr lang="ko-KR" altLang="en-US" sz="1800" dirty="0" smtClean="0"/>
              <a:t>벡터</a:t>
            </a:r>
            <a:r>
              <a:rPr lang="en-US" altLang="ko-KR" sz="1800" dirty="0" smtClean="0"/>
              <a:t>. </a:t>
            </a:r>
            <a:r>
              <a:rPr lang="ko-KR" altLang="en-US" sz="1800" dirty="0" smtClean="0"/>
              <a:t>이는 아래와 같이 표현</a:t>
            </a:r>
            <a:endParaRPr lang="ko-KR" altLang="en-US" sz="1800" dirty="0"/>
          </a:p>
        </p:txBody>
      </p:sp>
      <p:sp>
        <p:nvSpPr>
          <p:cNvPr id="4" name="Date Placeholder 3"/>
          <p:cNvSpPr>
            <a:spLocks noGrp="1"/>
          </p:cNvSpPr>
          <p:nvPr>
            <p:ph type="dt" sz="half" idx="10"/>
          </p:nvPr>
        </p:nvSpPr>
        <p:spPr/>
        <p:txBody>
          <a:bodyPr/>
          <a:lstStyle/>
          <a:p>
            <a:fld id="{245F5D0E-1B76-4A78-A7B0-81692C4A5E39}"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20</a:t>
            </a:fld>
            <a:endParaRPr lang="en-US"/>
          </a:p>
        </p:txBody>
      </p:sp>
      <mc:AlternateContent xmlns:mc="http://schemas.openxmlformats.org/markup-compatibility/2006" xmlns:a14="http://schemas.microsoft.com/office/drawing/2010/main">
        <mc:Choice Requires="a14">
          <p:sp>
            <p:nvSpPr>
              <p:cNvPr id="8" name="Rectangle 7"/>
              <p:cNvSpPr/>
              <p:nvPr/>
            </p:nvSpPr>
            <p:spPr>
              <a:xfrm>
                <a:off x="3102362" y="4953000"/>
                <a:ext cx="3289554" cy="4101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ko-KR" altLang="en-US" b="1" i="1">
                              <a:latin typeface="Cambria Math" panose="02040503050406030204" pitchFamily="18" charset="0"/>
                            </a:rPr>
                          </m:ctrlPr>
                        </m:dPr>
                        <m:e>
                          <m:sSup>
                            <m:sSupPr>
                              <m:ctrlPr>
                                <a:rPr lang="ko-KR" altLang="en-US" b="1" i="1">
                                  <a:latin typeface="Cambria Math" panose="02040503050406030204" pitchFamily="18" charset="0"/>
                                </a:rPr>
                              </m:ctrlPr>
                            </m:sSupPr>
                            <m:e>
                              <m:r>
                                <a:rPr lang="ko-KR" altLang="en-US" b="1">
                                  <a:latin typeface="Cambria Math" panose="02040503050406030204" pitchFamily="18" charset="0"/>
                                </a:rPr>
                                <m:t>𝐀</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op</m:t>
                                  </m:r>
                                </m:e>
                              </m:d>
                            </m:sup>
                          </m:sSup>
                          <m:r>
                            <a:rPr lang="ko-KR" altLang="en-US" b="0" i="0">
                              <a:latin typeface="Cambria Math" panose="02040503050406030204" pitchFamily="18" charset="0"/>
                            </a:rPr>
                            <m:t>,</m:t>
                          </m:r>
                          <m:sSup>
                            <m:sSupPr>
                              <m:ctrlPr>
                                <a:rPr lang="ko-KR" altLang="en-US" b="0" i="1">
                                  <a:latin typeface="Cambria Math" panose="02040503050406030204" pitchFamily="18" charset="0"/>
                                </a:rPr>
                              </m:ctrlPr>
                            </m:sSupPr>
                            <m:e>
                              <m:r>
                                <a:rPr lang="ko-KR" altLang="en-US" b="1" i="0">
                                  <a:latin typeface="Cambria Math" panose="02040503050406030204" pitchFamily="18" charset="0"/>
                                </a:rPr>
                                <m:t>𝐅</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op</m:t>
                                  </m:r>
                                </m:e>
                              </m:d>
                            </m:sup>
                          </m:sSup>
                          <m:r>
                            <a:rPr lang="ko-KR" altLang="en-US" b="0" i="0">
                              <a:latin typeface="Cambria Math" panose="02040503050406030204" pitchFamily="18" charset="0"/>
                            </a:rPr>
                            <m:t>=</m:t>
                          </m:r>
                          <m:r>
                            <m:rPr>
                              <m:sty m:val="p"/>
                            </m:rPr>
                            <a:rPr lang="ko-KR" altLang="en-US" b="0" i="0">
                              <a:latin typeface="Cambria Math" panose="02040503050406030204" pitchFamily="18" charset="0"/>
                            </a:rPr>
                            <m:t>pool</m:t>
                          </m:r>
                          <m:r>
                            <a:rPr lang="ko-KR" altLang="en-US" b="0" i="0">
                              <a:latin typeface="Cambria Math" panose="02040503050406030204" pitchFamily="18" charset="0"/>
                            </a:rPr>
                            <m:t>(</m:t>
                          </m:r>
                          <m:sSup>
                            <m:sSupPr>
                              <m:ctrlPr>
                                <a:rPr lang="ko-KR" altLang="en-US" b="0" i="1">
                                  <a:latin typeface="Cambria Math" panose="02040503050406030204" pitchFamily="18" charset="0"/>
                                </a:rPr>
                              </m:ctrlPr>
                            </m:sSupPr>
                            <m:e>
                              <m:r>
                                <a:rPr lang="ko-KR" altLang="en-US" b="1" i="0">
                                  <a:latin typeface="Cambria Math" panose="02040503050406030204" pitchFamily="18" charset="0"/>
                                </a:rPr>
                                <m:t>𝐀</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ip</m:t>
                                  </m:r>
                                </m:e>
                              </m:d>
                            </m:sup>
                          </m:sSup>
                          <m:r>
                            <a:rPr lang="ko-KR" altLang="en-US" b="0" i="0">
                              <a:latin typeface="Cambria Math" panose="02040503050406030204" pitchFamily="18" charset="0"/>
                            </a:rPr>
                            <m:t>, </m:t>
                          </m:r>
                          <m:sSup>
                            <m:sSupPr>
                              <m:ctrlPr>
                                <a:rPr lang="ko-KR" altLang="en-US" b="0" i="1">
                                  <a:latin typeface="Cambria Math" panose="02040503050406030204" pitchFamily="18" charset="0"/>
                                </a:rPr>
                              </m:ctrlPr>
                            </m:sSupPr>
                            <m:e>
                              <m:r>
                                <a:rPr lang="ko-KR" altLang="en-US" b="1" i="0">
                                  <a:latin typeface="Cambria Math" panose="02040503050406030204" pitchFamily="18" charset="0"/>
                                </a:rPr>
                                <m:t>𝐅</m:t>
                              </m:r>
                            </m:e>
                            <m:sup>
                              <m:d>
                                <m:dPr>
                                  <m:ctrlPr>
                                    <a:rPr lang="ko-KR" altLang="en-US" b="1" i="1">
                                      <a:latin typeface="Cambria Math" panose="02040503050406030204" pitchFamily="18" charset="0"/>
                                    </a:rPr>
                                  </m:ctrlPr>
                                </m:dPr>
                                <m:e>
                                  <m:r>
                                    <m:rPr>
                                      <m:sty m:val="p"/>
                                    </m:rPr>
                                    <a:rPr lang="ko-KR" altLang="en-US" b="0" i="0">
                                      <a:latin typeface="Cambria Math" panose="02040503050406030204" pitchFamily="18" charset="0"/>
                                    </a:rPr>
                                    <m:t>ip</m:t>
                                  </m:r>
                                </m:e>
                              </m:d>
                            </m:sup>
                          </m:sSup>
                        </m:e>
                      </m:d>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3102362" y="4953000"/>
                <a:ext cx="3289554" cy="410177"/>
              </a:xfrm>
              <a:prstGeom prst="rect">
                <a:avLst/>
              </a:prstGeom>
              <a:blipFill>
                <a:blip r:embed="rId2"/>
                <a:stretch>
                  <a:fillRect t="-152239" r="-18519" b="-22835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851030" y="5449180"/>
                <a:ext cx="8092945" cy="595035"/>
              </a:xfrm>
              <a:prstGeom prst="rect">
                <a:avLst/>
              </a:prstGeom>
            </p:spPr>
            <p:txBody>
              <a:bodyPr wrap="square">
                <a:spAutoFit/>
              </a:bodyPr>
              <a:lstStyle/>
              <a:p>
                <a:r>
                  <a:rPr lang="en-US" altLang="ko-KR" sz="1600" dirty="0">
                    <a:cs typeface="Times New Roman" panose="02020603050405020304" pitchFamily="18" charset="0"/>
                  </a:rPr>
                  <a:t>where </a:t>
                </a:r>
                <a14:m>
                  <m:oMath xmlns:m="http://schemas.openxmlformats.org/officeDocument/2006/math">
                    <m:sSup>
                      <m:sSupPr>
                        <m:ctrlPr>
                          <a:rPr lang="ko-KR" altLang="ko-KR" sz="1600" b="1" i="1">
                            <a:effectLst/>
                            <a:latin typeface="Cambria Math" panose="02040503050406030204" pitchFamily="18" charset="0"/>
                            <a:ea typeface="Cambria Math" panose="02040503050406030204" pitchFamily="18" charset="0"/>
                          </a:rPr>
                        </m:ctrlPr>
                      </m:s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𝐀</m:t>
                        </m:r>
                      </m:e>
                      <m: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ip</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 </m:t>
                    </m:r>
                    <m:sSup>
                      <m:sSupPr>
                        <m:ctrlPr>
                          <a:rPr lang="ko-KR" altLang="ko-KR" sz="1600" i="1">
                            <a:effectLst/>
                            <a:latin typeface="Cambria Math" panose="02040503050406030204" pitchFamily="18" charset="0"/>
                            <a:ea typeface="Cambria Math" panose="02040503050406030204" pitchFamily="18" charset="0"/>
                          </a:rPr>
                        </m:ctrlPr>
                      </m:s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𝐅</m:t>
                        </m:r>
                      </m:e>
                      <m: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ip</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 </m:t>
                    </m:r>
                    <m:sSup>
                      <m:sSupPr>
                        <m:ctrlPr>
                          <a:rPr lang="ko-KR" altLang="ko-KR" sz="1600" b="1" i="1">
                            <a:effectLst/>
                            <a:latin typeface="Cambria Math" panose="02040503050406030204" pitchFamily="18" charset="0"/>
                            <a:ea typeface="Cambria Math" panose="02040503050406030204" pitchFamily="18" charset="0"/>
                          </a:rPr>
                        </m:ctrlPr>
                      </m:s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𝐀</m:t>
                        </m:r>
                      </m:e>
                      <m: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op</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i="1">
                            <a:effectLst/>
                            <a:latin typeface="Cambria Math" panose="02040503050406030204" pitchFamily="18" charset="0"/>
                            <a:ea typeface="Cambria Math" panose="02040503050406030204" pitchFamily="18" charset="0"/>
                          </a:rPr>
                        </m:ctrlPr>
                      </m:s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𝐅</m:t>
                        </m:r>
                      </m:e>
                      <m: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op</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up>
                    </m:sSup>
                  </m:oMath>
                </a14:m>
                <a:r>
                  <a:rPr lang="en-US" altLang="ko-KR" sz="1600" dirty="0">
                    <a:cs typeface="Times New Roman" panose="02020603050405020304" pitchFamily="18" charset="0"/>
                  </a:rPr>
                  <a:t> are the adjacency matrices and feature matrices before and after the pooling  operation, respectively.</a:t>
                </a:r>
                <a:endParaRPr lang="ko-KR" alt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851030" y="5449180"/>
                <a:ext cx="8092945" cy="595035"/>
              </a:xfrm>
              <a:prstGeom prst="rect">
                <a:avLst/>
              </a:prstGeom>
              <a:blipFill>
                <a:blip r:embed="rId3"/>
                <a:stretch>
                  <a:fillRect l="-452" t="-2041" r="-754" b="-1224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40563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smtClean="0"/>
              <a:t>Pooling (cont’d)</a:t>
            </a:r>
          </a:p>
          <a:p>
            <a:pPr lvl="1"/>
            <a:r>
              <a:rPr lang="ko-KR" altLang="en-US" sz="2000" dirty="0" smtClean="0"/>
              <a:t>이를 그림으로 표현하면 아래와 같음</a:t>
            </a:r>
            <a:endParaRPr lang="ko-KR" altLang="en-US" sz="2000" dirty="0"/>
          </a:p>
        </p:txBody>
      </p:sp>
      <p:sp>
        <p:nvSpPr>
          <p:cNvPr id="4" name="Date Placeholder 3"/>
          <p:cNvSpPr>
            <a:spLocks noGrp="1"/>
          </p:cNvSpPr>
          <p:nvPr>
            <p:ph type="dt" sz="half" idx="10"/>
          </p:nvPr>
        </p:nvSpPr>
        <p:spPr/>
        <p:txBody>
          <a:bodyPr/>
          <a:lstStyle/>
          <a:p>
            <a:fld id="{D4CB4B1D-92FE-436C-B565-70BEE39157BB}"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21</a:t>
            </a:fld>
            <a:endParaRPr lang="en-US"/>
          </a:p>
        </p:txBody>
      </p:sp>
      <p:pic>
        <p:nvPicPr>
          <p:cNvPr id="8" name="Picture 7"/>
          <p:cNvPicPr>
            <a:picLocks noChangeAspect="1"/>
          </p:cNvPicPr>
          <p:nvPr/>
        </p:nvPicPr>
        <p:blipFill>
          <a:blip r:embed="rId2"/>
          <a:stretch>
            <a:fillRect/>
          </a:stretch>
        </p:blipFill>
        <p:spPr>
          <a:xfrm>
            <a:off x="838200" y="2971800"/>
            <a:ext cx="7431440" cy="2879266"/>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762000" y="5998500"/>
                <a:ext cx="7875940" cy="360483"/>
              </a:xfrm>
              <a:prstGeom prst="rect">
                <a:avLst/>
              </a:prstGeom>
            </p:spPr>
            <p:txBody>
              <a:bodyPr wrap="square">
                <a:spAutoFit/>
              </a:bodyPr>
              <a:lstStyle/>
              <a:p>
                <a14:m>
                  <m:oMath xmlns:m="http://schemas.openxmlformats.org/officeDocument/2006/math">
                    <m:sSub>
                      <m:sSubPr>
                        <m:ctrlPr>
                          <a:rPr lang="ko-KR" altLang="ko-KR" sz="1600" i="1">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𝑁</m:t>
                        </m:r>
                      </m:e>
                      <m:sub>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op</m:t>
                        </m:r>
                      </m:sub>
                    </m:sSub>
                  </m:oMath>
                </a14:m>
                <a:r>
                  <a:rPr lang="en-US" altLang="ko-KR" sz="1600" dirty="0">
                    <a:cs typeface="Times New Roman" panose="02020603050405020304" pitchFamily="18" charset="0"/>
                  </a:rPr>
                  <a:t> denotes the number of nodes in the coarsened graph and </a:t>
                </a:r>
                <a14:m>
                  <m:oMath xmlns:m="http://schemas.openxmlformats.org/officeDocument/2006/math">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𝑁</m:t>
                        </m:r>
                      </m:e>
                      <m:sub>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op</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&lt;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𝑁</m:t>
                        </m:r>
                      </m:e>
                      <m:sub>
                        <m:r>
                          <m:rPr>
                            <m:sty m:val="p"/>
                          </m:rPr>
                          <a:rPr lang="en-US" altLang="ko-KR" sz="1600">
                            <a:latin typeface="Cambria Math" panose="02040503050406030204" pitchFamily="18" charset="0"/>
                            <a:ea typeface="맑은 고딕" panose="020B0503020000020004" pitchFamily="50" charset="-127"/>
                            <a:cs typeface="Times New Roman" panose="02020603050405020304" pitchFamily="18" charset="0"/>
                          </a:rPr>
                          <m:t>ip</m:t>
                        </m:r>
                      </m:sub>
                    </m:sSub>
                  </m:oMath>
                </a14:m>
                <a:r>
                  <a:rPr lang="en-US" altLang="ko-KR" sz="1600" dirty="0">
                    <a:cs typeface="Times New Roman" panose="02020603050405020304" pitchFamily="18" charset="0"/>
                  </a:rPr>
                  <a:t>.</a:t>
                </a:r>
                <a:endParaRPr lang="ko-KR" alt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762000" y="5998500"/>
                <a:ext cx="7875940" cy="360483"/>
              </a:xfrm>
              <a:prstGeom prst="rect">
                <a:avLst/>
              </a:prstGeom>
              <a:blipFill>
                <a:blip r:embed="rId3"/>
                <a:stretch>
                  <a:fillRect t="-6780" b="-13559"/>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636679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ko-KR" altLang="en-US" sz="2400" dirty="0" smtClean="0"/>
              <a:t>일반적인 </a:t>
            </a:r>
            <a:r>
              <a:rPr lang="en-US" altLang="ko-KR" sz="2400" dirty="0" err="1" smtClean="0"/>
              <a:t>GNN</a:t>
            </a:r>
            <a:r>
              <a:rPr lang="en-US" altLang="ko-KR" sz="2400" dirty="0" smtClean="0"/>
              <a:t> </a:t>
            </a:r>
            <a:r>
              <a:rPr lang="ko-KR" altLang="en-US" sz="2400" dirty="0" smtClean="0"/>
              <a:t>모형의 구조</a:t>
            </a:r>
            <a:endParaRPr lang="en-US" altLang="ko-KR" sz="2400" dirty="0" smtClean="0"/>
          </a:p>
          <a:p>
            <a:pPr lvl="1"/>
            <a:r>
              <a:rPr lang="ko-KR" altLang="en-US" sz="2000" dirty="0" smtClean="0"/>
              <a:t>여러 개의 </a:t>
            </a:r>
            <a:r>
              <a:rPr lang="en-US" altLang="ko-KR" sz="2000" dirty="0" smtClean="0"/>
              <a:t>filtering </a:t>
            </a:r>
            <a:r>
              <a:rPr lang="ko-KR" altLang="en-US" sz="2000" dirty="0" smtClean="0"/>
              <a:t>부분과 </a:t>
            </a:r>
            <a:r>
              <a:rPr lang="en-US" altLang="ko-KR" sz="2000" dirty="0" smtClean="0"/>
              <a:t>pooling </a:t>
            </a:r>
            <a:r>
              <a:rPr lang="ko-KR" altLang="en-US" sz="2000" dirty="0" smtClean="0"/>
              <a:t>부분으로 구성</a:t>
            </a:r>
            <a:endParaRPr lang="en-US" altLang="ko-KR" sz="2000" dirty="0" smtClean="0"/>
          </a:p>
          <a:p>
            <a:pPr lvl="1"/>
            <a:r>
              <a:rPr lang="en-US" altLang="ko-KR" sz="2000" dirty="0" smtClean="0"/>
              <a:t>Node level task</a:t>
            </a:r>
          </a:p>
          <a:p>
            <a:pPr lvl="2"/>
            <a:r>
              <a:rPr lang="ko-KR" altLang="en-US" sz="1800" dirty="0" smtClean="0"/>
              <a:t>여러 개의 </a:t>
            </a:r>
            <a:r>
              <a:rPr lang="en-US" altLang="ko-KR" sz="1800" dirty="0" smtClean="0"/>
              <a:t>filtering </a:t>
            </a:r>
            <a:r>
              <a:rPr lang="ko-KR" altLang="en-US" sz="1800" dirty="0" smtClean="0"/>
              <a:t>사용 </a:t>
            </a:r>
            <a:r>
              <a:rPr lang="en-US" altLang="ko-KR" sz="1800" dirty="0" smtClean="0"/>
              <a:t>(No pooling required)</a:t>
            </a:r>
          </a:p>
          <a:p>
            <a:pPr lvl="3"/>
            <a:r>
              <a:rPr lang="ko-KR" altLang="en-US" sz="1600" dirty="0" smtClean="0"/>
              <a:t>하나의 </a:t>
            </a:r>
            <a:r>
              <a:rPr lang="en-US" altLang="ko-KR" sz="1600" dirty="0" smtClean="0"/>
              <a:t>filtering</a:t>
            </a:r>
            <a:r>
              <a:rPr lang="ko-KR" altLang="en-US" sz="1600" dirty="0" smtClean="0"/>
              <a:t>이 일반적으로 하나의 신경망 층을 의미하기 때문에 여러 개의 신경망 층을 사용한다는 것을 의미</a:t>
            </a:r>
            <a:endParaRPr lang="en-US" altLang="ko-KR" sz="1600" dirty="0" smtClean="0"/>
          </a:p>
          <a:p>
            <a:pPr lvl="1"/>
            <a:r>
              <a:rPr lang="en-US" altLang="ko-KR" sz="2000" dirty="0" smtClean="0"/>
              <a:t>Graph level task</a:t>
            </a:r>
          </a:p>
          <a:p>
            <a:pPr lvl="2"/>
            <a:r>
              <a:rPr lang="en-US" altLang="ko-KR" sz="1800" dirty="0"/>
              <a:t>Uses both </a:t>
            </a:r>
            <a:r>
              <a:rPr lang="en-US" altLang="ko-KR" sz="1800" dirty="0" smtClean="0"/>
              <a:t>graph </a:t>
            </a:r>
            <a:r>
              <a:rPr lang="en-US" altLang="ko-KR" sz="1800" dirty="0"/>
              <a:t>filtering and graph pooling operations</a:t>
            </a:r>
            <a:endParaRPr lang="ko-KR" altLang="en-US" sz="1400" dirty="0"/>
          </a:p>
        </p:txBody>
      </p:sp>
      <p:sp>
        <p:nvSpPr>
          <p:cNvPr id="4" name="Date Placeholder 3"/>
          <p:cNvSpPr>
            <a:spLocks noGrp="1"/>
          </p:cNvSpPr>
          <p:nvPr>
            <p:ph type="dt" sz="half" idx="10"/>
          </p:nvPr>
        </p:nvSpPr>
        <p:spPr/>
        <p:txBody>
          <a:bodyPr/>
          <a:lstStyle/>
          <a:p>
            <a:fld id="{D10253F6-12BD-4CAD-92B1-AF0A21350A80}"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22</a:t>
            </a:fld>
            <a:endParaRPr lang="en-US"/>
          </a:p>
        </p:txBody>
      </p:sp>
    </p:spTree>
    <p:extLst>
      <p:ext uri="{BB962C8B-B14F-4D97-AF65-F5344CB8AC3E}">
        <p14:creationId xmlns:p14="http://schemas.microsoft.com/office/powerpoint/2010/main" val="299083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000" dirty="0" smtClean="0"/>
              <a:t>Node level </a:t>
            </a:r>
            <a:r>
              <a:rPr lang="ko-KR" altLang="en-US" sz="2000" dirty="0" smtClean="0"/>
              <a:t>작업의 일반적 구조</a:t>
            </a:r>
            <a:endParaRPr lang="en-US" altLang="ko-KR" sz="2000" dirty="0" smtClean="0"/>
          </a:p>
          <a:p>
            <a:pPr lvl="1"/>
            <a:r>
              <a:rPr lang="ko-KR" altLang="ko-KR" sz="1800" dirty="0"/>
              <a:t>일반적으로 그래프 필터링 </a:t>
            </a:r>
            <a:r>
              <a:rPr lang="en-US" altLang="ko-KR" sz="1800" dirty="0"/>
              <a:t>+ </a:t>
            </a:r>
            <a:r>
              <a:rPr lang="ko-KR" altLang="ko-KR" sz="1800" dirty="0"/>
              <a:t>비선형 활성화 함수로 </a:t>
            </a:r>
            <a:r>
              <a:rPr lang="ko-KR" altLang="ko-KR" sz="1800" dirty="0" smtClean="0"/>
              <a:t>구성</a:t>
            </a:r>
            <a:endParaRPr lang="en-US" altLang="ko-KR" sz="1800" dirty="0" smtClean="0"/>
          </a:p>
          <a:p>
            <a:pPr lvl="1"/>
            <a:r>
              <a:rPr lang="en-US" altLang="ko-KR" sz="1800" dirty="0" smtClean="0"/>
              <a:t>downstream task</a:t>
            </a:r>
            <a:r>
              <a:rPr lang="ko-KR" altLang="en-US" sz="1800" dirty="0" smtClean="0"/>
              <a:t>에 적합한 노드 특성 정보 추출 </a:t>
            </a:r>
            <a:r>
              <a:rPr lang="en-US" altLang="ko-KR" sz="1800" dirty="0" smtClean="0"/>
              <a:t>(</a:t>
            </a:r>
            <a:r>
              <a:rPr lang="ko-KR" altLang="en-US" sz="1800" dirty="0" smtClean="0"/>
              <a:t>임베딩 생성</a:t>
            </a:r>
            <a:r>
              <a:rPr lang="en-US" altLang="ko-KR" sz="1800" dirty="0" smtClean="0"/>
              <a:t>)</a:t>
            </a:r>
          </a:p>
          <a:p>
            <a:pPr lvl="1"/>
            <a:r>
              <a:rPr lang="en-US" altLang="ko-KR" sz="1800" dirty="0" smtClean="0"/>
              <a:t>downstream task</a:t>
            </a:r>
            <a:r>
              <a:rPr lang="ko-KR" altLang="en-US" sz="1800" dirty="0" smtClean="0"/>
              <a:t>를 위한 추가적인 층 사용</a:t>
            </a:r>
            <a:endParaRPr lang="ko-KR" altLang="ko-KR" sz="1800" dirty="0"/>
          </a:p>
          <a:p>
            <a:pPr lvl="1"/>
            <a:endParaRPr lang="ko-KR" altLang="en-US" sz="1800" dirty="0"/>
          </a:p>
        </p:txBody>
      </p:sp>
      <p:sp>
        <p:nvSpPr>
          <p:cNvPr id="4" name="Date Placeholder 3"/>
          <p:cNvSpPr>
            <a:spLocks noGrp="1"/>
          </p:cNvSpPr>
          <p:nvPr>
            <p:ph type="dt" sz="half" idx="10"/>
          </p:nvPr>
        </p:nvSpPr>
        <p:spPr/>
        <p:txBody>
          <a:bodyPr/>
          <a:lstStyle/>
          <a:p>
            <a:fld id="{9706B1B5-848F-490F-AB6A-DD37D8E7BC9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23</a:t>
            </a:fld>
            <a:endParaRPr lang="en-US"/>
          </a:p>
        </p:txBody>
      </p:sp>
      <p:grpSp>
        <p:nvGrpSpPr>
          <p:cNvPr id="37" name="Group 36"/>
          <p:cNvGrpSpPr/>
          <p:nvPr/>
        </p:nvGrpSpPr>
        <p:grpSpPr>
          <a:xfrm>
            <a:off x="46464" y="3501546"/>
            <a:ext cx="5656262" cy="2582850"/>
            <a:chOff x="1525588" y="2913592"/>
            <a:chExt cx="5656262" cy="2582850"/>
          </a:xfrm>
        </p:grpSpPr>
        <mc:AlternateContent xmlns:mc="http://schemas.openxmlformats.org/markup-compatibility/2006" xmlns:a14="http://schemas.microsoft.com/office/drawing/2010/main">
          <mc:Choice Requires="a14">
            <p:sp>
              <p:nvSpPr>
                <p:cNvPr id="7" name="Rectangle 6"/>
                <p:cNvSpPr/>
                <p:nvPr/>
              </p:nvSpPr>
              <p:spPr bwMode="auto">
                <a:xfrm>
                  <a:off x="2097088" y="2917310"/>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h</m:t>
                            </m:r>
                          </m:e>
                          <m:sub>
                            <m:r>
                              <a:rPr kumimoji="0" lang="en-US" altLang="ko-KR" sz="1800" b="0" i="1" u="none" strike="noStrike" cap="none" normalizeH="0" baseline="0" smtClean="0">
                                <a:ln>
                                  <a:noFill/>
                                </a:ln>
                                <a:solidFill>
                                  <a:schemeClr val="bg1"/>
                                </a:solidFill>
                                <a:effectLst/>
                                <a:latin typeface="Cambria Math" panose="02040503050406030204" pitchFamily="18" charset="0"/>
                              </a:rPr>
                              <m:t>1</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7" name="Rectangle 6"/>
                <p:cNvSpPr>
                  <a:spLocks noRot="1" noChangeAspect="1" noMove="1" noResize="1" noEditPoints="1" noAdjustHandles="1" noChangeArrowheads="1" noChangeShapeType="1" noTextEdit="1"/>
                </p:cNvSpPr>
                <p:nvPr/>
              </p:nvSpPr>
              <p:spPr bwMode="auto">
                <a:xfrm>
                  <a:off x="2097088" y="2917310"/>
                  <a:ext cx="381000" cy="1981200"/>
                </a:xfrm>
                <a:prstGeom prst="rect">
                  <a:avLst/>
                </a:prstGeom>
                <a:blipFill>
                  <a:blip r:embed="rId2"/>
                  <a:stretch>
                    <a:fillRect l="-7692"/>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bwMode="auto">
                <a:xfrm>
                  <a:off x="2725738" y="2919169"/>
                  <a:ext cx="381000" cy="19812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𝑎</m:t>
                            </m:r>
                          </m:e>
                          <m:sub>
                            <m:r>
                              <a:rPr kumimoji="0" lang="en-US" altLang="ko-KR" sz="1800" b="0" i="1" u="none" strike="noStrike" cap="none" normalizeH="0" baseline="0" smtClean="0">
                                <a:ln>
                                  <a:noFill/>
                                </a:ln>
                                <a:solidFill>
                                  <a:schemeClr val="bg1"/>
                                </a:solidFill>
                                <a:effectLst/>
                                <a:latin typeface="Cambria Math" panose="02040503050406030204" pitchFamily="18" charset="0"/>
                              </a:rPr>
                              <m:t>1</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8" name="Rectangle 7"/>
                <p:cNvSpPr>
                  <a:spLocks noRot="1" noChangeAspect="1" noMove="1" noResize="1" noEditPoints="1" noAdjustHandles="1" noChangeArrowheads="1" noChangeShapeType="1" noTextEdit="1"/>
                </p:cNvSpPr>
                <p:nvPr/>
              </p:nvSpPr>
              <p:spPr bwMode="auto">
                <a:xfrm>
                  <a:off x="2725738" y="2919169"/>
                  <a:ext cx="381000" cy="1981200"/>
                </a:xfrm>
                <a:prstGeom prst="rect">
                  <a:avLst/>
                </a:prstGeom>
                <a:blipFill>
                  <a:blip r:embed="rId3"/>
                  <a:stretch>
                    <a:fillRect l="-1538"/>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bwMode="auto">
                <a:xfrm>
                  <a:off x="3354388" y="2921028"/>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h</m:t>
                            </m:r>
                          </m:e>
                          <m:sub>
                            <m:r>
                              <a:rPr kumimoji="0" lang="en-US" altLang="ko-KR" sz="1800" b="0" i="1" u="none" strike="noStrike" cap="none" normalizeH="0" baseline="0" smtClean="0">
                                <a:ln>
                                  <a:noFill/>
                                </a:ln>
                                <a:solidFill>
                                  <a:schemeClr val="bg1"/>
                                </a:solidFill>
                                <a:effectLst/>
                                <a:latin typeface="Cambria Math" panose="02040503050406030204" pitchFamily="18" charset="0"/>
                              </a:rPr>
                              <m:t>2</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9" name="Rectangle 8"/>
                <p:cNvSpPr>
                  <a:spLocks noRot="1" noChangeAspect="1" noMove="1" noResize="1" noEditPoints="1" noAdjustHandles="1" noChangeArrowheads="1" noChangeShapeType="1" noTextEdit="1"/>
                </p:cNvSpPr>
                <p:nvPr/>
              </p:nvSpPr>
              <p:spPr bwMode="auto">
                <a:xfrm>
                  <a:off x="3354388" y="2921028"/>
                  <a:ext cx="381000" cy="1981200"/>
                </a:xfrm>
                <a:prstGeom prst="rect">
                  <a:avLst/>
                </a:prstGeom>
                <a:blipFill>
                  <a:blip r:embed="rId4"/>
                  <a:stretch>
                    <a:fillRect l="-9375"/>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bwMode="auto">
                <a:xfrm>
                  <a:off x="3983038" y="2922887"/>
                  <a:ext cx="381000" cy="19812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𝑎</m:t>
                            </m:r>
                          </m:e>
                          <m:sub>
                            <m:r>
                              <a:rPr kumimoji="0" lang="en-US" altLang="ko-KR" sz="1800" b="0" i="1" u="none" strike="noStrike" cap="none" normalizeH="0" baseline="0" smtClean="0">
                                <a:ln>
                                  <a:noFill/>
                                </a:ln>
                                <a:solidFill>
                                  <a:schemeClr val="bg1"/>
                                </a:solidFill>
                                <a:effectLst/>
                                <a:latin typeface="Cambria Math" panose="02040503050406030204" pitchFamily="18" charset="0"/>
                              </a:rPr>
                              <m:t>2</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3983038" y="2922887"/>
                  <a:ext cx="381000" cy="1981200"/>
                </a:xfrm>
                <a:prstGeom prst="rect">
                  <a:avLst/>
                </a:prstGeom>
                <a:blipFill>
                  <a:blip r:embed="rId5"/>
                  <a:stretch>
                    <a:fillRect l="-3125"/>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p:sp>
          <p:nvSpPr>
            <p:cNvPr id="11" name="TextBox 10"/>
            <p:cNvSpPr txBox="1"/>
            <p:nvPr/>
          </p:nvSpPr>
          <p:spPr>
            <a:xfrm>
              <a:off x="4611688" y="3723244"/>
              <a:ext cx="564578" cy="369332"/>
            </a:xfrm>
            <a:prstGeom prst="rect">
              <a:avLst/>
            </a:prstGeom>
            <a:noFill/>
          </p:spPr>
          <p:txBody>
            <a:bodyPr wrap="none" rtlCol="0">
              <a:spAutoFit/>
            </a:bodyPr>
            <a:lstStyle/>
            <a:p>
              <a:r>
                <a:rPr lang="en-US" altLang="ko-KR" dirty="0" smtClean="0">
                  <a:latin typeface="맑은 고딕" panose="020B0503020000020004" pitchFamily="50" charset="-127"/>
                  <a:ea typeface="맑은 고딕" panose="020B0503020000020004" pitchFamily="50" charset="-127"/>
                </a:rPr>
                <a:t>∙</a:t>
              </a:r>
              <a:r>
                <a:rPr lang="en-US" altLang="ko-KR" dirty="0">
                  <a:latin typeface="맑은 고딕" panose="020B0503020000020004" pitchFamily="50" charset="-127"/>
                  <a:ea typeface="맑은 고딕" panose="020B0503020000020004" pitchFamily="50" charset="-127"/>
                </a:rPr>
                <a:t> </a:t>
              </a:r>
              <a:r>
                <a:rPr lang="en-US" altLang="ko-KR" dirty="0" smtClean="0">
                  <a:latin typeface="맑은 고딕" panose="020B0503020000020004" pitchFamily="50" charset="-127"/>
                  <a:ea typeface="맑은 고딕" panose="020B0503020000020004" pitchFamily="50" charset="-127"/>
                </a:rPr>
                <a:t>∙</a:t>
              </a:r>
              <a:r>
                <a:rPr lang="en-US" altLang="ko-KR" dirty="0">
                  <a:latin typeface="맑은 고딕" panose="020B0503020000020004" pitchFamily="50" charset="-127"/>
                  <a:ea typeface="맑은 고딕" panose="020B0503020000020004" pitchFamily="50" charset="-127"/>
                </a:rPr>
                <a:t> ∙</a:t>
              </a:r>
              <a:endParaRPr lang="ko-KR" altLang="en-US" dirty="0"/>
            </a:p>
          </p:txBody>
        </p:sp>
        <mc:AlternateContent xmlns:mc="http://schemas.openxmlformats.org/markup-compatibility/2006" xmlns:a14="http://schemas.microsoft.com/office/drawing/2010/main">
          <mc:Choice Requires="a14">
            <p:sp>
              <p:nvSpPr>
                <p:cNvPr id="12" name="Rectangle 11"/>
                <p:cNvSpPr/>
                <p:nvPr/>
              </p:nvSpPr>
              <p:spPr bwMode="auto">
                <a:xfrm>
                  <a:off x="5543550" y="2913592"/>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h</m:t>
                            </m:r>
                          </m:e>
                          <m:sub>
                            <m:r>
                              <a:rPr kumimoji="0" lang="en-US" altLang="ko-KR" sz="1800" b="0" i="1" u="none" strike="noStrike" cap="none" normalizeH="0" baseline="0" smtClean="0">
                                <a:ln>
                                  <a:noFill/>
                                </a:ln>
                                <a:solidFill>
                                  <a:schemeClr val="bg1"/>
                                </a:solidFill>
                                <a:effectLst/>
                                <a:latin typeface="Cambria Math" panose="02040503050406030204" pitchFamily="18" charset="0"/>
                              </a:rPr>
                              <m:t>𝑛</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12" name="Rectangle 11"/>
                <p:cNvSpPr>
                  <a:spLocks noRot="1" noChangeAspect="1" noMove="1" noResize="1" noEditPoints="1" noAdjustHandles="1" noChangeArrowheads="1" noChangeShapeType="1" noTextEdit="1"/>
                </p:cNvSpPr>
                <p:nvPr/>
              </p:nvSpPr>
              <p:spPr bwMode="auto">
                <a:xfrm>
                  <a:off x="5543550" y="2913592"/>
                  <a:ext cx="381000" cy="1981200"/>
                </a:xfrm>
                <a:prstGeom prst="rect">
                  <a:avLst/>
                </a:prstGeom>
                <a:blipFill>
                  <a:blip r:embed="rId6"/>
                  <a:stretch>
                    <a:fillRect l="-12500"/>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bwMode="auto">
                <a:xfrm>
                  <a:off x="6172200" y="2915451"/>
                  <a:ext cx="381000" cy="19812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𝑎</m:t>
                            </m:r>
                          </m:e>
                          <m:sub>
                            <m:r>
                              <a:rPr kumimoji="0" lang="en-US" altLang="ko-KR" sz="1800" b="0" i="1" u="none" strike="noStrike" cap="none" normalizeH="0" baseline="0" smtClean="0">
                                <a:ln>
                                  <a:noFill/>
                                </a:ln>
                                <a:solidFill>
                                  <a:schemeClr val="bg1"/>
                                </a:solidFill>
                                <a:effectLst/>
                                <a:latin typeface="Cambria Math" panose="02040503050406030204" pitchFamily="18" charset="0"/>
                              </a:rPr>
                              <m:t>𝑛</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13" name="Rectangle 12"/>
                <p:cNvSpPr>
                  <a:spLocks noRot="1" noChangeAspect="1" noMove="1" noResize="1" noEditPoints="1" noAdjustHandles="1" noChangeArrowheads="1" noChangeShapeType="1" noTextEdit="1"/>
                </p:cNvSpPr>
                <p:nvPr/>
              </p:nvSpPr>
              <p:spPr bwMode="auto">
                <a:xfrm>
                  <a:off x="6172200" y="2915451"/>
                  <a:ext cx="381000" cy="1981200"/>
                </a:xfrm>
                <a:prstGeom prst="rect">
                  <a:avLst/>
                </a:prstGeom>
                <a:blipFill>
                  <a:blip r:embed="rId7"/>
                  <a:stretch>
                    <a:fillRect l="-4688"/>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bwMode="auto">
                <a:xfrm>
                  <a:off x="6800850" y="2917310"/>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1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100" b="0" i="1" u="none" strike="noStrike" cap="none" normalizeH="0" baseline="0" smtClean="0">
                                <a:ln>
                                  <a:noFill/>
                                </a:ln>
                                <a:solidFill>
                                  <a:schemeClr val="bg1"/>
                                </a:solidFill>
                                <a:effectLst/>
                                <a:latin typeface="Cambria Math" panose="02040503050406030204" pitchFamily="18" charset="0"/>
                              </a:rPr>
                              <m:t>h</m:t>
                            </m:r>
                          </m:e>
                          <m:sub>
                            <m:r>
                              <a:rPr kumimoji="0" lang="en-US" altLang="ko-KR" sz="1100" b="0" i="1" u="none" strike="noStrike" cap="none" normalizeH="0" baseline="0" smtClean="0">
                                <a:ln>
                                  <a:noFill/>
                                </a:ln>
                                <a:solidFill>
                                  <a:schemeClr val="bg1"/>
                                </a:solidFill>
                                <a:effectLst/>
                                <a:latin typeface="Cambria Math" panose="02040503050406030204" pitchFamily="18" charset="0"/>
                              </a:rPr>
                              <m:t>𝑛</m:t>
                            </m:r>
                            <m:r>
                              <a:rPr kumimoji="0" lang="en-US" altLang="ko-KR" sz="1100" b="0" i="1" u="none" strike="noStrike" cap="none" normalizeH="0" baseline="0" smtClean="0">
                                <a:ln>
                                  <a:noFill/>
                                </a:ln>
                                <a:solidFill>
                                  <a:schemeClr val="bg1"/>
                                </a:solidFill>
                                <a:effectLst/>
                                <a:latin typeface="Cambria Math" panose="02040503050406030204" pitchFamily="18" charset="0"/>
                              </a:rPr>
                              <m:t>+1</m:t>
                            </m:r>
                          </m:sub>
                        </m:sSub>
                      </m:oMath>
                    </m:oMathPara>
                  </a14:m>
                  <a:endParaRPr kumimoji="0" lang="ko-KR" altLang="en-US" sz="1100" b="0" i="0" u="none" strike="noStrike" cap="none" normalizeH="0" baseline="0" dirty="0" smtClean="0">
                    <a:ln>
                      <a:noFill/>
                    </a:ln>
                    <a:solidFill>
                      <a:schemeClr val="bg1"/>
                    </a:solidFill>
                    <a:effectLst/>
                    <a:latin typeface="Arial" charset="0"/>
                  </a:endParaRPr>
                </a:p>
              </p:txBody>
            </p:sp>
          </mc:Choice>
          <mc:Fallback xmlns="">
            <p:sp>
              <p:nvSpPr>
                <p:cNvPr id="14" name="Rectangle 13"/>
                <p:cNvSpPr>
                  <a:spLocks noRot="1" noChangeAspect="1" noMove="1" noResize="1" noEditPoints="1" noAdjustHandles="1" noChangeArrowheads="1" noChangeShapeType="1" noTextEdit="1"/>
                </p:cNvSpPr>
                <p:nvPr/>
              </p:nvSpPr>
              <p:spPr bwMode="auto">
                <a:xfrm>
                  <a:off x="6800850" y="2917310"/>
                  <a:ext cx="381000" cy="1981200"/>
                </a:xfrm>
                <a:prstGeom prst="rect">
                  <a:avLst/>
                </a:prstGeom>
                <a:blipFill>
                  <a:blip r:embed="rId8"/>
                  <a:stretch>
                    <a:fillRect l="-4688"/>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p:cxnSp>
          <p:nvCxnSpPr>
            <p:cNvPr id="16" name="Straight Arrow Connector 15"/>
            <p:cNvCxnSpPr/>
            <p:nvPr/>
          </p:nvCxnSpPr>
          <p:spPr bwMode="auto">
            <a:xfrm>
              <a:off x="1525588" y="3907910"/>
              <a:ext cx="5715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7" idx="3"/>
              <a:endCxn id="8" idx="1"/>
            </p:cNvCxnSpPr>
            <p:nvPr/>
          </p:nvCxnSpPr>
          <p:spPr bwMode="auto">
            <a:xfrm>
              <a:off x="2478088" y="3907910"/>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8" idx="3"/>
              <a:endCxn id="9" idx="1"/>
            </p:cNvCxnSpPr>
            <p:nvPr/>
          </p:nvCxnSpPr>
          <p:spPr bwMode="auto">
            <a:xfrm>
              <a:off x="3106738" y="3909769"/>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9" idx="3"/>
              <a:endCxn id="10" idx="1"/>
            </p:cNvCxnSpPr>
            <p:nvPr/>
          </p:nvCxnSpPr>
          <p:spPr bwMode="auto">
            <a:xfrm>
              <a:off x="3735388" y="3911628"/>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Arrow Connector 24"/>
            <p:cNvCxnSpPr>
              <a:stCxn id="10" idx="3"/>
            </p:cNvCxnSpPr>
            <p:nvPr/>
          </p:nvCxnSpPr>
          <p:spPr bwMode="auto">
            <a:xfrm flipV="1">
              <a:off x="4364038" y="3907910"/>
              <a:ext cx="169862" cy="557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Arrow Connector 26"/>
            <p:cNvCxnSpPr>
              <a:stCxn id="12" idx="1"/>
            </p:cNvCxnSpPr>
            <p:nvPr/>
          </p:nvCxnSpPr>
          <p:spPr bwMode="auto">
            <a:xfrm flipH="1">
              <a:off x="5316538" y="3904192"/>
              <a:ext cx="227012" cy="3718"/>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Straight Arrow Connector 28"/>
            <p:cNvCxnSpPr>
              <a:stCxn id="12" idx="3"/>
              <a:endCxn id="13" idx="1"/>
            </p:cNvCxnSpPr>
            <p:nvPr/>
          </p:nvCxnSpPr>
          <p:spPr bwMode="auto">
            <a:xfrm>
              <a:off x="5924550" y="3904192"/>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0"/>
            <p:cNvCxnSpPr>
              <a:stCxn id="13" idx="3"/>
              <a:endCxn id="14" idx="1"/>
            </p:cNvCxnSpPr>
            <p:nvPr/>
          </p:nvCxnSpPr>
          <p:spPr bwMode="auto">
            <a:xfrm>
              <a:off x="6553200" y="3906051"/>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Rectangle 31"/>
            <p:cNvSpPr/>
            <p:nvPr/>
          </p:nvSpPr>
          <p:spPr bwMode="auto">
            <a:xfrm>
              <a:off x="2566651" y="5127110"/>
              <a:ext cx="304800" cy="300038"/>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Arial" charset="0"/>
              </a:endParaRPr>
            </a:p>
          </p:txBody>
        </p:sp>
        <p:sp>
          <p:nvSpPr>
            <p:cNvPr id="33" name="TextBox 32"/>
            <p:cNvSpPr txBox="1"/>
            <p:nvPr/>
          </p:nvSpPr>
          <p:spPr>
            <a:xfrm>
              <a:off x="2930532" y="5127110"/>
              <a:ext cx="1520481" cy="369332"/>
            </a:xfrm>
            <a:prstGeom prst="rect">
              <a:avLst/>
            </a:prstGeom>
            <a:noFill/>
          </p:spPr>
          <p:txBody>
            <a:bodyPr wrap="none" rtlCol="0">
              <a:spAutoFit/>
            </a:bodyPr>
            <a:lstStyle/>
            <a:p>
              <a:r>
                <a:rPr lang="en-US" altLang="ko-KR" dirty="0" smtClean="0"/>
                <a:t>filtering layer</a:t>
              </a:r>
              <a:endParaRPr lang="ko-KR" altLang="en-US" dirty="0"/>
            </a:p>
          </p:txBody>
        </p:sp>
        <p:sp>
          <p:nvSpPr>
            <p:cNvPr id="34" name="Rectangle 33"/>
            <p:cNvSpPr/>
            <p:nvPr/>
          </p:nvSpPr>
          <p:spPr bwMode="auto">
            <a:xfrm>
              <a:off x="4937583" y="5127110"/>
              <a:ext cx="304800" cy="300038"/>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Arial" charset="0"/>
              </a:endParaRPr>
            </a:p>
          </p:txBody>
        </p:sp>
        <p:sp>
          <p:nvSpPr>
            <p:cNvPr id="35" name="TextBox 34"/>
            <p:cNvSpPr txBox="1"/>
            <p:nvPr/>
          </p:nvSpPr>
          <p:spPr>
            <a:xfrm>
              <a:off x="5301464" y="5127110"/>
              <a:ext cx="1158074" cy="369332"/>
            </a:xfrm>
            <a:prstGeom prst="rect">
              <a:avLst/>
            </a:prstGeom>
            <a:noFill/>
          </p:spPr>
          <p:txBody>
            <a:bodyPr wrap="none" rtlCol="0">
              <a:spAutoFit/>
            </a:bodyPr>
            <a:lstStyle/>
            <a:p>
              <a:r>
                <a:rPr lang="en-US" altLang="ko-KR" dirty="0" smtClean="0"/>
                <a:t>activation</a:t>
              </a:r>
              <a:endParaRPr lang="ko-KR" altLang="en-US" dirty="0"/>
            </a:p>
          </p:txBody>
        </p:sp>
      </p:grpSp>
      <mc:AlternateContent xmlns:mc="http://schemas.openxmlformats.org/markup-compatibility/2006" xmlns:a14="http://schemas.microsoft.com/office/drawing/2010/main">
        <mc:Choice Requires="a14">
          <p:sp>
            <p:nvSpPr>
              <p:cNvPr id="36" name="Rectangle 35"/>
              <p:cNvSpPr/>
              <p:nvPr/>
            </p:nvSpPr>
            <p:spPr>
              <a:xfrm>
                <a:off x="6093160" y="3508982"/>
                <a:ext cx="2835456"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en-US" b="1" i="1">
                              <a:latin typeface="Cambria Math" panose="02040503050406030204" pitchFamily="18" charset="0"/>
                            </a:rPr>
                          </m:ctrlPr>
                        </m:sSupPr>
                        <m:e>
                          <m:r>
                            <a:rPr lang="ko-KR" altLang="en-US" b="1">
                              <a:latin typeface="Cambria Math" panose="02040503050406030204" pitchFamily="18" charset="0"/>
                            </a:rPr>
                            <m:t>𝐅</m:t>
                          </m:r>
                        </m:e>
                        <m:sup>
                          <m:d>
                            <m:dPr>
                              <m:ctrlPr>
                                <a:rPr lang="ko-KR" altLang="en-US" b="1" i="1">
                                  <a:latin typeface="Cambria Math" panose="02040503050406030204" pitchFamily="18" charset="0"/>
                                </a:rPr>
                              </m:ctrlPr>
                            </m:dPr>
                            <m:e>
                              <m:r>
                                <a:rPr lang="ko-KR" altLang="en-US" b="0" i="1">
                                  <a:latin typeface="Cambria Math" panose="02040503050406030204" pitchFamily="18" charset="0"/>
                                </a:rPr>
                                <m:t>𝑖</m:t>
                              </m:r>
                            </m:e>
                          </m:d>
                        </m:sup>
                      </m:sSup>
                      <m:r>
                        <a:rPr lang="ko-KR" altLang="en-US" b="0" i="0">
                          <a:latin typeface="Cambria Math" panose="02040503050406030204" pitchFamily="18" charset="0"/>
                        </a:rPr>
                        <m:t>=</m:t>
                      </m:r>
                      <m:sSub>
                        <m:sSubPr>
                          <m:ctrlPr>
                            <a:rPr lang="ko-KR" altLang="en-US" b="0" i="1">
                              <a:latin typeface="Cambria Math" panose="02040503050406030204" pitchFamily="18" charset="0"/>
                            </a:rPr>
                          </m:ctrlPr>
                        </m:sSubPr>
                        <m:e>
                          <m:r>
                            <a:rPr lang="ko-KR" altLang="en-US" b="0" i="1">
                              <a:latin typeface="Cambria Math" panose="02040503050406030204" pitchFamily="18" charset="0"/>
                            </a:rPr>
                            <m:t>h</m:t>
                          </m:r>
                        </m:e>
                        <m:sub>
                          <m:r>
                            <a:rPr lang="ko-KR" altLang="en-US" b="0" i="1">
                              <a:latin typeface="Cambria Math" panose="02040503050406030204" pitchFamily="18" charset="0"/>
                            </a:rPr>
                            <m:t>𝑖</m:t>
                          </m:r>
                        </m:sub>
                      </m:sSub>
                      <m:d>
                        <m:dPr>
                          <m:ctrlPr>
                            <a:rPr lang="ko-KR" altLang="en-US" b="0" i="1">
                              <a:latin typeface="Cambria Math" panose="02040503050406030204" pitchFamily="18" charset="0"/>
                            </a:rPr>
                          </m:ctrlPr>
                        </m:dPr>
                        <m:e>
                          <m:r>
                            <a:rPr lang="ko-KR" altLang="en-US" b="1" i="0">
                              <a:latin typeface="Cambria Math" panose="02040503050406030204" pitchFamily="18" charset="0"/>
                            </a:rPr>
                            <m:t>𝐀</m:t>
                          </m:r>
                          <m:r>
                            <a:rPr lang="ko-KR" altLang="en-US" b="0" i="0">
                              <a:latin typeface="Cambria Math" panose="02040503050406030204" pitchFamily="18" charset="0"/>
                            </a:rPr>
                            <m:t>,</m:t>
                          </m:r>
                          <m:sSub>
                            <m:sSubPr>
                              <m:ctrlPr>
                                <a:rPr lang="ko-KR" altLang="en-US" b="0" i="1">
                                  <a:latin typeface="Cambria Math" panose="02040503050406030204" pitchFamily="18" charset="0"/>
                                </a:rPr>
                              </m:ctrlPr>
                            </m:sSubPr>
                            <m:e>
                              <m:r>
                                <a:rPr lang="ko-KR" altLang="en-US" b="0" i="1">
                                  <a:latin typeface="Cambria Math" panose="02040503050406030204" pitchFamily="18" charset="0"/>
                                </a:rPr>
                                <m:t>𝛼</m:t>
                              </m:r>
                            </m:e>
                            <m:sub>
                              <m:r>
                                <a:rPr lang="ko-KR" altLang="en-US" b="0" i="1">
                                  <a:latin typeface="Cambria Math" panose="02040503050406030204" pitchFamily="18" charset="0"/>
                                </a:rPr>
                                <m:t>𝑖</m:t>
                              </m:r>
                              <m:r>
                                <a:rPr lang="ko-KR" altLang="en-US" b="0" i="0">
                                  <a:latin typeface="Cambria Math" panose="02040503050406030204" pitchFamily="18" charset="0"/>
                                </a:rPr>
                                <m:t>−1</m:t>
                              </m:r>
                            </m:sub>
                          </m:sSub>
                          <m:d>
                            <m:dPr>
                              <m:ctrlPr>
                                <a:rPr lang="ko-KR" altLang="en-US" b="0" i="1">
                                  <a:latin typeface="Cambria Math" panose="02040503050406030204" pitchFamily="18" charset="0"/>
                                </a:rPr>
                              </m:ctrlPr>
                            </m:dPr>
                            <m:e>
                              <m:sSup>
                                <m:sSupPr>
                                  <m:ctrlPr>
                                    <a:rPr lang="ko-KR" altLang="en-US" b="0" i="1">
                                      <a:latin typeface="Cambria Math" panose="02040503050406030204" pitchFamily="18" charset="0"/>
                                    </a:rPr>
                                  </m:ctrlPr>
                                </m:sSupPr>
                                <m:e>
                                  <m:r>
                                    <a:rPr lang="ko-KR" altLang="en-US" b="1" i="0">
                                      <a:latin typeface="Cambria Math" panose="02040503050406030204" pitchFamily="18" charset="0"/>
                                    </a:rPr>
                                    <m:t>𝐅</m:t>
                                  </m:r>
                                </m:e>
                                <m:sup>
                                  <m:d>
                                    <m:dPr>
                                      <m:ctrlPr>
                                        <a:rPr lang="ko-KR" altLang="en-US" b="1" i="1">
                                          <a:latin typeface="Cambria Math" panose="02040503050406030204" pitchFamily="18" charset="0"/>
                                        </a:rPr>
                                      </m:ctrlPr>
                                    </m:dPr>
                                    <m:e>
                                      <m:r>
                                        <a:rPr lang="ko-KR" altLang="en-US" b="0" i="1">
                                          <a:latin typeface="Cambria Math" panose="02040503050406030204" pitchFamily="18" charset="0"/>
                                        </a:rPr>
                                        <m:t>𝑖</m:t>
                                      </m:r>
                                      <m:r>
                                        <a:rPr lang="ko-KR" altLang="en-US" b="0" i="0">
                                          <a:latin typeface="Cambria Math" panose="02040503050406030204" pitchFamily="18" charset="0"/>
                                        </a:rPr>
                                        <m:t>−1</m:t>
                                      </m:r>
                                    </m:e>
                                  </m:d>
                                </m:sup>
                              </m:sSup>
                            </m:e>
                          </m:d>
                        </m:e>
                      </m:d>
                    </m:oMath>
                  </m:oMathPara>
                </a14:m>
                <a:endParaRPr lang="ko-KR" altLang="en-US" dirty="0"/>
              </a:p>
            </p:txBody>
          </p:sp>
        </mc:Choice>
        <mc:Fallback xmlns="">
          <p:sp>
            <p:nvSpPr>
              <p:cNvPr id="36" name="Rectangle 35"/>
              <p:cNvSpPr>
                <a:spLocks noRot="1" noChangeAspect="1" noMove="1" noResize="1" noEditPoints="1" noAdjustHandles="1" noChangeArrowheads="1" noChangeShapeType="1" noTextEdit="1"/>
              </p:cNvSpPr>
              <p:nvPr/>
            </p:nvSpPr>
            <p:spPr>
              <a:xfrm>
                <a:off x="6093160" y="3508982"/>
                <a:ext cx="2835456" cy="506870"/>
              </a:xfrm>
              <a:prstGeom prst="rect">
                <a:avLst/>
              </a:prstGeom>
              <a:blipFill>
                <a:blip r:embed="rId9"/>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8" name="Rectangle 37"/>
              <p:cNvSpPr/>
              <p:nvPr/>
            </p:nvSpPr>
            <p:spPr>
              <a:xfrm>
                <a:off x="5894503" y="4175486"/>
                <a:ext cx="3200857" cy="2149114"/>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p>
                      <m:sSupPr>
                        <m:ctrlPr>
                          <a:rPr lang="ko-KR" altLang="en-US" sz="1400" b="1" i="1" smtClean="0">
                            <a:latin typeface="Cambria Math" panose="02040503050406030204" pitchFamily="18" charset="0"/>
                          </a:rPr>
                        </m:ctrlPr>
                      </m:sSupPr>
                      <m:e>
                        <m:r>
                          <a:rPr lang="ko-KR" altLang="en-US" sz="1400" b="1">
                            <a:latin typeface="Cambria Math" panose="02040503050406030204" pitchFamily="18" charset="0"/>
                          </a:rPr>
                          <m:t>𝐅</m:t>
                        </m:r>
                      </m:e>
                      <m:sup>
                        <m:d>
                          <m:dPr>
                            <m:ctrlPr>
                              <a:rPr lang="ko-KR" altLang="en-US" sz="1400" b="1" i="1">
                                <a:latin typeface="Cambria Math" panose="02040503050406030204" pitchFamily="18" charset="0"/>
                              </a:rPr>
                            </m:ctrlPr>
                          </m:dPr>
                          <m:e>
                            <m:r>
                              <a:rPr lang="ko-KR" altLang="en-US" sz="1400" i="1">
                                <a:latin typeface="Cambria Math" panose="02040503050406030204" pitchFamily="18" charset="0"/>
                              </a:rPr>
                              <m:t>𝑖</m:t>
                            </m:r>
                          </m:e>
                        </m:d>
                      </m:sup>
                    </m:sSup>
                  </m:oMath>
                </a14:m>
                <a:r>
                  <a:rPr lang="en-US" altLang="ko-KR" sz="1400" dirty="0" smtClean="0">
                    <a:cs typeface="Times New Roman" panose="02020603050405020304" pitchFamily="18" charset="0"/>
                  </a:rPr>
                  <a:t> denotes </a:t>
                </a:r>
                <a:r>
                  <a:rPr lang="en-US" altLang="ko-KR" sz="1400" dirty="0">
                    <a:cs typeface="Times New Roman" panose="02020603050405020304" pitchFamily="18" charset="0"/>
                  </a:rPr>
                  <a:t>the output of the </a:t>
                </a:r>
                <a:r>
                  <a:rPr lang="en-US" altLang="ko-KR" sz="1400" dirty="0" err="1">
                    <a:cs typeface="Times New Roman" panose="02020603050405020304" pitchFamily="18" charset="0"/>
                  </a:rPr>
                  <a:t>ith</a:t>
                </a:r>
                <a:r>
                  <a:rPr lang="en-US" altLang="ko-KR" sz="1400" dirty="0">
                    <a:cs typeface="Times New Roman" panose="02020603050405020304" pitchFamily="18" charset="0"/>
                  </a:rPr>
                  <a:t> graph filtering layer</a:t>
                </a:r>
                <a:r>
                  <a:rPr lang="en-US" altLang="ko-KR" sz="1400" dirty="0" smtClean="0">
                    <a:cs typeface="Times New Roman" panose="02020603050405020304" pitchFamily="18" charset="0"/>
                  </a:rPr>
                  <a:t>. </a:t>
                </a:r>
                <a14:m>
                  <m:oMath xmlns:m="http://schemas.openxmlformats.org/officeDocument/2006/math">
                    <m:sSup>
                      <m:sSupPr>
                        <m:ctrlPr>
                          <a:rPr lang="ko-KR" altLang="en-US" sz="1400" b="1" i="1">
                            <a:latin typeface="Cambria Math" panose="02040503050406030204" pitchFamily="18" charset="0"/>
                          </a:rPr>
                        </m:ctrlPr>
                      </m:sSupPr>
                      <m:e>
                        <m:r>
                          <a:rPr lang="ko-KR" altLang="en-US" sz="1400" b="1">
                            <a:latin typeface="Cambria Math" panose="02040503050406030204" pitchFamily="18" charset="0"/>
                          </a:rPr>
                          <m:t>𝐅</m:t>
                        </m:r>
                      </m:e>
                      <m:sup>
                        <m:d>
                          <m:dPr>
                            <m:ctrlPr>
                              <a:rPr lang="ko-KR" altLang="en-US" sz="1400" b="1" i="1">
                                <a:latin typeface="Cambria Math" panose="02040503050406030204" pitchFamily="18" charset="0"/>
                              </a:rPr>
                            </m:ctrlPr>
                          </m:dPr>
                          <m:e>
                            <m:r>
                              <a:rPr lang="ko-KR" altLang="en-US" sz="1400" i="1">
                                <a:latin typeface="Cambria Math" panose="02040503050406030204" pitchFamily="18" charset="0"/>
                              </a:rPr>
                              <m:t>𝑖</m:t>
                            </m:r>
                          </m:e>
                        </m:d>
                      </m:sup>
                    </m:sSup>
                  </m:oMath>
                </a14:m>
                <a:r>
                  <a:rPr lang="en-US" altLang="ko-KR" sz="1400" dirty="0" smtClean="0"/>
                  <a:t> </a:t>
                </a:r>
                <a:r>
                  <a:rPr lang="en-US" altLang="ko-KR" sz="1400" dirty="0"/>
                  <a:t>∈ </a:t>
                </a:r>
                <a:r>
                  <a:rPr lang="en-US" altLang="ko-KR" sz="1400" dirty="0" err="1" smtClean="0"/>
                  <a:t>R</a:t>
                </a:r>
                <a:r>
                  <a:rPr lang="en-US" altLang="ko-KR" sz="1400" baseline="30000" dirty="0" err="1" smtClean="0"/>
                  <a:t>N×di</a:t>
                </a:r>
                <a:endParaRPr lang="en-US" altLang="ko-KR" sz="1400" baseline="30000" dirty="0" smtClean="0"/>
              </a:p>
              <a:p>
                <a:pPr marL="285750" indent="-285750">
                  <a:buFont typeface="Arial" panose="020B0604020202020204" pitchFamily="34" charset="0"/>
                  <a:buChar char="•"/>
                </a:pPr>
                <a14:m>
                  <m:oMath xmlns:m="http://schemas.openxmlformats.org/officeDocument/2006/math">
                    <m:sSub>
                      <m:sSubPr>
                        <m:ctrlPr>
                          <a:rPr lang="ko-KR" altLang="ko-KR" sz="1400" i="1">
                            <a:latin typeface="Cambria Math" panose="02040503050406030204" pitchFamily="18" charset="0"/>
                          </a:rPr>
                        </m:ctrlPr>
                      </m:sSubPr>
                      <m:e>
                        <m:r>
                          <a:rPr lang="en-US" altLang="ko-KR" sz="1400" i="1">
                            <a:latin typeface="Cambria Math" panose="02040503050406030204" pitchFamily="18" charset="0"/>
                          </a:rPr>
                          <m:t>𝛼</m:t>
                        </m:r>
                      </m:e>
                      <m:sub>
                        <m:r>
                          <a:rPr lang="en-US" altLang="ko-KR" sz="1400" i="1">
                            <a:latin typeface="Cambria Math" panose="02040503050406030204" pitchFamily="18" charset="0"/>
                          </a:rPr>
                          <m:t>𝑖</m:t>
                        </m:r>
                        <m:r>
                          <a:rPr lang="en-US" altLang="ko-KR" sz="1400" i="1">
                            <a:latin typeface="Cambria Math" panose="02040503050406030204" pitchFamily="18" charset="0"/>
                          </a:rPr>
                          <m:t>−1</m:t>
                        </m:r>
                      </m:sub>
                    </m:sSub>
                    <m:r>
                      <a:rPr lang="en-US" altLang="ko-KR" sz="1400" i="1">
                        <a:latin typeface="Cambria Math" panose="02040503050406030204" pitchFamily="18" charset="0"/>
                      </a:rPr>
                      <m:t>()</m:t>
                    </m:r>
                  </m:oMath>
                </a14:m>
                <a:r>
                  <a:rPr lang="en-US" altLang="ko-KR" sz="1400" dirty="0" smtClean="0"/>
                  <a:t> is </a:t>
                </a:r>
                <a:r>
                  <a:rPr lang="en-US" altLang="ko-KR" sz="1400" dirty="0"/>
                  <a:t>the element-wise activation function following </a:t>
                </a:r>
                <a:r>
                  <a:rPr lang="en-US" altLang="ko-KR" sz="1400" dirty="0" smtClean="0"/>
                  <a:t>the </a:t>
                </a:r>
                <a14:m>
                  <m:oMath xmlns:m="http://schemas.openxmlformats.org/officeDocument/2006/math">
                    <m:r>
                      <a:rPr lang="en-US" altLang="ko-KR" sz="1400" b="0" i="0" smtClean="0">
                        <a:latin typeface="Cambria Math" panose="02040503050406030204" pitchFamily="18" charset="0"/>
                      </a:rPr>
                      <m:t>(</m:t>
                    </m:r>
                    <m:r>
                      <a:rPr lang="en-US" altLang="ko-KR" sz="1400" i="1">
                        <a:latin typeface="Cambria Math" panose="02040503050406030204" pitchFamily="18" charset="0"/>
                      </a:rPr>
                      <m:t>𝑖</m:t>
                    </m:r>
                    <m:r>
                      <a:rPr lang="en-US" altLang="ko-KR" sz="1400" i="1">
                        <a:latin typeface="Cambria Math" panose="02040503050406030204" pitchFamily="18" charset="0"/>
                      </a:rPr>
                      <m:t>−1)</m:t>
                    </m:r>
                  </m:oMath>
                </a14:m>
                <a:r>
                  <a:rPr lang="en-US" altLang="ko-KR" sz="1400" dirty="0" err="1" smtClean="0"/>
                  <a:t>st</a:t>
                </a:r>
                <a:r>
                  <a:rPr lang="en-US" altLang="ko-KR" sz="1400" dirty="0" smtClean="0"/>
                  <a:t>  </a:t>
                </a:r>
                <a:r>
                  <a:rPr lang="en-US" altLang="ko-KR" sz="1400" dirty="0"/>
                  <a:t>graph filtering </a:t>
                </a:r>
                <a:r>
                  <a:rPr lang="en-US" altLang="ko-KR" sz="1400" dirty="0" smtClean="0"/>
                  <a:t>layer</a:t>
                </a:r>
              </a:p>
              <a:p>
                <a:pPr marL="285750" indent="-285750">
                  <a:buFont typeface="Arial" panose="020B0604020202020204" pitchFamily="34" charset="0"/>
                  <a:buChar char="•"/>
                </a:pPr>
                <a:r>
                  <a:rPr lang="en-US" altLang="ko-KR" sz="1400" dirty="0"/>
                  <a:t>The final output </a:t>
                </a:r>
                <a14:m>
                  <m:oMath xmlns:m="http://schemas.openxmlformats.org/officeDocument/2006/math">
                    <m:sSup>
                      <m:sSupPr>
                        <m:ctrlPr>
                          <a:rPr lang="ko-KR" altLang="en-US" sz="1400" b="1" i="1">
                            <a:latin typeface="Cambria Math" panose="02040503050406030204" pitchFamily="18" charset="0"/>
                          </a:rPr>
                        </m:ctrlPr>
                      </m:sSupPr>
                      <m:e>
                        <m:r>
                          <a:rPr lang="ko-KR" altLang="en-US" sz="1400" b="1">
                            <a:latin typeface="Cambria Math" panose="02040503050406030204" pitchFamily="18" charset="0"/>
                          </a:rPr>
                          <m:t>𝐅</m:t>
                        </m:r>
                      </m:e>
                      <m:sup>
                        <m:d>
                          <m:dPr>
                            <m:ctrlPr>
                              <a:rPr lang="ko-KR" altLang="en-US" sz="1400" b="1" i="1">
                                <a:latin typeface="Cambria Math" panose="02040503050406030204" pitchFamily="18" charset="0"/>
                              </a:rPr>
                            </m:ctrlPr>
                          </m:dPr>
                          <m:e>
                            <m:r>
                              <a:rPr lang="en-US" altLang="ko-KR" sz="1400" b="1" i="1" smtClean="0">
                                <a:latin typeface="Cambria Math" panose="02040503050406030204" pitchFamily="18" charset="0"/>
                              </a:rPr>
                              <m:t>𝑳</m:t>
                            </m:r>
                          </m:e>
                        </m:d>
                      </m:sup>
                    </m:sSup>
                  </m:oMath>
                </a14:m>
                <a:r>
                  <a:rPr lang="en-US" altLang="ko-KR" sz="1400" dirty="0" smtClean="0"/>
                  <a:t> </a:t>
                </a:r>
                <a:r>
                  <a:rPr lang="en-US" altLang="ko-KR" sz="1400" dirty="0"/>
                  <a:t>is leveraged as the input to some specific  layers according to the downstream node-focused tasks.</a:t>
                </a:r>
                <a:endParaRPr lang="ko-KR" altLang="en-US" sz="1400" dirty="0"/>
              </a:p>
            </p:txBody>
          </p:sp>
        </mc:Choice>
        <mc:Fallback xmlns="">
          <p:sp>
            <p:nvSpPr>
              <p:cNvPr id="38" name="Rectangle 37"/>
              <p:cNvSpPr>
                <a:spLocks noRot="1" noChangeAspect="1" noMove="1" noResize="1" noEditPoints="1" noAdjustHandles="1" noChangeArrowheads="1" noChangeShapeType="1" noTextEdit="1"/>
              </p:cNvSpPr>
              <p:nvPr/>
            </p:nvSpPr>
            <p:spPr>
              <a:xfrm>
                <a:off x="5894503" y="4175486"/>
                <a:ext cx="3200857" cy="2149114"/>
              </a:xfrm>
              <a:prstGeom prst="rect">
                <a:avLst/>
              </a:prstGeom>
              <a:blipFill>
                <a:blip r:embed="rId10"/>
                <a:stretch>
                  <a:fillRect l="-38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898487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a:xfrm>
            <a:off x="762000" y="2113970"/>
            <a:ext cx="7961312" cy="4114800"/>
          </a:xfrm>
        </p:spPr>
        <p:txBody>
          <a:bodyPr/>
          <a:lstStyle/>
          <a:p>
            <a:r>
              <a:rPr lang="en-US" altLang="ko-KR" sz="2000" dirty="0" smtClean="0"/>
              <a:t>Graph </a:t>
            </a:r>
            <a:r>
              <a:rPr lang="en-US" altLang="ko-KR" sz="2000" dirty="0"/>
              <a:t>level </a:t>
            </a:r>
            <a:r>
              <a:rPr lang="ko-KR" altLang="en-US" sz="2000" dirty="0"/>
              <a:t>작업의 일반적 </a:t>
            </a:r>
            <a:r>
              <a:rPr lang="ko-KR" altLang="en-US" sz="2000" dirty="0" smtClean="0"/>
              <a:t>구조</a:t>
            </a:r>
            <a:endParaRPr lang="en-US" altLang="ko-KR" sz="2000" dirty="0" smtClean="0"/>
          </a:p>
          <a:p>
            <a:pPr lvl="1"/>
            <a:r>
              <a:rPr lang="ko-KR" altLang="en-US" sz="1800" dirty="0" smtClean="0"/>
              <a:t>일반적으로 </a:t>
            </a:r>
            <a:r>
              <a:rPr lang="en-US" altLang="ko-KR" sz="1800" dirty="0" smtClean="0"/>
              <a:t>filtering layer + activation + (graph) pooling layer</a:t>
            </a:r>
            <a:r>
              <a:rPr lang="ko-KR" altLang="en-US" sz="1800" dirty="0" smtClean="0"/>
              <a:t>로 구성</a:t>
            </a:r>
            <a:endParaRPr lang="en-US" altLang="ko-KR" sz="1800" dirty="0" smtClean="0"/>
          </a:p>
          <a:p>
            <a:pPr lvl="1"/>
            <a:r>
              <a:rPr lang="en-US" altLang="ko-KR" sz="1800" dirty="0"/>
              <a:t>The graph pooling layer is </a:t>
            </a:r>
            <a:r>
              <a:rPr lang="en-US" altLang="ko-KR" sz="1800" dirty="0" smtClean="0"/>
              <a:t>utilized </a:t>
            </a:r>
            <a:r>
              <a:rPr lang="en-US" altLang="ko-KR" sz="1800" dirty="0"/>
              <a:t>to summarize the node features and generate higher-level features that </a:t>
            </a:r>
            <a:r>
              <a:rPr lang="en-US" altLang="ko-KR" sz="1800" dirty="0" smtClean="0"/>
              <a:t>can </a:t>
            </a:r>
            <a:r>
              <a:rPr lang="en-US" altLang="ko-KR" sz="1800" dirty="0"/>
              <a:t>capture the information of the entire graph</a:t>
            </a:r>
            <a:r>
              <a:rPr lang="en-US" altLang="ko-KR" sz="1800" dirty="0" smtClean="0"/>
              <a:t>.</a:t>
            </a:r>
          </a:p>
          <a:p>
            <a:pPr lvl="1"/>
            <a:r>
              <a:rPr lang="en-US" altLang="ko-KR" sz="1800" dirty="0"/>
              <a:t>Typically, a graph pooling </a:t>
            </a:r>
            <a:r>
              <a:rPr lang="en-US" altLang="ko-KR" sz="1800" dirty="0" smtClean="0"/>
              <a:t>layer </a:t>
            </a:r>
            <a:r>
              <a:rPr lang="en-US" altLang="ko-KR" sz="1800" dirty="0"/>
              <a:t>follows a series of graph filtering and activation layers</a:t>
            </a:r>
            <a:r>
              <a:rPr lang="en-US" altLang="ko-KR" sz="1800" dirty="0" smtClean="0"/>
              <a:t>.</a:t>
            </a:r>
          </a:p>
          <a:p>
            <a:pPr lvl="1"/>
            <a:r>
              <a:rPr lang="en-US" altLang="ko-KR" sz="1800" dirty="0"/>
              <a:t>A coarsened graph  with more abstract and higher-level node features is generated after the  graph pooling layer. </a:t>
            </a:r>
          </a:p>
          <a:p>
            <a:endParaRPr lang="ko-KR" altLang="en-US" sz="2000" dirty="0"/>
          </a:p>
        </p:txBody>
      </p:sp>
      <p:sp>
        <p:nvSpPr>
          <p:cNvPr id="4" name="Date Placeholder 3"/>
          <p:cNvSpPr>
            <a:spLocks noGrp="1"/>
          </p:cNvSpPr>
          <p:nvPr>
            <p:ph type="dt" sz="half" idx="10"/>
          </p:nvPr>
        </p:nvSpPr>
        <p:spPr/>
        <p:txBody>
          <a:bodyPr/>
          <a:lstStyle/>
          <a:p>
            <a:fld id="{3BB9F1A0-4157-4C1B-B569-8F835262464B}"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24</a:t>
            </a:fld>
            <a:endParaRPr lang="en-US"/>
          </a:p>
        </p:txBody>
      </p:sp>
    </p:spTree>
    <p:extLst>
      <p:ext uri="{BB962C8B-B14F-4D97-AF65-F5344CB8AC3E}">
        <p14:creationId xmlns:p14="http://schemas.microsoft.com/office/powerpoint/2010/main" val="294756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a:xfrm>
            <a:off x="762000" y="2113970"/>
            <a:ext cx="7961312" cy="4114800"/>
          </a:xfrm>
        </p:spPr>
        <p:txBody>
          <a:bodyPr/>
          <a:lstStyle/>
          <a:p>
            <a:r>
              <a:rPr lang="en-US" altLang="ko-KR" sz="2400" dirty="0" smtClean="0"/>
              <a:t>Graph </a:t>
            </a:r>
            <a:r>
              <a:rPr lang="en-US" altLang="ko-KR" sz="2400" dirty="0"/>
              <a:t>level </a:t>
            </a:r>
            <a:r>
              <a:rPr lang="ko-KR" altLang="en-US" sz="2400" dirty="0"/>
              <a:t>작업의 일반적 </a:t>
            </a:r>
            <a:r>
              <a:rPr lang="ko-KR" altLang="en-US" sz="2400" dirty="0" smtClean="0"/>
              <a:t>구조 </a:t>
            </a:r>
            <a:r>
              <a:rPr lang="en-US" altLang="ko-KR" sz="2400" dirty="0" smtClean="0"/>
              <a:t>(cont’d)</a:t>
            </a:r>
          </a:p>
          <a:p>
            <a:pPr lvl="1"/>
            <a:r>
              <a:rPr lang="ko-KR" altLang="en-US" sz="2000" dirty="0" smtClean="0"/>
              <a:t>아래와 같은 </a:t>
            </a:r>
            <a:r>
              <a:rPr lang="en-US" altLang="ko-KR" sz="2000" dirty="0" smtClean="0"/>
              <a:t>block </a:t>
            </a:r>
            <a:r>
              <a:rPr lang="ko-KR" altLang="en-US" sz="2000" dirty="0" smtClean="0"/>
              <a:t>여러 개 사용</a:t>
            </a:r>
            <a:endParaRPr lang="en-US" altLang="ko-KR" sz="2000" dirty="0" smtClean="0"/>
          </a:p>
          <a:p>
            <a:endParaRPr lang="ko-KR" altLang="en-US" sz="2400" dirty="0"/>
          </a:p>
        </p:txBody>
      </p:sp>
      <p:sp>
        <p:nvSpPr>
          <p:cNvPr id="4" name="Date Placeholder 3"/>
          <p:cNvSpPr>
            <a:spLocks noGrp="1"/>
          </p:cNvSpPr>
          <p:nvPr>
            <p:ph type="dt" sz="half" idx="10"/>
          </p:nvPr>
        </p:nvSpPr>
        <p:spPr/>
        <p:txBody>
          <a:bodyPr/>
          <a:lstStyle/>
          <a:p>
            <a:fld id="{C5641460-D46A-4566-8348-AB608EACB55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25</a:t>
            </a:fld>
            <a:endParaRPr lang="en-US"/>
          </a:p>
        </p:txBody>
      </p:sp>
      <p:grpSp>
        <p:nvGrpSpPr>
          <p:cNvPr id="35" name="Group 34"/>
          <p:cNvGrpSpPr/>
          <p:nvPr/>
        </p:nvGrpSpPr>
        <p:grpSpPr>
          <a:xfrm>
            <a:off x="278916" y="3352800"/>
            <a:ext cx="4768540" cy="2734357"/>
            <a:chOff x="1307616" y="3352800"/>
            <a:chExt cx="4768540" cy="2734357"/>
          </a:xfrm>
        </p:grpSpPr>
        <mc:AlternateContent xmlns:mc="http://schemas.openxmlformats.org/markup-compatibility/2006" xmlns:a14="http://schemas.microsoft.com/office/drawing/2010/main">
          <mc:Choice Requires="a14">
            <p:sp>
              <p:nvSpPr>
                <p:cNvPr id="8" name="Rectangle 7"/>
                <p:cNvSpPr/>
                <p:nvPr/>
              </p:nvSpPr>
              <p:spPr bwMode="auto">
                <a:xfrm>
                  <a:off x="1879116" y="3499687"/>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h</m:t>
                            </m:r>
                          </m:e>
                          <m:sub>
                            <m:r>
                              <a:rPr kumimoji="0" lang="en-US" altLang="ko-KR" sz="1800" b="0" i="1" u="none" strike="noStrike" cap="none" normalizeH="0" baseline="0" smtClean="0">
                                <a:ln>
                                  <a:noFill/>
                                </a:ln>
                                <a:solidFill>
                                  <a:schemeClr val="bg1"/>
                                </a:solidFill>
                                <a:effectLst/>
                                <a:latin typeface="Cambria Math" panose="02040503050406030204" pitchFamily="18" charset="0"/>
                              </a:rPr>
                              <m:t>1</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8" name="Rectangle 7"/>
                <p:cNvSpPr>
                  <a:spLocks noRot="1" noChangeAspect="1" noMove="1" noResize="1" noEditPoints="1" noAdjustHandles="1" noChangeArrowheads="1" noChangeShapeType="1" noTextEdit="1"/>
                </p:cNvSpPr>
                <p:nvPr/>
              </p:nvSpPr>
              <p:spPr bwMode="auto">
                <a:xfrm>
                  <a:off x="1879116" y="3499687"/>
                  <a:ext cx="381000" cy="1981200"/>
                </a:xfrm>
                <a:prstGeom prst="rect">
                  <a:avLst/>
                </a:prstGeom>
                <a:blipFill>
                  <a:blip r:embed="rId2"/>
                  <a:stretch>
                    <a:fillRect l="-9375"/>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bwMode="auto">
                <a:xfrm>
                  <a:off x="2507766" y="3501546"/>
                  <a:ext cx="381000" cy="19812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𝑎</m:t>
                            </m:r>
                          </m:e>
                          <m:sub>
                            <m:r>
                              <a:rPr kumimoji="0" lang="en-US" altLang="ko-KR" sz="1800" b="0" i="1" u="none" strike="noStrike" cap="none" normalizeH="0" baseline="0" smtClean="0">
                                <a:ln>
                                  <a:noFill/>
                                </a:ln>
                                <a:solidFill>
                                  <a:schemeClr val="bg1"/>
                                </a:solidFill>
                                <a:effectLst/>
                                <a:latin typeface="Cambria Math" panose="02040503050406030204" pitchFamily="18" charset="0"/>
                              </a:rPr>
                              <m:t>1</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9" name="Rectangle 8"/>
                <p:cNvSpPr>
                  <a:spLocks noRot="1" noChangeAspect="1" noMove="1" noResize="1" noEditPoints="1" noAdjustHandles="1" noChangeArrowheads="1" noChangeShapeType="1" noTextEdit="1"/>
                </p:cNvSpPr>
                <p:nvPr/>
              </p:nvSpPr>
              <p:spPr bwMode="auto">
                <a:xfrm>
                  <a:off x="2507766" y="3501546"/>
                  <a:ext cx="381000" cy="1981200"/>
                </a:xfrm>
                <a:prstGeom prst="rect">
                  <a:avLst/>
                </a:prstGeom>
                <a:blipFill>
                  <a:blip r:embed="rId3"/>
                  <a:stretch>
                    <a:fillRect l="-3125"/>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p:sp>
          <p:nvSpPr>
            <p:cNvPr id="12" name="TextBox 11"/>
            <p:cNvSpPr txBox="1"/>
            <p:nvPr/>
          </p:nvSpPr>
          <p:spPr>
            <a:xfrm>
              <a:off x="3132564" y="4311198"/>
              <a:ext cx="564578" cy="369332"/>
            </a:xfrm>
            <a:prstGeom prst="rect">
              <a:avLst/>
            </a:prstGeom>
            <a:noFill/>
          </p:spPr>
          <p:txBody>
            <a:bodyPr wrap="none" rtlCol="0">
              <a:spAutoFit/>
            </a:bodyPr>
            <a:lstStyle/>
            <a:p>
              <a:r>
                <a:rPr lang="en-US" altLang="ko-KR" dirty="0" smtClean="0">
                  <a:latin typeface="맑은 고딕" panose="020B0503020000020004" pitchFamily="50" charset="-127"/>
                  <a:ea typeface="맑은 고딕" panose="020B0503020000020004" pitchFamily="50" charset="-127"/>
                </a:rPr>
                <a:t>∙</a:t>
              </a:r>
              <a:r>
                <a:rPr lang="en-US" altLang="ko-KR" dirty="0">
                  <a:latin typeface="맑은 고딕" panose="020B0503020000020004" pitchFamily="50" charset="-127"/>
                  <a:ea typeface="맑은 고딕" panose="020B0503020000020004" pitchFamily="50" charset="-127"/>
                </a:rPr>
                <a:t> </a:t>
              </a:r>
              <a:r>
                <a:rPr lang="en-US" altLang="ko-KR" dirty="0" smtClean="0">
                  <a:latin typeface="맑은 고딕" panose="020B0503020000020004" pitchFamily="50" charset="-127"/>
                  <a:ea typeface="맑은 고딕" panose="020B0503020000020004" pitchFamily="50" charset="-127"/>
                </a:rPr>
                <a:t>∙</a:t>
              </a:r>
              <a:r>
                <a:rPr lang="en-US" altLang="ko-KR" dirty="0">
                  <a:latin typeface="맑은 고딕" panose="020B0503020000020004" pitchFamily="50" charset="-127"/>
                  <a:ea typeface="맑은 고딕" panose="020B0503020000020004" pitchFamily="50" charset="-127"/>
                </a:rPr>
                <a:t> ∙</a:t>
              </a:r>
              <a:endParaRPr lang="ko-KR" altLang="en-US" dirty="0"/>
            </a:p>
          </p:txBody>
        </p:sp>
        <mc:AlternateContent xmlns:mc="http://schemas.openxmlformats.org/markup-compatibility/2006" xmlns:a14="http://schemas.microsoft.com/office/drawing/2010/main">
          <mc:Choice Requires="a14">
            <p:sp>
              <p:nvSpPr>
                <p:cNvPr id="13" name="Rectangle 12"/>
                <p:cNvSpPr/>
                <p:nvPr/>
              </p:nvSpPr>
              <p:spPr bwMode="auto">
                <a:xfrm>
                  <a:off x="3924300" y="3501546"/>
                  <a:ext cx="381000" cy="1981200"/>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h</m:t>
                            </m:r>
                          </m:e>
                          <m:sub>
                            <m:r>
                              <a:rPr kumimoji="0" lang="en-US" altLang="ko-KR" sz="1800" b="0" i="1" u="none" strike="noStrike" cap="none" normalizeH="0" baseline="0" smtClean="0">
                                <a:ln>
                                  <a:noFill/>
                                </a:ln>
                                <a:solidFill>
                                  <a:schemeClr val="bg1"/>
                                </a:solidFill>
                                <a:effectLst/>
                                <a:latin typeface="Cambria Math" panose="02040503050406030204" pitchFamily="18" charset="0"/>
                              </a:rPr>
                              <m:t>𝑘</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13" name="Rectangle 12"/>
                <p:cNvSpPr>
                  <a:spLocks noRot="1" noChangeAspect="1" noMove="1" noResize="1" noEditPoints="1" noAdjustHandles="1" noChangeArrowheads="1" noChangeShapeType="1" noTextEdit="1"/>
                </p:cNvSpPr>
                <p:nvPr/>
              </p:nvSpPr>
              <p:spPr bwMode="auto">
                <a:xfrm>
                  <a:off x="3924300" y="3501546"/>
                  <a:ext cx="381000" cy="1981200"/>
                </a:xfrm>
                <a:prstGeom prst="rect">
                  <a:avLst/>
                </a:prstGeom>
                <a:blipFill>
                  <a:blip r:embed="rId4"/>
                  <a:stretch>
                    <a:fillRect l="-10769"/>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bwMode="auto">
                <a:xfrm>
                  <a:off x="4552950" y="3503405"/>
                  <a:ext cx="381000" cy="1981200"/>
                </a:xfrm>
                <a:prstGeom prst="rect">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altLang="ko-KR" sz="1800" b="0" i="1" u="none" strike="noStrike" cap="none" normalizeH="0" baseline="0" smtClean="0">
                                <a:ln>
                                  <a:noFill/>
                                </a:ln>
                                <a:solidFill>
                                  <a:schemeClr val="bg1"/>
                                </a:solidFill>
                                <a:effectLst/>
                                <a:latin typeface="Cambria Math" panose="02040503050406030204" pitchFamily="18" charset="0"/>
                              </a:rPr>
                            </m:ctrlPr>
                          </m:sSubPr>
                          <m:e>
                            <m:r>
                              <a:rPr kumimoji="0" lang="en-US" altLang="ko-KR" sz="1800" b="0" i="1" u="none" strike="noStrike" cap="none" normalizeH="0" baseline="0" smtClean="0">
                                <a:ln>
                                  <a:noFill/>
                                </a:ln>
                                <a:solidFill>
                                  <a:schemeClr val="bg1"/>
                                </a:solidFill>
                                <a:effectLst/>
                                <a:latin typeface="Cambria Math" panose="02040503050406030204" pitchFamily="18" charset="0"/>
                              </a:rPr>
                              <m:t>𝑎</m:t>
                            </m:r>
                          </m:e>
                          <m:sub>
                            <m:r>
                              <a:rPr kumimoji="0" lang="en-US" altLang="ko-KR" sz="1800" b="0" i="1" u="none" strike="noStrike" cap="none" normalizeH="0" baseline="0" smtClean="0">
                                <a:ln>
                                  <a:noFill/>
                                </a:ln>
                                <a:solidFill>
                                  <a:schemeClr val="bg1"/>
                                </a:solidFill>
                                <a:effectLst/>
                                <a:latin typeface="Cambria Math" panose="02040503050406030204" pitchFamily="18" charset="0"/>
                              </a:rPr>
                              <m:t>𝑘</m:t>
                            </m:r>
                          </m:sub>
                        </m:sSub>
                      </m:oMath>
                    </m:oMathPara>
                  </a14:m>
                  <a:endParaRPr kumimoji="0" lang="ko-KR" altLang="en-US" sz="1800" b="0" i="0" u="none" strike="noStrike" cap="none" normalizeH="0" baseline="0" dirty="0" smtClean="0">
                    <a:ln>
                      <a:noFill/>
                    </a:ln>
                    <a:solidFill>
                      <a:schemeClr val="bg1"/>
                    </a:solidFill>
                    <a:effectLst/>
                    <a:latin typeface="Arial" charset="0"/>
                  </a:endParaRPr>
                </a:p>
              </p:txBody>
            </p:sp>
          </mc:Choice>
          <mc:Fallback xmlns="">
            <p:sp>
              <p:nvSpPr>
                <p:cNvPr id="14" name="Rectangle 13"/>
                <p:cNvSpPr>
                  <a:spLocks noRot="1" noChangeAspect="1" noMove="1" noResize="1" noEditPoints="1" noAdjustHandles="1" noChangeArrowheads="1" noChangeShapeType="1" noTextEdit="1"/>
                </p:cNvSpPr>
                <p:nvPr/>
              </p:nvSpPr>
              <p:spPr bwMode="auto">
                <a:xfrm>
                  <a:off x="4552950" y="3503405"/>
                  <a:ext cx="381000" cy="1981200"/>
                </a:xfrm>
                <a:prstGeom prst="rect">
                  <a:avLst/>
                </a:prstGeom>
                <a:blipFill>
                  <a:blip r:embed="rId5"/>
                  <a:stretch>
                    <a:fillRect l="-4615"/>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bwMode="auto">
                <a:xfrm>
                  <a:off x="5181600" y="3505264"/>
                  <a:ext cx="381000" cy="1981200"/>
                </a:xfrm>
                <a:prstGeom prst="rect">
                  <a:avLst/>
                </a:prstGeom>
                <a:solidFill>
                  <a:srgbClr val="0070C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ko-KR" b="0" i="1" u="none" strike="noStrike" cap="none" normalizeH="0" baseline="0" smtClean="0">
                            <a:ln>
                              <a:noFill/>
                            </a:ln>
                            <a:solidFill>
                              <a:schemeClr val="bg1"/>
                            </a:solidFill>
                            <a:effectLst/>
                            <a:latin typeface="Cambria Math" panose="02040503050406030204" pitchFamily="18" charset="0"/>
                          </a:rPr>
                          <m:t>𝑝</m:t>
                        </m:r>
                      </m:oMath>
                    </m:oMathPara>
                  </a14:m>
                  <a:endParaRPr kumimoji="0" lang="ko-KR" altLang="en-US" b="0" i="0" u="none" strike="noStrike" cap="none" normalizeH="0" baseline="0" dirty="0" smtClean="0">
                    <a:ln>
                      <a:noFill/>
                    </a:ln>
                    <a:solidFill>
                      <a:schemeClr val="bg1"/>
                    </a:solidFill>
                    <a:effectLst/>
                    <a:latin typeface="Arial" charset="0"/>
                  </a:endParaRPr>
                </a:p>
              </p:txBody>
            </p:sp>
          </mc:Choice>
          <mc:Fallback xmlns="">
            <p:sp>
              <p:nvSpPr>
                <p:cNvPr id="15" name="Rectangle 14"/>
                <p:cNvSpPr>
                  <a:spLocks noRot="1" noChangeAspect="1" noMove="1" noResize="1" noEditPoints="1" noAdjustHandles="1" noChangeArrowheads="1" noChangeShapeType="1" noTextEdit="1"/>
                </p:cNvSpPr>
                <p:nvPr/>
              </p:nvSpPr>
              <p:spPr bwMode="auto">
                <a:xfrm>
                  <a:off x="5181600" y="3505264"/>
                  <a:ext cx="381000" cy="1981200"/>
                </a:xfrm>
                <a:prstGeom prst="rect">
                  <a:avLst/>
                </a:prstGeom>
                <a:blipFill>
                  <a:blip r:embed="rId6"/>
                  <a:stretch>
                    <a:fillRect/>
                  </a:stretch>
                </a:blipFill>
                <a:ln w="9525" cap="flat" cmpd="sng" algn="ctr">
                  <a:solidFill>
                    <a:schemeClr val="tx1"/>
                  </a:solidFill>
                  <a:prstDash val="solid"/>
                  <a:round/>
                  <a:headEnd type="none" w="med" len="med"/>
                  <a:tailEnd type="none" w="med" len="med"/>
                </a:ln>
                <a:effectLst/>
                <a:extLst/>
              </p:spPr>
              <p:txBody>
                <a:bodyPr/>
                <a:lstStyle/>
                <a:p>
                  <a:r>
                    <a:rPr lang="ko-KR" altLang="en-US">
                      <a:noFill/>
                    </a:rPr>
                    <a:t> </a:t>
                  </a:r>
                </a:p>
              </p:txBody>
            </p:sp>
          </mc:Fallback>
        </mc:AlternateContent>
        <p:cxnSp>
          <p:nvCxnSpPr>
            <p:cNvPr id="16" name="Straight Arrow Connector 15"/>
            <p:cNvCxnSpPr/>
            <p:nvPr/>
          </p:nvCxnSpPr>
          <p:spPr bwMode="auto">
            <a:xfrm>
              <a:off x="1307616" y="4490287"/>
              <a:ext cx="571500"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Straight Arrow Connector 16"/>
            <p:cNvCxnSpPr>
              <a:stCxn id="8" idx="3"/>
              <a:endCxn id="9" idx="1"/>
            </p:cNvCxnSpPr>
            <p:nvPr/>
          </p:nvCxnSpPr>
          <p:spPr bwMode="auto">
            <a:xfrm>
              <a:off x="2260116" y="4490287"/>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9" idx="3"/>
            </p:cNvCxnSpPr>
            <p:nvPr/>
          </p:nvCxnSpPr>
          <p:spPr bwMode="auto">
            <a:xfrm>
              <a:off x="2888766" y="4492146"/>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20"/>
            <p:cNvCxnSpPr>
              <a:stCxn id="13" idx="1"/>
            </p:cNvCxnSpPr>
            <p:nvPr/>
          </p:nvCxnSpPr>
          <p:spPr bwMode="auto">
            <a:xfrm flipH="1">
              <a:off x="3697288" y="4492146"/>
              <a:ext cx="227012" cy="3718"/>
            </a:xfrm>
            <a:prstGeom prst="straightConnector1">
              <a:avLst/>
            </a:prstGeom>
            <a:solidFill>
              <a:schemeClr val="accent1"/>
            </a:solidFill>
            <a:ln w="9525" cap="flat" cmpd="sng" algn="ctr">
              <a:solidFill>
                <a:schemeClr val="tx1"/>
              </a:solidFill>
              <a:prstDash val="solid"/>
              <a:round/>
              <a:headEnd type="triangle" w="med" len="med"/>
              <a:tailEnd type="non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13" idx="3"/>
              <a:endCxn id="14" idx="1"/>
            </p:cNvCxnSpPr>
            <p:nvPr/>
          </p:nvCxnSpPr>
          <p:spPr bwMode="auto">
            <a:xfrm>
              <a:off x="4305300" y="4492146"/>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Arrow Connector 22"/>
            <p:cNvCxnSpPr>
              <a:stCxn id="14" idx="3"/>
              <a:endCxn id="15" idx="1"/>
            </p:cNvCxnSpPr>
            <p:nvPr/>
          </p:nvCxnSpPr>
          <p:spPr bwMode="auto">
            <a:xfrm>
              <a:off x="4933950" y="4494005"/>
              <a:ext cx="247650" cy="185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Arrow Connector 29"/>
            <p:cNvCxnSpPr/>
            <p:nvPr/>
          </p:nvCxnSpPr>
          <p:spPr bwMode="auto">
            <a:xfrm>
              <a:off x="5543550" y="4495800"/>
              <a:ext cx="53260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Rectangle 32"/>
            <p:cNvSpPr/>
            <p:nvPr/>
          </p:nvSpPr>
          <p:spPr bwMode="auto">
            <a:xfrm>
              <a:off x="1752600" y="3352800"/>
              <a:ext cx="3962400" cy="2286000"/>
            </a:xfrm>
            <a:prstGeom prst="rect">
              <a:avLst/>
            </a:prstGeom>
            <a:noFill/>
            <a:ln w="19050" cap="flat" cmpd="sng" algn="ctr">
              <a:solidFill>
                <a:schemeClr val="tx1"/>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Arial" charset="0"/>
              </a:endParaRPr>
            </a:p>
          </p:txBody>
        </p:sp>
        <p:sp>
          <p:nvSpPr>
            <p:cNvPr id="34" name="TextBox 33"/>
            <p:cNvSpPr txBox="1"/>
            <p:nvPr/>
          </p:nvSpPr>
          <p:spPr>
            <a:xfrm>
              <a:off x="1905790" y="5748603"/>
              <a:ext cx="3733010" cy="338554"/>
            </a:xfrm>
            <a:prstGeom prst="rect">
              <a:avLst/>
            </a:prstGeom>
            <a:noFill/>
          </p:spPr>
          <p:txBody>
            <a:bodyPr wrap="none" rtlCol="0">
              <a:spAutoFit/>
            </a:bodyPr>
            <a:lstStyle/>
            <a:p>
              <a:r>
                <a:rPr lang="en-US" altLang="ko-KR" sz="1600" dirty="0" smtClean="0"/>
                <a:t>&lt;A block in </a:t>
              </a:r>
              <a:r>
                <a:rPr lang="en-US" altLang="ko-KR" sz="1600" dirty="0" err="1" smtClean="0"/>
                <a:t>GNN</a:t>
              </a:r>
              <a:r>
                <a:rPr lang="en-US" altLang="ko-KR" sz="1600" dirty="0" smtClean="0"/>
                <a:t> for graph level tasks&gt;</a:t>
              </a:r>
              <a:endParaRPr lang="ko-KR" altLang="en-US" sz="1600" dirty="0"/>
            </a:p>
          </p:txBody>
        </p:sp>
      </p:grpSp>
      <p:sp>
        <p:nvSpPr>
          <p:cNvPr id="37" name="Rectangle 36"/>
          <p:cNvSpPr/>
          <p:nvPr/>
        </p:nvSpPr>
        <p:spPr>
          <a:xfrm>
            <a:off x="5250966" y="3294207"/>
            <a:ext cx="3853346" cy="1569660"/>
          </a:xfrm>
          <a:prstGeom prst="rect">
            <a:avLst/>
          </a:prstGeom>
        </p:spPr>
        <p:txBody>
          <a:bodyPr wrap="square">
            <a:spAutoFit/>
          </a:bodyPr>
          <a:lstStyle/>
          <a:p>
            <a:r>
              <a:rPr lang="en-US" altLang="ko-KR" sz="1600" dirty="0"/>
              <a:t>The input of the block is the adjacency matrix </a:t>
            </a:r>
            <a:r>
              <a:rPr lang="en-US" altLang="ko-KR" sz="1600" dirty="0" smtClean="0"/>
              <a:t>A</a:t>
            </a:r>
            <a:r>
              <a:rPr lang="en-US" altLang="ko-KR" sz="1600" baseline="30000" dirty="0" smtClean="0"/>
              <a:t>(</a:t>
            </a:r>
            <a:r>
              <a:rPr lang="en-US" altLang="ko-KR" sz="1600" baseline="30000" dirty="0" err="1" smtClean="0"/>
              <a:t>ib</a:t>
            </a:r>
            <a:r>
              <a:rPr lang="en-US" altLang="ko-KR" sz="1600" baseline="30000" dirty="0"/>
              <a:t>)</a:t>
            </a:r>
            <a:r>
              <a:rPr lang="en-US" altLang="ko-KR" sz="1600" dirty="0"/>
              <a:t> and the features </a:t>
            </a:r>
            <a:r>
              <a:rPr lang="en-US" altLang="ko-KR" sz="1600" dirty="0" smtClean="0"/>
              <a:t>F</a:t>
            </a:r>
            <a:r>
              <a:rPr lang="en-US" altLang="ko-KR" sz="1600" baseline="30000" dirty="0" smtClean="0"/>
              <a:t>(</a:t>
            </a:r>
            <a:r>
              <a:rPr lang="en-US" altLang="ko-KR" sz="1600" baseline="30000" dirty="0" err="1" smtClean="0"/>
              <a:t>ib</a:t>
            </a:r>
            <a:r>
              <a:rPr lang="en-US" altLang="ko-KR" sz="1600" baseline="30000" dirty="0"/>
              <a:t>)</a:t>
            </a:r>
            <a:r>
              <a:rPr lang="en-US" altLang="ko-KR" sz="1600" dirty="0"/>
              <a:t> of a graph </a:t>
            </a:r>
            <a:r>
              <a:rPr lang="en-US" altLang="ko-KR" sz="1600" dirty="0" err="1"/>
              <a:t>G</a:t>
            </a:r>
            <a:r>
              <a:rPr lang="en-US" altLang="ko-KR" sz="1600" baseline="30000" dirty="0" err="1"/>
              <a:t>ib</a:t>
            </a:r>
            <a:r>
              <a:rPr lang="en-US" altLang="ko-KR" sz="1600" dirty="0"/>
              <a:t> = {</a:t>
            </a:r>
            <a:r>
              <a:rPr lang="en-US" altLang="ko-KR" sz="1600" dirty="0" err="1"/>
              <a:t>V</a:t>
            </a:r>
            <a:r>
              <a:rPr lang="en-US" altLang="ko-KR" sz="1600" baseline="30000" dirty="0" err="1"/>
              <a:t>ib</a:t>
            </a:r>
            <a:r>
              <a:rPr lang="en-US" altLang="ko-KR" sz="1600" dirty="0"/>
              <a:t>, </a:t>
            </a:r>
            <a:r>
              <a:rPr lang="en-US" altLang="ko-KR" sz="1600" dirty="0" err="1"/>
              <a:t>E</a:t>
            </a:r>
            <a:r>
              <a:rPr lang="en-US" altLang="ko-KR" sz="1600" baseline="30000" dirty="0" err="1"/>
              <a:t>ib</a:t>
            </a:r>
            <a:r>
              <a:rPr lang="en-US" altLang="ko-KR" sz="1600" dirty="0"/>
              <a:t>} and  the output are the newly generated adjacency matrix </a:t>
            </a:r>
            <a:r>
              <a:rPr lang="en-US" altLang="ko-KR" sz="1600" dirty="0" smtClean="0"/>
              <a:t>A</a:t>
            </a:r>
            <a:r>
              <a:rPr lang="en-US" altLang="ko-KR" sz="1600" baseline="30000" dirty="0" smtClean="0"/>
              <a:t>(</a:t>
            </a:r>
            <a:r>
              <a:rPr lang="en-US" altLang="ko-KR" sz="1600" baseline="30000" dirty="0" err="1" smtClean="0"/>
              <a:t>ob</a:t>
            </a:r>
            <a:r>
              <a:rPr lang="en-US" altLang="ko-KR" sz="1600" baseline="30000" dirty="0"/>
              <a:t>)</a:t>
            </a:r>
            <a:r>
              <a:rPr lang="en-US" altLang="ko-KR" sz="1600" dirty="0"/>
              <a:t> and the features  </a:t>
            </a:r>
            <a:r>
              <a:rPr lang="en-US" altLang="ko-KR" sz="1600" dirty="0" smtClean="0"/>
              <a:t>F</a:t>
            </a:r>
            <a:r>
              <a:rPr lang="en-US" altLang="ko-KR" sz="1600" baseline="30000" dirty="0" smtClean="0"/>
              <a:t>(</a:t>
            </a:r>
            <a:r>
              <a:rPr lang="en-US" altLang="ko-KR" sz="1600" baseline="30000" dirty="0" err="1" smtClean="0"/>
              <a:t>ob</a:t>
            </a:r>
            <a:r>
              <a:rPr lang="en-US" altLang="ko-KR" sz="1600" baseline="30000" dirty="0"/>
              <a:t>)</a:t>
            </a:r>
            <a:r>
              <a:rPr lang="en-US" altLang="ko-KR" sz="1600" dirty="0"/>
              <a:t> for the coarsened graph G</a:t>
            </a:r>
            <a:r>
              <a:rPr lang="en-US" altLang="ko-KR" sz="1600" baseline="30000" dirty="0"/>
              <a:t>ob</a:t>
            </a:r>
            <a:r>
              <a:rPr lang="en-US" altLang="ko-KR" sz="1600" dirty="0"/>
              <a:t> = {</a:t>
            </a:r>
            <a:r>
              <a:rPr lang="en-US" altLang="ko-KR" sz="1600" dirty="0" err="1"/>
              <a:t>V</a:t>
            </a:r>
            <a:r>
              <a:rPr lang="en-US" altLang="ko-KR" sz="1600" baseline="30000" dirty="0" err="1"/>
              <a:t>ob</a:t>
            </a:r>
            <a:r>
              <a:rPr lang="en-US" altLang="ko-KR" sz="1600" dirty="0"/>
              <a:t>, </a:t>
            </a:r>
            <a:r>
              <a:rPr lang="en-US" altLang="ko-KR" sz="1600" dirty="0" err="1"/>
              <a:t>E</a:t>
            </a:r>
            <a:r>
              <a:rPr lang="en-US" altLang="ko-KR" sz="1600" baseline="30000" dirty="0" err="1"/>
              <a:t>ob</a:t>
            </a:r>
            <a:r>
              <a:rPr lang="en-US" altLang="ko-KR" sz="1600" dirty="0"/>
              <a:t>}</a:t>
            </a:r>
            <a:endParaRPr lang="ko-KR" altLang="en-US" sz="1600" dirty="0"/>
          </a:p>
        </p:txBody>
      </p:sp>
    </p:spTree>
    <p:extLst>
      <p:ext uri="{BB962C8B-B14F-4D97-AF65-F5344CB8AC3E}">
        <p14:creationId xmlns:p14="http://schemas.microsoft.com/office/powerpoint/2010/main" val="1729185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err="1" smtClean="0"/>
              <a:t>GNN</a:t>
            </a:r>
            <a:r>
              <a:rPr lang="en-US" altLang="ko-KR" sz="2400" dirty="0" smtClean="0"/>
              <a:t> block</a:t>
            </a:r>
            <a:r>
              <a:rPr lang="ko-KR" altLang="en-US" sz="2400" dirty="0" smtClean="0"/>
              <a:t>의 또 다른 예시</a:t>
            </a:r>
            <a:endParaRPr lang="en-US" altLang="ko-KR" sz="2400" dirty="0" smtClean="0"/>
          </a:p>
          <a:p>
            <a:pPr lvl="1"/>
            <a:r>
              <a:rPr lang="en-US" altLang="ko-KR" sz="2000" dirty="0" smtClean="0"/>
              <a:t>sampling operation</a:t>
            </a:r>
            <a:r>
              <a:rPr lang="ko-KR" altLang="en-US" sz="2000" dirty="0" smtClean="0"/>
              <a:t>과 </a:t>
            </a:r>
            <a:r>
              <a:rPr lang="en-US" altLang="ko-KR" sz="2000" dirty="0" smtClean="0"/>
              <a:t>skip connection</a:t>
            </a:r>
            <a:r>
              <a:rPr lang="ko-KR" altLang="en-US" sz="2000" dirty="0" smtClean="0"/>
              <a:t>이 포함된 경우</a:t>
            </a:r>
            <a:endParaRPr lang="ko-KR" altLang="en-US" sz="2000" dirty="0"/>
          </a:p>
        </p:txBody>
      </p:sp>
      <p:sp>
        <p:nvSpPr>
          <p:cNvPr id="4" name="Date Placeholder 3"/>
          <p:cNvSpPr>
            <a:spLocks noGrp="1"/>
          </p:cNvSpPr>
          <p:nvPr>
            <p:ph type="dt" sz="half" idx="10"/>
          </p:nvPr>
        </p:nvSpPr>
        <p:spPr/>
        <p:txBody>
          <a:bodyPr/>
          <a:lstStyle/>
          <a:p>
            <a:fld id="{E2E1BF23-B35F-44D3-AF8B-E909C935F90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47800" y="3124200"/>
            <a:ext cx="6781800" cy="2667000"/>
          </a:xfrm>
          <a:prstGeom prst="rect">
            <a:avLst/>
          </a:prstGeom>
          <a:noFill/>
        </p:spPr>
      </p:pic>
    </p:spTree>
    <p:extLst>
      <p:ext uri="{BB962C8B-B14F-4D97-AF65-F5344CB8AC3E}">
        <p14:creationId xmlns:p14="http://schemas.microsoft.com/office/powerpoint/2010/main" val="98425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cap="none" dirty="0" smtClean="0"/>
              <a:t>Filtering operation</a:t>
            </a:r>
            <a:r>
              <a:rPr lang="ko-KR" altLang="en-US" cap="none" dirty="0" smtClean="0"/>
              <a:t>의 예시</a:t>
            </a:r>
            <a:endParaRPr lang="ko-KR" altLang="en-US" cap="none"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3D9AFEC4-D0C2-4775-97FC-B2E15CF01CC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27</a:t>
            </a:fld>
            <a:endParaRPr lang="en-US"/>
          </a:p>
        </p:txBody>
      </p:sp>
    </p:spTree>
    <p:extLst>
      <p:ext uri="{BB962C8B-B14F-4D97-AF65-F5344CB8AC3E}">
        <p14:creationId xmlns:p14="http://schemas.microsoft.com/office/powerpoint/2010/main" val="3381860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p:sp>
        <p:nvSpPr>
          <p:cNvPr id="3" name="Content Placeholder 2"/>
          <p:cNvSpPr>
            <a:spLocks noGrp="1"/>
          </p:cNvSpPr>
          <p:nvPr>
            <p:ph idx="1"/>
          </p:nvPr>
        </p:nvSpPr>
        <p:spPr>
          <a:xfrm>
            <a:off x="762000" y="2106126"/>
            <a:ext cx="8037512" cy="4114800"/>
          </a:xfrm>
        </p:spPr>
        <p:txBody>
          <a:bodyPr/>
          <a:lstStyle/>
          <a:p>
            <a:r>
              <a:rPr lang="en-US" altLang="ko-KR" sz="2000" dirty="0" err="1" smtClean="0"/>
              <a:t>Example1</a:t>
            </a:r>
            <a:r>
              <a:rPr lang="en-US" altLang="ko-KR" sz="2000" dirty="0" smtClean="0"/>
              <a:t>: </a:t>
            </a:r>
            <a:r>
              <a:rPr lang="ko-KR" altLang="en-US" sz="2000" dirty="0" smtClean="0"/>
              <a:t>분자 </a:t>
            </a:r>
            <a:r>
              <a:rPr lang="en-US" altLang="ko-KR" sz="2000" dirty="0" smtClean="0"/>
              <a:t>(molecule)</a:t>
            </a:r>
            <a:r>
              <a:rPr lang="ko-KR" altLang="en-US" sz="2000" dirty="0" smtClean="0"/>
              <a:t> 분류</a:t>
            </a:r>
            <a:endParaRPr lang="en-US" altLang="ko-KR" sz="2000" dirty="0" smtClean="0"/>
          </a:p>
          <a:p>
            <a:pPr lvl="1"/>
            <a:r>
              <a:rPr lang="ko-KR" altLang="en-US" sz="1800" dirty="0" smtClean="0"/>
              <a:t>하나의 분자를 하나의 그래프로 간주</a:t>
            </a:r>
            <a:endParaRPr lang="en-US" altLang="ko-KR" sz="1800" dirty="0" smtClean="0"/>
          </a:p>
          <a:p>
            <a:pPr lvl="2"/>
            <a:r>
              <a:rPr lang="ko-KR" altLang="en-US" sz="1600" dirty="0" smtClean="0"/>
              <a:t>분자는 여러 개의 원자들과 원자들 간의 타이로 구성</a:t>
            </a:r>
            <a:endParaRPr lang="en-US" altLang="ko-KR" sz="1600" dirty="0" smtClean="0"/>
          </a:p>
          <a:p>
            <a:pPr lvl="2"/>
            <a:r>
              <a:rPr lang="ko-KR" altLang="en-US" sz="1600" dirty="0" smtClean="0"/>
              <a:t>각 원자는 </a:t>
            </a:r>
            <a:r>
              <a:rPr lang="en-US" altLang="ko-KR" sz="1600" dirty="0" smtClean="0"/>
              <a:t>features</a:t>
            </a:r>
            <a:r>
              <a:rPr lang="ko-KR" altLang="en-US" sz="1600" dirty="0" smtClean="0"/>
              <a:t>를 지님 </a:t>
            </a:r>
            <a:r>
              <a:rPr lang="en-US" altLang="ko-KR" sz="1600" dirty="0" smtClean="0"/>
              <a:t>(</a:t>
            </a:r>
            <a:r>
              <a:rPr lang="ko-KR" altLang="en-US" sz="1600" dirty="0" smtClean="0"/>
              <a:t>예</a:t>
            </a:r>
            <a:r>
              <a:rPr lang="en-US" altLang="ko-KR" sz="1600" dirty="0"/>
              <a:t>, mass, number of electrons, </a:t>
            </a:r>
            <a:r>
              <a:rPr lang="en-US" altLang="ko-KR" sz="1600" dirty="0" smtClean="0"/>
              <a:t>etc.)</a:t>
            </a:r>
          </a:p>
          <a:p>
            <a:pPr lvl="2"/>
            <a:endParaRPr lang="en-US" altLang="ko-KR" sz="1600" dirty="0"/>
          </a:p>
          <a:p>
            <a:pPr lvl="2"/>
            <a:endParaRPr lang="en-US" altLang="ko-KR" sz="1600" dirty="0" smtClean="0"/>
          </a:p>
          <a:p>
            <a:pPr lvl="2"/>
            <a:endParaRPr lang="en-US" altLang="ko-KR" sz="1600" dirty="0"/>
          </a:p>
          <a:p>
            <a:pPr lvl="2"/>
            <a:endParaRPr lang="en-US" altLang="ko-KR" sz="1600" dirty="0" smtClean="0"/>
          </a:p>
          <a:p>
            <a:pPr lvl="2"/>
            <a:endParaRPr lang="en-US" altLang="ko-KR" sz="1600" dirty="0"/>
          </a:p>
          <a:p>
            <a:pPr lvl="2"/>
            <a:endParaRPr lang="en-US" altLang="ko-KR" sz="1600" dirty="0" smtClean="0"/>
          </a:p>
          <a:p>
            <a:pPr marL="914400" lvl="2" indent="0">
              <a:buNone/>
            </a:pPr>
            <a:endParaRPr lang="en-US" altLang="ko-KR" sz="1600" dirty="0" smtClean="0"/>
          </a:p>
          <a:p>
            <a:pPr lvl="2"/>
            <a:r>
              <a:rPr lang="ko-KR" altLang="en-US" sz="1600" dirty="0"/>
              <a:t>그래프를 분류를 하기 위해서는 그래프가 갖는 공간적 구조 </a:t>
            </a:r>
            <a:r>
              <a:rPr lang="en-US" altLang="ko-KR" sz="1600" dirty="0"/>
              <a:t>(spatial structure) </a:t>
            </a:r>
            <a:r>
              <a:rPr lang="ko-KR" altLang="en-US" sz="1600" dirty="0"/>
              <a:t>정보와 각 노드의 특성 정보 </a:t>
            </a:r>
            <a:r>
              <a:rPr lang="en-US" altLang="ko-KR" sz="1600" dirty="0"/>
              <a:t>(features)</a:t>
            </a:r>
            <a:r>
              <a:rPr lang="ko-KR" altLang="en-US" sz="1600" dirty="0"/>
              <a:t>를 이용해서 각 그래프를 저차원의 벡터</a:t>
            </a:r>
            <a:r>
              <a:rPr lang="en-US" altLang="ko-KR" sz="1600" dirty="0"/>
              <a:t>(meaningful representation)</a:t>
            </a:r>
            <a:r>
              <a:rPr lang="ko-KR" altLang="en-US" sz="1600" dirty="0"/>
              <a:t>로 표현하는 것이 필요</a:t>
            </a:r>
            <a:endParaRPr lang="en-US" altLang="ko-KR" sz="1600" dirty="0" smtClean="0"/>
          </a:p>
        </p:txBody>
      </p:sp>
      <p:sp>
        <p:nvSpPr>
          <p:cNvPr id="4" name="Date Placeholder 3"/>
          <p:cNvSpPr>
            <a:spLocks noGrp="1"/>
          </p:cNvSpPr>
          <p:nvPr>
            <p:ph type="dt" sz="half" idx="10"/>
          </p:nvPr>
        </p:nvSpPr>
        <p:spPr/>
        <p:txBody>
          <a:bodyPr/>
          <a:lstStyle/>
          <a:p>
            <a:fld id="{3338DE06-D087-4AD7-B697-AF5FC753569D}"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28</a:t>
            </a:fld>
            <a:endParaRPr lang="en-US"/>
          </a:p>
        </p:txBody>
      </p:sp>
      <p:pic>
        <p:nvPicPr>
          <p:cNvPr id="7" name="Picture 6" descr="https://miro.medium.com/v2/resize:fit:1050/1*-oNw_plmVP0oGduEKfIgzQ.png"/>
          <p:cNvPicPr/>
          <p:nvPr/>
        </p:nvPicPr>
        <p:blipFill>
          <a:blip r:embed="rId2">
            <a:extLst>
              <a:ext uri="{28A0092B-C50C-407E-A947-70E740481C1C}">
                <a14:useLocalDpi xmlns:a14="http://schemas.microsoft.com/office/drawing/2010/main" val="0"/>
              </a:ext>
            </a:extLst>
          </a:blip>
          <a:srcRect/>
          <a:stretch>
            <a:fillRect/>
          </a:stretch>
        </p:blipFill>
        <p:spPr bwMode="auto">
          <a:xfrm>
            <a:off x="3018949" y="3352800"/>
            <a:ext cx="4364990" cy="2056765"/>
          </a:xfrm>
          <a:prstGeom prst="rect">
            <a:avLst/>
          </a:prstGeom>
          <a:noFill/>
          <a:ln>
            <a:noFill/>
          </a:ln>
        </p:spPr>
      </p:pic>
      <p:sp>
        <p:nvSpPr>
          <p:cNvPr id="8" name="TextBox 7"/>
          <p:cNvSpPr txBox="1"/>
          <p:nvPr/>
        </p:nvSpPr>
        <p:spPr>
          <a:xfrm>
            <a:off x="1859" y="3458670"/>
            <a:ext cx="2917902" cy="954107"/>
          </a:xfrm>
          <a:prstGeom prst="rect">
            <a:avLst/>
          </a:prstGeom>
          <a:noFill/>
        </p:spPr>
        <p:txBody>
          <a:bodyPr wrap="square" rtlCol="0">
            <a:spAutoFit/>
          </a:bodyPr>
          <a:lstStyle/>
          <a:p>
            <a:r>
              <a:rPr lang="ko-KR" altLang="en-US" sz="1400" dirty="0" smtClean="0"/>
              <a:t>각 노드가 하나의 특성 정보만을 갖는 다고 가정</a:t>
            </a:r>
            <a:r>
              <a:rPr lang="en-US" altLang="ko-KR" sz="1400" dirty="0" smtClean="0"/>
              <a:t>, </a:t>
            </a:r>
            <a:r>
              <a:rPr lang="ko-KR" altLang="en-US" sz="1400" dirty="0" smtClean="0"/>
              <a:t>이는 스칼라로 표현 </a:t>
            </a:r>
            <a:r>
              <a:rPr lang="en-US" altLang="ko-KR" sz="1400" dirty="0" smtClean="0"/>
              <a:t>(</a:t>
            </a:r>
            <a:r>
              <a:rPr lang="ko-KR" altLang="en-US" sz="1400" dirty="0" smtClean="0"/>
              <a:t>여러 개인 경우는 벡터로 표현</a:t>
            </a:r>
            <a:r>
              <a:rPr lang="en-US" altLang="ko-KR" sz="1400" dirty="0" smtClean="0"/>
              <a:t>)</a:t>
            </a:r>
            <a:endParaRPr lang="ko-KR" altLang="en-US" sz="1400" dirty="0"/>
          </a:p>
        </p:txBody>
      </p:sp>
      <p:cxnSp>
        <p:nvCxnSpPr>
          <p:cNvPr id="10" name="Straight Arrow Connector 9"/>
          <p:cNvCxnSpPr/>
          <p:nvPr/>
        </p:nvCxnSpPr>
        <p:spPr bwMode="auto">
          <a:xfrm>
            <a:off x="2667000" y="3886200"/>
            <a:ext cx="838200" cy="762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3484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err="1" smtClean="0"/>
                  <a:t>Example1</a:t>
                </a:r>
                <a:r>
                  <a:rPr lang="en-US" altLang="ko-KR" sz="2400" dirty="0" smtClean="0"/>
                  <a:t> (cont’d)</a:t>
                </a:r>
              </a:p>
              <a:p>
                <a:pPr lvl="1"/>
                <a:r>
                  <a:rPr lang="en-US" altLang="ko-KR" sz="2000" dirty="0" smtClean="0"/>
                  <a:t>How can we generate a representative vector (i.e. embedding vector) of a graph?</a:t>
                </a:r>
              </a:p>
              <a:p>
                <a:pPr lvl="1"/>
                <a:r>
                  <a:rPr lang="ko-KR" altLang="en-US" sz="2000" dirty="0"/>
                  <a:t>가장 간단한 방법은 노드들의 특성 정보를 단순히 </a:t>
                </a:r>
                <a:r>
                  <a:rPr lang="en-US" altLang="ko-KR" sz="2000" dirty="0"/>
                  <a:t>aggregate</a:t>
                </a:r>
                <a:r>
                  <a:rPr lang="ko-KR" altLang="en-US" sz="2000" dirty="0"/>
                  <a:t>하는 </a:t>
                </a:r>
                <a:r>
                  <a:rPr lang="ko-KR" altLang="en-US" sz="2000" dirty="0" smtClean="0"/>
                  <a:t>것 </a:t>
                </a:r>
                <a:r>
                  <a:rPr lang="en-US" altLang="ko-KR" sz="2000" dirty="0" smtClean="0"/>
                  <a:t>(</a:t>
                </a:r>
                <a:r>
                  <a:rPr lang="ko-KR" altLang="en-US" sz="2000" dirty="0" smtClean="0"/>
                  <a:t>즉</a:t>
                </a:r>
                <a:r>
                  <a:rPr lang="en-US" altLang="ko-KR" sz="2000" dirty="0" smtClean="0"/>
                  <a:t>, </a:t>
                </a:r>
                <a:r>
                  <a:rPr lang="ko-KR" altLang="en-US" sz="2000" dirty="0" smtClean="0"/>
                  <a:t>평균 또는 합</a:t>
                </a:r>
                <a:r>
                  <a:rPr lang="en-US" altLang="ko-KR" sz="2000" dirty="0" smtClean="0"/>
                  <a:t>)</a:t>
                </a:r>
              </a:p>
              <a:p>
                <a:pPr lvl="2"/>
                <a:r>
                  <a:rPr lang="ko-KR" altLang="en-US" sz="1600" dirty="0" smtClean="0"/>
                  <a:t>예</a:t>
                </a:r>
                <a:r>
                  <a:rPr lang="en-US" altLang="ko-KR" sz="1600" dirty="0" smtClean="0"/>
                  <a:t>: </a:t>
                </a:r>
                <a14:m>
                  <m:oMath xmlns:m="http://schemas.openxmlformats.org/officeDocument/2006/math">
                    <m:r>
                      <m:rPr>
                        <m:sty m:val="p"/>
                      </m:rPr>
                      <a:rPr lang="en-US" altLang="ko-KR">
                        <a:latin typeface="Cambria Math" panose="02040503050406030204" pitchFamily="18" charset="0"/>
                      </a:rPr>
                      <m:t>X</m:t>
                    </m:r>
                    <m:r>
                      <a:rPr lang="en-US" altLang="ko-KR">
                        <a:latin typeface="Cambria Math" panose="02040503050406030204" pitchFamily="18" charset="0"/>
                      </a:rPr>
                      <m:t>=</m:t>
                    </m:r>
                    <m:f>
                      <m:fPr>
                        <m:ctrlPr>
                          <a:rPr lang="ko-KR" altLang="ko-KR" i="1">
                            <a:latin typeface="Cambria Math" panose="02040503050406030204" pitchFamily="18" charset="0"/>
                          </a:rPr>
                        </m:ctrlPr>
                      </m:fPr>
                      <m:num>
                        <m:r>
                          <a:rPr lang="en-US" altLang="ko-KR" i="1">
                            <a:latin typeface="Cambria Math" panose="02040503050406030204" pitchFamily="18" charset="0"/>
                          </a:rPr>
                          <m:t>1</m:t>
                        </m:r>
                      </m:num>
                      <m:den>
                        <m:r>
                          <a:rPr lang="en-US" altLang="ko-KR" i="1">
                            <a:latin typeface="Cambria Math" panose="02040503050406030204" pitchFamily="18" charset="0"/>
                          </a:rPr>
                          <m:t>8</m:t>
                        </m:r>
                      </m:den>
                    </m:f>
                    <m:nary>
                      <m:naryPr>
                        <m:chr m:val="∑"/>
                        <m:limLoc m:val="undOvr"/>
                        <m:ctrlPr>
                          <a:rPr lang="ko-KR" altLang="ko-KR" i="1">
                            <a:latin typeface="Cambria Math" panose="02040503050406030204" pitchFamily="18" charset="0"/>
                          </a:rPr>
                        </m:ctrlPr>
                      </m:naryPr>
                      <m:sub>
                        <m:r>
                          <a:rPr lang="en-US" altLang="ko-KR" i="1">
                            <a:latin typeface="Cambria Math" panose="02040503050406030204" pitchFamily="18" charset="0"/>
                          </a:rPr>
                          <m:t>𝑖</m:t>
                        </m:r>
                        <m:r>
                          <a:rPr lang="en-US" altLang="ko-KR" i="1">
                            <a:latin typeface="Cambria Math" panose="02040503050406030204" pitchFamily="18" charset="0"/>
                          </a:rPr>
                          <m:t>=0</m:t>
                        </m:r>
                      </m:sub>
                      <m:sup>
                        <m:r>
                          <a:rPr lang="en-US" altLang="ko-KR" i="1">
                            <a:latin typeface="Cambria Math" panose="02040503050406030204" pitchFamily="18" charset="0"/>
                          </a:rPr>
                          <m:t>7</m:t>
                        </m:r>
                      </m:sup>
                      <m:e>
                        <m:sSub>
                          <m:sSubPr>
                            <m:ctrlPr>
                              <a:rPr lang="ko-KR" altLang="ko-KR" i="1">
                                <a:latin typeface="Cambria Math" panose="02040503050406030204" pitchFamily="18" charset="0"/>
                              </a:rPr>
                            </m:ctrlPr>
                          </m:sSubPr>
                          <m:e>
                            <m:r>
                              <a:rPr lang="en-US" altLang="ko-KR" i="1">
                                <a:latin typeface="Cambria Math" panose="02040503050406030204" pitchFamily="18" charset="0"/>
                              </a:rPr>
                              <m:t>𝑥</m:t>
                            </m:r>
                          </m:e>
                          <m:sub>
                            <m:r>
                              <a:rPr lang="en-US" altLang="ko-KR" i="1">
                                <a:latin typeface="Cambria Math" panose="02040503050406030204" pitchFamily="18" charset="0"/>
                              </a:rPr>
                              <m:t>𝑖</m:t>
                            </m:r>
                          </m:sub>
                        </m:sSub>
                      </m:e>
                    </m:nary>
                  </m:oMath>
                </a14:m>
                <a:endParaRPr lang="ko-KR" altLang="ko-KR" dirty="0"/>
              </a:p>
              <a:p>
                <a:pPr lvl="2"/>
                <a:r>
                  <a:rPr lang="ko-KR" altLang="en-US" sz="1600" dirty="0" smtClean="0"/>
                  <a:t>하지만</a:t>
                </a:r>
                <a:r>
                  <a:rPr lang="en-US" altLang="ko-KR" sz="1600" dirty="0" smtClean="0"/>
                  <a:t>, </a:t>
                </a:r>
                <a:r>
                  <a:rPr lang="ko-KR" altLang="en-US" sz="1600" dirty="0" smtClean="0"/>
                  <a:t>이러한 방법의 문제는</a:t>
                </a:r>
                <a:r>
                  <a:rPr lang="en-US" altLang="ko-KR" sz="1600" dirty="0" smtClean="0"/>
                  <a:t>?</a:t>
                </a:r>
              </a:p>
              <a:p>
                <a:pPr lvl="3"/>
                <a:r>
                  <a:rPr lang="ko-KR" altLang="en-US" sz="1400" dirty="0"/>
                  <a:t>그래프가 갖는 구조적 특성 정보를 반영하지 </a:t>
                </a:r>
                <a:r>
                  <a:rPr lang="ko-KR" altLang="en-US" sz="1400" dirty="0" smtClean="0"/>
                  <a:t>못한다</a:t>
                </a:r>
                <a:endParaRPr lang="ko-KR" alt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FFDB5E0A-6B07-481C-B5FD-1719F3D2BBB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29</a:t>
            </a:fld>
            <a:endParaRPr lang="en-US"/>
          </a:p>
        </p:txBody>
      </p:sp>
    </p:spTree>
    <p:extLst>
      <p:ext uri="{BB962C8B-B14F-4D97-AF65-F5344CB8AC3E}">
        <p14:creationId xmlns:p14="http://schemas.microsoft.com/office/powerpoint/2010/main" val="324231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Graph</a:t>
            </a:r>
            <a:endParaRPr lang="ko-KR" altLang="en-US" dirty="0"/>
          </a:p>
        </p:txBody>
      </p:sp>
      <p:sp>
        <p:nvSpPr>
          <p:cNvPr id="3" name="Content Placeholder 2"/>
          <p:cNvSpPr>
            <a:spLocks noGrp="1"/>
          </p:cNvSpPr>
          <p:nvPr>
            <p:ph idx="1"/>
          </p:nvPr>
        </p:nvSpPr>
        <p:spPr>
          <a:xfrm>
            <a:off x="1182688" y="2017713"/>
            <a:ext cx="8342312" cy="4114800"/>
          </a:xfrm>
        </p:spPr>
        <p:txBody>
          <a:bodyPr/>
          <a:lstStyle/>
          <a:p>
            <a:r>
              <a:rPr lang="ko-KR" altLang="en-US" sz="2400" dirty="0" smtClean="0"/>
              <a:t>그래프의 </a:t>
            </a:r>
            <a:r>
              <a:rPr lang="ko-KR" altLang="en-US" sz="2400" dirty="0"/>
              <a:t>예</a:t>
            </a:r>
            <a:endParaRPr lang="en-US" altLang="ko-KR" sz="2400" dirty="0" smtClean="0"/>
          </a:p>
          <a:p>
            <a:pPr lvl="1"/>
            <a:r>
              <a:rPr lang="ko-KR" altLang="en-US" sz="2000" dirty="0" smtClean="0"/>
              <a:t>소셜 네트워크</a:t>
            </a:r>
            <a:r>
              <a:rPr lang="en-US" altLang="ko-KR" sz="2000" dirty="0" smtClean="0"/>
              <a:t>, </a:t>
            </a:r>
            <a:r>
              <a:rPr lang="ko-KR" altLang="en-US" sz="2000" dirty="0" smtClean="0"/>
              <a:t>인터넷</a:t>
            </a:r>
            <a:r>
              <a:rPr lang="en-US" altLang="ko-KR" sz="2000" dirty="0" smtClean="0"/>
              <a:t>, </a:t>
            </a:r>
            <a:r>
              <a:rPr lang="ko-KR" altLang="en-US" sz="2000" dirty="0" smtClean="0"/>
              <a:t>분자</a:t>
            </a:r>
            <a:r>
              <a:rPr lang="en-US" altLang="ko-KR" sz="2000" dirty="0" smtClean="0"/>
              <a:t>, </a:t>
            </a:r>
            <a:r>
              <a:rPr lang="ko-KR" altLang="en-US" sz="2000" dirty="0" smtClean="0"/>
              <a:t>텍스트</a:t>
            </a:r>
            <a:r>
              <a:rPr lang="en-US" altLang="ko-KR" sz="2000" dirty="0" smtClean="0"/>
              <a:t>, </a:t>
            </a:r>
            <a:r>
              <a:rPr lang="ko-KR" altLang="en-US" sz="2000" dirty="0" smtClean="0"/>
              <a:t>지역</a:t>
            </a:r>
            <a:r>
              <a:rPr lang="en-US" altLang="ko-KR" sz="2000" dirty="0" smtClean="0"/>
              <a:t>, </a:t>
            </a:r>
            <a:r>
              <a:rPr lang="ko-KR" altLang="en-US" sz="2000" dirty="0" smtClean="0"/>
              <a:t>인용 네트워크 등</a:t>
            </a:r>
            <a:endParaRPr lang="en-US" altLang="ko-KR" sz="2000" dirty="0" smtClean="0"/>
          </a:p>
          <a:p>
            <a:pPr lvl="1"/>
            <a:r>
              <a:rPr lang="ko-KR" altLang="en-US" sz="2000" dirty="0" smtClean="0"/>
              <a:t>타이의 종류 두 가지</a:t>
            </a:r>
            <a:endParaRPr lang="en-US" altLang="ko-KR" sz="2000" dirty="0" smtClean="0"/>
          </a:p>
          <a:p>
            <a:pPr lvl="2"/>
            <a:r>
              <a:rPr lang="ko-KR" altLang="en-US" sz="1800" dirty="0" smtClean="0"/>
              <a:t>방향성이 없는 타이 </a:t>
            </a:r>
            <a:r>
              <a:rPr lang="en-US" altLang="ko-KR" sz="1800" dirty="0" smtClean="0"/>
              <a:t>(undirected tie)</a:t>
            </a:r>
          </a:p>
          <a:p>
            <a:pPr lvl="3"/>
            <a:r>
              <a:rPr lang="ko-KR" altLang="en-US" sz="1600" dirty="0" smtClean="0"/>
              <a:t>대칭적 타이 </a:t>
            </a:r>
            <a:r>
              <a:rPr lang="en-US" altLang="ko-KR" sz="1600" dirty="0" smtClean="0"/>
              <a:t>(symmetric tie) </a:t>
            </a:r>
            <a:r>
              <a:rPr lang="ko-KR" altLang="en-US" sz="1600" dirty="0" smtClean="0"/>
              <a:t>라고도 함</a:t>
            </a:r>
            <a:endParaRPr lang="en-US" altLang="ko-KR" sz="1600" dirty="0" smtClean="0"/>
          </a:p>
          <a:p>
            <a:pPr lvl="3"/>
            <a:r>
              <a:rPr lang="ko-KR" altLang="en-US" sz="1600" dirty="0" smtClean="0"/>
              <a:t>친구 관계</a:t>
            </a:r>
            <a:r>
              <a:rPr lang="en-US" altLang="ko-KR" sz="1600" dirty="0" smtClean="0"/>
              <a:t>, </a:t>
            </a:r>
            <a:r>
              <a:rPr lang="ko-KR" altLang="en-US" sz="1600" dirty="0" smtClean="0"/>
              <a:t>연인 관계</a:t>
            </a:r>
            <a:r>
              <a:rPr lang="en-US" altLang="ko-KR" sz="1600" dirty="0" smtClean="0"/>
              <a:t>, </a:t>
            </a:r>
            <a:r>
              <a:rPr lang="ko-KR" altLang="en-US" sz="1600" dirty="0" smtClean="0"/>
              <a:t>페이스북에서의 친구 관계 등</a:t>
            </a:r>
            <a:endParaRPr lang="en-US" altLang="ko-KR" sz="1600" dirty="0" smtClean="0"/>
          </a:p>
          <a:p>
            <a:pPr lvl="2"/>
            <a:r>
              <a:rPr lang="ko-KR" altLang="en-US" sz="1800" dirty="0" smtClean="0"/>
              <a:t>방향성이 있는 타이 </a:t>
            </a:r>
            <a:r>
              <a:rPr lang="en-US" altLang="ko-KR" sz="1800" dirty="0" smtClean="0"/>
              <a:t>(directed tie)</a:t>
            </a:r>
          </a:p>
          <a:p>
            <a:pPr lvl="3"/>
            <a:r>
              <a:rPr lang="ko-KR" altLang="en-US" sz="1600" dirty="0" smtClean="0"/>
              <a:t>비대칭 </a:t>
            </a:r>
            <a:r>
              <a:rPr lang="en-US" altLang="ko-KR" sz="1600" dirty="0" smtClean="0"/>
              <a:t>(asymmetric) </a:t>
            </a:r>
            <a:r>
              <a:rPr lang="ko-KR" altLang="en-US" sz="1600" dirty="0" smtClean="0"/>
              <a:t>타이라고도 함</a:t>
            </a:r>
            <a:endParaRPr lang="en-US" altLang="ko-KR" sz="1600" dirty="0" smtClean="0"/>
          </a:p>
          <a:p>
            <a:pPr lvl="3"/>
            <a:r>
              <a:rPr lang="ko-KR" altLang="en-US" sz="1600" dirty="0" smtClean="0"/>
              <a:t>의사</a:t>
            </a:r>
            <a:r>
              <a:rPr lang="en-US" altLang="ko-KR" sz="1600" dirty="0" smtClean="0"/>
              <a:t>-</a:t>
            </a:r>
            <a:r>
              <a:rPr lang="ko-KR" altLang="en-US" sz="1600" dirty="0" smtClean="0"/>
              <a:t>환자</a:t>
            </a:r>
            <a:r>
              <a:rPr lang="en-US" altLang="ko-KR" sz="1600" dirty="0" smtClean="0"/>
              <a:t>, follower-</a:t>
            </a:r>
            <a:r>
              <a:rPr lang="en-US" altLang="ko-KR" sz="1600" dirty="0" err="1" smtClean="0"/>
              <a:t>followee</a:t>
            </a:r>
            <a:r>
              <a:rPr lang="en-US" altLang="ko-KR" sz="1600" dirty="0" smtClean="0"/>
              <a:t> </a:t>
            </a:r>
            <a:r>
              <a:rPr lang="ko-KR" altLang="en-US" sz="1600" dirty="0" smtClean="0"/>
              <a:t>등</a:t>
            </a:r>
            <a:endParaRPr lang="ko-KR" altLang="en-US" sz="1600" dirty="0"/>
          </a:p>
        </p:txBody>
      </p:sp>
      <p:sp>
        <p:nvSpPr>
          <p:cNvPr id="4" name="Date Placeholder 3"/>
          <p:cNvSpPr>
            <a:spLocks noGrp="1"/>
          </p:cNvSpPr>
          <p:nvPr>
            <p:ph type="dt" sz="half" idx="10"/>
          </p:nvPr>
        </p:nvSpPr>
        <p:spPr/>
        <p:txBody>
          <a:bodyPr/>
          <a:lstStyle/>
          <a:p>
            <a:fld id="{5BDED54B-A432-4217-B26A-64A25ACA52D3}"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a:t>
            </a:fld>
            <a:endParaRPr lang="en-US"/>
          </a:p>
        </p:txBody>
      </p:sp>
      <p:sp>
        <p:nvSpPr>
          <p:cNvPr id="7" name="Oval 6"/>
          <p:cNvSpPr/>
          <p:nvPr/>
        </p:nvSpPr>
        <p:spPr bwMode="auto">
          <a:xfrm>
            <a:off x="1752600" y="5181600"/>
            <a:ext cx="681038" cy="681038"/>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dirty="0">
                <a:solidFill>
                  <a:schemeClr val="bg1"/>
                </a:solidFill>
                <a:latin typeface="Arial" charset="0"/>
              </a:rPr>
              <a:t>A</a:t>
            </a:r>
            <a:endParaRPr kumimoji="0" lang="ko-KR" altLang="en-US" sz="1800" b="0" i="0" u="none" strike="noStrike" cap="none" normalizeH="0" baseline="0" dirty="0" smtClean="0">
              <a:ln>
                <a:noFill/>
              </a:ln>
              <a:solidFill>
                <a:schemeClr val="bg1"/>
              </a:solidFill>
              <a:effectLst/>
              <a:latin typeface="Arial" charset="0"/>
            </a:endParaRPr>
          </a:p>
        </p:txBody>
      </p:sp>
      <p:sp>
        <p:nvSpPr>
          <p:cNvPr id="8" name="Oval 7"/>
          <p:cNvSpPr/>
          <p:nvPr/>
        </p:nvSpPr>
        <p:spPr bwMode="auto">
          <a:xfrm>
            <a:off x="3145109" y="5181600"/>
            <a:ext cx="681038" cy="681038"/>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dirty="0" smtClean="0">
                <a:solidFill>
                  <a:schemeClr val="bg1"/>
                </a:solidFill>
                <a:latin typeface="Arial" charset="0"/>
              </a:rPr>
              <a:t>B</a:t>
            </a:r>
            <a:endParaRPr kumimoji="0" lang="ko-KR" altLang="en-US" sz="1800" b="0" i="0" u="none" strike="noStrike" cap="none" normalizeH="0" baseline="0" dirty="0" smtClean="0">
              <a:ln>
                <a:noFill/>
              </a:ln>
              <a:solidFill>
                <a:schemeClr val="bg1"/>
              </a:solidFill>
              <a:effectLst/>
              <a:latin typeface="Arial" charset="0"/>
            </a:endParaRPr>
          </a:p>
        </p:txBody>
      </p:sp>
      <p:cxnSp>
        <p:nvCxnSpPr>
          <p:cNvPr id="14" name="Straight Connector 13"/>
          <p:cNvCxnSpPr>
            <a:stCxn id="7" idx="6"/>
            <a:endCxn id="8" idx="2"/>
          </p:cNvCxnSpPr>
          <p:nvPr/>
        </p:nvCxnSpPr>
        <p:spPr bwMode="auto">
          <a:xfrm>
            <a:off x="2433638" y="5522119"/>
            <a:ext cx="711471"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Oval 14"/>
          <p:cNvSpPr/>
          <p:nvPr/>
        </p:nvSpPr>
        <p:spPr bwMode="auto">
          <a:xfrm>
            <a:off x="5649641" y="5181600"/>
            <a:ext cx="681038" cy="681038"/>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dirty="0">
                <a:solidFill>
                  <a:schemeClr val="bg1"/>
                </a:solidFill>
                <a:latin typeface="Arial" charset="0"/>
              </a:rPr>
              <a:t>A</a:t>
            </a:r>
            <a:endParaRPr kumimoji="0" lang="ko-KR" altLang="en-US" sz="1800" b="0" i="0" u="none" strike="noStrike" cap="none" normalizeH="0" baseline="0" dirty="0" smtClean="0">
              <a:ln>
                <a:noFill/>
              </a:ln>
              <a:solidFill>
                <a:schemeClr val="bg1"/>
              </a:solidFill>
              <a:effectLst/>
              <a:latin typeface="Arial" charset="0"/>
            </a:endParaRPr>
          </a:p>
        </p:txBody>
      </p:sp>
      <p:sp>
        <p:nvSpPr>
          <p:cNvPr id="16" name="Oval 15"/>
          <p:cNvSpPr/>
          <p:nvPr/>
        </p:nvSpPr>
        <p:spPr bwMode="auto">
          <a:xfrm>
            <a:off x="7042150" y="5181600"/>
            <a:ext cx="681038" cy="681038"/>
          </a:xfrm>
          <a:prstGeom prst="ellipse">
            <a:avLst/>
          </a:prstGeom>
          <a:solidFill>
            <a:srgbClr val="00B0F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dirty="0" smtClean="0">
                <a:solidFill>
                  <a:schemeClr val="bg1"/>
                </a:solidFill>
                <a:latin typeface="Arial" charset="0"/>
              </a:rPr>
              <a:t>B</a:t>
            </a:r>
            <a:endParaRPr kumimoji="0" lang="ko-KR" altLang="en-US" sz="1800" b="0" i="0" u="none" strike="noStrike" cap="none" normalizeH="0" baseline="0" dirty="0" smtClean="0">
              <a:ln>
                <a:noFill/>
              </a:ln>
              <a:solidFill>
                <a:schemeClr val="bg1"/>
              </a:solidFill>
              <a:effectLst/>
              <a:latin typeface="Arial" charset="0"/>
            </a:endParaRPr>
          </a:p>
        </p:txBody>
      </p:sp>
      <p:cxnSp>
        <p:nvCxnSpPr>
          <p:cNvPr id="17" name="Straight Connector 16"/>
          <p:cNvCxnSpPr>
            <a:stCxn id="15" idx="6"/>
            <a:endCxn id="16" idx="2"/>
          </p:cNvCxnSpPr>
          <p:nvPr/>
        </p:nvCxnSpPr>
        <p:spPr bwMode="auto">
          <a:xfrm>
            <a:off x="6330679" y="5522119"/>
            <a:ext cx="711471" cy="0"/>
          </a:xfrm>
          <a:prstGeom prst="line">
            <a:avLst/>
          </a:prstGeom>
          <a:solidFill>
            <a:schemeClr val="accent1"/>
          </a:solidFill>
          <a:ln w="9525"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64104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p:sp>
        <p:nvSpPr>
          <p:cNvPr id="3" name="Content Placeholder 2"/>
          <p:cNvSpPr>
            <a:spLocks noGrp="1"/>
          </p:cNvSpPr>
          <p:nvPr>
            <p:ph idx="1"/>
          </p:nvPr>
        </p:nvSpPr>
        <p:spPr>
          <a:xfrm>
            <a:off x="609600" y="2145565"/>
            <a:ext cx="8534400" cy="4114800"/>
          </a:xfrm>
        </p:spPr>
        <p:txBody>
          <a:bodyPr/>
          <a:lstStyle/>
          <a:p>
            <a:r>
              <a:rPr lang="en-US" altLang="ko-KR" sz="2000" dirty="0" err="1" smtClean="0"/>
              <a:t>Example1</a:t>
            </a:r>
            <a:r>
              <a:rPr lang="en-US" altLang="ko-KR" sz="2000" dirty="0" smtClean="0"/>
              <a:t> (cont’d)</a:t>
            </a:r>
          </a:p>
          <a:p>
            <a:pPr lvl="1"/>
            <a:r>
              <a:rPr lang="en-US" altLang="ko-KR" sz="1800" dirty="0" smtClean="0"/>
              <a:t>Another idea</a:t>
            </a:r>
          </a:p>
          <a:p>
            <a:pPr lvl="2"/>
            <a:r>
              <a:rPr lang="ko-KR" altLang="en-US" sz="1600" dirty="0" smtClean="0"/>
              <a:t>그래프를 인접행렬과 노드들의 특성 정보를 이용해서 이미지 처럼 표현해 보자</a:t>
            </a:r>
            <a:r>
              <a:rPr lang="en-US" altLang="ko-KR" sz="1600" dirty="0" smtClean="0"/>
              <a:t>!</a:t>
            </a:r>
          </a:p>
          <a:p>
            <a:pPr lvl="2"/>
            <a:r>
              <a:rPr lang="en-US" altLang="ko-KR" sz="1600" dirty="0"/>
              <a:t>As a result, we obtain a pseudo-image [8, 8, N], where N is the dimension of the node feature </a:t>
            </a:r>
            <a:r>
              <a:rPr lang="en-US" altLang="ko-KR" sz="1600" dirty="0" smtClean="0"/>
              <a:t>vector </a:t>
            </a:r>
            <a:r>
              <a:rPr lang="en-US" altLang="ko-KR" sz="1600" dirty="0"/>
              <a:t>x</a:t>
            </a:r>
            <a:r>
              <a:rPr lang="en-US" altLang="ko-KR" sz="1600" dirty="0" smtClean="0"/>
              <a:t>. </a:t>
            </a:r>
            <a:r>
              <a:rPr lang="en-US" altLang="ko-KR" sz="1600" dirty="0" smtClean="0">
                <a:latin typeface="맑은 고딕" panose="020B0503020000020004" pitchFamily="50" charset="-127"/>
                <a:ea typeface="맑은 고딕" panose="020B0503020000020004" pitchFamily="50" charset="-127"/>
              </a:rPr>
              <a:t>⇒ </a:t>
            </a:r>
            <a:r>
              <a:rPr lang="ko-KR" altLang="en-US" sz="1600" dirty="0">
                <a:latin typeface="맑은 고딕" panose="020B0503020000020004" pitchFamily="50" charset="-127"/>
                <a:ea typeface="맑은 고딕" panose="020B0503020000020004" pitchFamily="50" charset="-127"/>
              </a:rPr>
              <a:t>이렇게 이미지 형태로 그래프를 표현하게 되면 </a:t>
            </a:r>
            <a:r>
              <a:rPr lang="en-US" altLang="ko-KR" sz="1600" dirty="0">
                <a:latin typeface="맑은 고딕" panose="020B0503020000020004" pitchFamily="50" charset="-127"/>
                <a:ea typeface="맑은 고딕" panose="020B0503020000020004" pitchFamily="50" charset="-127"/>
              </a:rPr>
              <a:t>CNN</a:t>
            </a:r>
            <a:r>
              <a:rPr lang="ko-KR" altLang="en-US" sz="1600" dirty="0">
                <a:latin typeface="맑은 고딕" panose="020B0503020000020004" pitchFamily="50" charset="-127"/>
                <a:ea typeface="맑은 고딕" panose="020B0503020000020004" pitchFamily="50" charset="-127"/>
              </a:rPr>
              <a:t>에서의 </a:t>
            </a:r>
            <a:r>
              <a:rPr lang="en-US" altLang="ko-KR" sz="1600" dirty="0">
                <a:latin typeface="맑은 고딕" panose="020B0503020000020004" pitchFamily="50" charset="-127"/>
                <a:ea typeface="맑은 고딕" panose="020B0503020000020004" pitchFamily="50" charset="-127"/>
              </a:rPr>
              <a:t>convolutional filter</a:t>
            </a:r>
            <a:r>
              <a:rPr lang="ko-KR" altLang="en-US" sz="1600" dirty="0">
                <a:latin typeface="맑은 고딕" panose="020B0503020000020004" pitchFamily="50" charset="-127"/>
                <a:ea typeface="맑은 고딕" panose="020B0503020000020004" pitchFamily="50" charset="-127"/>
              </a:rPr>
              <a:t>를 적용하여 </a:t>
            </a:r>
            <a:r>
              <a:rPr lang="en-US" altLang="ko-KR" sz="1600" dirty="0">
                <a:latin typeface="맑은 고딕" panose="020B0503020000020004" pitchFamily="50" charset="-127"/>
                <a:ea typeface="맑은 고딕" panose="020B0503020000020004" pitchFamily="50" charset="-127"/>
              </a:rPr>
              <a:t>feature map</a:t>
            </a:r>
            <a:r>
              <a:rPr lang="ko-KR" altLang="en-US" sz="1600" dirty="0">
                <a:latin typeface="맑은 고딕" panose="020B0503020000020004" pitchFamily="50" charset="-127"/>
                <a:ea typeface="맑은 고딕" panose="020B0503020000020004" pitchFamily="50" charset="-127"/>
              </a:rPr>
              <a:t>을 추출할 수 </a:t>
            </a:r>
            <a:r>
              <a:rPr lang="ko-KR" altLang="en-US" sz="1600" dirty="0" smtClean="0">
                <a:latin typeface="맑은 고딕" panose="020B0503020000020004" pitchFamily="50" charset="-127"/>
                <a:ea typeface="맑은 고딕" panose="020B0503020000020004" pitchFamily="50" charset="-127"/>
              </a:rPr>
              <a:t>있다</a:t>
            </a:r>
            <a:r>
              <a:rPr lang="en-US" altLang="ko-KR" sz="1600" dirty="0" smtClean="0">
                <a:latin typeface="맑은 고딕" panose="020B0503020000020004" pitchFamily="50" charset="-127"/>
                <a:ea typeface="맑은 고딕" panose="020B0503020000020004" pitchFamily="50" charset="-127"/>
              </a:rPr>
              <a:t>. </a:t>
            </a:r>
            <a:endParaRPr lang="ko-KR" altLang="en-US" sz="1600" dirty="0"/>
          </a:p>
        </p:txBody>
      </p:sp>
      <p:sp>
        <p:nvSpPr>
          <p:cNvPr id="4" name="Date Placeholder 3"/>
          <p:cNvSpPr>
            <a:spLocks noGrp="1"/>
          </p:cNvSpPr>
          <p:nvPr>
            <p:ph type="dt" sz="half" idx="10"/>
          </p:nvPr>
        </p:nvSpPr>
        <p:spPr/>
        <p:txBody>
          <a:bodyPr/>
          <a:lstStyle/>
          <a:p>
            <a:fld id="{859E1870-E38E-4D58-B52F-F2E97D29FFDC}"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30</a:t>
            </a:fld>
            <a:endParaRPr lang="en-US"/>
          </a:p>
        </p:txBody>
      </p:sp>
      <p:pic>
        <p:nvPicPr>
          <p:cNvPr id="7" name="Picture 6" descr="https://miro.medium.com/v2/resize:fit:1050/1*HnTqBST3pa8-u5v5CXIvBw.png"/>
          <p:cNvPicPr/>
          <p:nvPr/>
        </p:nvPicPr>
        <p:blipFill>
          <a:blip r:embed="rId2">
            <a:extLst>
              <a:ext uri="{28A0092B-C50C-407E-A947-70E740481C1C}">
                <a14:useLocalDpi xmlns:a14="http://schemas.microsoft.com/office/drawing/2010/main" val="0"/>
              </a:ext>
            </a:extLst>
          </a:blip>
          <a:srcRect/>
          <a:stretch>
            <a:fillRect/>
          </a:stretch>
        </p:blipFill>
        <p:spPr bwMode="auto">
          <a:xfrm>
            <a:off x="76200" y="3962400"/>
            <a:ext cx="5731510" cy="2394585"/>
          </a:xfrm>
          <a:prstGeom prst="rect">
            <a:avLst/>
          </a:prstGeom>
          <a:noFill/>
          <a:ln>
            <a:noFill/>
          </a:ln>
        </p:spPr>
      </p:pic>
      <p:sp>
        <p:nvSpPr>
          <p:cNvPr id="8" name="Rectangle 7"/>
          <p:cNvSpPr/>
          <p:nvPr/>
        </p:nvSpPr>
        <p:spPr>
          <a:xfrm>
            <a:off x="5916078" y="4301240"/>
            <a:ext cx="3196327" cy="1808508"/>
          </a:xfrm>
          <a:prstGeom prst="rect">
            <a:avLst/>
          </a:prstGeom>
        </p:spPr>
        <p:txBody>
          <a:bodyPr wrap="square">
            <a:spAutoFit/>
          </a:bodyPr>
          <a:lstStyle/>
          <a:p>
            <a:pPr marL="285750" indent="-285750" algn="just" latinLnBrk="1">
              <a:lnSpc>
                <a:spcPct val="107000"/>
              </a:lnSpc>
              <a:spcAft>
                <a:spcPts val="800"/>
              </a:spcAft>
              <a:buFont typeface="Arial" panose="020B0604020202020204" pitchFamily="34" charset="0"/>
              <a:buChar char="•"/>
            </a:pPr>
            <a:r>
              <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feature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정보는 파란색 부분에만 들어가는 것</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sz="1400" kern="100" dirty="0" smtClean="0">
                <a:latin typeface="맑은 고딕" panose="020B0503020000020004" pitchFamily="50" charset="-127"/>
                <a:ea typeface="맑은 고딕" panose="020B0503020000020004" pitchFamily="50" charset="-127"/>
                <a:cs typeface="Times New Roman" panose="02020603050405020304" pitchFamily="18" charset="0"/>
              </a:rPr>
              <a:t>이웃 노드 피쳐 벡터를 활용</a:t>
            </a:r>
            <a:r>
              <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400" kern="100" dirty="0" err="1" smtClean="0">
                <a:latin typeface="맑은 고딕" panose="020B0503020000020004" pitchFamily="50" charset="-127"/>
                <a:ea typeface="맑은 고딕" panose="020B0503020000020004" pitchFamily="50" charset="-127"/>
                <a:cs typeface="Times New Roman" panose="02020603050405020304" pitchFamily="18" charset="0"/>
              </a:rPr>
              <a:t>concat</a:t>
            </a:r>
            <a:r>
              <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 mean, sum </a:t>
            </a:r>
            <a:r>
              <a:rPr lang="ko-KR" altLang="en-US" sz="1400" kern="100" dirty="0" smtClean="0">
                <a:latin typeface="맑은 고딕" panose="020B0503020000020004" pitchFamily="50" charset="-127"/>
                <a:ea typeface="맑은 고딕" panose="020B0503020000020004" pitchFamily="50" charset="-127"/>
                <a:cs typeface="Times New Roman" panose="02020603050405020304" pitchFamily="18" charset="0"/>
              </a:rPr>
              <a:t>등 사용 가능</a:t>
            </a:r>
            <a:endPar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ko-KR"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만약 </a:t>
            </a:r>
            <a:r>
              <a:rPr lang="ko-KR" altLang="en-US" sz="1400" kern="100" dirty="0" smtClean="0">
                <a:latin typeface="맑은 고딕" panose="020B0503020000020004" pitchFamily="50" charset="-127"/>
                <a:ea typeface="맑은 고딕" panose="020B0503020000020004" pitchFamily="50" charset="-127"/>
                <a:cs typeface="Times New Roman" panose="02020603050405020304" pitchFamily="18" charset="0"/>
              </a:rPr>
              <a:t>이어붙이기를 하고</a:t>
            </a:r>
            <a:r>
              <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각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노드의 피쳐 벡터가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N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차원이라면 채널의 크기는 </a:t>
            </a:r>
            <a:r>
              <a:rPr lang="en-US" altLang="ko-KR" sz="1400" kern="100" dirty="0" err="1">
                <a:latin typeface="맑은 고딕" panose="020B0503020000020004" pitchFamily="50" charset="-127"/>
                <a:ea typeface="맑은 고딕" panose="020B0503020000020004" pitchFamily="50" charset="-127"/>
                <a:cs typeface="Times New Roman" panose="02020603050405020304" pitchFamily="18" charset="0"/>
              </a:rPr>
              <a:t>N+N</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400" kern="100" dirty="0" err="1">
                <a:latin typeface="맑은 고딕" panose="020B0503020000020004" pitchFamily="50" charset="-127"/>
                <a:ea typeface="맑은 고딕" panose="020B0503020000020004" pitchFamily="50" charset="-127"/>
                <a:cs typeface="Times New Roman" panose="02020603050405020304" pitchFamily="18" charset="0"/>
              </a:rPr>
              <a:t>2N</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 </a:t>
            </a:r>
            <a:r>
              <a:rPr lang="ko-KR"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됨</a:t>
            </a:r>
            <a:endPar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710090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p:sp>
        <p:nvSpPr>
          <p:cNvPr id="3" name="Content Placeholder 2"/>
          <p:cNvSpPr>
            <a:spLocks noGrp="1"/>
          </p:cNvSpPr>
          <p:nvPr>
            <p:ph idx="1"/>
          </p:nvPr>
        </p:nvSpPr>
        <p:spPr/>
        <p:txBody>
          <a:bodyPr/>
          <a:lstStyle/>
          <a:p>
            <a:r>
              <a:rPr lang="en-US" altLang="ko-KR" sz="2000" dirty="0" err="1" smtClean="0"/>
              <a:t>Example1</a:t>
            </a:r>
            <a:r>
              <a:rPr lang="en-US" altLang="ko-KR" sz="2000" dirty="0" smtClean="0"/>
              <a:t> (cont’d)</a:t>
            </a:r>
          </a:p>
          <a:p>
            <a:pPr lvl="1"/>
            <a:r>
              <a:rPr lang="ko-KR" altLang="en-US" sz="1800" dirty="0" smtClean="0"/>
              <a:t>하지만</a:t>
            </a:r>
            <a:r>
              <a:rPr lang="en-US" altLang="ko-KR" sz="1800" dirty="0" smtClean="0"/>
              <a:t>, </a:t>
            </a:r>
            <a:r>
              <a:rPr lang="ko-KR" altLang="en-US" sz="1800" dirty="0" smtClean="0"/>
              <a:t>앞의 방법도 큰 문제를 지님</a:t>
            </a:r>
            <a:r>
              <a:rPr lang="en-US" altLang="ko-KR" sz="1800" dirty="0" smtClean="0"/>
              <a:t> </a:t>
            </a:r>
            <a:r>
              <a:rPr lang="en-US" altLang="ko-KR" sz="1800" dirty="0" smtClean="0">
                <a:latin typeface="맑은 고딕" panose="020B0503020000020004" pitchFamily="50" charset="-127"/>
                <a:ea typeface="맑은 고딕" panose="020B0503020000020004" pitchFamily="50" charset="-127"/>
              </a:rPr>
              <a:t>⇒</a:t>
            </a:r>
            <a:r>
              <a:rPr lang="en-US" altLang="ko-KR" sz="1800" dirty="0" smtClean="0"/>
              <a:t> </a:t>
            </a:r>
            <a:r>
              <a:rPr lang="ko-KR" altLang="en-US" sz="1800" dirty="0"/>
              <a:t>노드의 순서가 바뀌면 추출되는 </a:t>
            </a:r>
            <a:r>
              <a:rPr lang="en-US" altLang="ko-KR" sz="1800" dirty="0"/>
              <a:t>representation</a:t>
            </a:r>
            <a:r>
              <a:rPr lang="ko-KR" altLang="en-US" sz="1800" dirty="0"/>
              <a:t>도 달라진다 </a:t>
            </a:r>
            <a:r>
              <a:rPr lang="en-US" altLang="ko-KR" sz="1800" dirty="0"/>
              <a:t>(if we change the node’s order we obtain a different representation.) </a:t>
            </a:r>
            <a:r>
              <a:rPr lang="en-US" altLang="ko-KR" sz="1800" dirty="0">
                <a:latin typeface="맑은 고딕" panose="020B0503020000020004" pitchFamily="50" charset="-127"/>
                <a:ea typeface="맑은 고딕" panose="020B0503020000020004" pitchFamily="50" charset="-127"/>
              </a:rPr>
              <a:t>⇒</a:t>
            </a:r>
            <a:r>
              <a:rPr lang="en-US" altLang="ko-KR" sz="1800" dirty="0" smtClean="0"/>
              <a:t> </a:t>
            </a:r>
            <a:r>
              <a:rPr lang="ko-KR" altLang="en-US" sz="1800" dirty="0"/>
              <a:t>즉</a:t>
            </a:r>
            <a:r>
              <a:rPr lang="en-US" altLang="ko-KR" sz="1800" dirty="0"/>
              <a:t>, </a:t>
            </a:r>
            <a:r>
              <a:rPr lang="en-US" altLang="ko-KR" sz="1800" dirty="0" smtClean="0"/>
              <a:t>such </a:t>
            </a:r>
            <a:r>
              <a:rPr lang="en-US" altLang="ko-KR" sz="1800" dirty="0"/>
              <a:t>a representation is not a permutation </a:t>
            </a:r>
            <a:r>
              <a:rPr lang="en-US" altLang="ko-KR" sz="1800" dirty="0" smtClean="0"/>
              <a:t>invariant.</a:t>
            </a:r>
          </a:p>
          <a:p>
            <a:pPr lvl="1"/>
            <a:r>
              <a:rPr lang="en-US" altLang="ko-KR" sz="1800" dirty="0" smtClean="0"/>
              <a:t>Meaning of permutation invariant: </a:t>
            </a:r>
            <a:r>
              <a:rPr lang="ko-KR" altLang="en-US" sz="1800" dirty="0"/>
              <a:t>그래프의 노드 순서에 상관없이 결과가 동일하다는 것을 </a:t>
            </a:r>
            <a:r>
              <a:rPr lang="ko-KR" altLang="en-US" sz="1800" dirty="0" smtClean="0"/>
              <a:t>의미</a:t>
            </a:r>
            <a:endParaRPr lang="en-US" altLang="ko-KR" sz="1800" dirty="0" smtClean="0"/>
          </a:p>
          <a:p>
            <a:pPr lvl="1"/>
            <a:r>
              <a:rPr lang="ko-KR" altLang="en-US" sz="1800" dirty="0"/>
              <a:t>그렇다면 어떻게 해야 효율적으로 공간 정보를 추출할 수 있는가</a:t>
            </a:r>
            <a:r>
              <a:rPr lang="en-US" altLang="ko-KR" sz="1800" dirty="0"/>
              <a:t>? =&gt; convolution </a:t>
            </a:r>
            <a:r>
              <a:rPr lang="ko-KR" altLang="en-US" sz="1800" dirty="0"/>
              <a:t>방법을 사용해야 하지만</a:t>
            </a:r>
            <a:r>
              <a:rPr lang="en-US" altLang="ko-KR" sz="1800" dirty="0"/>
              <a:t>, </a:t>
            </a:r>
            <a:r>
              <a:rPr lang="ko-KR" altLang="en-US" sz="1800" dirty="0"/>
              <a:t>위와 같은 방법으로 하면 안된다</a:t>
            </a:r>
            <a:r>
              <a:rPr lang="en-US" altLang="ko-KR" sz="1800" dirty="0"/>
              <a:t>. </a:t>
            </a:r>
            <a:r>
              <a:rPr lang="ko-KR" altLang="en-US" sz="1800" b="1" u="sng" dirty="0"/>
              <a:t>그래프에 적용되어야 </a:t>
            </a:r>
            <a:r>
              <a:rPr lang="ko-KR" altLang="en-US" sz="1800" b="1" u="sng" dirty="0" smtClean="0"/>
              <a:t>한다</a:t>
            </a:r>
            <a:r>
              <a:rPr lang="en-US" altLang="ko-KR" sz="1800" dirty="0" smtClean="0"/>
              <a:t>.</a:t>
            </a:r>
            <a:endParaRPr lang="ko-KR" altLang="en-US" sz="1800" dirty="0"/>
          </a:p>
        </p:txBody>
      </p:sp>
      <p:sp>
        <p:nvSpPr>
          <p:cNvPr id="4" name="Date Placeholder 3"/>
          <p:cNvSpPr>
            <a:spLocks noGrp="1"/>
          </p:cNvSpPr>
          <p:nvPr>
            <p:ph type="dt" sz="half" idx="10"/>
          </p:nvPr>
        </p:nvSpPr>
        <p:spPr/>
        <p:txBody>
          <a:bodyPr/>
          <a:lstStyle/>
          <a:p>
            <a:fld id="{EB7D4F7C-67C6-4567-A7A5-2F0415951E88}"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31</a:t>
            </a:fld>
            <a:endParaRPr lang="en-US"/>
          </a:p>
        </p:txBody>
      </p:sp>
    </p:spTree>
    <p:extLst>
      <p:ext uri="{BB962C8B-B14F-4D97-AF65-F5344CB8AC3E}">
        <p14:creationId xmlns:p14="http://schemas.microsoft.com/office/powerpoint/2010/main" val="683590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p:sp>
        <p:nvSpPr>
          <p:cNvPr id="3" name="Content Placeholder 2"/>
          <p:cNvSpPr>
            <a:spLocks noGrp="1"/>
          </p:cNvSpPr>
          <p:nvPr>
            <p:ph idx="1"/>
          </p:nvPr>
        </p:nvSpPr>
        <p:spPr/>
        <p:txBody>
          <a:bodyPr/>
          <a:lstStyle/>
          <a:p>
            <a:r>
              <a:rPr lang="en-US" altLang="ko-KR" sz="2000" dirty="0" err="1" smtClean="0"/>
              <a:t>Example1</a:t>
            </a:r>
            <a:r>
              <a:rPr lang="en-US" altLang="ko-KR" sz="2000" dirty="0" smtClean="0"/>
              <a:t> (cont’d)</a:t>
            </a:r>
          </a:p>
          <a:p>
            <a:pPr lvl="1"/>
            <a:r>
              <a:rPr lang="ko-KR" altLang="en-US" sz="1600" dirty="0" smtClean="0"/>
              <a:t>먼저</a:t>
            </a:r>
            <a:r>
              <a:rPr lang="en-US" altLang="ko-KR" sz="1600" dirty="0" smtClean="0"/>
              <a:t>, </a:t>
            </a:r>
            <a:r>
              <a:rPr lang="ko-KR" altLang="en-US" sz="1600" dirty="0" smtClean="0"/>
              <a:t>이미지에 적용되는 합성곱 필터를 살펴보자</a:t>
            </a:r>
            <a:r>
              <a:rPr lang="en-US" altLang="ko-KR" sz="1600" dirty="0" smtClean="0"/>
              <a:t>. </a:t>
            </a:r>
          </a:p>
          <a:p>
            <a:pPr lvl="1"/>
            <a:r>
              <a:rPr lang="en-US" altLang="ko-KR" sz="1600" dirty="0"/>
              <a:t>What happens when we apply regular convolution on images? Values of neighboring pixels multiply on filter weights and sum up (</a:t>
            </a:r>
            <a:r>
              <a:rPr lang="ko-KR" altLang="en-US" sz="1600" dirty="0"/>
              <a:t>아래 그림 참고</a:t>
            </a:r>
            <a:r>
              <a:rPr lang="en-US" altLang="ko-KR" sz="1600" dirty="0"/>
              <a:t>). </a:t>
            </a:r>
            <a:endParaRPr lang="en-US" altLang="ko-KR" sz="1600" dirty="0" smtClean="0"/>
          </a:p>
        </p:txBody>
      </p:sp>
      <p:sp>
        <p:nvSpPr>
          <p:cNvPr id="4" name="Date Placeholder 3"/>
          <p:cNvSpPr>
            <a:spLocks noGrp="1"/>
          </p:cNvSpPr>
          <p:nvPr>
            <p:ph type="dt" sz="half" idx="10"/>
          </p:nvPr>
        </p:nvSpPr>
        <p:spPr/>
        <p:txBody>
          <a:bodyPr/>
          <a:lstStyle/>
          <a:p>
            <a:fld id="{7D4207AF-4CF5-440F-BC5E-B6AEDA05D453}"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5524" y="3241674"/>
            <a:ext cx="4547476" cy="3232151"/>
          </a:xfrm>
          <a:prstGeom prst="rect">
            <a:avLst/>
          </a:prstGeom>
          <a:noFill/>
        </p:spPr>
      </p:pic>
      <p:sp>
        <p:nvSpPr>
          <p:cNvPr id="8" name="Rectangle 7"/>
          <p:cNvSpPr/>
          <p:nvPr/>
        </p:nvSpPr>
        <p:spPr>
          <a:xfrm>
            <a:off x="4756150" y="3602991"/>
            <a:ext cx="4187825" cy="1577996"/>
          </a:xfrm>
          <a:prstGeom prst="rect">
            <a:avLst/>
          </a:prstGeom>
        </p:spPr>
        <p:txBody>
          <a:bodyPr wrap="square">
            <a:spAutoFit/>
          </a:bodyPr>
          <a:lstStyle/>
          <a:p>
            <a:pPr marL="285750" indent="-285750" algn="just" latinLnBrk="1">
              <a:lnSpc>
                <a:spcPct val="107000"/>
              </a:lnSpc>
              <a:spcAft>
                <a:spcPts val="800"/>
              </a:spcAft>
              <a:buFont typeface="Arial" panose="020B0604020202020204" pitchFamily="34" charset="0"/>
              <a:buChar char="•"/>
            </a:pP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이미지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(channel = 1)</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의 각 픽셀은 하나의 노드로 간주</a:t>
            </a:r>
          </a:p>
          <a:p>
            <a:pPr marL="285750" indent="-285750" algn="just" latinLnBrk="1">
              <a:lnSpc>
                <a:spcPct val="107000"/>
              </a:lnSpc>
              <a:spcAft>
                <a:spcPts val="800"/>
              </a:spcAft>
              <a:buFont typeface="Arial" panose="020B0604020202020204" pitchFamily="34" charset="0"/>
              <a:buChar char="•"/>
            </a:pP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이미지의 각 셀이 갖는 값은 해당 노드의 피쳐 정보로 간주 </a:t>
            </a:r>
            <a:r>
              <a:rPr lang="en-US"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a:t>
            </a:r>
            <a:r>
              <a:rPr lang="ko-KR" altLang="en-US" sz="1400" kern="100" dirty="0" smtClean="0">
                <a:latin typeface="맑은 고딕" panose="020B0503020000020004" pitchFamily="50" charset="-127"/>
                <a:ea typeface="맑은 고딕" panose="020B0503020000020004" pitchFamily="50" charset="-127"/>
                <a:cs typeface="Times New Roman" panose="02020603050405020304" pitchFamily="18" charset="0"/>
              </a:rPr>
              <a:t>옆 </a:t>
            </a:r>
            <a:r>
              <a:rPr lang="ko-KR" altLang="ko-KR" sz="1400" kern="100" dirty="0" smtClean="0">
                <a:latin typeface="맑은 고딕" panose="020B0503020000020004" pitchFamily="50" charset="-127"/>
                <a:ea typeface="맑은 고딕" panose="020B0503020000020004" pitchFamily="50" charset="-127"/>
                <a:cs typeface="Times New Roman" panose="02020603050405020304" pitchFamily="18" charset="0"/>
              </a:rPr>
              <a:t>그림의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경우</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하나의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feature</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만 존재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=&gt;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스칼라 값으로 표현됨</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하지만</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이는 벡터로 표현될 수 있음</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6983817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Example</a:t>
            </a:r>
            <a:endParaRPr lang="ko-KR" altLang="en-US" dirty="0"/>
          </a:p>
        </p:txBody>
      </p:sp>
      <p:sp>
        <p:nvSpPr>
          <p:cNvPr id="3" name="Content Placeholder 2"/>
          <p:cNvSpPr>
            <a:spLocks noGrp="1"/>
          </p:cNvSpPr>
          <p:nvPr>
            <p:ph idx="1"/>
          </p:nvPr>
        </p:nvSpPr>
        <p:spPr>
          <a:xfrm>
            <a:off x="694511" y="1981200"/>
            <a:ext cx="7772400" cy="4114800"/>
          </a:xfrm>
        </p:spPr>
        <p:txBody>
          <a:bodyPr/>
          <a:lstStyle/>
          <a:p>
            <a:r>
              <a:rPr lang="en-US" altLang="ko-KR" sz="2000" dirty="0" err="1" smtClean="0"/>
              <a:t>Example1</a:t>
            </a:r>
            <a:r>
              <a:rPr lang="en-US" altLang="ko-KR" sz="2000" dirty="0" smtClean="0"/>
              <a:t> (cont’d)</a:t>
            </a:r>
          </a:p>
          <a:p>
            <a:pPr lvl="1"/>
            <a:r>
              <a:rPr lang="ko-KR" altLang="en-US" sz="1800" dirty="0" smtClean="0"/>
              <a:t>그래프에 대해서도 비슷한 작업을 할 수 있는가</a:t>
            </a:r>
            <a:r>
              <a:rPr lang="en-US" altLang="ko-KR" sz="1800" dirty="0" smtClean="0"/>
              <a:t>? </a:t>
            </a:r>
            <a:r>
              <a:rPr lang="en-US" altLang="ko-KR" sz="1800" dirty="0" smtClean="0">
                <a:latin typeface="맑은 고딕" panose="020B0503020000020004" pitchFamily="50" charset="-127"/>
                <a:ea typeface="맑은 고딕" panose="020B0503020000020004" pitchFamily="50" charset="-127"/>
              </a:rPr>
              <a:t>⇒</a:t>
            </a:r>
            <a:r>
              <a:rPr lang="en-US" altLang="ko-KR" sz="1800" dirty="0" smtClean="0"/>
              <a:t> Yes!!</a:t>
            </a:r>
          </a:p>
          <a:p>
            <a:pPr lvl="1"/>
            <a:r>
              <a:rPr lang="en-US" altLang="ko-KR" sz="1800" dirty="0" smtClean="0"/>
              <a:t>How? </a:t>
            </a:r>
          </a:p>
          <a:p>
            <a:pPr lvl="2"/>
            <a:r>
              <a:rPr lang="en-US" altLang="ko-KR" sz="1400" dirty="0"/>
              <a:t>feature vector</a:t>
            </a:r>
            <a:r>
              <a:rPr lang="ko-KR" altLang="en-US" sz="1400" dirty="0"/>
              <a:t>와 이웃 행렬을 </a:t>
            </a:r>
            <a:r>
              <a:rPr lang="ko-KR" altLang="en-US" sz="1400" dirty="0" smtClean="0"/>
              <a:t>곱함</a:t>
            </a:r>
            <a:endParaRPr lang="en-US" altLang="ko-KR" sz="1400" dirty="0" smtClean="0"/>
          </a:p>
          <a:p>
            <a:pPr lvl="2"/>
            <a:r>
              <a:rPr lang="en-US" altLang="ko-KR" sz="1400" dirty="0" smtClean="0"/>
              <a:t>We </a:t>
            </a:r>
            <a:r>
              <a:rPr lang="en-US" altLang="ko-KR" sz="1400" dirty="0"/>
              <a:t>can stack node feature vectors in a matrix X and multiply them by adjacency matrix A, then we obtain updated features </a:t>
            </a:r>
            <a:r>
              <a:rPr lang="en-US" altLang="ko-KR" sz="1400" dirty="0" smtClean="0"/>
              <a:t>X’ </a:t>
            </a:r>
            <a:r>
              <a:rPr lang="en-US" altLang="ko-KR" sz="1400" dirty="0"/>
              <a:t>that combine information about node closest neighbors</a:t>
            </a:r>
            <a:endParaRPr lang="ko-KR" altLang="en-US" sz="1400" dirty="0"/>
          </a:p>
        </p:txBody>
      </p:sp>
      <p:sp>
        <p:nvSpPr>
          <p:cNvPr id="4" name="Date Placeholder 3"/>
          <p:cNvSpPr>
            <a:spLocks noGrp="1"/>
          </p:cNvSpPr>
          <p:nvPr>
            <p:ph type="dt" sz="half" idx="10"/>
          </p:nvPr>
        </p:nvSpPr>
        <p:spPr/>
        <p:txBody>
          <a:bodyPr/>
          <a:lstStyle/>
          <a:p>
            <a:fld id="{20E0E67C-F658-451D-AEA7-B3EF2916E28B}"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33</a:t>
            </a:fld>
            <a:endParaRPr lang="en-US"/>
          </a:p>
        </p:txBody>
      </p:sp>
      <p:pic>
        <p:nvPicPr>
          <p:cNvPr id="8" name="Picture 7"/>
          <p:cNvPicPr>
            <a:picLocks noChangeAspect="1"/>
          </p:cNvPicPr>
          <p:nvPr/>
        </p:nvPicPr>
        <p:blipFill>
          <a:blip r:embed="rId2"/>
          <a:stretch>
            <a:fillRect/>
          </a:stretch>
        </p:blipFill>
        <p:spPr>
          <a:xfrm>
            <a:off x="685800" y="4063248"/>
            <a:ext cx="3894911" cy="2436598"/>
          </a:xfrm>
          <a:prstGeom prst="rect">
            <a:avLst/>
          </a:prstGeom>
        </p:spPr>
      </p:pic>
      <p:sp>
        <p:nvSpPr>
          <p:cNvPr id="9" name="Rectangle 8"/>
          <p:cNvSpPr/>
          <p:nvPr/>
        </p:nvSpPr>
        <p:spPr>
          <a:xfrm>
            <a:off x="4648200" y="3886200"/>
            <a:ext cx="4199711" cy="2602636"/>
          </a:xfrm>
          <a:prstGeom prst="rect">
            <a:avLst/>
          </a:prstGeom>
        </p:spPr>
        <p:txBody>
          <a:bodyPr wrap="square">
            <a:spAutoFit/>
          </a:bodyPr>
          <a:lstStyle/>
          <a:p>
            <a:pPr marL="285750" indent="-285750" algn="just" latinLnBrk="1">
              <a:lnSpc>
                <a:spcPct val="107000"/>
              </a:lnSpc>
              <a:spcAft>
                <a:spcPts val="800"/>
              </a:spcAft>
              <a:buFont typeface="Arial" panose="020B0604020202020204" pitchFamily="34" charset="0"/>
              <a:buChar char="•"/>
            </a:pP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1-hop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거리에</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있는</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en-US" altLang="ko-KR" sz="1400" kern="100" dirty="0">
                <a:latin typeface="맑은 고딕" panose="020B0503020000020004" pitchFamily="50" charset="-127"/>
                <a:ea typeface="Helvetica" panose="020B0604020202020204" pitchFamily="34" charset="0"/>
                <a:cs typeface="Times New Roman" panose="02020603050405020304" pitchFamily="18" charset="0"/>
              </a:rPr>
              <a:t>(</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즉</a:t>
            </a: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직접적으로</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연결되어</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있는</a:t>
            </a: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노드의</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정보만을</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smtClean="0">
                <a:latin typeface="Helvetica" panose="020B0604020202020204" pitchFamily="34" charset="0"/>
                <a:ea typeface="맑은 고딕" panose="020B0503020000020004" pitchFamily="50" charset="-127"/>
                <a:cs typeface="Times New Roman" panose="02020603050405020304" pitchFamily="18" charset="0"/>
              </a:rPr>
              <a:t>이용함</a:t>
            </a: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 (Multiplication on adjacency matrix propagates features from node to </a:t>
            </a:r>
            <a:r>
              <a:rPr lang="en-US" altLang="ko-KR" sz="1400" kern="100" dirty="0" smtClean="0">
                <a:latin typeface="Helvetica" panose="020B0604020202020204" pitchFamily="34" charset="0"/>
                <a:ea typeface="맑은 고딕" panose="020B0503020000020004" pitchFamily="50" charset="-127"/>
                <a:cs typeface="Times New Roman" panose="02020603050405020304" pitchFamily="18" charset="0"/>
              </a:rPr>
              <a:t>node)</a:t>
            </a:r>
            <a:endPar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ko-KR" altLang="en-US" sz="1400" kern="100" dirty="0" smtClean="0">
                <a:latin typeface="Helvetica" panose="020B0604020202020204" pitchFamily="34" charset="0"/>
                <a:ea typeface="맑은 고딕" panose="020B0503020000020004" pitchFamily="50" charset="-127"/>
                <a:cs typeface="Times New Roman" panose="02020603050405020304" pitchFamily="18" charset="0"/>
              </a:rPr>
              <a:t>이미지의 경우와 비교하였을 때</a:t>
            </a:r>
            <a:r>
              <a:rPr lang="en-US" altLang="ko-KR" sz="1400" kern="100" dirty="0" smtClean="0">
                <a:latin typeface="Helvetica" panose="020B0604020202020204" pitchFamily="34" charset="0"/>
                <a:ea typeface="맑은 고딕" panose="020B0503020000020004" pitchFamily="50" charset="-127"/>
                <a:cs typeface="Times New Roman" panose="02020603050405020304" pitchFamily="18" charset="0"/>
              </a:rPr>
              <a:t>, </a:t>
            </a:r>
            <a:r>
              <a:rPr lang="ko-KR" altLang="ko-KR" sz="1400" kern="100" dirty="0" smtClean="0">
                <a:latin typeface="Helvetica" panose="020B0604020202020204" pitchFamily="34" charset="0"/>
                <a:ea typeface="맑은 고딕" panose="020B0503020000020004" pitchFamily="50" charset="-127"/>
                <a:cs typeface="Times New Roman" panose="02020603050405020304" pitchFamily="18" charset="0"/>
              </a:rPr>
              <a:t>자기</a:t>
            </a:r>
            <a:r>
              <a:rPr lang="ko-KR" altLang="ko-KR" sz="1400" kern="100" dirty="0" smtClean="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자신에</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대한</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정보는</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반영되지</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않았고</a:t>
            </a: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각</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특성</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정보에</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가중치가</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곱해지지</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않았다는</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차이가</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있음</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en-US" altLang="ko-KR" sz="1400" kern="100" dirty="0">
                <a:latin typeface="맑은 고딕" panose="020B0503020000020004" pitchFamily="50" charset="-127"/>
                <a:ea typeface="Helvetica" panose="020B0604020202020204" pitchFamily="34" charset="0"/>
                <a:cs typeface="Times New Roman" panose="02020603050405020304" pitchFamily="18" charset="0"/>
              </a:rPr>
              <a:t>=&gt;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만약</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자기</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자신에</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대한</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정보를</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더하고</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싶다면</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en-US" altLang="ko-KR" sz="1400" kern="100" dirty="0">
                <a:latin typeface="맑은 고딕" panose="020B0503020000020004" pitchFamily="50" charset="-127"/>
                <a:ea typeface="Helvetica" panose="020B0604020202020204" pitchFamily="34" charset="0"/>
                <a:cs typeface="Times New Roman" panose="02020603050405020304" pitchFamily="18" charset="0"/>
              </a:rPr>
              <a:t>A</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를</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사용하는</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것이</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아니라</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en-US" altLang="ko-KR" sz="1400" kern="100" dirty="0" err="1">
                <a:latin typeface="맑은 고딕" panose="020B0503020000020004" pitchFamily="50" charset="-127"/>
                <a:ea typeface="Helvetica" panose="020B0604020202020204" pitchFamily="34" charset="0"/>
                <a:cs typeface="Times New Roman" panose="02020603050405020304" pitchFamily="18" charset="0"/>
              </a:rPr>
              <a:t>A+I</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를</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사용하면</a:t>
            </a:r>
            <a:r>
              <a:rPr lang="ko-KR" altLang="ko-KR" sz="14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400" kern="100" dirty="0">
                <a:latin typeface="Helvetica" panose="020B0604020202020204" pitchFamily="34" charset="0"/>
                <a:ea typeface="맑은 고딕" panose="020B0503020000020004" pitchFamily="50" charset="-127"/>
                <a:cs typeface="Times New Roman" panose="02020603050405020304" pitchFamily="18" charset="0"/>
              </a:rPr>
              <a:t>됨</a:t>
            </a:r>
            <a:r>
              <a:rPr lang="en-US" altLang="ko-KR" sz="1400" kern="100" dirty="0">
                <a:latin typeface="Helvetica" panose="020B0604020202020204" pitchFamily="34" charset="0"/>
                <a:ea typeface="맑은 고딕" panose="020B0503020000020004" pitchFamily="50" charset="-127"/>
                <a:cs typeface="Times New Roman" panose="02020603050405020304" pitchFamily="18" charset="0"/>
              </a:rPr>
              <a:t>. </a:t>
            </a:r>
            <a:endParaRPr lang="en-US" altLang="ko-KR" sz="1400" kern="100" dirty="0" smtClean="0">
              <a:latin typeface="Helvetica" panose="020B0604020202020204" pitchFamily="34" charset="0"/>
              <a:ea typeface="맑은 고딕" panose="020B0503020000020004" pitchFamily="50" charset="-127"/>
              <a:cs typeface="Times New Roman" panose="02020603050405020304" pitchFamily="18" charset="0"/>
            </a:endParaRPr>
          </a:p>
          <a:p>
            <a:pPr marL="285750" indent="-285750" algn="just" latinLnBrk="1">
              <a:lnSpc>
                <a:spcPct val="107000"/>
              </a:lnSpc>
              <a:spcAft>
                <a:spcPts val="800"/>
              </a:spcAft>
              <a:buFont typeface="Arial" panose="020B0604020202020204" pitchFamily="34" charset="0"/>
              <a:buChar char="•"/>
            </a:pPr>
            <a:r>
              <a:rPr lang="ko-KR" altLang="en-US" sz="14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과련 파이썬 코드는 </a:t>
            </a:r>
            <a:r>
              <a:rPr lang="en-US" altLang="ko-KR" sz="1400" kern="100" dirty="0" err="1" smtClean="0">
                <a:effectLst/>
                <a:latin typeface="맑은 고딕" panose="020B0503020000020004" pitchFamily="50" charset="-127"/>
                <a:ea typeface="맑은 고딕" panose="020B0503020000020004" pitchFamily="50" charset="-127"/>
                <a:cs typeface="Times New Roman" panose="02020603050405020304" pitchFamily="18" charset="0"/>
              </a:rPr>
              <a:t>graph_basics.ipynb</a:t>
            </a:r>
            <a:r>
              <a:rPr lang="en-US" altLang="ko-KR" sz="14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sz="1400" kern="100" dirty="0" smtClean="0">
                <a:effectLst/>
                <a:latin typeface="맑은 고딕" panose="020B0503020000020004" pitchFamily="50" charset="-127"/>
                <a:ea typeface="맑은 고딕" panose="020B0503020000020004" pitchFamily="50" charset="-127"/>
                <a:cs typeface="Times New Roman" panose="02020603050405020304" pitchFamily="18" charset="0"/>
              </a:rPr>
              <a:t>참고</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3062064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000" dirty="0" err="1" smtClean="0"/>
              <a:t>Example1</a:t>
            </a:r>
            <a:r>
              <a:rPr lang="en-US" altLang="ko-KR" sz="2000" dirty="0" smtClean="0"/>
              <a:t> (cont’d)</a:t>
            </a:r>
          </a:p>
          <a:p>
            <a:pPr lvl="1"/>
            <a:r>
              <a:rPr lang="ko-KR" altLang="ko-KR" sz="1800" dirty="0"/>
              <a:t>이미지의 경우</a:t>
            </a:r>
            <a:r>
              <a:rPr lang="en-US" altLang="ko-KR" sz="1800" dirty="0"/>
              <a:t>, </a:t>
            </a:r>
            <a:r>
              <a:rPr lang="ko-KR" altLang="ko-KR" sz="1800" dirty="0"/>
              <a:t>필터의 크기를 크게하면 더 많은 이웃한 픽셀들의 정보를 </a:t>
            </a:r>
            <a:r>
              <a:rPr lang="ko-KR" altLang="ko-KR" sz="1800" dirty="0" smtClean="0"/>
              <a:t>사용</a:t>
            </a:r>
            <a:r>
              <a:rPr lang="en-US" altLang="ko-KR" sz="1800" dirty="0" smtClean="0"/>
              <a:t> </a:t>
            </a:r>
            <a:r>
              <a:rPr lang="ko-KR" altLang="en-US" sz="1800" dirty="0" smtClean="0"/>
              <a:t>가능</a:t>
            </a:r>
            <a:endParaRPr lang="en-US" altLang="ko-KR" sz="1800" dirty="0" smtClean="0"/>
          </a:p>
          <a:p>
            <a:pPr lvl="1"/>
            <a:r>
              <a:rPr lang="en-US" altLang="ko-KR" sz="1800" dirty="0"/>
              <a:t>In graphs, we also can take more distant neighbors into account</a:t>
            </a:r>
            <a:r>
              <a:rPr lang="en-US" altLang="ko-KR" sz="1800" dirty="0" smtClean="0"/>
              <a:t>.</a:t>
            </a:r>
          </a:p>
          <a:p>
            <a:pPr lvl="2"/>
            <a:r>
              <a:rPr lang="ko-KR" altLang="en-US" sz="1600" dirty="0" smtClean="0"/>
              <a:t>예를 들어</a:t>
            </a:r>
            <a:r>
              <a:rPr lang="en-US" altLang="ko-KR" sz="1600" dirty="0" smtClean="0"/>
              <a:t>, </a:t>
            </a:r>
            <a:r>
              <a:rPr lang="en-US" altLang="ko-KR" sz="1600" dirty="0" err="1"/>
              <a:t>A²</a:t>
            </a:r>
            <a:r>
              <a:rPr lang="ko-KR" altLang="ko-KR" sz="1600" dirty="0"/>
              <a:t>을 특성 정보 행렬인 </a:t>
            </a:r>
            <a:r>
              <a:rPr lang="en-US" altLang="ko-KR" sz="1600" dirty="0"/>
              <a:t>X</a:t>
            </a:r>
            <a:r>
              <a:rPr lang="ko-KR" altLang="ko-KR" sz="1600" dirty="0"/>
              <a:t>에 곱하면 </a:t>
            </a:r>
            <a:r>
              <a:rPr lang="en-US" altLang="ko-KR" sz="1600" dirty="0"/>
              <a:t>2-hop </a:t>
            </a:r>
            <a:r>
              <a:rPr lang="ko-KR" altLang="ko-KR" sz="1600" dirty="0"/>
              <a:t>거리에 있는 노드들의 특성 </a:t>
            </a:r>
            <a:r>
              <a:rPr lang="ko-KR" altLang="ko-KR" sz="1600" dirty="0" smtClean="0"/>
              <a:t>정보</a:t>
            </a:r>
            <a:r>
              <a:rPr lang="en-US" altLang="ko-KR" sz="1600" dirty="0" smtClean="0"/>
              <a:t> </a:t>
            </a:r>
            <a:r>
              <a:rPr lang="ko-KR" altLang="en-US" sz="1600" dirty="0" smtClean="0"/>
              <a:t>활용</a:t>
            </a:r>
            <a:endParaRPr lang="ko-KR" altLang="en-US" sz="1600" dirty="0"/>
          </a:p>
        </p:txBody>
      </p:sp>
      <p:sp>
        <p:nvSpPr>
          <p:cNvPr id="4" name="Date Placeholder 3"/>
          <p:cNvSpPr>
            <a:spLocks noGrp="1"/>
          </p:cNvSpPr>
          <p:nvPr>
            <p:ph type="dt" sz="half" idx="10"/>
          </p:nvPr>
        </p:nvSpPr>
        <p:spPr/>
        <p:txBody>
          <a:bodyPr/>
          <a:lstStyle/>
          <a:p>
            <a:fld id="{976E1CEB-F925-495C-8639-4550397FC203}"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34</a:t>
            </a:fld>
            <a:endParaRPr lang="en-US"/>
          </a:p>
        </p:txBody>
      </p:sp>
      <p:pic>
        <p:nvPicPr>
          <p:cNvPr id="7" name="Picture 6" descr="https://miro.medium.com/v2/resize:fit:1050/1*KjpnlwFuXC4saN5L61ujug.png"/>
          <p:cNvPicPr/>
          <p:nvPr/>
        </p:nvPicPr>
        <p:blipFill>
          <a:blip r:embed="rId2">
            <a:extLst>
              <a:ext uri="{28A0092B-C50C-407E-A947-70E740481C1C}">
                <a14:useLocalDpi xmlns:a14="http://schemas.microsoft.com/office/drawing/2010/main" val="0"/>
              </a:ext>
            </a:extLst>
          </a:blip>
          <a:srcRect/>
          <a:stretch>
            <a:fillRect/>
          </a:stretch>
        </p:blipFill>
        <p:spPr bwMode="auto">
          <a:xfrm>
            <a:off x="1237456" y="3962400"/>
            <a:ext cx="7620000" cy="2738438"/>
          </a:xfrm>
          <a:prstGeom prst="rect">
            <a:avLst/>
          </a:prstGeom>
          <a:noFill/>
          <a:ln>
            <a:noFill/>
          </a:ln>
        </p:spPr>
      </p:pic>
    </p:spTree>
    <p:extLst>
      <p:ext uri="{BB962C8B-B14F-4D97-AF65-F5344CB8AC3E}">
        <p14:creationId xmlns:p14="http://schemas.microsoft.com/office/powerpoint/2010/main" val="771455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90600" y="2091667"/>
                <a:ext cx="8153400" cy="4114800"/>
              </a:xfrm>
            </p:spPr>
            <p:txBody>
              <a:bodyPr/>
              <a:lstStyle/>
              <a:p>
                <a:r>
                  <a:rPr lang="en-US" altLang="ko-KR" sz="2000" dirty="0" err="1" smtClean="0"/>
                  <a:t>Example1</a:t>
                </a:r>
                <a:r>
                  <a:rPr lang="en-US" altLang="ko-KR" sz="2000" dirty="0" smtClean="0"/>
                  <a:t> (cont’d)</a:t>
                </a:r>
              </a:p>
              <a:p>
                <a:pPr lvl="1"/>
                <a:r>
                  <a:rPr lang="en-US" altLang="ko-KR" sz="1800" dirty="0"/>
                  <a:t>Higher powers of matrix A behaves in the same way: multiplication by A</a:t>
                </a:r>
                <a:r>
                  <a:rPr lang="en-US" altLang="ko-KR" sz="1800" baseline="30000" dirty="0"/>
                  <a:t>n</a:t>
                </a:r>
                <a:r>
                  <a:rPr lang="en-US" altLang="ko-KR" sz="1800" dirty="0"/>
                  <a:t> leads to propagation of features from n-hop distance nodes</a:t>
                </a:r>
                <a:r>
                  <a:rPr lang="en-US" altLang="ko-KR" sz="1800" dirty="0" smtClean="0"/>
                  <a:t>.</a:t>
                </a:r>
              </a:p>
              <a:p>
                <a:pPr lvl="1"/>
                <a:r>
                  <a:rPr lang="en-US" altLang="ko-KR" sz="1800" dirty="0" smtClean="0"/>
                  <a:t>Generalization </a:t>
                </a:r>
              </a:p>
              <a:p>
                <a:pPr lvl="2" latinLnBrk="1"/>
                <a:r>
                  <a:rPr lang="en-US" altLang="ko-KR" sz="1600" dirty="0"/>
                  <a:t>To generalize this operation, one can define the </a:t>
                </a:r>
                <a:r>
                  <a:rPr lang="en-US" altLang="ko-KR" sz="1600" b="1" u="sng" dirty="0"/>
                  <a:t>function of node updates</a:t>
                </a:r>
                <a:r>
                  <a:rPr lang="en-US" altLang="ko-KR" sz="1600" dirty="0"/>
                  <a:t>  as the sum of such multiplications with some weights </a:t>
                </a:r>
                <a:r>
                  <a:rPr lang="en-US" altLang="ko-KR" sz="1600" b="1" dirty="0"/>
                  <a:t>w</a:t>
                </a:r>
                <a:r>
                  <a:rPr lang="en-US" altLang="ko-KR" sz="1600" dirty="0" smtClean="0"/>
                  <a:t>.</a:t>
                </a:r>
              </a:p>
              <a:p>
                <a:pPr lvl="2" latinLnBrk="1"/>
                <a:endParaRPr lang="en-US" altLang="ko-KR" sz="1600" dirty="0"/>
              </a:p>
              <a:p>
                <a:pPr marL="914400" lvl="2" indent="0" latinLnBrk="1">
                  <a:buNone/>
                </a:pPr>
                <a:endParaRPr lang="en-US" altLang="ko-KR" sz="1600" dirty="0"/>
              </a:p>
              <a:p>
                <a:pPr lvl="2" latinLnBrk="1"/>
                <a14:m>
                  <m:oMath xmlns:m="http://schemas.openxmlformats.org/officeDocument/2006/math">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𝑃</m:t>
                    </m:r>
                  </m:oMath>
                </a14:m>
                <a:r>
                  <a:rPr lang="en-US" altLang="ko-KR" sz="1600" dirty="0" smtClean="0"/>
                  <a:t> </a:t>
                </a:r>
                <a:r>
                  <a:rPr lang="en-US" altLang="ko-KR" sz="1600" dirty="0"/>
                  <a:t>is called </a:t>
                </a:r>
                <a:r>
                  <a:rPr lang="en-US" altLang="ko-KR" sz="1600" dirty="0" smtClean="0"/>
                  <a:t>a polynomial </a:t>
                </a:r>
                <a:r>
                  <a:rPr lang="en-US" altLang="ko-KR" sz="1600" dirty="0"/>
                  <a:t>graph convolution filter, which is </a:t>
                </a:r>
                <a:r>
                  <a:rPr lang="en-US" altLang="ko-KR" sz="1600" dirty="0" smtClean="0"/>
                  <a:t>parametrized </a:t>
                </a:r>
                <a:r>
                  <a:rPr lang="en-US" altLang="ko-KR" sz="1600" dirty="0"/>
                  <a:t>by weights </a:t>
                </a:r>
                <a:r>
                  <a:rPr lang="en-US" altLang="ko-KR" sz="1600" b="1" dirty="0"/>
                  <a:t>w</a:t>
                </a:r>
                <a:r>
                  <a:rPr lang="en-US" altLang="ko-KR" sz="1600" dirty="0"/>
                  <a:t>.</a:t>
                </a:r>
                <a:endParaRPr lang="en-US" altLang="ko-KR" sz="1600" dirty="0" smtClean="0"/>
              </a:p>
              <a:p>
                <a:pPr lvl="2" latinLnBrk="1"/>
                <a:r>
                  <a:rPr lang="ko-KR" altLang="ko-KR" sz="1600" dirty="0"/>
                  <a:t>새로 업데이트된 특성 정보 벡터 </a:t>
                </a:r>
                <a:r>
                  <a:rPr lang="en-US" altLang="ko-KR" sz="1600" dirty="0"/>
                  <a:t>x’ </a:t>
                </a:r>
                <a:r>
                  <a:rPr lang="ko-KR" altLang="ko-KR" sz="1600" dirty="0"/>
                  <a:t>에는 </a:t>
                </a:r>
                <a:r>
                  <a:rPr lang="en-US" altLang="ko-KR" sz="1600" dirty="0"/>
                  <a:t>n-hop </a:t>
                </a:r>
                <a:r>
                  <a:rPr lang="ko-KR" altLang="ko-KR" sz="1600" dirty="0"/>
                  <a:t>거리 안에 있는 노드들의 특성 정보가 반영되어 있고</a:t>
                </a:r>
                <a:r>
                  <a:rPr lang="en-US" altLang="ko-KR" sz="1600" dirty="0"/>
                  <a:t>, </a:t>
                </a:r>
                <a:r>
                  <a:rPr lang="ko-KR" altLang="ko-KR" sz="1600" dirty="0"/>
                  <a:t>각 노드들의 특성 정보가 반영되는 정도는 </a:t>
                </a:r>
                <a:r>
                  <a:rPr lang="en-US" altLang="ko-KR" sz="1600" b="1" dirty="0"/>
                  <a:t>w</a:t>
                </a:r>
                <a:r>
                  <a:rPr lang="ko-KR" altLang="ko-KR" sz="1600" dirty="0"/>
                  <a:t>의 값</a:t>
                </a:r>
                <a:r>
                  <a:rPr lang="en-US" altLang="ko-KR" sz="1600" dirty="0"/>
                  <a:t> </a:t>
                </a:r>
                <a:r>
                  <a:rPr lang="ko-KR" altLang="ko-KR" sz="1600" dirty="0"/>
                  <a:t>에 따라 달라진다</a:t>
                </a:r>
                <a:r>
                  <a:rPr lang="en-US" altLang="ko-KR" sz="1600" dirty="0"/>
                  <a:t>.</a:t>
                </a:r>
                <a:r>
                  <a:rPr lang="ko-KR" altLang="ko-KR" sz="1600" dirty="0"/>
                  <a:t> </a:t>
                </a:r>
                <a:r>
                  <a:rPr lang="en-US" altLang="ko-KR" sz="1600" dirty="0"/>
                  <a:t> </a:t>
                </a:r>
                <a:endParaRPr lang="en-US" altLang="ko-KR" sz="1600" dirty="0" smtClean="0"/>
              </a:p>
              <a:p>
                <a:pPr lvl="2" latinLnBrk="1"/>
                <a:r>
                  <a:rPr lang="en-US" altLang="ko-KR" sz="1600" dirty="0"/>
                  <a:t>Such polynomials satisfy permutation </a:t>
                </a:r>
                <a:r>
                  <a:rPr lang="en-US" altLang="ko-KR" sz="1600" dirty="0" smtClean="0"/>
                  <a:t>invariance  </a:t>
                </a:r>
                <a:r>
                  <a:rPr lang="en-US" altLang="ko-KR" sz="1600" dirty="0"/>
                  <a:t>as general convolutions.</a:t>
                </a:r>
                <a:endParaRPr lang="ko-KR" altLang="ko-K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90600" y="2091667"/>
                <a:ext cx="8153400" cy="4114800"/>
              </a:xfrm>
              <a:blipFill>
                <a:blip r:embed="rId2"/>
                <a:stretch>
                  <a:fillRect t="-741" b="-59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29A8E03A-D30C-4DC4-A4BC-13F2E492D9E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35</a:t>
            </a:fld>
            <a:endParaRPr lang="en-US"/>
          </a:p>
        </p:txBody>
      </p:sp>
      <mc:AlternateContent xmlns:mc="http://schemas.openxmlformats.org/markup-compatibility/2006" xmlns:a14="http://schemas.microsoft.com/office/drawing/2010/main">
        <mc:Choice Requires="a14">
          <p:sp>
            <p:nvSpPr>
              <p:cNvPr id="7" name="Rectangle 6"/>
              <p:cNvSpPr/>
              <p:nvPr/>
            </p:nvSpPr>
            <p:spPr>
              <a:xfrm>
                <a:off x="2667000" y="3810000"/>
                <a:ext cx="4572000" cy="824456"/>
              </a:xfrm>
              <a:prstGeom prst="rect">
                <a:avLst/>
              </a:prstGeom>
            </p:spPr>
            <p:txBody>
              <a:bodyPr>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𝑃</m:t>
                      </m:r>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𝐼</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m:t>
                      </m:r>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sub>
                      </m:sSub>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sup>
                      </m:s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𝑛</m:t>
                          </m:r>
                        </m:sub>
                      </m:sSub>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𝑛</m:t>
                          </m:r>
                        </m:sup>
                      </m:sSup>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𝑥</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𝑃𝑥</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667000" y="3810000"/>
                <a:ext cx="4572000" cy="824456"/>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707428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err="1" smtClean="0"/>
              <a:t>Example1</a:t>
            </a:r>
            <a:r>
              <a:rPr lang="en-US" altLang="ko-KR" sz="2400" dirty="0" smtClean="0"/>
              <a:t> (cont’d)</a:t>
            </a:r>
          </a:p>
          <a:p>
            <a:pPr lvl="1"/>
            <a:r>
              <a:rPr lang="ko-KR" altLang="en-US" sz="2000" dirty="0" smtClean="0"/>
              <a:t>이미지의 경우와 비교 </a:t>
            </a:r>
            <a:endParaRPr lang="ko-KR" altLang="en-US" sz="2000" dirty="0"/>
          </a:p>
        </p:txBody>
      </p:sp>
      <p:sp>
        <p:nvSpPr>
          <p:cNvPr id="4" name="Date Placeholder 3"/>
          <p:cNvSpPr>
            <a:spLocks noGrp="1"/>
          </p:cNvSpPr>
          <p:nvPr>
            <p:ph type="dt" sz="half" idx="10"/>
          </p:nvPr>
        </p:nvSpPr>
        <p:spPr/>
        <p:txBody>
          <a:bodyPr/>
          <a:lstStyle/>
          <a:p>
            <a:fld id="{9B34037F-DED6-476C-9E0C-53D8DE742E08}"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2874498"/>
            <a:ext cx="5486400" cy="3387725"/>
          </a:xfrm>
          <a:prstGeom prst="rect">
            <a:avLst/>
          </a:prstGeom>
          <a:noFill/>
        </p:spPr>
      </p:pic>
      <p:sp>
        <p:nvSpPr>
          <p:cNvPr id="8" name="Rectangle 7"/>
          <p:cNvSpPr/>
          <p:nvPr/>
        </p:nvSpPr>
        <p:spPr>
          <a:xfrm>
            <a:off x="5662923" y="2506257"/>
            <a:ext cx="3305175" cy="2062103"/>
          </a:xfrm>
          <a:prstGeom prst="rect">
            <a:avLst/>
          </a:prstGeom>
        </p:spPr>
        <p:txBody>
          <a:bodyPr wrap="square">
            <a:spAutoFit/>
          </a:bodyPr>
          <a:lstStyle/>
          <a:p>
            <a:r>
              <a:rPr lang="en-US" altLang="ko-KR" sz="1600" dirty="0">
                <a:cs typeface="Times New Roman" panose="02020603050405020304" pitchFamily="18" charset="0"/>
              </a:rPr>
              <a:t>In analogy with convolutions on images, graph convolution filters can have different sizes and aggregate information about node neighbors, but the structure of the neighbors shouldn’t be regular like the convolution kernel in the images</a:t>
            </a:r>
            <a:endParaRPr lang="ko-KR" altLang="en-US" sz="1600" dirty="0"/>
          </a:p>
        </p:txBody>
      </p:sp>
      <p:sp>
        <p:nvSpPr>
          <p:cNvPr id="9" name="Rectangle 8"/>
          <p:cNvSpPr/>
          <p:nvPr/>
        </p:nvSpPr>
        <p:spPr>
          <a:xfrm>
            <a:off x="5609063" y="4777671"/>
            <a:ext cx="3359035" cy="1409681"/>
          </a:xfrm>
          <a:prstGeom prst="rect">
            <a:avLst/>
          </a:prstGeom>
        </p:spPr>
        <p:txBody>
          <a:bodyPr wrap="square">
            <a:spAutoFit/>
          </a:bodyPr>
          <a:lstStyle/>
          <a:p>
            <a:pPr algn="just" latinLnBrk="1">
              <a:lnSpc>
                <a:spcPct val="107000"/>
              </a:lnSpc>
              <a:spcAft>
                <a:spcPts val="800"/>
              </a:spcAft>
            </a:pPr>
            <a:r>
              <a:rPr lang="ko-KR" altLang="ko-KR" sz="1600" kern="100" dirty="0" smtClean="0">
                <a:latin typeface="Helvetica" panose="020B0604020202020204" pitchFamily="34" charset="0"/>
                <a:ea typeface="맑은 고딕" panose="020B0503020000020004" pitchFamily="50" charset="-127"/>
                <a:cs typeface="Times New Roman" panose="02020603050405020304" pitchFamily="18" charset="0"/>
              </a:rPr>
              <a:t>이미지의</a:t>
            </a:r>
            <a:r>
              <a:rPr lang="ko-KR" altLang="ko-KR" sz="1600" kern="100" dirty="0" smtClean="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경우에는</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픽셀들의</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순서가</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고정되어</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있지만</a:t>
            </a:r>
            <a:r>
              <a:rPr lang="en-US" altLang="ko-KR" sz="1600" kern="100" dirty="0">
                <a:latin typeface="Helvetica" panose="020B0604020202020204" pitchFamily="34" charset="0"/>
                <a:ea typeface="맑은 고딕" panose="020B0503020000020004" pitchFamily="50" charset="-127"/>
                <a:cs typeface="Times New Roman" panose="02020603050405020304" pitchFamily="18" charset="0"/>
              </a:rPr>
              <a:t>, </a:t>
            </a:r>
            <a:r>
              <a:rPr lang="ko-KR" altLang="ko-KR" sz="1600" kern="100" dirty="0" smtClean="0">
                <a:latin typeface="Helvetica" panose="020B0604020202020204" pitchFamily="34" charset="0"/>
                <a:ea typeface="맑은 고딕" panose="020B0503020000020004" pitchFamily="50" charset="-127"/>
                <a:cs typeface="Times New Roman" panose="02020603050405020304" pitchFamily="18" charset="0"/>
              </a:rPr>
              <a:t>그래프의</a:t>
            </a:r>
            <a:r>
              <a:rPr lang="ko-KR" altLang="ko-KR" sz="1600" kern="100" dirty="0" smtClean="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경우에는</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노드들의</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순서가</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어떠한</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식으로</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되든</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상관없음</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en-US" altLang="ko-KR" sz="1600" kern="100" dirty="0">
                <a:latin typeface="맑은 고딕" panose="020B0503020000020004" pitchFamily="50" charset="-127"/>
                <a:ea typeface="Helvetica" panose="020B0604020202020204" pitchFamily="34" charset="0"/>
                <a:cs typeface="Times New Roman" panose="02020603050405020304" pitchFamily="18" charset="0"/>
              </a:rPr>
              <a:t>(</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연결</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정보만</a:t>
            </a:r>
            <a:r>
              <a:rPr lang="ko-KR" altLang="ko-KR" sz="1600" kern="100" dirty="0">
                <a:latin typeface="맑은 고딕" panose="020B0503020000020004" pitchFamily="50" charset="-127"/>
                <a:ea typeface="Helvetica" panose="020B0604020202020204" pitchFamily="34" charset="0"/>
                <a:cs typeface="Times New Roman" panose="02020603050405020304" pitchFamily="18" charset="0"/>
              </a:rPr>
              <a:t> </a:t>
            </a:r>
            <a:r>
              <a:rPr lang="ko-KR" altLang="ko-KR" sz="1600" kern="100" dirty="0">
                <a:latin typeface="Helvetica" panose="020B0604020202020204" pitchFamily="34" charset="0"/>
                <a:ea typeface="맑은 고딕" panose="020B0503020000020004" pitchFamily="50" charset="-127"/>
                <a:cs typeface="Times New Roman" panose="02020603050405020304" pitchFamily="18" charset="0"/>
              </a:rPr>
              <a:t>유지된다면</a:t>
            </a:r>
            <a:r>
              <a:rPr lang="en-US" altLang="ko-KR" sz="1600" kern="100" dirty="0" smtClean="0">
                <a:latin typeface="Helvetica" panose="020B0604020202020204" pitchFamily="34" charset="0"/>
                <a:ea typeface="맑은 고딕" panose="020B0503020000020004" pitchFamily="50" charset="-127"/>
                <a:cs typeface="Times New Roman" panose="02020603050405020304" pitchFamily="18" charset="0"/>
              </a:rPr>
              <a:t>)</a:t>
            </a:r>
            <a:endParaRPr lang="ko-KR" altLang="ko-KR" sz="14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859280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a:xfrm>
            <a:off x="762000" y="2128838"/>
            <a:ext cx="8266112" cy="4114800"/>
          </a:xfrm>
        </p:spPr>
        <p:txBody>
          <a:bodyPr/>
          <a:lstStyle/>
          <a:p>
            <a:r>
              <a:rPr lang="en-US" altLang="ko-KR" sz="2400" dirty="0" err="1" smtClean="0"/>
              <a:t>Example1</a:t>
            </a:r>
            <a:r>
              <a:rPr lang="en-US" altLang="ko-KR" sz="2400" dirty="0" smtClean="0"/>
              <a:t> (cont’d)</a:t>
            </a:r>
          </a:p>
          <a:p>
            <a:pPr lvl="1"/>
            <a:r>
              <a:rPr lang="ko-KR" altLang="en-US" sz="2000" dirty="0" smtClean="0"/>
              <a:t>인접행렬이 아닌 </a:t>
            </a:r>
            <a:r>
              <a:rPr lang="en-US" altLang="ko-KR" sz="2000" dirty="0" smtClean="0"/>
              <a:t>Laplacian </a:t>
            </a:r>
            <a:r>
              <a:rPr lang="ko-KR" altLang="en-US" sz="2000" dirty="0" smtClean="0"/>
              <a:t>행렬을 이용하는 것도 가능 </a:t>
            </a:r>
            <a:endParaRPr lang="en-US" altLang="ko-KR" sz="2000" dirty="0" smtClean="0"/>
          </a:p>
          <a:p>
            <a:pPr lvl="2"/>
            <a:r>
              <a:rPr lang="en-US" altLang="ko-KR" sz="1800" dirty="0" smtClean="0"/>
              <a:t>Laplacian </a:t>
            </a:r>
            <a:r>
              <a:rPr lang="ko-KR" altLang="en-US" sz="1800" dirty="0" smtClean="0"/>
              <a:t>행렬을 사용하면 노드 특성 정보의 차이를 반영할 수 있음</a:t>
            </a:r>
            <a:endParaRPr lang="en-US" altLang="ko-KR" sz="1800" dirty="0" smtClean="0"/>
          </a:p>
          <a:p>
            <a:pPr lvl="2"/>
            <a:r>
              <a:rPr lang="en-US" altLang="ko-KR" sz="1800" dirty="0" smtClean="0"/>
              <a:t>Laplacian </a:t>
            </a:r>
            <a:r>
              <a:rPr lang="ko-KR" altLang="en-US" sz="1800" dirty="0" smtClean="0"/>
              <a:t>행렬</a:t>
            </a:r>
            <a:endParaRPr lang="en-US" altLang="ko-KR" sz="1800" dirty="0" smtClean="0"/>
          </a:p>
          <a:p>
            <a:pPr lvl="3"/>
            <a:r>
              <a:rPr lang="en-US" altLang="ko-KR" sz="1600" dirty="0"/>
              <a:t>L = D – </a:t>
            </a:r>
            <a:r>
              <a:rPr lang="en-US" altLang="ko-KR" sz="1600" dirty="0" smtClean="0"/>
              <a:t>A</a:t>
            </a:r>
          </a:p>
          <a:p>
            <a:pPr lvl="3"/>
            <a:r>
              <a:rPr lang="en-US" altLang="ko-KR" sz="1600" dirty="0" smtClean="0"/>
              <a:t>D</a:t>
            </a:r>
            <a:r>
              <a:rPr lang="ko-KR" altLang="en-US" sz="1600" dirty="0" smtClean="0"/>
              <a:t>는 각 노드의 디그리 값을 원소로 하는 대각행렬</a:t>
            </a:r>
            <a:endParaRPr lang="en-US" altLang="ko-KR" sz="1600" dirty="0" smtClean="0"/>
          </a:p>
          <a:p>
            <a:pPr lvl="1"/>
            <a:r>
              <a:rPr lang="en-US" altLang="ko-KR" sz="2400" dirty="0" smtClean="0"/>
              <a:t>Convolutional filter</a:t>
            </a:r>
          </a:p>
          <a:p>
            <a:pPr lvl="2"/>
            <a:r>
              <a:rPr lang="ko-KR" altLang="en-US" sz="2000" dirty="0" smtClean="0"/>
              <a:t>앞에서 설명한 </a:t>
            </a:r>
            <a:r>
              <a:rPr lang="en-US" altLang="ko-KR" sz="2000" dirty="0" smtClean="0"/>
              <a:t>filter</a:t>
            </a:r>
            <a:r>
              <a:rPr lang="ko-KR" altLang="en-US" sz="2000" dirty="0" smtClean="0"/>
              <a:t>는 </a:t>
            </a:r>
            <a:r>
              <a:rPr lang="en-US" altLang="ko-KR" sz="2000" dirty="0" smtClean="0"/>
              <a:t>convolutional filter</a:t>
            </a:r>
            <a:r>
              <a:rPr lang="ko-KR" altLang="en-US" sz="2000" dirty="0" smtClean="0"/>
              <a:t>의 예 </a:t>
            </a:r>
            <a:r>
              <a:rPr lang="en-US" altLang="ko-KR" sz="2000" dirty="0" smtClean="0"/>
              <a:t>(</a:t>
            </a:r>
            <a:r>
              <a:rPr lang="ko-KR" altLang="en-US" sz="2000" dirty="0" smtClean="0"/>
              <a:t>그 중에서 </a:t>
            </a:r>
            <a:r>
              <a:rPr lang="en-US" altLang="ko-KR" sz="2000" dirty="0" smtClean="0"/>
              <a:t>spatial filter)</a:t>
            </a:r>
          </a:p>
          <a:p>
            <a:pPr lvl="2"/>
            <a:r>
              <a:rPr lang="ko-KR" altLang="en-US" sz="2000" dirty="0" smtClean="0"/>
              <a:t>이는 </a:t>
            </a:r>
            <a:r>
              <a:rPr lang="en-US" altLang="ko-KR" sz="2000" dirty="0" smtClean="0"/>
              <a:t>spectral filter</a:t>
            </a:r>
            <a:r>
              <a:rPr lang="ko-KR" altLang="en-US" sz="2000" dirty="0" smtClean="0"/>
              <a:t>로도 설명될 수 있음</a:t>
            </a:r>
            <a:endParaRPr lang="en-US" altLang="ko-KR" sz="2000" dirty="0" smtClean="0"/>
          </a:p>
          <a:p>
            <a:pPr lvl="3"/>
            <a:r>
              <a:rPr lang="en-US" altLang="ko-KR" sz="1600" dirty="0" smtClean="0"/>
              <a:t>Poly-Filter</a:t>
            </a:r>
            <a:endParaRPr lang="ko-KR" altLang="en-US" sz="1600" dirty="0"/>
          </a:p>
        </p:txBody>
      </p:sp>
      <p:sp>
        <p:nvSpPr>
          <p:cNvPr id="4" name="Date Placeholder 3"/>
          <p:cNvSpPr>
            <a:spLocks noGrp="1"/>
          </p:cNvSpPr>
          <p:nvPr>
            <p:ph type="dt" sz="half" idx="10"/>
          </p:nvPr>
        </p:nvSpPr>
        <p:spPr/>
        <p:txBody>
          <a:bodyPr/>
          <a:lstStyle/>
          <a:p>
            <a:fld id="{B94F6F90-D463-434A-8587-F27EA9C98A2C}"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37</a:t>
            </a:fld>
            <a:endParaRPr lang="en-US"/>
          </a:p>
        </p:txBody>
      </p:sp>
    </p:spTree>
    <p:extLst>
      <p:ext uri="{BB962C8B-B14F-4D97-AF65-F5344CB8AC3E}">
        <p14:creationId xmlns:p14="http://schemas.microsoft.com/office/powerpoint/2010/main" val="1592535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800" dirty="0" smtClean="0"/>
                  <a:t>Message passing framework</a:t>
                </a:r>
              </a:p>
              <a:p>
                <a:pPr lvl="1"/>
                <a:r>
                  <a:rPr lang="en-US" altLang="ko-KR" sz="2400" dirty="0" smtClean="0"/>
                  <a:t>Message passing</a:t>
                </a:r>
              </a:p>
              <a:p>
                <a:pPr lvl="2"/>
                <a:r>
                  <a:rPr lang="ko-KR" altLang="ko-KR" sz="2000" dirty="0"/>
                  <a:t>노드들의 피쳐 </a:t>
                </a:r>
                <a:r>
                  <a:rPr lang="ko-KR" altLang="en-US" sz="2000" dirty="0" smtClean="0"/>
                  <a:t>정보</a:t>
                </a:r>
                <a:r>
                  <a:rPr lang="ko-KR" altLang="ko-KR" sz="2000" dirty="0" smtClean="0"/>
                  <a:t>를 </a:t>
                </a:r>
                <a:r>
                  <a:rPr lang="ko-KR" altLang="ko-KR" sz="2000" dirty="0"/>
                  <a:t>업데이트 하는 </a:t>
                </a:r>
                <a:r>
                  <a:rPr lang="ko-KR" altLang="ko-KR" sz="2000" dirty="0" smtClean="0"/>
                  <a:t>과정</a:t>
                </a:r>
                <a:endParaRPr lang="en-US" altLang="ko-KR" sz="2000" dirty="0"/>
              </a:p>
              <a:p>
                <a:pPr lvl="3"/>
                <a:r>
                  <a:rPr lang="ko-KR" altLang="en-US" sz="1600" dirty="0" smtClean="0"/>
                  <a:t>즉</a:t>
                </a:r>
                <a:r>
                  <a:rPr lang="en-US" altLang="ko-KR" sz="1600" dirty="0" smtClean="0"/>
                  <a:t>, </a:t>
                </a:r>
                <a:r>
                  <a:rPr lang="ko-KR" altLang="en-US" sz="1600" dirty="0" smtClean="0"/>
                  <a:t>그래프의 구조적 정보와 노드의 특성 정보를 이용해서 노드의 임베딩 벡터를 계산하는 과정</a:t>
                </a:r>
                <a:endParaRPr lang="ko-KR" altLang="ko-KR" sz="1600" dirty="0"/>
              </a:p>
              <a:p>
                <a:pPr lvl="2"/>
                <a:r>
                  <a:rPr lang="ko-KR" altLang="en-US" sz="2000" dirty="0" smtClean="0"/>
                  <a:t>앞에서 살펴본 </a:t>
                </a:r>
                <a:r>
                  <a:rPr lang="en-US" altLang="ko-KR" sz="2000" dirty="0" smtClean="0"/>
                  <a:t>filtering </a:t>
                </a:r>
                <a:r>
                  <a:rPr lang="ko-KR" altLang="en-US" sz="2000" dirty="0" smtClean="0"/>
                  <a:t>과정이라고 생각할 수 있음</a:t>
                </a:r>
                <a:endParaRPr lang="en-US" altLang="ko-KR" sz="2000" dirty="0" smtClean="0"/>
              </a:p>
              <a:p>
                <a:pPr lvl="2"/>
                <a:r>
                  <a:rPr lang="en-US" altLang="ko-KR" sz="2000" dirty="0" smtClean="0"/>
                  <a:t>What happens in a message passing iteration?</a:t>
                </a:r>
              </a:p>
              <a:p>
                <a:pPr lvl="3"/>
                <a:r>
                  <a:rPr lang="en-US" altLang="ko-KR" sz="1800" dirty="0" smtClean="0"/>
                  <a:t>A </a:t>
                </a:r>
                <a:r>
                  <a:rPr lang="en-US" altLang="ko-KR" sz="1800" dirty="0"/>
                  <a:t>hidden embedding corresponding to each </a:t>
                </a:r>
                <a:r>
                  <a:rPr lang="en-US" altLang="ko-KR" sz="1800" dirty="0" smtClean="0"/>
                  <a:t>node, which is denoted as </a:t>
                </a:r>
                <a14:m>
                  <m:oMath xmlns:m="http://schemas.openxmlformats.org/officeDocument/2006/math">
                    <m:r>
                      <a:rPr lang="en-US" altLang="ko-KR" sz="1800" i="1">
                        <a:latin typeface="Cambria Math" panose="02040503050406030204" pitchFamily="18" charset="0"/>
                      </a:rPr>
                      <m:t>𝑢</m:t>
                    </m:r>
                  </m:oMath>
                </a14:m>
                <a:r>
                  <a:rPr lang="en-US" altLang="ko-KR" sz="1800" dirty="0" smtClean="0"/>
                  <a:t> </a:t>
                </a:r>
                <a:r>
                  <a:rPr lang="en-US" altLang="ko-KR" sz="1800" dirty="0"/>
                  <a:t>∈ </a:t>
                </a:r>
                <a:r>
                  <a:rPr lang="en-US" altLang="ko-KR" sz="1800" dirty="0" smtClean="0"/>
                  <a:t>𝓥, </a:t>
                </a:r>
                <a:r>
                  <a:rPr lang="en-US" altLang="ko-KR" sz="1800" dirty="0"/>
                  <a:t>is </a:t>
                </a:r>
                <a:r>
                  <a:rPr lang="en-US" altLang="ko-KR" sz="1800" b="1" u="sng" dirty="0"/>
                  <a:t>updated</a:t>
                </a:r>
                <a:r>
                  <a:rPr lang="en-US" altLang="ko-KR" sz="1800" dirty="0"/>
                  <a:t> according to information </a:t>
                </a:r>
                <a:r>
                  <a:rPr lang="en-US" altLang="ko-KR" sz="1800" b="1" u="sng" dirty="0"/>
                  <a:t>aggregated</a:t>
                </a:r>
                <a:r>
                  <a:rPr lang="en-US" altLang="ko-KR" sz="1800" dirty="0"/>
                  <a:t> from u’s graph neighborhood </a:t>
                </a:r>
                <a14:m>
                  <m:oMath xmlns:m="http://schemas.openxmlformats.org/officeDocument/2006/math">
                    <m:r>
                      <a:rPr lang="en-US" altLang="ko-KR" sz="1800" i="1">
                        <a:latin typeface="Cambria Math" panose="02040503050406030204" pitchFamily="18" charset="0"/>
                      </a:rPr>
                      <m:t>𝑁</m:t>
                    </m:r>
                    <m:d>
                      <m:dPr>
                        <m:ctrlPr>
                          <a:rPr lang="ko-KR" altLang="ko-KR" sz="1800" i="1">
                            <a:latin typeface="Cambria Math" panose="02040503050406030204" pitchFamily="18" charset="0"/>
                          </a:rPr>
                        </m:ctrlPr>
                      </m:dPr>
                      <m:e>
                        <m:r>
                          <a:rPr lang="en-US" altLang="ko-KR" sz="1800" i="1">
                            <a:latin typeface="Cambria Math" panose="02040503050406030204" pitchFamily="18" charset="0"/>
                          </a:rPr>
                          <m:t>𝑢</m:t>
                        </m:r>
                      </m:e>
                    </m:d>
                  </m:oMath>
                </a14:m>
                <a:endParaRPr lang="en-US" altLang="ko-KR" sz="16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70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C1EDD4F1-7477-4D49-BA1A-1F57A68B21AF}"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38</a:t>
            </a:fld>
            <a:endParaRPr lang="en-US"/>
          </a:p>
        </p:txBody>
      </p:sp>
    </p:spTree>
    <p:extLst>
      <p:ext uri="{BB962C8B-B14F-4D97-AF65-F5344CB8AC3E}">
        <p14:creationId xmlns:p14="http://schemas.microsoft.com/office/powerpoint/2010/main" val="1803393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p:sp>
        <p:nvSpPr>
          <p:cNvPr id="3" name="Content Placeholder 2"/>
          <p:cNvSpPr>
            <a:spLocks noGrp="1"/>
          </p:cNvSpPr>
          <p:nvPr>
            <p:ph idx="1"/>
          </p:nvPr>
        </p:nvSpPr>
        <p:spPr/>
        <p:txBody>
          <a:bodyPr/>
          <a:lstStyle/>
          <a:p>
            <a:r>
              <a:rPr lang="en-US" altLang="ko-KR" sz="2400" dirty="0" smtClean="0"/>
              <a:t>A message passing iteration</a:t>
            </a:r>
          </a:p>
          <a:p>
            <a:pPr lvl="1"/>
            <a:r>
              <a:rPr lang="ko-KR" altLang="en-US" sz="2000" dirty="0" smtClean="0"/>
              <a:t>아래와 같이 표현될 수 있음</a:t>
            </a:r>
            <a:endParaRPr lang="ko-KR" altLang="en-US" sz="2000" dirty="0"/>
          </a:p>
        </p:txBody>
      </p:sp>
      <p:sp>
        <p:nvSpPr>
          <p:cNvPr id="4" name="Date Placeholder 3"/>
          <p:cNvSpPr>
            <a:spLocks noGrp="1"/>
          </p:cNvSpPr>
          <p:nvPr>
            <p:ph type="dt" sz="half" idx="10"/>
          </p:nvPr>
        </p:nvSpPr>
        <p:spPr/>
        <p:txBody>
          <a:bodyPr/>
          <a:lstStyle/>
          <a:p>
            <a:fld id="{F29DE7C3-51F9-40E4-807C-4EBA1D3FDA7B}"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39</a:t>
            </a:fld>
            <a:endParaRPr lang="en-US"/>
          </a:p>
        </p:txBody>
      </p:sp>
      <mc:AlternateContent xmlns:mc="http://schemas.openxmlformats.org/markup-compatibility/2006" xmlns:a14="http://schemas.microsoft.com/office/drawing/2010/main">
        <mc:Choice Requires="a14">
          <p:sp>
            <p:nvSpPr>
              <p:cNvPr id="7" name="Rectangle 6"/>
              <p:cNvSpPr/>
              <p:nvPr/>
            </p:nvSpPr>
            <p:spPr>
              <a:xfrm>
                <a:off x="257175" y="2693562"/>
                <a:ext cx="8686800" cy="1055097"/>
              </a:xfrm>
              <a:prstGeom prst="rect">
                <a:avLst/>
              </a:prstGeom>
            </p:spPr>
            <p:txBody>
              <a:bodyPr wrap="square">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sub>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e>
                          </m:d>
                        </m:sup>
                      </m:sSub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UPDATE</m:t>
                          </m:r>
                        </m:e>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sub>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b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 </m:t>
                          </m:r>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𝐴𝐺𝐺𝑅𝐸𝐺𝐴𝑇𝐸</m:t>
                              </m:r>
                            </m:e>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𝑣</m:t>
                                      </m:r>
                                    </m:sub>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b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𝑣</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𝑁</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e>
                                  </m:d>
                                </m:e>
                              </m:d>
                            </m:e>
                          </m:d>
                        </m:e>
                      </m:d>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UPDATE</m:t>
                          </m:r>
                        </m:e>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sub>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b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 </m:t>
                          </m:r>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𝑚</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𝑁</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ub>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up>
                          </m:sSubSup>
                        </m:e>
                      </m:d>
                    </m:oMath>
                  </m:oMathPara>
                </a14:m>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algn="ctr" latinLnBrk="1">
                  <a:lnSpc>
                    <a:spcPct val="107000"/>
                  </a:lnSpc>
                  <a:spcAft>
                    <a:spcPts val="800"/>
                  </a:spcAft>
                </a:pPr>
                <a:r>
                  <a:rPr lang="ko-KR" altLang="en-US" sz="1600" kern="100" dirty="0" smtClean="0">
                    <a:latin typeface="맑은 고딕" panose="020B0503020000020004" pitchFamily="50" charset="-127"/>
                    <a:ea typeface="맑은 고딕" panose="020B0503020000020004" pitchFamily="50" charset="-127"/>
                    <a:cs typeface="Times New Roman" panose="02020603050405020304" pitchFamily="18" charset="0"/>
                  </a:rPr>
                  <a:t>즉</a:t>
                </a: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14:m>
                  <m:oMath xmlns:m="http://schemas.openxmlformats.org/officeDocument/2006/math">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𝑚</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𝑁</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ub>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up>
                    </m:sSubSup>
                  </m:oMath>
                </a14:m>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a:t>
                </a:r>
                <a14:m>
                  <m:oMath xmlns:m="http://schemas.openxmlformats.org/officeDocument/2006/math">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𝐴𝐺𝐺𝑅𝐸𝐺𝐴𝑇𝐸</m:t>
                        </m:r>
                      </m:e>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d>
                          <m:dPr>
                            <m:begChr m:val="{"/>
                            <m:end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𝑣</m:t>
                                </m:r>
                              </m:sub>
                              <m:sup>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e>
                                </m:d>
                              </m:sup>
                            </m:sSub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𝑣</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𝑁</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𝑢</m:t>
                                </m:r>
                              </m:e>
                            </m:d>
                          </m:e>
                        </m:d>
                      </m:e>
                    </m:d>
                  </m:oMath>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57175" y="2693562"/>
                <a:ext cx="8686800" cy="1055097"/>
              </a:xfrm>
              <a:prstGeom prst="rect">
                <a:avLst/>
              </a:prstGeom>
              <a:blipFill>
                <a:blip r:embed="rId2"/>
                <a:stretch>
                  <a:fillRect/>
                </a:stretch>
              </a:blipFill>
            </p:spPr>
            <p:txBody>
              <a:bodyPr/>
              <a:lstStyle/>
              <a:p>
                <a:r>
                  <a:rPr lang="ko-KR" altLang="en-US">
                    <a:noFill/>
                  </a:rPr>
                  <a:t> </a:t>
                </a:r>
              </a:p>
            </p:txBody>
          </p:sp>
        </mc:Fallback>
      </mc:AlternateContent>
      <p:sp>
        <p:nvSpPr>
          <p:cNvPr id="8" name="Rectangle 7"/>
          <p:cNvSpPr/>
          <p:nvPr/>
        </p:nvSpPr>
        <p:spPr>
          <a:xfrm>
            <a:off x="-26483" y="4285071"/>
            <a:ext cx="2922084" cy="1384995"/>
          </a:xfrm>
          <a:prstGeom prst="rect">
            <a:avLst/>
          </a:prstGeom>
        </p:spPr>
        <p:txBody>
          <a:bodyPr wrap="square">
            <a:spAutoFit/>
          </a:bodyPr>
          <a:lstStyle/>
          <a:p>
            <a:pPr marL="285750" indent="-285750">
              <a:buFont typeface="Arial" panose="020B0604020202020204" pitchFamily="34" charset="0"/>
              <a:buChar char="•"/>
            </a:pPr>
            <a:r>
              <a:rPr lang="en-US" altLang="ko-KR" sz="1400" dirty="0" smtClean="0">
                <a:latin typeface="맑은 고딕" panose="020B0503020000020004" pitchFamily="50" charset="-127"/>
                <a:cs typeface="Times New Roman" panose="02020603050405020304" pitchFamily="18" charset="0"/>
              </a:rPr>
              <a:t>u</a:t>
            </a:r>
            <a:r>
              <a:rPr lang="ko-KR" altLang="ko-KR" sz="1400" dirty="0">
                <a:ea typeface="맑은 고딕" panose="020B0503020000020004" pitchFamily="50" charset="-127"/>
                <a:cs typeface="Times New Roman" panose="02020603050405020304" pitchFamily="18" charset="0"/>
              </a:rPr>
              <a:t>의 이웃 노드들의 정보를 </a:t>
            </a:r>
            <a:r>
              <a:rPr lang="en-US" altLang="ko-KR" sz="1400" dirty="0">
                <a:ea typeface="맑은 고딕" panose="020B0503020000020004" pitchFamily="50" charset="-127"/>
                <a:cs typeface="Times New Roman" panose="02020603050405020304" pitchFamily="18" charset="0"/>
              </a:rPr>
              <a:t>aggregate</a:t>
            </a:r>
            <a:r>
              <a:rPr lang="ko-KR" altLang="ko-KR" sz="1400" dirty="0">
                <a:ea typeface="맑은 고딕" panose="020B0503020000020004" pitchFamily="50" charset="-127"/>
                <a:cs typeface="Times New Roman" panose="02020603050405020304" pitchFamily="18" charset="0"/>
              </a:rPr>
              <a:t>하고 자기 자신의 정보를 이용해서 </a:t>
            </a:r>
            <a:r>
              <a:rPr lang="en-US" altLang="ko-KR" sz="1400" dirty="0">
                <a:ea typeface="맑은 고딕" panose="020B0503020000020004" pitchFamily="50" charset="-127"/>
                <a:cs typeface="Times New Roman" panose="02020603050405020304" pitchFamily="18" charset="0"/>
              </a:rPr>
              <a:t>update </a:t>
            </a:r>
            <a:r>
              <a:rPr lang="ko-KR" altLang="ko-KR" sz="1400" dirty="0" smtClean="0">
                <a:ea typeface="맑은 고딕" panose="020B0503020000020004" pitchFamily="50" charset="-127"/>
                <a:cs typeface="Times New Roman" panose="02020603050405020304" pitchFamily="18" charset="0"/>
              </a:rPr>
              <a:t>한다</a:t>
            </a:r>
            <a:r>
              <a:rPr lang="ko-KR" altLang="en-US" sz="1400" dirty="0" smtClean="0">
                <a:ea typeface="맑은 고딕" panose="020B0503020000020004" pitchFamily="50" charset="-127"/>
                <a:cs typeface="Times New Roman" panose="02020603050405020304" pitchFamily="18" charset="0"/>
              </a:rPr>
              <a:t>고 생각할 수 있음</a:t>
            </a:r>
            <a:endParaRPr lang="en-US" altLang="ko-KR" sz="1400" dirty="0" smtClean="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en-US" sz="1400" dirty="0" smtClean="0"/>
              <a:t>이러한 과정을 </a:t>
            </a:r>
            <a:r>
              <a:rPr lang="en-US" altLang="ko-KR" sz="1400" dirty="0" smtClean="0"/>
              <a:t>message passing</a:t>
            </a:r>
            <a:r>
              <a:rPr lang="ko-KR" altLang="en-US" sz="1400" dirty="0" smtClean="0"/>
              <a:t>이라고 함</a:t>
            </a:r>
            <a:endParaRPr lang="ko-KR" altLang="en-US" sz="1400" dirty="0"/>
          </a:p>
        </p:txBody>
      </p:sp>
      <p:pic>
        <p:nvPicPr>
          <p:cNvPr id="9" name="Picture 8" descr="GRL Book 5.1] Basic Neural Message Passing Framework"/>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3070" y="4114800"/>
            <a:ext cx="6477000" cy="2194941"/>
          </a:xfrm>
          <a:prstGeom prst="rect">
            <a:avLst/>
          </a:prstGeom>
          <a:noFill/>
          <a:ln>
            <a:noFill/>
          </a:ln>
        </p:spPr>
      </p:pic>
      <mc:AlternateContent xmlns:mc="http://schemas.openxmlformats.org/markup-compatibility/2006" xmlns:a14="http://schemas.microsoft.com/office/drawing/2010/main">
        <mc:Choice Requires="a14">
          <p:sp>
            <p:nvSpPr>
              <p:cNvPr id="10" name="Rectangle 9"/>
              <p:cNvSpPr/>
              <p:nvPr/>
            </p:nvSpPr>
            <p:spPr>
              <a:xfrm>
                <a:off x="257174" y="3790050"/>
                <a:ext cx="8429625" cy="369332"/>
              </a:xfrm>
              <a:prstGeom prst="rect">
                <a:avLst/>
              </a:prstGeom>
            </p:spPr>
            <p:txBody>
              <a:bodyPr wrap="square">
                <a:spAutoFit/>
              </a:bodyPr>
              <a:lstStyle/>
              <a:p>
                <a:pPr algn="just" latinLnBrk="1">
                  <a:lnSpc>
                    <a:spcPct val="107000"/>
                  </a:lnSpc>
                  <a:spcAft>
                    <a:spcPts val="800"/>
                  </a:spcAft>
                </a:pPr>
                <a:r>
                  <a:rPr lang="en-US" altLang="ko-KR" sz="1400" kern="100" dirty="0">
                    <a:ea typeface="맑은 고딕" panose="020B0503020000020004" pitchFamily="50" charset="-127"/>
                    <a:cs typeface="Times New Roman" panose="02020603050405020304" pitchFamily="18" charset="0"/>
                  </a:rPr>
                  <a:t>The initial </a:t>
                </a:r>
                <a:r>
                  <a:rPr lang="en-US" altLang="ko-KR" sz="1400" kern="100" dirty="0" err="1">
                    <a:ea typeface="맑은 고딕" panose="020B0503020000020004" pitchFamily="50" charset="-127"/>
                    <a:cs typeface="Times New Roman" panose="02020603050405020304" pitchFamily="18" charset="0"/>
                  </a:rPr>
                  <a:t>embeddings</a:t>
                </a:r>
                <a:r>
                  <a:rPr lang="en-US" altLang="ko-KR" sz="1400" kern="100" dirty="0">
                    <a:ea typeface="맑은 고딕" panose="020B0503020000020004" pitchFamily="50" charset="-127"/>
                    <a:cs typeface="Times New Roman" panose="02020603050405020304" pitchFamily="18" charset="0"/>
                  </a:rPr>
                  <a:t> at k = 0 are set to the input features for all the nodes, i.e., </a:t>
                </a:r>
                <a14:m>
                  <m:oMath xmlns:m="http://schemas.openxmlformats.org/officeDocument/2006/math">
                    <m:sSubSup>
                      <m:sSubSup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h</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𝑢</m:t>
                        </m:r>
                      </m:sub>
                      <m:sup>
                        <m:d>
                          <m:d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0</m:t>
                            </m:r>
                          </m:e>
                        </m:d>
                      </m:sup>
                    </m:sSubSup>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𝑢</m:t>
                        </m:r>
                      </m:sub>
                    </m:sSub>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 ∀</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𝑢</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𝑉</m:t>
                    </m:r>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 </m:t>
                    </m:r>
                  </m:oMath>
                </a14:m>
                <a:endParaRPr lang="ko-KR" altLang="ko-KR" sz="1400" kern="100" dirty="0">
                  <a:ea typeface="맑은 고딕" panose="020B0503020000020004" pitchFamily="50" charset="-127"/>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257174" y="3790050"/>
                <a:ext cx="8429625" cy="369332"/>
              </a:xfrm>
              <a:prstGeom prst="rect">
                <a:avLst/>
              </a:prstGeom>
              <a:blipFill>
                <a:blip r:embed="rId4"/>
                <a:stretch>
                  <a:fillRect l="-217" b="-8333"/>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73421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Graph</a:t>
            </a:r>
            <a:endParaRPr lang="ko-KR" altLang="en-US" dirty="0"/>
          </a:p>
        </p:txBody>
      </p:sp>
      <p:sp>
        <p:nvSpPr>
          <p:cNvPr id="3" name="Content Placeholder 2"/>
          <p:cNvSpPr>
            <a:spLocks noGrp="1"/>
          </p:cNvSpPr>
          <p:nvPr>
            <p:ph idx="1"/>
          </p:nvPr>
        </p:nvSpPr>
        <p:spPr/>
        <p:txBody>
          <a:bodyPr/>
          <a:lstStyle/>
          <a:p>
            <a:r>
              <a:rPr lang="ko-KR" altLang="en-US" sz="2000" dirty="0" smtClean="0"/>
              <a:t>그래프의 종류</a:t>
            </a:r>
            <a:endParaRPr lang="en-US" altLang="ko-KR" sz="2000" dirty="0" smtClean="0"/>
          </a:p>
          <a:p>
            <a:pPr lvl="1"/>
            <a:r>
              <a:rPr lang="en-US" altLang="ko-KR" sz="1800" dirty="0" smtClean="0"/>
              <a:t>Undirected graph</a:t>
            </a:r>
          </a:p>
          <a:p>
            <a:pPr lvl="2"/>
            <a:r>
              <a:rPr lang="en-US" altLang="ko-KR" sz="1600" dirty="0" smtClean="0"/>
              <a:t>Undirected ties</a:t>
            </a:r>
            <a:r>
              <a:rPr lang="ko-KR" altLang="en-US" sz="1600" dirty="0" smtClean="0"/>
              <a:t>로 구성된 그래프</a:t>
            </a:r>
            <a:endParaRPr lang="en-US" altLang="ko-KR" sz="1600" dirty="0" smtClean="0"/>
          </a:p>
          <a:p>
            <a:pPr lvl="2"/>
            <a:r>
              <a:rPr lang="ko-KR" altLang="en-US" sz="1600" dirty="0" smtClean="0"/>
              <a:t>예</a:t>
            </a:r>
            <a:r>
              <a:rPr lang="en-US" altLang="ko-KR" sz="1600" dirty="0" smtClean="0"/>
              <a:t>) </a:t>
            </a:r>
            <a:r>
              <a:rPr lang="ko-KR" altLang="en-US" sz="1600" dirty="0" smtClean="0"/>
              <a:t>친구 관계 네트워크</a:t>
            </a:r>
            <a:endParaRPr lang="en-US" altLang="ko-KR" sz="1600" dirty="0" smtClean="0"/>
          </a:p>
          <a:p>
            <a:pPr lvl="1"/>
            <a:r>
              <a:rPr lang="en-US" altLang="ko-KR" sz="1800" dirty="0" smtClean="0"/>
              <a:t>Directed graph</a:t>
            </a:r>
          </a:p>
          <a:p>
            <a:pPr lvl="2"/>
            <a:r>
              <a:rPr lang="en-US" altLang="ko-KR" sz="1600" dirty="0" smtClean="0"/>
              <a:t>Directed ties</a:t>
            </a:r>
            <a:r>
              <a:rPr lang="ko-KR" altLang="en-US" sz="1600" dirty="0" smtClean="0"/>
              <a:t>로 구성된 그래프</a:t>
            </a:r>
            <a:endParaRPr lang="en-US" altLang="ko-KR" sz="1600" dirty="0" smtClean="0"/>
          </a:p>
          <a:p>
            <a:pPr lvl="2"/>
            <a:r>
              <a:rPr lang="ko-KR" altLang="en-US" sz="1600" dirty="0" smtClean="0"/>
              <a:t>예</a:t>
            </a:r>
            <a:r>
              <a:rPr lang="en-US" altLang="ko-KR" sz="1600" dirty="0" smtClean="0"/>
              <a:t>) </a:t>
            </a:r>
            <a:r>
              <a:rPr lang="ko-KR" altLang="en-US" sz="1600" dirty="0" smtClean="0"/>
              <a:t>인용 네트워크</a:t>
            </a:r>
            <a:endParaRPr lang="ko-KR" altLang="en-US" sz="1600" dirty="0"/>
          </a:p>
        </p:txBody>
      </p:sp>
      <p:sp>
        <p:nvSpPr>
          <p:cNvPr id="4" name="Date Placeholder 3"/>
          <p:cNvSpPr>
            <a:spLocks noGrp="1"/>
          </p:cNvSpPr>
          <p:nvPr>
            <p:ph type="dt" sz="half" idx="10"/>
          </p:nvPr>
        </p:nvSpPr>
        <p:spPr/>
        <p:txBody>
          <a:bodyPr/>
          <a:lstStyle/>
          <a:p>
            <a:fld id="{031DE968-4526-41ED-8685-3BC1754F320F}"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4374337"/>
            <a:ext cx="3507423" cy="1981200"/>
          </a:xfrm>
          <a:prstGeom prst="rect">
            <a:avLst/>
          </a:prstGeom>
          <a:noFill/>
        </p:spPr>
      </p:pic>
      <p:grpSp>
        <p:nvGrpSpPr>
          <p:cNvPr id="23" name="Group 22"/>
          <p:cNvGrpSpPr/>
          <p:nvPr/>
        </p:nvGrpSpPr>
        <p:grpSpPr>
          <a:xfrm>
            <a:off x="5480050" y="4013124"/>
            <a:ext cx="3124200" cy="2209800"/>
            <a:chOff x="5486400" y="4267200"/>
            <a:chExt cx="3124200" cy="2209800"/>
          </a:xfrm>
        </p:grpSpPr>
        <p:sp>
          <p:nvSpPr>
            <p:cNvPr id="8" name="Oval 7"/>
            <p:cNvSpPr/>
            <p:nvPr/>
          </p:nvSpPr>
          <p:spPr bwMode="auto">
            <a:xfrm>
              <a:off x="5486400" y="4831537"/>
              <a:ext cx="381000" cy="381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dirty="0" smtClean="0">
                  <a:ln>
                    <a:noFill/>
                  </a:ln>
                  <a:effectLst/>
                  <a:latin typeface="Arial" charset="0"/>
                </a:rPr>
                <a:t>1</a:t>
              </a:r>
              <a:endParaRPr kumimoji="0" lang="ko-KR" altLang="en-US" sz="1400" b="0" i="0" u="none" strike="noStrike" cap="none" normalizeH="0" baseline="0" dirty="0" smtClean="0">
                <a:ln>
                  <a:noFill/>
                </a:ln>
                <a:effectLst/>
                <a:latin typeface="Arial" charset="0"/>
              </a:endParaRPr>
            </a:p>
          </p:txBody>
        </p:sp>
        <p:sp>
          <p:nvSpPr>
            <p:cNvPr id="9" name="Oval 8"/>
            <p:cNvSpPr/>
            <p:nvPr/>
          </p:nvSpPr>
          <p:spPr bwMode="auto">
            <a:xfrm>
              <a:off x="6851650" y="4267200"/>
              <a:ext cx="381000" cy="381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ko-KR" sz="1400" dirty="0">
                  <a:latin typeface="Arial" charset="0"/>
                </a:rPr>
                <a:t>2</a:t>
              </a:r>
              <a:endParaRPr kumimoji="0" lang="ko-KR" altLang="en-US" sz="1400" b="0" i="0" u="none" strike="noStrike" cap="none" normalizeH="0" baseline="0" dirty="0" smtClean="0">
                <a:ln>
                  <a:noFill/>
                </a:ln>
                <a:effectLst/>
                <a:latin typeface="Arial" charset="0"/>
              </a:endParaRPr>
            </a:p>
          </p:txBody>
        </p:sp>
        <p:sp>
          <p:nvSpPr>
            <p:cNvPr id="10" name="Oval 9"/>
            <p:cNvSpPr/>
            <p:nvPr/>
          </p:nvSpPr>
          <p:spPr bwMode="auto">
            <a:xfrm>
              <a:off x="5867400" y="6096000"/>
              <a:ext cx="381000" cy="381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dirty="0" smtClean="0">
                  <a:ln>
                    <a:noFill/>
                  </a:ln>
                  <a:effectLst/>
                  <a:latin typeface="Arial" charset="0"/>
                </a:rPr>
                <a:t>4</a:t>
              </a:r>
              <a:endParaRPr kumimoji="0" lang="ko-KR" altLang="en-US" sz="1400" b="0" i="0" u="none" strike="noStrike" cap="none" normalizeH="0" baseline="0" dirty="0" smtClean="0">
                <a:ln>
                  <a:noFill/>
                </a:ln>
                <a:effectLst/>
                <a:latin typeface="Arial" charset="0"/>
              </a:endParaRPr>
            </a:p>
          </p:txBody>
        </p:sp>
        <p:sp>
          <p:nvSpPr>
            <p:cNvPr id="11" name="Oval 10"/>
            <p:cNvSpPr/>
            <p:nvPr/>
          </p:nvSpPr>
          <p:spPr bwMode="auto">
            <a:xfrm>
              <a:off x="6818707" y="5390356"/>
              <a:ext cx="381000" cy="381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dirty="0" smtClean="0">
                  <a:ln>
                    <a:noFill/>
                  </a:ln>
                  <a:effectLst/>
                  <a:latin typeface="Arial" charset="0"/>
                </a:rPr>
                <a:t>3</a:t>
              </a:r>
              <a:endParaRPr kumimoji="0" lang="ko-KR" altLang="en-US" sz="1400" b="0" i="0" u="none" strike="noStrike" cap="none" normalizeH="0" baseline="0" dirty="0" smtClean="0">
                <a:ln>
                  <a:noFill/>
                </a:ln>
                <a:effectLst/>
                <a:latin typeface="Arial" charset="0"/>
              </a:endParaRPr>
            </a:p>
          </p:txBody>
        </p:sp>
        <p:sp>
          <p:nvSpPr>
            <p:cNvPr id="12" name="Oval 11"/>
            <p:cNvSpPr/>
            <p:nvPr/>
          </p:nvSpPr>
          <p:spPr bwMode="auto">
            <a:xfrm>
              <a:off x="8229600" y="5715000"/>
              <a:ext cx="381000" cy="381000"/>
            </a:xfrm>
            <a:prstGeom prst="ellipse">
              <a:avLst/>
            </a:prstGeom>
            <a:no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ko-KR" sz="1400" b="0" i="0" u="none" strike="noStrike" cap="none" normalizeH="0" baseline="0" dirty="0" smtClean="0">
                  <a:ln>
                    <a:noFill/>
                  </a:ln>
                  <a:effectLst/>
                  <a:latin typeface="Arial" charset="0"/>
                </a:rPr>
                <a:t>5</a:t>
              </a:r>
              <a:endParaRPr kumimoji="0" lang="ko-KR" altLang="en-US" sz="1400" b="0" i="0" u="none" strike="noStrike" cap="none" normalizeH="0" baseline="0" dirty="0" smtClean="0">
                <a:ln>
                  <a:noFill/>
                </a:ln>
                <a:effectLst/>
                <a:latin typeface="Arial" charset="0"/>
              </a:endParaRPr>
            </a:p>
          </p:txBody>
        </p:sp>
        <p:cxnSp>
          <p:nvCxnSpPr>
            <p:cNvPr id="14" name="Straight Arrow Connector 13"/>
            <p:cNvCxnSpPr>
              <a:stCxn id="8" idx="6"/>
              <a:endCxn id="9" idx="3"/>
            </p:cNvCxnSpPr>
            <p:nvPr/>
          </p:nvCxnSpPr>
          <p:spPr bwMode="auto">
            <a:xfrm flipV="1">
              <a:off x="5867400" y="4592404"/>
              <a:ext cx="1040046" cy="42963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Straight Arrow Connector 15"/>
            <p:cNvCxnSpPr>
              <a:stCxn id="9" idx="4"/>
              <a:endCxn id="11" idx="0"/>
            </p:cNvCxnSpPr>
            <p:nvPr/>
          </p:nvCxnSpPr>
          <p:spPr bwMode="auto">
            <a:xfrm flipH="1">
              <a:off x="7009207" y="4648200"/>
              <a:ext cx="32943" cy="7421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a:stCxn id="10" idx="7"/>
              <a:endCxn id="11" idx="3"/>
            </p:cNvCxnSpPr>
            <p:nvPr/>
          </p:nvCxnSpPr>
          <p:spPr bwMode="auto">
            <a:xfrm flipV="1">
              <a:off x="6192604" y="5715560"/>
              <a:ext cx="681899" cy="436236"/>
            </a:xfrm>
            <a:prstGeom prst="straightConnector1">
              <a:avLst/>
            </a:prstGeom>
            <a:solidFill>
              <a:schemeClr val="accent1"/>
            </a:solidFill>
            <a:ln w="9525" cap="flat" cmpd="sng" algn="ctr">
              <a:solidFill>
                <a:schemeClr val="tx1"/>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Straight Arrow Connector 19"/>
            <p:cNvCxnSpPr>
              <a:stCxn id="11" idx="6"/>
              <a:endCxn id="12" idx="2"/>
            </p:cNvCxnSpPr>
            <p:nvPr/>
          </p:nvCxnSpPr>
          <p:spPr bwMode="auto">
            <a:xfrm>
              <a:off x="7199707" y="5580856"/>
              <a:ext cx="1029893" cy="324644"/>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Arrow Connector 21"/>
            <p:cNvCxnSpPr>
              <a:stCxn id="8" idx="6"/>
              <a:endCxn id="11" idx="1"/>
            </p:cNvCxnSpPr>
            <p:nvPr/>
          </p:nvCxnSpPr>
          <p:spPr bwMode="auto">
            <a:xfrm>
              <a:off x="5867400" y="5022037"/>
              <a:ext cx="1007103" cy="42411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8083689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smtClean="0"/>
                  <a:t>Message passing </a:t>
                </a:r>
                <a:r>
                  <a:rPr lang="ko-KR" altLang="en-US" sz="2400" dirty="0" smtClean="0"/>
                  <a:t>결과물</a:t>
                </a:r>
                <a:endParaRPr lang="en-US" altLang="ko-KR" sz="2400" dirty="0" smtClean="0"/>
              </a:p>
              <a:p>
                <a:pPr lvl="1"/>
                <a:r>
                  <a:rPr lang="en-US" altLang="ko-KR" sz="2000" dirty="0"/>
                  <a:t>After running K iterations of the </a:t>
                </a:r>
                <a:r>
                  <a:rPr lang="en-US" altLang="ko-KR" sz="2000" dirty="0" err="1"/>
                  <a:t>GNN</a:t>
                </a:r>
                <a:r>
                  <a:rPr lang="en-US" altLang="ko-KR" sz="2000" dirty="0"/>
                  <a:t> message passing, we can use the output of the final layer to define the </a:t>
                </a:r>
                <a:r>
                  <a:rPr lang="en-US" altLang="ko-KR" sz="2000" dirty="0" err="1"/>
                  <a:t>embeddings</a:t>
                </a:r>
                <a:r>
                  <a:rPr lang="en-US" altLang="ko-KR" sz="2000" dirty="0"/>
                  <a:t> for each node, i.e., </a:t>
                </a:r>
                <a14:m>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𝑧</m:t>
                        </m:r>
                      </m:e>
                      <m:sub>
                        <m:r>
                          <a:rPr lang="en-US" altLang="ko-KR" sz="2000" i="1">
                            <a:latin typeface="Cambria Math" panose="02040503050406030204" pitchFamily="18" charset="0"/>
                          </a:rPr>
                          <m:t>𝑢</m:t>
                        </m:r>
                      </m:sub>
                    </m:sSub>
                    <m:r>
                      <a:rPr lang="en-US" altLang="ko-KR" sz="2000" i="1">
                        <a:latin typeface="Cambria Math" panose="02040503050406030204" pitchFamily="18" charset="0"/>
                      </a:rPr>
                      <m:t>=</m:t>
                    </m:r>
                    <m:sSubSup>
                      <m:sSubSupPr>
                        <m:ctrlPr>
                          <a:rPr lang="ko-KR" altLang="ko-KR" sz="2000" i="1">
                            <a:latin typeface="Cambria Math" panose="02040503050406030204" pitchFamily="18" charset="0"/>
                          </a:rPr>
                        </m:ctrlPr>
                      </m:sSubSupPr>
                      <m:e>
                        <m:r>
                          <a:rPr lang="en-US" altLang="ko-KR" sz="2000" i="1">
                            <a:latin typeface="Cambria Math" panose="02040503050406030204" pitchFamily="18" charset="0"/>
                          </a:rPr>
                          <m:t>h</m:t>
                        </m:r>
                      </m:e>
                      <m:sub>
                        <m:r>
                          <a:rPr lang="en-US" altLang="ko-KR" sz="2000" i="1">
                            <a:latin typeface="Cambria Math" panose="02040503050406030204" pitchFamily="18" charset="0"/>
                          </a:rPr>
                          <m:t>𝑢</m:t>
                        </m:r>
                      </m:sub>
                      <m:sup>
                        <m:d>
                          <m:dPr>
                            <m:ctrlPr>
                              <a:rPr lang="ko-KR" altLang="ko-KR" sz="2000" i="1">
                                <a:latin typeface="Cambria Math" panose="02040503050406030204" pitchFamily="18" charset="0"/>
                              </a:rPr>
                            </m:ctrlPr>
                          </m:dPr>
                          <m:e>
                            <m:r>
                              <a:rPr lang="en-US" altLang="ko-KR" sz="2000" i="1">
                                <a:latin typeface="Cambria Math" panose="02040503050406030204" pitchFamily="18" charset="0"/>
                              </a:rPr>
                              <m:t>𝐾</m:t>
                            </m:r>
                          </m:e>
                        </m:d>
                      </m:sup>
                    </m:sSubSup>
                    <m:r>
                      <a:rPr lang="en-US" altLang="ko-KR" sz="2000">
                        <a:latin typeface="Cambria Math" panose="02040503050406030204" pitchFamily="18" charset="0"/>
                      </a:rPr>
                      <m:t>, </m:t>
                    </m:r>
                    <m:r>
                      <a:rPr lang="en-US" altLang="ko-KR" sz="2000" i="1">
                        <a:latin typeface="Cambria Math" panose="02040503050406030204" pitchFamily="18" charset="0"/>
                      </a:rPr>
                      <m:t>∀</m:t>
                    </m:r>
                    <m:r>
                      <a:rPr lang="en-US" altLang="ko-KR" sz="2000" i="1">
                        <a:latin typeface="Cambria Math" panose="02040503050406030204" pitchFamily="18" charset="0"/>
                      </a:rPr>
                      <m:t>𝑢</m:t>
                    </m:r>
                    <m:r>
                      <a:rPr lang="en-US" altLang="ko-KR" sz="2000" i="1">
                        <a:latin typeface="Cambria Math" panose="02040503050406030204" pitchFamily="18" charset="0"/>
                      </a:rPr>
                      <m:t>∈</m:t>
                    </m:r>
                    <m:r>
                      <a:rPr lang="en-US" altLang="ko-KR" sz="2000" i="1">
                        <a:latin typeface="Cambria Math" panose="02040503050406030204" pitchFamily="18" charset="0"/>
                      </a:rPr>
                      <m:t>𝑉</m:t>
                    </m:r>
                    <m:r>
                      <a:rPr lang="en-US" altLang="ko-KR" sz="2000" i="1">
                        <a:latin typeface="Cambria Math" panose="02040503050406030204" pitchFamily="18" charset="0"/>
                      </a:rPr>
                      <m:t>.</m:t>
                    </m:r>
                  </m:oMath>
                </a14:m>
                <a:endParaRPr lang="en-US" altLang="ko-KR" sz="2000" dirty="0" smtClean="0"/>
              </a:p>
              <a:p>
                <a:pPr lvl="1"/>
                <a:r>
                  <a:rPr lang="ko-KR" altLang="en-US" sz="2000" dirty="0" smtClean="0"/>
                  <a:t>즉</a:t>
                </a:r>
                <a:r>
                  <a:rPr lang="en-US" altLang="ko-KR" sz="2000" dirty="0" smtClean="0"/>
                  <a:t>, </a:t>
                </a:r>
                <a14:m>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𝑧</m:t>
                        </m:r>
                      </m:e>
                      <m:sub>
                        <m:r>
                          <a:rPr lang="en-US" altLang="ko-KR" sz="2000" i="1">
                            <a:latin typeface="Cambria Math" panose="02040503050406030204" pitchFamily="18" charset="0"/>
                          </a:rPr>
                          <m:t>𝑢</m:t>
                        </m:r>
                      </m:sub>
                    </m:sSub>
                  </m:oMath>
                </a14:m>
                <a:r>
                  <a:rPr lang="ko-KR" altLang="en-US" sz="2000" dirty="0" smtClean="0"/>
                  <a:t>를 이용해서 </a:t>
                </a:r>
                <a:r>
                  <a:rPr lang="en-US" altLang="ko-KR" sz="2000" dirty="0" smtClean="0"/>
                  <a:t>Node level </a:t>
                </a:r>
                <a:r>
                  <a:rPr lang="ko-KR" altLang="en-US" sz="2000" dirty="0" smtClean="0"/>
                  <a:t>작업 </a:t>
                </a:r>
                <a:r>
                  <a:rPr lang="en-US" altLang="ko-KR" sz="2000" dirty="0" smtClean="0"/>
                  <a:t>(</a:t>
                </a:r>
                <a:r>
                  <a:rPr lang="ko-KR" altLang="en-US" sz="2000" dirty="0" smtClean="0"/>
                  <a:t>예</a:t>
                </a:r>
                <a:r>
                  <a:rPr lang="en-US" altLang="ko-KR" sz="2000" dirty="0" smtClean="0"/>
                  <a:t>, </a:t>
                </a:r>
                <a:r>
                  <a:rPr lang="ko-KR" altLang="en-US" sz="2000" dirty="0" smtClean="0"/>
                  <a:t>노드 분류 등</a:t>
                </a:r>
                <a:r>
                  <a:rPr lang="en-US" altLang="ko-KR" sz="2000" dirty="0" smtClean="0"/>
                  <a:t>)</a:t>
                </a:r>
                <a:r>
                  <a:rPr lang="ko-KR" altLang="en-US" sz="2000" dirty="0" smtClean="0"/>
                  <a:t>을 수행할 수 있음</a:t>
                </a:r>
                <a:endParaRPr lang="en-US" altLang="ko-KR" sz="2000" dirty="0" smtClean="0"/>
              </a:p>
              <a:p>
                <a:pPr lvl="1"/>
                <a:r>
                  <a:rPr lang="ko-KR" altLang="en-US" sz="2000" dirty="0" smtClean="0"/>
                  <a:t>뿐만 아니라</a:t>
                </a:r>
                <a:r>
                  <a:rPr lang="en-US" altLang="ko-KR" sz="2000" dirty="0" smtClean="0"/>
                  <a:t>, </a:t>
                </a:r>
                <a14:m>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𝑧</m:t>
                        </m:r>
                      </m:e>
                      <m:sub>
                        <m:r>
                          <a:rPr lang="en-US" altLang="ko-KR" sz="2000" i="1">
                            <a:latin typeface="Cambria Math" panose="02040503050406030204" pitchFamily="18" charset="0"/>
                          </a:rPr>
                          <m:t>𝑢</m:t>
                        </m:r>
                      </m:sub>
                    </m:sSub>
                  </m:oMath>
                </a14:m>
                <a:r>
                  <a:rPr lang="ko-KR" altLang="en-US" sz="2000" dirty="0" smtClean="0"/>
                  <a:t>를 활용하여 그래프 단위의 작업도 수행 가능</a:t>
                </a:r>
                <a:endParaRPr lang="ko-KR" altLang="ko-KR" sz="2000" dirty="0"/>
              </a:p>
              <a:p>
                <a:pPr lvl="1"/>
                <a:endParaRPr lang="ko-KR"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r="-392"/>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60247A61-CC23-4DB3-981D-8E47124E867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40</a:t>
            </a:fld>
            <a:endParaRPr lang="en-US"/>
          </a:p>
        </p:txBody>
      </p:sp>
    </p:spTree>
    <p:extLst>
      <p:ext uri="{BB962C8B-B14F-4D97-AF65-F5344CB8AC3E}">
        <p14:creationId xmlns:p14="http://schemas.microsoft.com/office/powerpoint/2010/main" val="29262127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p:sp>
        <p:nvSpPr>
          <p:cNvPr id="3" name="Content Placeholder 2"/>
          <p:cNvSpPr>
            <a:spLocks noGrp="1"/>
          </p:cNvSpPr>
          <p:nvPr>
            <p:ph idx="1"/>
          </p:nvPr>
        </p:nvSpPr>
        <p:spPr/>
        <p:txBody>
          <a:bodyPr/>
          <a:lstStyle/>
          <a:p>
            <a:r>
              <a:rPr lang="en-US" altLang="ko-KR" sz="2400" dirty="0" smtClean="0"/>
              <a:t>Motivations and intuitions</a:t>
            </a:r>
          </a:p>
          <a:p>
            <a:pPr lvl="1"/>
            <a:r>
              <a:rPr lang="en-US" altLang="ko-KR" sz="2000" dirty="0" smtClean="0"/>
              <a:t>At </a:t>
            </a:r>
            <a:r>
              <a:rPr lang="en-US" altLang="ko-KR" sz="2000" dirty="0"/>
              <a:t>each iteration, every node aggregates information from its local neighborhood, and as these iterations progress each node embedding contains more and more information from further reaches of the graph</a:t>
            </a:r>
            <a:r>
              <a:rPr lang="en-US" altLang="ko-KR" sz="2000" dirty="0" smtClean="0"/>
              <a:t>.</a:t>
            </a:r>
          </a:p>
          <a:p>
            <a:pPr lvl="1"/>
            <a:r>
              <a:rPr lang="ko-KR" altLang="en-US" sz="2000" dirty="0" smtClean="0"/>
              <a:t>처음에는 </a:t>
            </a:r>
            <a:r>
              <a:rPr lang="en-US" altLang="ko-KR" sz="2000" dirty="0" smtClean="0"/>
              <a:t>(</a:t>
            </a:r>
            <a:r>
              <a:rPr lang="ko-KR" altLang="en-US" sz="2000" dirty="0" smtClean="0"/>
              <a:t>즉</a:t>
            </a:r>
            <a:r>
              <a:rPr lang="en-US" altLang="ko-KR" sz="2000" dirty="0" smtClean="0"/>
              <a:t>, k=1) 1-hop </a:t>
            </a:r>
            <a:r>
              <a:rPr lang="ko-KR" altLang="en-US" sz="2000" dirty="0" smtClean="0"/>
              <a:t>이웃 노드들의 정보 사용</a:t>
            </a:r>
            <a:r>
              <a:rPr lang="en-US" altLang="ko-KR" sz="2000" dirty="0" smtClean="0"/>
              <a:t>, </a:t>
            </a:r>
            <a:r>
              <a:rPr lang="ko-KR" altLang="en-US" sz="2000" dirty="0" smtClean="0"/>
              <a:t>두 번째</a:t>
            </a:r>
            <a:r>
              <a:rPr lang="en-US" altLang="ko-KR" sz="2000" dirty="0" smtClean="0"/>
              <a:t>(k=2)</a:t>
            </a:r>
            <a:r>
              <a:rPr lang="ko-KR" altLang="en-US" sz="2000" dirty="0" smtClean="0"/>
              <a:t>에는 </a:t>
            </a:r>
            <a:r>
              <a:rPr lang="en-US" altLang="ko-KR" sz="2000" dirty="0" smtClean="0"/>
              <a:t>2-hop </a:t>
            </a:r>
            <a:r>
              <a:rPr lang="ko-KR" altLang="en-US" sz="2000" dirty="0" smtClean="0"/>
              <a:t>떨어진 이웃 노드들의 정보도 사용</a:t>
            </a:r>
            <a:endParaRPr lang="en-US" altLang="ko-KR" sz="2000" dirty="0"/>
          </a:p>
          <a:p>
            <a:pPr lvl="1"/>
            <a:r>
              <a:rPr lang="ko-KR" altLang="en-US" sz="2000" dirty="0" smtClean="0"/>
              <a:t>일반적으로 이러한 과정을 </a:t>
            </a:r>
            <a:r>
              <a:rPr lang="en-US" altLang="ko-KR" sz="2000" dirty="0" smtClean="0"/>
              <a:t>k</a:t>
            </a:r>
            <a:r>
              <a:rPr lang="ko-KR" altLang="en-US" sz="2000" dirty="0" smtClean="0"/>
              <a:t>번 수행하면 </a:t>
            </a:r>
            <a:r>
              <a:rPr lang="en-US" altLang="ko-KR" sz="2000" dirty="0" smtClean="0"/>
              <a:t>k-hop </a:t>
            </a:r>
            <a:r>
              <a:rPr lang="ko-KR" altLang="en-US" sz="2000" dirty="0" smtClean="0"/>
              <a:t>떨어진 노드들의 정보 까지 사용하게 됨</a:t>
            </a:r>
            <a:endParaRPr lang="ko-KR" altLang="en-US" sz="2000" dirty="0"/>
          </a:p>
        </p:txBody>
      </p:sp>
      <p:sp>
        <p:nvSpPr>
          <p:cNvPr id="4" name="Date Placeholder 3"/>
          <p:cNvSpPr>
            <a:spLocks noGrp="1"/>
          </p:cNvSpPr>
          <p:nvPr>
            <p:ph type="dt" sz="half" idx="10"/>
          </p:nvPr>
        </p:nvSpPr>
        <p:spPr/>
        <p:txBody>
          <a:bodyPr/>
          <a:lstStyle/>
          <a:p>
            <a:fld id="{23A0FB27-98C0-464A-B142-C79DD9AEDD8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41</a:t>
            </a:fld>
            <a:endParaRPr lang="en-US"/>
          </a:p>
        </p:txBody>
      </p:sp>
    </p:spTree>
    <p:extLst>
      <p:ext uri="{BB962C8B-B14F-4D97-AF65-F5344CB8AC3E}">
        <p14:creationId xmlns:p14="http://schemas.microsoft.com/office/powerpoint/2010/main" val="33460342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p:sp>
        <p:nvSpPr>
          <p:cNvPr id="3" name="Content Placeholder 2"/>
          <p:cNvSpPr>
            <a:spLocks noGrp="1"/>
          </p:cNvSpPr>
          <p:nvPr>
            <p:ph idx="1"/>
          </p:nvPr>
        </p:nvSpPr>
        <p:spPr>
          <a:xfrm>
            <a:off x="762000" y="2017711"/>
            <a:ext cx="7772400" cy="4114800"/>
          </a:xfrm>
        </p:spPr>
        <p:txBody>
          <a:bodyPr/>
          <a:lstStyle/>
          <a:p>
            <a:r>
              <a:rPr lang="en-US" altLang="ko-KR" sz="2400" dirty="0" smtClean="0"/>
              <a:t>Example</a:t>
            </a:r>
            <a:endParaRPr lang="ko-KR" altLang="en-US" sz="2400" dirty="0"/>
          </a:p>
        </p:txBody>
      </p:sp>
      <p:sp>
        <p:nvSpPr>
          <p:cNvPr id="4" name="Date Placeholder 3"/>
          <p:cNvSpPr>
            <a:spLocks noGrp="1"/>
          </p:cNvSpPr>
          <p:nvPr>
            <p:ph type="dt" sz="half" idx="10"/>
          </p:nvPr>
        </p:nvSpPr>
        <p:spPr/>
        <p:txBody>
          <a:bodyPr/>
          <a:lstStyle/>
          <a:p>
            <a:fld id="{2180958A-5FDE-49CD-8BEE-3FED691C36B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42</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4644" y="2803503"/>
            <a:ext cx="2418556" cy="2893100"/>
          </a:xfrm>
          <a:prstGeom prst="rect">
            <a:avLst/>
          </a:prstGeom>
          <a:noFill/>
        </p:spPr>
      </p:pic>
      <p:sp>
        <p:nvSpPr>
          <p:cNvPr id="8" name="Rectangle 7"/>
          <p:cNvSpPr/>
          <p:nvPr/>
        </p:nvSpPr>
        <p:spPr>
          <a:xfrm>
            <a:off x="3067050" y="2803503"/>
            <a:ext cx="5562600" cy="2893100"/>
          </a:xfrm>
          <a:prstGeom prst="rect">
            <a:avLst/>
          </a:prstGeom>
        </p:spPr>
        <p:txBody>
          <a:bodyPr wrap="square">
            <a:spAutoFit/>
          </a:bodyPr>
          <a:lstStyle/>
          <a:p>
            <a:pPr marL="285750" indent="-285750">
              <a:buFont typeface="Arial" panose="020B0604020202020204" pitchFamily="34" charset="0"/>
              <a:buChar char="•"/>
            </a:pPr>
            <a:r>
              <a:rPr lang="ko-KR" altLang="ko-KR" sz="1400" dirty="0">
                <a:ea typeface="맑은 고딕" panose="020B0503020000020004" pitchFamily="50" charset="-127"/>
                <a:cs typeface="Times New Roman" panose="02020603050405020304" pitchFamily="18" charset="0"/>
              </a:rPr>
              <a:t>첫 </a:t>
            </a:r>
            <a:r>
              <a:rPr lang="en-US" altLang="ko-KR" sz="1400" dirty="0" smtClean="0">
                <a:ea typeface="맑은 고딕" panose="020B0503020000020004" pitchFamily="50" charset="-127"/>
                <a:cs typeface="Times New Roman" panose="02020603050405020304" pitchFamily="18" charset="0"/>
              </a:rPr>
              <a:t>iteration</a:t>
            </a:r>
          </a:p>
          <a:p>
            <a:pPr marL="742950" lvl="1" indent="-285750">
              <a:buFont typeface="Arial" panose="020B0604020202020204" pitchFamily="34" charset="0"/>
              <a:buChar char="•"/>
            </a:pPr>
            <a:r>
              <a:rPr lang="en-US" altLang="ko-KR" sz="1400" dirty="0" smtClean="0">
                <a:ea typeface="맑은 고딕" panose="020B0503020000020004" pitchFamily="50" charset="-127"/>
                <a:cs typeface="Times New Roman" panose="02020603050405020304" pitchFamily="18" charset="0"/>
              </a:rPr>
              <a:t>1</a:t>
            </a:r>
            <a:r>
              <a:rPr lang="ko-KR" altLang="ko-KR" sz="1400" dirty="0">
                <a:ea typeface="맑은 고딕" panose="020B0503020000020004" pitchFamily="50" charset="-127"/>
                <a:cs typeface="Times New Roman" panose="02020603050405020304" pitchFamily="18" charset="0"/>
              </a:rPr>
              <a:t>번 노드의 특성 </a:t>
            </a:r>
            <a:r>
              <a:rPr lang="en-US" altLang="ko-KR" sz="1400" dirty="0">
                <a:ea typeface="맑은 고딕" panose="020B0503020000020004" pitchFamily="50" charset="-127"/>
                <a:cs typeface="Times New Roman" panose="02020603050405020304" pitchFamily="18" charset="0"/>
              </a:rPr>
              <a:t>(</a:t>
            </a:r>
            <a:r>
              <a:rPr lang="ko-KR" altLang="ko-KR" sz="1400" dirty="0">
                <a:ea typeface="맑은 고딕" panose="020B0503020000020004" pitchFamily="50" charset="-127"/>
                <a:cs typeface="Times New Roman" panose="02020603050405020304" pitchFamily="18" charset="0"/>
              </a:rPr>
              <a:t>혹은 </a:t>
            </a:r>
            <a:r>
              <a:rPr lang="en-US" altLang="ko-KR" sz="1400" dirty="0">
                <a:ea typeface="맑은 고딕" panose="020B0503020000020004" pitchFamily="50" charset="-127"/>
                <a:cs typeface="Times New Roman" panose="02020603050405020304" pitchFamily="18" charset="0"/>
              </a:rPr>
              <a:t>embedding)</a:t>
            </a:r>
            <a:r>
              <a:rPr lang="ko-KR" altLang="ko-KR" sz="1400" dirty="0">
                <a:ea typeface="맑은 고딕" panose="020B0503020000020004" pitchFamily="50" charset="-127"/>
                <a:cs typeface="Times New Roman" panose="02020603050405020304" pitchFamily="18" charset="0"/>
              </a:rPr>
              <a:t>은 </a:t>
            </a:r>
            <a:r>
              <a:rPr lang="en-US" altLang="ko-KR" sz="1400" dirty="0">
                <a:ea typeface="맑은 고딕" panose="020B0503020000020004" pitchFamily="50" charset="-127"/>
                <a:cs typeface="Times New Roman" panose="02020603050405020304" pitchFamily="18" charset="0"/>
              </a:rPr>
              <a:t>1-hop </a:t>
            </a:r>
            <a:r>
              <a:rPr lang="ko-KR" altLang="en-US" sz="1400" dirty="0" smtClean="0">
                <a:ea typeface="맑은 고딕" panose="020B0503020000020004" pitchFamily="50" charset="-127"/>
                <a:cs typeface="Times New Roman" panose="02020603050405020304" pitchFamily="18" charset="0"/>
              </a:rPr>
              <a:t>떨어진</a:t>
            </a:r>
            <a:r>
              <a:rPr lang="ko-KR" altLang="ko-KR" sz="1400" dirty="0" smtClean="0">
                <a:ea typeface="맑은 고딕" panose="020B0503020000020004" pitchFamily="50" charset="-127"/>
                <a:cs typeface="Times New Roman" panose="02020603050405020304" pitchFamily="18" charset="0"/>
              </a:rPr>
              <a:t> </a:t>
            </a:r>
            <a:r>
              <a:rPr lang="ko-KR" altLang="ko-KR" sz="1400" dirty="0">
                <a:ea typeface="맑은 고딕" panose="020B0503020000020004" pitchFamily="50" charset="-127"/>
                <a:cs typeface="Times New Roman" panose="02020603050405020304" pitchFamily="18" charset="0"/>
              </a:rPr>
              <a:t>이웃 노드인 노드</a:t>
            </a:r>
            <a:r>
              <a:rPr lang="en-US" altLang="ko-KR" sz="1400" dirty="0">
                <a:ea typeface="맑은 고딕" panose="020B0503020000020004" pitchFamily="50" charset="-127"/>
                <a:cs typeface="Times New Roman" panose="02020603050405020304" pitchFamily="18" charset="0"/>
              </a:rPr>
              <a:t>2</a:t>
            </a:r>
            <a:r>
              <a:rPr lang="ko-KR" altLang="ko-KR" sz="1400" dirty="0">
                <a:ea typeface="맑은 고딕" panose="020B0503020000020004" pitchFamily="50" charset="-127"/>
                <a:cs typeface="Times New Roman" panose="02020603050405020304" pitchFamily="18" charset="0"/>
              </a:rPr>
              <a:t>와 </a:t>
            </a:r>
            <a:r>
              <a:rPr lang="en-US" altLang="ko-KR" sz="1400" dirty="0">
                <a:ea typeface="맑은 고딕" panose="020B0503020000020004" pitchFamily="50" charset="-127"/>
                <a:cs typeface="Times New Roman" panose="02020603050405020304" pitchFamily="18" charset="0"/>
              </a:rPr>
              <a:t>3</a:t>
            </a:r>
            <a:r>
              <a:rPr lang="ko-KR" altLang="ko-KR" sz="1400" dirty="0">
                <a:ea typeface="맑은 고딕" panose="020B0503020000020004" pitchFamily="50" charset="-127"/>
                <a:cs typeface="Times New Roman" panose="02020603050405020304" pitchFamily="18" charset="0"/>
              </a:rPr>
              <a:t>의 특성 정보를 이용해서 </a:t>
            </a:r>
            <a:r>
              <a:rPr lang="ko-KR" altLang="ko-KR" sz="1400" dirty="0" smtClean="0">
                <a:ea typeface="맑은 고딕" panose="020B0503020000020004" pitchFamily="50" charset="-127"/>
                <a:cs typeface="Times New Roman" panose="02020603050405020304" pitchFamily="18" charset="0"/>
              </a:rPr>
              <a:t>업데이트</a:t>
            </a:r>
            <a:endParaRPr lang="en-US" altLang="ko-KR" sz="1400" dirty="0" smtClean="0">
              <a:ea typeface="맑은 고딕" panose="020B0503020000020004" pitchFamily="50" charset="-127"/>
              <a:cs typeface="Times New Roman" panose="02020603050405020304" pitchFamily="18" charset="0"/>
            </a:endParaRPr>
          </a:p>
          <a:p>
            <a:pPr marL="742950" lvl="1" indent="-285750">
              <a:buFont typeface="Arial" panose="020B0604020202020204" pitchFamily="34" charset="0"/>
              <a:buChar char="•"/>
            </a:pPr>
            <a:r>
              <a:rPr lang="ko-KR" altLang="en-US" sz="1400" dirty="0" smtClean="0">
                <a:ea typeface="맑은 고딕" panose="020B0503020000020004" pitchFamily="50" charset="-127"/>
                <a:cs typeface="Times New Roman" panose="02020603050405020304" pitchFamily="18" charset="0"/>
              </a:rPr>
              <a:t>노</a:t>
            </a:r>
            <a:r>
              <a:rPr lang="ko-KR" altLang="ko-KR" sz="1400" dirty="0" smtClean="0">
                <a:ea typeface="맑은 고딕" panose="020B0503020000020004" pitchFamily="50" charset="-127"/>
                <a:cs typeface="Times New Roman" panose="02020603050405020304" pitchFamily="18" charset="0"/>
              </a:rPr>
              <a:t>드 </a:t>
            </a:r>
            <a:r>
              <a:rPr lang="en-US" altLang="ko-KR" sz="1400" dirty="0">
                <a:ea typeface="맑은 고딕" panose="020B0503020000020004" pitchFamily="50" charset="-127"/>
                <a:cs typeface="Times New Roman" panose="02020603050405020304" pitchFamily="18" charset="0"/>
              </a:rPr>
              <a:t>2</a:t>
            </a:r>
            <a:r>
              <a:rPr lang="ko-KR" altLang="ko-KR" sz="1400" dirty="0">
                <a:ea typeface="맑은 고딕" panose="020B0503020000020004" pitchFamily="50" charset="-127"/>
                <a:cs typeface="Times New Roman" panose="02020603050405020304" pitchFamily="18" charset="0"/>
              </a:rPr>
              <a:t>의 </a:t>
            </a:r>
            <a:r>
              <a:rPr lang="en-US" altLang="ko-KR" sz="1400" dirty="0" smtClean="0">
                <a:ea typeface="맑은 고딕" panose="020B0503020000020004" pitchFamily="50" charset="-127"/>
                <a:cs typeface="Times New Roman" panose="02020603050405020304" pitchFamily="18" charset="0"/>
              </a:rPr>
              <a:t>1-hop </a:t>
            </a:r>
            <a:r>
              <a:rPr lang="ko-KR" altLang="ko-KR" sz="1400" dirty="0">
                <a:ea typeface="맑은 고딕" panose="020B0503020000020004" pitchFamily="50" charset="-127"/>
                <a:cs typeface="Times New Roman" panose="02020603050405020304" pitchFamily="18" charset="0"/>
              </a:rPr>
              <a:t>이웃 노드인 노드 </a:t>
            </a:r>
            <a:r>
              <a:rPr lang="en-US" altLang="ko-KR" sz="1400" dirty="0">
                <a:ea typeface="맑은 고딕" panose="020B0503020000020004" pitchFamily="50" charset="-127"/>
                <a:cs typeface="Times New Roman" panose="02020603050405020304" pitchFamily="18" charset="0"/>
              </a:rPr>
              <a:t>4, 5, 8</a:t>
            </a:r>
            <a:r>
              <a:rPr lang="ko-KR" altLang="ko-KR" sz="1400" dirty="0">
                <a:ea typeface="맑은 고딕" panose="020B0503020000020004" pitchFamily="50" charset="-127"/>
                <a:cs typeface="Times New Roman" panose="02020603050405020304" pitchFamily="18" charset="0"/>
              </a:rPr>
              <a:t>의 특성 정보를 이용해서 임베딩 정보가 업데이트 </a:t>
            </a:r>
            <a:endParaRPr lang="en-US" altLang="ko-KR" sz="1400" dirty="0" smtClean="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ko-KR" altLang="en-US" sz="1400" dirty="0" smtClean="0"/>
              <a:t>두번째 </a:t>
            </a:r>
            <a:r>
              <a:rPr lang="en-US" altLang="ko-KR" sz="1400" dirty="0" smtClean="0"/>
              <a:t>iteration</a:t>
            </a:r>
          </a:p>
          <a:p>
            <a:pPr marL="742950" lvl="1" indent="-285750">
              <a:buFont typeface="Arial" panose="020B0604020202020204" pitchFamily="34" charset="0"/>
              <a:buChar char="•"/>
            </a:pPr>
            <a:r>
              <a:rPr lang="ko-KR" altLang="en-US" sz="1400" dirty="0"/>
              <a:t>노드 </a:t>
            </a:r>
            <a:r>
              <a:rPr lang="en-US" altLang="ko-KR" sz="1400" dirty="0"/>
              <a:t>1</a:t>
            </a:r>
            <a:r>
              <a:rPr lang="ko-KR" altLang="en-US" sz="1400" dirty="0"/>
              <a:t>은 </a:t>
            </a:r>
            <a:r>
              <a:rPr lang="en-US" altLang="ko-KR" sz="1400" dirty="0" smtClean="0"/>
              <a:t>(</a:t>
            </a:r>
            <a:r>
              <a:rPr lang="ko-KR" altLang="en-US" sz="1400" dirty="0" smtClean="0"/>
              <a:t>역시나 마찬가지로</a:t>
            </a:r>
            <a:r>
              <a:rPr lang="en-US" altLang="ko-KR" sz="1400" dirty="0" smtClean="0"/>
              <a:t>) 1-hop </a:t>
            </a:r>
            <a:r>
              <a:rPr lang="ko-KR" altLang="en-US" sz="1400" dirty="0"/>
              <a:t>이웃 노드인 노드</a:t>
            </a:r>
            <a:r>
              <a:rPr lang="en-US" altLang="ko-KR" sz="1400" dirty="0"/>
              <a:t>2</a:t>
            </a:r>
            <a:r>
              <a:rPr lang="ko-KR" altLang="en-US" sz="1400" dirty="0"/>
              <a:t>와 </a:t>
            </a:r>
            <a:r>
              <a:rPr lang="en-US" altLang="ko-KR" sz="1400" dirty="0"/>
              <a:t>3</a:t>
            </a:r>
            <a:r>
              <a:rPr lang="ko-KR" altLang="en-US" sz="1400" dirty="0"/>
              <a:t>의 임베딩 정보를 이용해서 업데이트 </a:t>
            </a:r>
            <a:r>
              <a:rPr lang="ko-KR" altLang="en-US" sz="1400" dirty="0" smtClean="0"/>
              <a:t>됨</a:t>
            </a:r>
            <a:endParaRPr lang="en-US" altLang="ko-KR" sz="1400" dirty="0" smtClean="0"/>
          </a:p>
          <a:p>
            <a:pPr marL="742950" lvl="1" indent="-285750">
              <a:buFont typeface="Arial" panose="020B0604020202020204" pitchFamily="34" charset="0"/>
              <a:buChar char="•"/>
            </a:pPr>
            <a:r>
              <a:rPr lang="ko-KR" altLang="en-US" sz="1400" dirty="0"/>
              <a:t>그런데</a:t>
            </a:r>
            <a:r>
              <a:rPr lang="en-US" altLang="ko-KR" sz="1400" dirty="0"/>
              <a:t>, </a:t>
            </a:r>
            <a:r>
              <a:rPr lang="ko-KR" altLang="en-US" sz="1400" dirty="0" smtClean="0"/>
              <a:t>두 번째 </a:t>
            </a:r>
            <a:r>
              <a:rPr lang="en-US" altLang="ko-KR" sz="1400" dirty="0" smtClean="0"/>
              <a:t>iteration</a:t>
            </a:r>
            <a:r>
              <a:rPr lang="ko-KR" altLang="en-US" sz="1400" dirty="0" smtClean="0"/>
              <a:t>에서 사용되는 노드</a:t>
            </a:r>
            <a:r>
              <a:rPr lang="en-US" altLang="ko-KR" sz="1400" dirty="0"/>
              <a:t>2</a:t>
            </a:r>
            <a:r>
              <a:rPr lang="ko-KR" altLang="en-US" sz="1400" dirty="0"/>
              <a:t>와 </a:t>
            </a:r>
            <a:r>
              <a:rPr lang="en-US" altLang="ko-KR" sz="1400" dirty="0"/>
              <a:t>3</a:t>
            </a:r>
            <a:r>
              <a:rPr lang="ko-KR" altLang="en-US" sz="1400" dirty="0"/>
              <a:t>의 임베딩 정보는 이전 단계를 통해서 각각의 </a:t>
            </a:r>
            <a:r>
              <a:rPr lang="en-US" altLang="ko-KR" sz="1400" dirty="0" smtClean="0"/>
              <a:t>1-hop </a:t>
            </a:r>
            <a:r>
              <a:rPr lang="ko-KR" altLang="en-US" sz="1400" dirty="0"/>
              <a:t>이웃 노드들의 정보를 통해서 </a:t>
            </a:r>
            <a:r>
              <a:rPr lang="ko-KR" altLang="en-US" sz="1400" dirty="0" smtClean="0"/>
              <a:t>업데이트된 것임 </a:t>
            </a:r>
            <a:r>
              <a:rPr lang="ko-KR" altLang="en-US" sz="1400" dirty="0" smtClean="0">
                <a:latin typeface="맑은 고딕" panose="020B0503020000020004" pitchFamily="50" charset="-127"/>
                <a:ea typeface="맑은 고딕" panose="020B0503020000020004" pitchFamily="50" charset="-127"/>
              </a:rPr>
              <a:t>⇒</a:t>
            </a:r>
            <a:r>
              <a:rPr lang="en-US" altLang="ko-KR" sz="1400" dirty="0" smtClean="0"/>
              <a:t> </a:t>
            </a:r>
            <a:r>
              <a:rPr lang="ko-KR" altLang="en-US" sz="1400" dirty="0"/>
              <a:t>따라서 </a:t>
            </a:r>
            <a:r>
              <a:rPr lang="ko-KR" altLang="en-US" sz="1400" dirty="0" smtClean="0"/>
              <a:t>노드 </a:t>
            </a:r>
            <a:r>
              <a:rPr lang="en-US" altLang="ko-KR" sz="1400" dirty="0"/>
              <a:t>1</a:t>
            </a:r>
            <a:r>
              <a:rPr lang="ko-KR" altLang="en-US" sz="1400" dirty="0"/>
              <a:t>의 임베딩 정보는 결국 노드 </a:t>
            </a:r>
            <a:r>
              <a:rPr lang="en-US" altLang="ko-KR" sz="1400" dirty="0"/>
              <a:t>2, 3</a:t>
            </a:r>
            <a:r>
              <a:rPr lang="ko-KR" altLang="en-US" sz="1400" dirty="0"/>
              <a:t>의 </a:t>
            </a:r>
            <a:r>
              <a:rPr lang="en-US" altLang="ko-KR" sz="1400" dirty="0"/>
              <a:t>1 hop </a:t>
            </a:r>
            <a:r>
              <a:rPr lang="ko-KR" altLang="en-US" sz="1400" dirty="0"/>
              <a:t>이웃 노드의 정보를 </a:t>
            </a:r>
            <a:r>
              <a:rPr lang="ko-KR" altLang="en-US" sz="1400" dirty="0" smtClean="0"/>
              <a:t>반영해서 </a:t>
            </a:r>
            <a:r>
              <a:rPr lang="ko-KR" altLang="en-US" sz="1400" dirty="0"/>
              <a:t>업데이트 된다는 것을 </a:t>
            </a:r>
            <a:r>
              <a:rPr lang="ko-KR" altLang="en-US" sz="1400" dirty="0" smtClean="0"/>
              <a:t>의미</a:t>
            </a:r>
            <a:endParaRPr lang="ko-KR" altLang="en-US" sz="1400" dirty="0"/>
          </a:p>
        </p:txBody>
      </p:sp>
    </p:spTree>
    <p:extLst>
      <p:ext uri="{BB962C8B-B14F-4D97-AF65-F5344CB8AC3E}">
        <p14:creationId xmlns:p14="http://schemas.microsoft.com/office/powerpoint/2010/main" val="32421047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p:sp>
        <p:nvSpPr>
          <p:cNvPr id="3" name="Content Placeholder 2"/>
          <p:cNvSpPr>
            <a:spLocks noGrp="1"/>
          </p:cNvSpPr>
          <p:nvPr>
            <p:ph idx="1"/>
          </p:nvPr>
        </p:nvSpPr>
        <p:spPr/>
        <p:txBody>
          <a:bodyPr/>
          <a:lstStyle/>
          <a:p>
            <a:r>
              <a:rPr lang="ko-KR" altLang="en-US" sz="2400" dirty="0" smtClean="0"/>
              <a:t>이러한 임베딩 벡터는 어떠한 정보를 담고 있는가</a:t>
            </a:r>
            <a:r>
              <a:rPr lang="en-US" altLang="ko-KR" sz="2400" dirty="0" smtClean="0"/>
              <a:t>?</a:t>
            </a:r>
          </a:p>
          <a:p>
            <a:pPr lvl="1"/>
            <a:r>
              <a:rPr lang="ko-KR" altLang="en-US" sz="2200" dirty="0" smtClean="0"/>
              <a:t>두 가지 종류의 정보</a:t>
            </a:r>
            <a:endParaRPr lang="en-US" altLang="ko-KR" sz="2200" dirty="0" smtClean="0"/>
          </a:p>
          <a:p>
            <a:pPr lvl="2"/>
            <a:r>
              <a:rPr lang="ko-KR" altLang="en-US" sz="1800" dirty="0" smtClean="0"/>
              <a:t>그래프의 구조적 정보</a:t>
            </a:r>
            <a:endParaRPr lang="en-US" altLang="ko-KR" sz="1800" dirty="0" smtClean="0"/>
          </a:p>
          <a:p>
            <a:pPr lvl="3"/>
            <a:r>
              <a:rPr lang="ko-KR" altLang="en-US" sz="1600" dirty="0" smtClean="0"/>
              <a:t>노드들 간의 연결 정보</a:t>
            </a:r>
            <a:endParaRPr lang="en-US" altLang="ko-KR" sz="1600" dirty="0"/>
          </a:p>
          <a:p>
            <a:pPr lvl="2"/>
            <a:r>
              <a:rPr lang="ko-KR" altLang="en-US" sz="1800" dirty="0" smtClean="0"/>
              <a:t>이웃 노드의 특성 정보</a:t>
            </a:r>
            <a:endParaRPr lang="en-US" altLang="ko-KR" sz="1800" dirty="0" smtClean="0"/>
          </a:p>
          <a:p>
            <a:pPr lvl="3"/>
            <a:r>
              <a:rPr lang="en-US" altLang="ko-KR" sz="1600" dirty="0" smtClean="0"/>
              <a:t>The </a:t>
            </a:r>
            <a:r>
              <a:rPr lang="en-US" altLang="ko-KR" sz="1600" dirty="0"/>
              <a:t>local feature-aggregation behavior of </a:t>
            </a:r>
            <a:r>
              <a:rPr lang="en-US" altLang="ko-KR" sz="1600" dirty="0" err="1"/>
              <a:t>GNNs</a:t>
            </a:r>
            <a:r>
              <a:rPr lang="en-US" altLang="ko-KR" sz="1600" dirty="0"/>
              <a:t> is analogous to the behavior of the convolutional kernels in CNNs. However, whereas CNNs aggregate feature information from spatially-defined patches in an image, </a:t>
            </a:r>
            <a:r>
              <a:rPr lang="en-US" altLang="ko-KR" sz="1600" dirty="0" err="1"/>
              <a:t>GNNs</a:t>
            </a:r>
            <a:r>
              <a:rPr lang="en-US" altLang="ko-KR" sz="1600" dirty="0"/>
              <a:t> aggregate information based on local graph neighborhoods.</a:t>
            </a:r>
            <a:endParaRPr lang="en-US" altLang="ko-KR" sz="1600" dirty="0" smtClean="0"/>
          </a:p>
        </p:txBody>
      </p:sp>
      <p:sp>
        <p:nvSpPr>
          <p:cNvPr id="4" name="Date Placeholder 3"/>
          <p:cNvSpPr>
            <a:spLocks noGrp="1"/>
          </p:cNvSpPr>
          <p:nvPr>
            <p:ph type="dt" sz="half" idx="10"/>
          </p:nvPr>
        </p:nvSpPr>
        <p:spPr/>
        <p:txBody>
          <a:bodyPr/>
          <a:lstStyle/>
          <a:p>
            <a:fld id="{19150091-02C3-4624-974A-1F885756A655}"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43</a:t>
            </a:fld>
            <a:endParaRPr lang="en-US"/>
          </a:p>
        </p:txBody>
      </p:sp>
    </p:spTree>
    <p:extLst>
      <p:ext uri="{BB962C8B-B14F-4D97-AF65-F5344CB8AC3E}">
        <p14:creationId xmlns:p14="http://schemas.microsoft.com/office/powerpoint/2010/main" val="33135458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65331" y="2128838"/>
                <a:ext cx="8478644" cy="4114800"/>
              </a:xfrm>
            </p:spPr>
            <p:txBody>
              <a:bodyPr/>
              <a:lstStyle/>
              <a:p>
                <a:r>
                  <a:rPr lang="ko-KR" altLang="en-US" sz="2000" dirty="0" smtClean="0"/>
                  <a:t>앞에서 살펴본 </a:t>
                </a:r>
                <a:r>
                  <a:rPr lang="en-US" altLang="ko-KR" sz="2000" dirty="0" smtClean="0"/>
                  <a:t>convolution filtering</a:t>
                </a:r>
                <a:r>
                  <a:rPr lang="ko-KR" altLang="en-US" sz="2000" dirty="0" smtClean="0"/>
                  <a:t>과의 비교</a:t>
                </a:r>
                <a:endParaRPr lang="en-US" altLang="ko-KR" sz="2000" dirty="0" smtClean="0"/>
              </a:p>
              <a:p>
                <a:pPr lvl="1"/>
                <a:r>
                  <a:rPr lang="ko-KR" altLang="en-US" sz="1800" dirty="0" smtClean="0"/>
                  <a:t>필터의 형태</a:t>
                </a:r>
                <a:r>
                  <a:rPr lang="en-US" altLang="ko-KR" sz="1800" dirty="0" smtClean="0"/>
                  <a:t>: </a:t>
                </a:r>
                <a14:m>
                  <m:oMath xmlns:m="http://schemas.openxmlformats.org/officeDocument/2006/math">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𝑃</m:t>
                    </m:r>
                    <m:r>
                      <a:rPr lang="en-US" altLang="ko-KR" sz="18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𝐼</m:t>
                    </m:r>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𝐴</m:t>
                    </m:r>
                    <m:r>
                      <a:rPr lang="en-US" altLang="ko-KR" sz="18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2</m:t>
                        </m:r>
                      </m:sub>
                    </m:sSub>
                    <m:sSup>
                      <m:sSup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𝐴</m:t>
                        </m:r>
                      </m:e>
                      <m:sup>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2</m:t>
                        </m:r>
                      </m:sup>
                    </m:sSup>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𝑛</m:t>
                        </m:r>
                      </m:sub>
                    </m:sSub>
                    <m:sSup>
                      <m:sSup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𝐴</m:t>
                        </m:r>
                      </m:e>
                      <m:sup>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𝑛</m:t>
                        </m:r>
                      </m:sup>
                    </m:sSup>
                  </m:oMath>
                </a14:m>
                <a:endParaRPr lang="en-US" altLang="ko-KR" sz="1800" dirty="0" smtClean="0"/>
              </a:p>
              <a:p>
                <a:pPr lvl="1"/>
                <a:r>
                  <a:rPr lang="en-US" altLang="ko-KR" sz="1800" dirty="0" smtClean="0"/>
                  <a:t>Simplification</a:t>
                </a:r>
              </a:p>
              <a:p>
                <a:pPr lvl="2"/>
                <a:r>
                  <a:rPr lang="en-US" altLang="ko-KR" sz="1600" dirty="0" smtClean="0"/>
                  <a:t>n=1, </a:t>
                </a:r>
                <a14:m>
                  <m:oMath xmlns:m="http://schemas.openxmlformats.org/officeDocument/2006/math">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oMath>
                </a14:m>
                <a:r>
                  <a:rPr lang="en-US" altLang="ko-KR" sz="1600" dirty="0" smtClean="0"/>
                  <a:t>=</a:t>
                </a:r>
                <a14:m>
                  <m:oMath xmlns:m="http://schemas.openxmlformats.org/officeDocument/2006/math">
                    <m:sSub>
                      <m:sSubPr>
                        <m:ctrlPr>
                          <a:rPr lang="ko-KR" altLang="ko-KR" sz="1600"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𝑤</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oMath>
                </a14:m>
                <a:r>
                  <a:rPr lang="en-US" altLang="ko-KR" sz="1600" dirty="0" smtClean="0"/>
                  <a:t>=1</a:t>
                </a:r>
              </a:p>
              <a:p>
                <a:pPr lvl="2"/>
                <a:r>
                  <a:rPr lang="en-US" altLang="ko-KR" sz="1600" dirty="0" smtClean="0"/>
                  <a:t>Then, </a:t>
                </a:r>
                <a14:m>
                  <m:oMath xmlns:m="http://schemas.openxmlformats.org/officeDocument/2006/math">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𝑃</m:t>
                    </m:r>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𝐼</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𝐴</m:t>
                    </m:r>
                  </m:oMath>
                </a14:m>
                <a:r>
                  <a:rPr lang="en-US" altLang="ko-KR" sz="1600" dirty="0" smtClean="0"/>
                  <a:t> </a:t>
                </a:r>
                <a:r>
                  <a:rPr lang="en-US" altLang="ko-KR" sz="1600" dirty="0" smtClean="0">
                    <a:latin typeface="맑은 고딕" panose="020B0503020000020004" pitchFamily="50" charset="-127"/>
                    <a:ea typeface="맑은 고딕" panose="020B0503020000020004" pitchFamily="50" charset="-127"/>
                  </a:rPr>
                  <a:t>⇒ </a:t>
                </a:r>
                <a14:m>
                  <m:oMath xmlns:m="http://schemas.openxmlformats.org/officeDocument/2006/math">
                    <m:sSup>
                      <m:sSupPr>
                        <m:ctrlPr>
                          <a:rPr lang="ko-KR" altLang="ko-KR" sz="1600" i="1">
                            <a:latin typeface="Cambria Math" panose="02040503050406030204" pitchFamily="18" charset="0"/>
                          </a:rPr>
                        </m:ctrlPr>
                      </m:sSupPr>
                      <m:e>
                        <m:r>
                          <a:rPr lang="en-US" altLang="ko-KR" sz="1600" i="1">
                            <a:latin typeface="Cambria Math" panose="02040503050406030204" pitchFamily="18" charset="0"/>
                          </a:rPr>
                          <m:t>𝐻</m:t>
                        </m:r>
                      </m:e>
                      <m:sup>
                        <m:r>
                          <a:rPr lang="en-US" altLang="ko-KR" sz="1600" i="1">
                            <a:latin typeface="Cambria Math" panose="02040503050406030204" pitchFamily="18" charset="0"/>
                          </a:rPr>
                          <m:t>(</m:t>
                        </m:r>
                        <m:r>
                          <a:rPr lang="en-US" altLang="ko-KR" sz="1600" i="1">
                            <a:latin typeface="Cambria Math" panose="02040503050406030204" pitchFamily="18" charset="0"/>
                          </a:rPr>
                          <m:t>𝑘</m:t>
                        </m:r>
                        <m:r>
                          <a:rPr lang="en-US" altLang="ko-KR" sz="1600" i="1">
                            <a:latin typeface="Cambria Math" panose="02040503050406030204" pitchFamily="18" charset="0"/>
                          </a:rPr>
                          <m:t>+1)</m:t>
                        </m:r>
                      </m:sup>
                    </m:sSup>
                    <m:r>
                      <a:rPr lang="en-US" altLang="ko-KR" sz="1600" i="1">
                        <a:latin typeface="Cambria Math" panose="02040503050406030204" pitchFamily="18" charset="0"/>
                      </a:rPr>
                      <m:t>=</m:t>
                    </m:r>
                    <m:d>
                      <m:dPr>
                        <m:ctrlPr>
                          <a:rPr lang="ko-KR" altLang="ko-KR" sz="1600" i="1">
                            <a:latin typeface="Cambria Math" panose="02040503050406030204" pitchFamily="18" charset="0"/>
                          </a:rPr>
                        </m:ctrlPr>
                      </m:dPr>
                      <m:e>
                        <m:r>
                          <a:rPr lang="en-US" altLang="ko-KR" sz="1600" i="1">
                            <a:latin typeface="Cambria Math" panose="02040503050406030204" pitchFamily="18" charset="0"/>
                          </a:rPr>
                          <m:t>𝐼</m:t>
                        </m:r>
                        <m:r>
                          <a:rPr lang="en-US" altLang="ko-KR" sz="1600" i="1">
                            <a:latin typeface="Cambria Math" panose="02040503050406030204" pitchFamily="18" charset="0"/>
                          </a:rPr>
                          <m:t>+</m:t>
                        </m:r>
                        <m:r>
                          <a:rPr lang="en-US" altLang="ko-KR" sz="1600" i="1">
                            <a:latin typeface="Cambria Math" panose="02040503050406030204" pitchFamily="18" charset="0"/>
                          </a:rPr>
                          <m:t>𝐴</m:t>
                        </m:r>
                      </m:e>
                    </m:d>
                    <m:sSup>
                      <m:sSupPr>
                        <m:ctrlPr>
                          <a:rPr lang="ko-KR" altLang="ko-KR" sz="1600" i="1">
                            <a:latin typeface="Cambria Math" panose="02040503050406030204" pitchFamily="18" charset="0"/>
                          </a:rPr>
                        </m:ctrlPr>
                      </m:sSupPr>
                      <m:e>
                        <m:r>
                          <a:rPr lang="en-US" altLang="ko-KR" sz="1600" i="1">
                            <a:latin typeface="Cambria Math" panose="02040503050406030204" pitchFamily="18" charset="0"/>
                          </a:rPr>
                          <m:t>𝐻</m:t>
                        </m:r>
                      </m:e>
                      <m:sup>
                        <m:r>
                          <a:rPr lang="en-US" altLang="ko-KR" sz="1600" i="1">
                            <a:latin typeface="Cambria Math" panose="02040503050406030204" pitchFamily="18" charset="0"/>
                          </a:rPr>
                          <m:t>(</m:t>
                        </m:r>
                        <m:r>
                          <a:rPr lang="en-US" altLang="ko-KR" sz="1600" i="1">
                            <a:latin typeface="Cambria Math" panose="02040503050406030204" pitchFamily="18" charset="0"/>
                          </a:rPr>
                          <m:t>𝑘</m:t>
                        </m:r>
                        <m:r>
                          <a:rPr lang="en-US" altLang="ko-KR" sz="1600" i="1">
                            <a:latin typeface="Cambria Math" panose="02040503050406030204" pitchFamily="18" charset="0"/>
                          </a:rPr>
                          <m:t>)</m:t>
                        </m:r>
                      </m:sup>
                    </m:sSup>
                  </m:oMath>
                </a14:m>
                <a:endParaRPr lang="en-US" altLang="ko-KR" sz="2000" dirty="0" smtClean="0"/>
              </a:p>
              <a:p>
                <a:pPr lvl="2"/>
                <a:endParaRPr lang="en-US" altLang="ko-KR" sz="1600" dirty="0" smtClean="0"/>
              </a:p>
              <a:p>
                <a:pPr lvl="1"/>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65331" y="2128838"/>
                <a:ext cx="8478644" cy="4114800"/>
              </a:xfrm>
              <a:blipFill>
                <a:blip r:embed="rId2"/>
                <a:stretch>
                  <a:fillRect t="-741"/>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6A905473-6A09-4DB9-890A-F03713B73CD1}"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44</a:t>
            </a:fld>
            <a:endParaRPr lang="en-US"/>
          </a:p>
        </p:txBody>
      </p:sp>
      <p:pic>
        <p:nvPicPr>
          <p:cNvPr id="9" name="Picture 8" descr="https://miro.medium.com/v2/resize:fit:1050/1*TfqalL4w3CzjBMFoj0jEFA.png"/>
          <p:cNvPicPr/>
          <p:nvPr/>
        </p:nvPicPr>
        <p:blipFill>
          <a:blip r:embed="rId3">
            <a:extLst>
              <a:ext uri="{28A0092B-C50C-407E-A947-70E740481C1C}">
                <a14:useLocalDpi xmlns:a14="http://schemas.microsoft.com/office/drawing/2010/main" val="0"/>
              </a:ext>
            </a:extLst>
          </a:blip>
          <a:srcRect/>
          <a:stretch>
            <a:fillRect/>
          </a:stretch>
        </p:blipFill>
        <p:spPr bwMode="auto">
          <a:xfrm>
            <a:off x="1066800" y="4114800"/>
            <a:ext cx="6172200" cy="2357438"/>
          </a:xfrm>
          <a:prstGeom prst="rect">
            <a:avLst/>
          </a:prstGeom>
          <a:noFill/>
          <a:ln>
            <a:noFill/>
          </a:ln>
        </p:spPr>
      </p:pic>
      <p:sp>
        <p:nvSpPr>
          <p:cNvPr id="10" name="TextBox 9"/>
          <p:cNvSpPr txBox="1"/>
          <p:nvPr/>
        </p:nvSpPr>
        <p:spPr>
          <a:xfrm>
            <a:off x="1063625" y="3839432"/>
            <a:ext cx="2395656" cy="307777"/>
          </a:xfrm>
          <a:prstGeom prst="rect">
            <a:avLst/>
          </a:prstGeom>
          <a:noFill/>
        </p:spPr>
        <p:txBody>
          <a:bodyPr wrap="none" rtlCol="0">
            <a:spAutoFit/>
          </a:bodyPr>
          <a:lstStyle/>
          <a:p>
            <a:r>
              <a:rPr lang="en-US" altLang="ko-KR" sz="1400" dirty="0" smtClean="0"/>
              <a:t>&lt;</a:t>
            </a:r>
            <a:r>
              <a:rPr lang="ko-KR" altLang="en-US" sz="1400" dirty="0" smtClean="0"/>
              <a:t>첫 번째 </a:t>
            </a:r>
            <a:r>
              <a:rPr lang="en-US" altLang="ko-KR" sz="1400" dirty="0" smtClean="0"/>
              <a:t>iteration </a:t>
            </a:r>
            <a:r>
              <a:rPr lang="ko-KR" altLang="en-US" sz="1400" dirty="0" smtClean="0"/>
              <a:t>의 경우</a:t>
            </a:r>
            <a:r>
              <a:rPr lang="en-US" altLang="ko-KR" sz="1400" dirty="0" smtClean="0"/>
              <a:t>&gt;</a:t>
            </a:r>
            <a:endParaRPr lang="ko-KR" altLang="en-US" sz="1400" dirty="0"/>
          </a:p>
        </p:txBody>
      </p:sp>
    </p:spTree>
    <p:extLst>
      <p:ext uri="{BB962C8B-B14F-4D97-AF65-F5344CB8AC3E}">
        <p14:creationId xmlns:p14="http://schemas.microsoft.com/office/powerpoint/2010/main" val="42660901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Message passing</a:t>
            </a:r>
            <a:endParaRPr lang="ko-KR" altLang="en-US" dirty="0"/>
          </a:p>
        </p:txBody>
      </p:sp>
      <p:sp>
        <p:nvSpPr>
          <p:cNvPr id="3" name="Content Placeholder 2"/>
          <p:cNvSpPr>
            <a:spLocks noGrp="1"/>
          </p:cNvSpPr>
          <p:nvPr>
            <p:ph idx="1"/>
          </p:nvPr>
        </p:nvSpPr>
        <p:spPr>
          <a:xfrm>
            <a:off x="685800" y="2128838"/>
            <a:ext cx="8458200" cy="4114800"/>
          </a:xfrm>
        </p:spPr>
        <p:txBody>
          <a:bodyPr/>
          <a:lstStyle/>
          <a:p>
            <a:r>
              <a:rPr lang="ko-KR" altLang="en-US" sz="2000" dirty="0"/>
              <a:t>앞에서 살펴본 </a:t>
            </a:r>
            <a:r>
              <a:rPr lang="en-US" altLang="ko-KR" sz="2000" dirty="0"/>
              <a:t>convolution filtering</a:t>
            </a:r>
            <a:r>
              <a:rPr lang="ko-KR" altLang="en-US" sz="2000" dirty="0"/>
              <a:t>과의 </a:t>
            </a:r>
            <a:r>
              <a:rPr lang="ko-KR" altLang="en-US" sz="2000" dirty="0" smtClean="0"/>
              <a:t>비교 </a:t>
            </a:r>
            <a:r>
              <a:rPr lang="en-US" altLang="ko-KR" sz="2000" dirty="0" smtClean="0"/>
              <a:t>(cont’d)</a:t>
            </a:r>
          </a:p>
          <a:p>
            <a:pPr lvl="1"/>
            <a:r>
              <a:rPr lang="ko-KR" altLang="en-US" sz="1800" dirty="0" smtClean="0"/>
              <a:t>앞의 과정은</a:t>
            </a:r>
            <a:r>
              <a:rPr lang="en-US" altLang="ko-KR" sz="1800" dirty="0" smtClean="0"/>
              <a:t>, </a:t>
            </a:r>
            <a:r>
              <a:rPr lang="ko-KR" altLang="en-US" sz="1800" dirty="0" smtClean="0"/>
              <a:t>특정 노드 </a:t>
            </a:r>
            <a:r>
              <a:rPr lang="en-US" altLang="ko-KR" sz="1800" dirty="0" smtClean="0"/>
              <a:t>(say </a:t>
            </a:r>
            <a:r>
              <a:rPr lang="ko-KR" altLang="en-US" sz="1800" dirty="0" smtClean="0"/>
              <a:t>노드 </a:t>
            </a:r>
            <a:r>
              <a:rPr lang="en-US" altLang="ko-KR" sz="1800" dirty="0" smtClean="0"/>
              <a:t>u)</a:t>
            </a:r>
            <a:r>
              <a:rPr lang="ko-KR" altLang="en-US" sz="1800" dirty="0" smtClean="0"/>
              <a:t>에 대해서 아래와 같이 표현 가능</a:t>
            </a:r>
            <a:endParaRPr lang="en-US" altLang="ko-KR" sz="1800" dirty="0" smtClean="0"/>
          </a:p>
          <a:p>
            <a:pPr lvl="1"/>
            <a:endParaRPr lang="en-US" altLang="ko-KR" sz="1800" dirty="0"/>
          </a:p>
          <a:p>
            <a:pPr lvl="1"/>
            <a:endParaRPr lang="en-US" altLang="ko-KR" sz="1800" dirty="0" smtClean="0"/>
          </a:p>
          <a:p>
            <a:pPr lvl="1"/>
            <a:endParaRPr lang="en-US" altLang="ko-KR" sz="1800" dirty="0"/>
          </a:p>
          <a:p>
            <a:pPr lvl="1"/>
            <a:r>
              <a:rPr lang="ko-KR" altLang="en-US" sz="1800" dirty="0" smtClean="0"/>
              <a:t>앞의 경우</a:t>
            </a:r>
            <a:r>
              <a:rPr lang="en-US" altLang="ko-KR" sz="1800" dirty="0" smtClean="0"/>
              <a:t>,</a:t>
            </a:r>
            <a:r>
              <a:rPr lang="ko-KR" altLang="en-US" sz="1800" dirty="0" smtClean="0"/>
              <a:t> </a:t>
            </a:r>
            <a:r>
              <a:rPr lang="en-US" altLang="ko-KR" sz="1800" dirty="0"/>
              <a:t>update()</a:t>
            </a:r>
            <a:r>
              <a:rPr lang="ko-KR" altLang="en-US" sz="1800" dirty="0"/>
              <a:t>와 </a:t>
            </a:r>
            <a:r>
              <a:rPr lang="en-US" altLang="ko-KR" sz="1800" dirty="0"/>
              <a:t>aggregate() </a:t>
            </a:r>
            <a:r>
              <a:rPr lang="ko-KR" altLang="en-US" sz="1800" dirty="0"/>
              <a:t>함수는 단순히 더하기를 하는 </a:t>
            </a:r>
            <a:r>
              <a:rPr lang="ko-KR" altLang="en-US" sz="1800" dirty="0" smtClean="0"/>
              <a:t>함수</a:t>
            </a:r>
            <a:endParaRPr lang="en-US" altLang="ko-KR" sz="1800" dirty="0" smtClean="0"/>
          </a:p>
          <a:p>
            <a:pPr lvl="1"/>
            <a:r>
              <a:rPr lang="ko-KR" altLang="en-US" sz="1800" dirty="0" smtClean="0"/>
              <a:t>이는 </a:t>
            </a:r>
            <a:r>
              <a:rPr lang="en-US" altLang="ko-KR" sz="1800" dirty="0" smtClean="0"/>
              <a:t>convolution filter</a:t>
            </a:r>
            <a:r>
              <a:rPr lang="ko-KR" altLang="en-US" sz="1800" dirty="0" smtClean="0"/>
              <a:t>도 </a:t>
            </a:r>
            <a:r>
              <a:rPr lang="en-US" altLang="ko-KR" sz="1800" dirty="0" smtClean="0"/>
              <a:t>message passing </a:t>
            </a:r>
            <a:r>
              <a:rPr lang="ko-KR" altLang="en-US" sz="1800" dirty="0" smtClean="0"/>
              <a:t>방법으로 표현할 수 있다는 것을 의미</a:t>
            </a:r>
            <a:endParaRPr lang="en-US" altLang="ko-KR" sz="1800" dirty="0" smtClean="0"/>
          </a:p>
          <a:p>
            <a:pPr lvl="1"/>
            <a:r>
              <a:rPr lang="ko-KR" altLang="en-US" sz="1800" dirty="0" smtClean="0"/>
              <a:t>참고</a:t>
            </a:r>
            <a:r>
              <a:rPr lang="en-US" altLang="ko-KR" sz="1800" dirty="0" smtClean="0"/>
              <a:t>: </a:t>
            </a:r>
            <a:r>
              <a:rPr lang="ko-KR" altLang="en-US" sz="1800" dirty="0" smtClean="0"/>
              <a:t>앞의 필터는 </a:t>
            </a:r>
            <a:r>
              <a:rPr lang="en-US" altLang="ko-KR" sz="1800" dirty="0" err="1" smtClean="0"/>
              <a:t>GCN</a:t>
            </a:r>
            <a:r>
              <a:rPr lang="ko-KR" altLang="en-US" sz="1800" dirty="0" smtClean="0"/>
              <a:t>의 필터와 유사</a:t>
            </a:r>
            <a:endParaRPr lang="en-US" altLang="ko-KR" sz="1800" dirty="0" smtClean="0"/>
          </a:p>
          <a:p>
            <a:r>
              <a:rPr lang="ko-KR" altLang="en-US" sz="2000" dirty="0" smtClean="0"/>
              <a:t>실제 분석에서의 </a:t>
            </a:r>
            <a:r>
              <a:rPr lang="en-US" altLang="ko-KR" sz="2000" dirty="0" smtClean="0"/>
              <a:t>message passing</a:t>
            </a:r>
            <a:r>
              <a:rPr lang="ko-KR" altLang="en-US" sz="2000" dirty="0" smtClean="0"/>
              <a:t>은 아래와 같이 가중치를 사용</a:t>
            </a:r>
            <a:endParaRPr lang="en-US" altLang="ko-KR" sz="2000" dirty="0"/>
          </a:p>
          <a:p>
            <a:pPr marL="0" indent="0">
              <a:buNone/>
            </a:pPr>
            <a:endParaRPr lang="ko-KR" altLang="en-US" sz="2000" dirty="0"/>
          </a:p>
        </p:txBody>
      </p:sp>
      <p:sp>
        <p:nvSpPr>
          <p:cNvPr id="4" name="Date Placeholder 3"/>
          <p:cNvSpPr>
            <a:spLocks noGrp="1"/>
          </p:cNvSpPr>
          <p:nvPr>
            <p:ph type="dt" sz="half" idx="10"/>
          </p:nvPr>
        </p:nvSpPr>
        <p:spPr/>
        <p:txBody>
          <a:bodyPr/>
          <a:lstStyle/>
          <a:p>
            <a:fld id="{B5C0A2C9-DA3E-496B-B1D1-FDA0C5716C8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45</a:t>
            </a:fld>
            <a:endParaRPr lang="en-US"/>
          </a:p>
        </p:txBody>
      </p:sp>
      <mc:AlternateContent xmlns:mc="http://schemas.openxmlformats.org/markup-compatibility/2006" xmlns:a14="http://schemas.microsoft.com/office/drawing/2010/main">
        <mc:Choice Requires="a14">
          <p:sp>
            <p:nvSpPr>
              <p:cNvPr id="8" name="Rectangle 7"/>
              <p:cNvSpPr/>
              <p:nvPr/>
            </p:nvSpPr>
            <p:spPr>
              <a:xfrm>
                <a:off x="2114550" y="2895600"/>
                <a:ext cx="6657975" cy="58214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h</m:t>
                          </m:r>
                        </m:e>
                        <m:sub>
                          <m:r>
                            <a:rPr lang="ko-KR" altLang="en-US" i="1">
                              <a:latin typeface="Cambria Math" panose="02040503050406030204" pitchFamily="18" charset="0"/>
                            </a:rPr>
                            <m:t>𝑢</m:t>
                          </m:r>
                        </m:sub>
                        <m:sup>
                          <m:d>
                            <m:dPr>
                              <m:ctrlPr>
                                <a:rPr lang="ko-KR" altLang="en-US" i="1">
                                  <a:latin typeface="Cambria Math" panose="02040503050406030204" pitchFamily="18" charset="0"/>
                                </a:rPr>
                              </m:ctrlPr>
                            </m:dPr>
                            <m:e>
                              <m:r>
                                <a:rPr lang="ko-KR" altLang="en-US" i="1">
                                  <a:latin typeface="Cambria Math" panose="02040503050406030204" pitchFamily="18" charset="0"/>
                                </a:rPr>
                                <m:t>𝑘</m:t>
                              </m:r>
                              <m:r>
                                <a:rPr lang="ko-KR" altLang="en-US" i="0">
                                  <a:latin typeface="Cambria Math" panose="02040503050406030204" pitchFamily="18" charset="0"/>
                                </a:rPr>
                                <m:t>+1</m:t>
                              </m:r>
                            </m:e>
                          </m:d>
                        </m:sup>
                      </m:sSubSup>
                      <m:r>
                        <a:rPr lang="ko-KR" altLang="en-US" i="0">
                          <a:latin typeface="Cambria Math" panose="02040503050406030204" pitchFamily="18" charset="0"/>
                        </a:rPr>
                        <m:t>=</m:t>
                      </m:r>
                      <m:r>
                        <m:rPr>
                          <m:sty m:val="p"/>
                        </m:rPr>
                        <a:rPr lang="ko-KR" altLang="en-US" i="0">
                          <a:latin typeface="Cambria Math" panose="02040503050406030204" pitchFamily="18" charset="0"/>
                        </a:rPr>
                        <m:t>UPDATE</m:t>
                      </m:r>
                      <m:d>
                        <m:dPr>
                          <m:ctrlPr>
                            <a:rPr lang="ko-KR" altLang="en-US" i="1">
                              <a:latin typeface="Cambria Math" panose="02040503050406030204" pitchFamily="18" charset="0"/>
                            </a:rPr>
                          </m:ctrlPr>
                        </m:dPr>
                        <m:e>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h</m:t>
                              </m:r>
                            </m:e>
                            <m:sub>
                              <m:r>
                                <a:rPr lang="ko-KR" altLang="en-US" i="1">
                                  <a:latin typeface="Cambria Math" panose="02040503050406030204" pitchFamily="18" charset="0"/>
                                </a:rPr>
                                <m:t>𝑢</m:t>
                              </m:r>
                            </m:sub>
                            <m:sup>
                              <m:d>
                                <m:dPr>
                                  <m:ctrlPr>
                                    <a:rPr lang="ko-KR" altLang="en-US" i="1">
                                      <a:latin typeface="Cambria Math" panose="02040503050406030204" pitchFamily="18" charset="0"/>
                                    </a:rPr>
                                  </m:ctrlPr>
                                </m:dPr>
                                <m:e>
                                  <m:r>
                                    <a:rPr lang="ko-KR" altLang="en-US" i="1">
                                      <a:latin typeface="Cambria Math" panose="02040503050406030204" pitchFamily="18" charset="0"/>
                                    </a:rPr>
                                    <m:t>𝑘</m:t>
                                  </m:r>
                                </m:e>
                              </m:d>
                            </m:sup>
                          </m:sSubSup>
                          <m:r>
                            <a:rPr lang="ko-KR" altLang="en-US" i="0">
                              <a:latin typeface="Cambria Math" panose="02040503050406030204" pitchFamily="18" charset="0"/>
                            </a:rPr>
                            <m:t>, </m:t>
                          </m:r>
                          <m:r>
                            <a:rPr lang="ko-KR" altLang="en-US" i="1">
                              <a:latin typeface="Cambria Math" panose="02040503050406030204" pitchFamily="18" charset="0"/>
                            </a:rPr>
                            <m:t>𝐴𝐺𝐺𝑅𝐸𝐺𝐴𝑇𝐸</m:t>
                          </m:r>
                          <m:d>
                            <m:dPr>
                              <m:ctrlPr>
                                <a:rPr lang="ko-KR" altLang="en-US" i="1">
                                  <a:latin typeface="Cambria Math" panose="02040503050406030204" pitchFamily="18" charset="0"/>
                                </a:rPr>
                              </m:ctrlPr>
                            </m:dPr>
                            <m:e>
                              <m:d>
                                <m:dPr>
                                  <m:begChr m:val="["/>
                                  <m:endChr m:val="]"/>
                                  <m:ctrlPr>
                                    <a:rPr lang="ko-KR" altLang="en-US" i="1">
                                      <a:latin typeface="Cambria Math" panose="02040503050406030204" pitchFamily="18" charset="0"/>
                                    </a:rPr>
                                  </m:ctrlPr>
                                </m:dPr>
                                <m:e>
                                  <m:d>
                                    <m:dPr>
                                      <m:begChr m:val=""/>
                                      <m:ctrlPr>
                                        <a:rPr lang="ko-KR" altLang="en-US" i="1">
                                          <a:latin typeface="Cambria Math" panose="02040503050406030204" pitchFamily="18" charset="0"/>
                                        </a:rPr>
                                      </m:ctrlPr>
                                    </m:dPr>
                                    <m:e>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h</m:t>
                                          </m:r>
                                        </m:e>
                                        <m:sub>
                                          <m:r>
                                            <a:rPr lang="ko-KR" altLang="en-US" i="1">
                                              <a:latin typeface="Cambria Math" panose="02040503050406030204" pitchFamily="18" charset="0"/>
                                            </a:rPr>
                                            <m:t>𝑣</m:t>
                                          </m:r>
                                        </m:sub>
                                        <m:sup>
                                          <m:d>
                                            <m:dPr>
                                              <m:ctrlPr>
                                                <a:rPr lang="ko-KR" altLang="en-US" i="1">
                                                  <a:latin typeface="Cambria Math" panose="02040503050406030204" pitchFamily="18" charset="0"/>
                                                </a:rPr>
                                              </m:ctrlPr>
                                            </m:dPr>
                                            <m:e>
                                              <m:r>
                                                <a:rPr lang="ko-KR" altLang="en-US" i="1">
                                                  <a:latin typeface="Cambria Math" panose="02040503050406030204" pitchFamily="18" charset="0"/>
                                                </a:rPr>
                                                <m:t>𝑘</m:t>
                                              </m:r>
                                            </m:e>
                                          </m:d>
                                        </m:sup>
                                      </m:sSubSup>
                                      <m:r>
                                        <a:rPr lang="ko-KR" altLang="en-US" i="0">
                                          <a:latin typeface="Cambria Math" panose="02040503050406030204" pitchFamily="18" charset="0"/>
                                        </a:rPr>
                                        <m:t>, ∀</m:t>
                                      </m:r>
                                      <m:r>
                                        <a:rPr lang="ko-KR" altLang="en-US" i="1">
                                          <a:latin typeface="Cambria Math" panose="02040503050406030204" pitchFamily="18" charset="0"/>
                                        </a:rPr>
                                        <m:t>𝑣</m:t>
                                      </m:r>
                                      <m:r>
                                        <a:rPr lang="ko-KR" altLang="en-US" i="0">
                                          <a:latin typeface="Cambria Math" panose="02040503050406030204" pitchFamily="18" charset="0"/>
                                        </a:rPr>
                                        <m:t>∈</m:t>
                                      </m:r>
                                      <m:r>
                                        <a:rPr lang="ko-KR" altLang="en-US" i="1">
                                          <a:latin typeface="Cambria Math" panose="02040503050406030204" pitchFamily="18" charset="0"/>
                                        </a:rPr>
                                        <m:t>𝑁</m:t>
                                      </m:r>
                                      <m:r>
                                        <a:rPr lang="ko-KR" altLang="en-US" i="0">
                                          <a:latin typeface="Cambria Math" panose="02040503050406030204" pitchFamily="18" charset="0"/>
                                        </a:rPr>
                                        <m:t>(</m:t>
                                      </m:r>
                                      <m:r>
                                        <a:rPr lang="ko-KR" altLang="en-US" i="1">
                                          <a:latin typeface="Cambria Math" panose="02040503050406030204" pitchFamily="18" charset="0"/>
                                        </a:rPr>
                                        <m:t>𝑢</m:t>
                                      </m:r>
                                    </m:e>
                                  </m:d>
                                </m:e>
                              </m:d>
                            </m:e>
                          </m:d>
                        </m:e>
                      </m:d>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2114550" y="2895600"/>
                <a:ext cx="6657975" cy="582147"/>
              </a:xfrm>
              <a:prstGeom prst="rect">
                <a:avLst/>
              </a:prstGeom>
              <a:blipFill>
                <a:blip r:embed="rId2"/>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447800" y="5537765"/>
                <a:ext cx="6629400" cy="582147"/>
              </a:xfrm>
              <a:prstGeom prst="rect">
                <a:avLst/>
              </a:prstGeom>
            </p:spPr>
            <p:txBody>
              <a:bodyPr wrap="square">
                <a:spAutoFit/>
              </a:bodyPr>
              <a:lstStyle/>
              <a:p>
                <a:pPr latinLnBrk="1"/>
                <a14:m>
                  <m:oMathPara xmlns:m="http://schemas.openxmlformats.org/officeDocument/2006/math">
                    <m:oMathParaPr>
                      <m:jc m:val="centerGroup"/>
                    </m:oMathParaPr>
                    <m:oMath xmlns:m="http://schemas.openxmlformats.org/officeDocument/2006/math">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h</m:t>
                          </m:r>
                        </m:e>
                        <m:sub>
                          <m:r>
                            <a:rPr lang="en-US" altLang="ko-KR" i="1">
                              <a:latin typeface="Cambria Math" panose="02040503050406030204" pitchFamily="18" charset="0"/>
                            </a:rPr>
                            <m:t>𝑢</m:t>
                          </m:r>
                        </m:sub>
                        <m:sup>
                          <m:d>
                            <m:dPr>
                              <m:ctrlPr>
                                <a:rPr lang="ko-KR" altLang="ko-KR" i="1">
                                  <a:latin typeface="Cambria Math" panose="02040503050406030204" pitchFamily="18" charset="0"/>
                                </a:rPr>
                              </m:ctrlPr>
                            </m:dPr>
                            <m:e>
                              <m:r>
                                <a:rPr lang="en-US" altLang="ko-KR" i="1">
                                  <a:latin typeface="Cambria Math" panose="02040503050406030204" pitchFamily="18" charset="0"/>
                                </a:rPr>
                                <m:t>𝑘</m:t>
                              </m:r>
                              <m:r>
                                <a:rPr lang="en-US" altLang="ko-KR" i="1">
                                  <a:latin typeface="Cambria Math" panose="02040503050406030204" pitchFamily="18" charset="0"/>
                                </a:rPr>
                                <m:t>+1</m:t>
                              </m:r>
                            </m:e>
                          </m:d>
                        </m:sup>
                      </m:sSubSup>
                      <m:r>
                        <a:rPr lang="en-US" altLang="ko-KR">
                          <a:latin typeface="Cambria Math" panose="02040503050406030204" pitchFamily="18" charset="0"/>
                        </a:rPr>
                        <m:t>=</m:t>
                      </m:r>
                      <m:r>
                        <m:rPr>
                          <m:sty m:val="p"/>
                        </m:rPr>
                        <a:rPr lang="en-US" altLang="ko-KR">
                          <a:latin typeface="Cambria Math" panose="02040503050406030204" pitchFamily="18" charset="0"/>
                        </a:rPr>
                        <m:t>UPDATE</m:t>
                      </m:r>
                      <m:d>
                        <m:dPr>
                          <m:ctrlPr>
                            <a:rPr lang="ko-KR" altLang="ko-KR" i="1">
                              <a:latin typeface="Cambria Math" panose="02040503050406030204" pitchFamily="18" charset="0"/>
                            </a:rPr>
                          </m:ctrlPr>
                        </m:dPr>
                        <m:e>
                          <m:sSub>
                            <m:sSubPr>
                              <m:ctrlPr>
                                <a:rPr lang="ko-KR"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1</m:t>
                              </m:r>
                            </m:sub>
                          </m:sSub>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h</m:t>
                              </m:r>
                            </m:e>
                            <m:sub>
                              <m:r>
                                <a:rPr lang="en-US" altLang="ko-KR" i="1">
                                  <a:latin typeface="Cambria Math" panose="02040503050406030204" pitchFamily="18" charset="0"/>
                                </a:rPr>
                                <m:t>𝑢</m:t>
                              </m:r>
                            </m:sub>
                            <m:sup>
                              <m:d>
                                <m:dPr>
                                  <m:ctrlPr>
                                    <a:rPr lang="ko-KR" altLang="ko-KR" i="1">
                                      <a:latin typeface="Cambria Math" panose="02040503050406030204" pitchFamily="18" charset="0"/>
                                    </a:rPr>
                                  </m:ctrlPr>
                                </m:dPr>
                                <m:e>
                                  <m:r>
                                    <a:rPr lang="en-US" altLang="ko-KR" i="1">
                                      <a:latin typeface="Cambria Math" panose="02040503050406030204" pitchFamily="18" charset="0"/>
                                    </a:rPr>
                                    <m:t>𝑘</m:t>
                                  </m:r>
                                </m:e>
                              </m:d>
                            </m:sup>
                          </m:sSubSup>
                          <m:r>
                            <a:rPr lang="en-US" altLang="ko-KR" i="1">
                              <a:latin typeface="Cambria Math" panose="02040503050406030204" pitchFamily="18" charset="0"/>
                            </a:rPr>
                            <m:t>, </m:t>
                          </m:r>
                          <m:r>
                            <a:rPr lang="en-US" altLang="ko-KR" i="1">
                              <a:latin typeface="Cambria Math" panose="02040503050406030204" pitchFamily="18" charset="0"/>
                            </a:rPr>
                            <m:t>𝐴𝐺𝐺𝑅𝐸𝐺𝐴𝑇𝐸</m:t>
                          </m:r>
                          <m:d>
                            <m:dPr>
                              <m:ctrlPr>
                                <a:rPr lang="ko-KR" altLang="ko-KR" i="1">
                                  <a:latin typeface="Cambria Math" panose="02040503050406030204" pitchFamily="18" charset="0"/>
                                </a:rPr>
                              </m:ctrlPr>
                            </m:dPr>
                            <m:e>
                              <m:d>
                                <m:dPr>
                                  <m:begChr m:val="["/>
                                  <m:endChr m:val="]"/>
                                  <m:ctrlPr>
                                    <a:rPr lang="ko-KR" altLang="ko-KR" i="1">
                                      <a:latin typeface="Cambria Math" panose="02040503050406030204" pitchFamily="18" charset="0"/>
                                    </a:rPr>
                                  </m:ctrlPr>
                                </m:dPr>
                                <m:e>
                                  <m:sSub>
                                    <m:sSubPr>
                                      <m:ctrlPr>
                                        <a:rPr lang="ko-KR" altLang="ko-KR" i="1">
                                          <a:latin typeface="Cambria Math" panose="02040503050406030204" pitchFamily="18" charset="0"/>
                                        </a:rPr>
                                      </m:ctrlPr>
                                    </m:sSubPr>
                                    <m:e>
                                      <m:r>
                                        <a:rPr lang="en-US" altLang="ko-KR" i="1">
                                          <a:latin typeface="Cambria Math" panose="02040503050406030204" pitchFamily="18" charset="0"/>
                                        </a:rPr>
                                        <m:t>𝑊</m:t>
                                      </m:r>
                                    </m:e>
                                    <m:sub>
                                      <m:r>
                                        <a:rPr lang="en-US" altLang="ko-KR" i="1">
                                          <a:latin typeface="Cambria Math" panose="02040503050406030204" pitchFamily="18" charset="0"/>
                                        </a:rPr>
                                        <m:t>2</m:t>
                                      </m:r>
                                    </m:sub>
                                  </m:sSub>
                                  <m:sSubSup>
                                    <m:sSubSupPr>
                                      <m:ctrlPr>
                                        <a:rPr lang="ko-KR" altLang="ko-KR" i="1">
                                          <a:latin typeface="Cambria Math" panose="02040503050406030204" pitchFamily="18" charset="0"/>
                                        </a:rPr>
                                      </m:ctrlPr>
                                    </m:sSubSupPr>
                                    <m:e>
                                      <m:r>
                                        <a:rPr lang="en-US" altLang="ko-KR" i="1">
                                          <a:latin typeface="Cambria Math" panose="02040503050406030204" pitchFamily="18" charset="0"/>
                                        </a:rPr>
                                        <m:t>h</m:t>
                                      </m:r>
                                    </m:e>
                                    <m:sub>
                                      <m:r>
                                        <a:rPr lang="en-US" altLang="ko-KR" i="1">
                                          <a:latin typeface="Cambria Math" panose="02040503050406030204" pitchFamily="18" charset="0"/>
                                        </a:rPr>
                                        <m:t>𝑣</m:t>
                                      </m:r>
                                    </m:sub>
                                    <m:sup>
                                      <m:d>
                                        <m:dPr>
                                          <m:ctrlPr>
                                            <a:rPr lang="ko-KR" altLang="ko-KR" i="1">
                                              <a:latin typeface="Cambria Math" panose="02040503050406030204" pitchFamily="18" charset="0"/>
                                            </a:rPr>
                                          </m:ctrlPr>
                                        </m:dPr>
                                        <m:e>
                                          <m:r>
                                            <a:rPr lang="en-US" altLang="ko-KR" i="1">
                                              <a:latin typeface="Cambria Math" panose="02040503050406030204" pitchFamily="18" charset="0"/>
                                            </a:rPr>
                                            <m:t>𝑘</m:t>
                                          </m:r>
                                        </m:e>
                                      </m:d>
                                    </m:sup>
                                  </m:sSubSup>
                                  <m:r>
                                    <a:rPr lang="en-US" altLang="ko-KR" i="1">
                                      <a:latin typeface="Cambria Math" panose="02040503050406030204" pitchFamily="18" charset="0"/>
                                    </a:rPr>
                                    <m:t>, ∀</m:t>
                                  </m:r>
                                  <m:r>
                                    <a:rPr lang="en-US" altLang="ko-KR" i="1">
                                      <a:latin typeface="Cambria Math" panose="02040503050406030204" pitchFamily="18" charset="0"/>
                                    </a:rPr>
                                    <m:t>𝑣</m:t>
                                  </m:r>
                                  <m:r>
                                    <a:rPr lang="en-US" altLang="ko-KR" i="1">
                                      <a:latin typeface="Cambria Math" panose="02040503050406030204" pitchFamily="18" charset="0"/>
                                    </a:rPr>
                                    <m:t>∈</m:t>
                                  </m:r>
                                  <m:r>
                                    <a:rPr lang="en-US" altLang="ko-KR" i="1">
                                      <a:latin typeface="Cambria Math" panose="02040503050406030204" pitchFamily="18" charset="0"/>
                                    </a:rPr>
                                    <m:t>𝑁</m:t>
                                  </m:r>
                                  <m:r>
                                    <a:rPr lang="en-US" altLang="ko-KR" i="1">
                                      <a:latin typeface="Cambria Math" panose="02040503050406030204" pitchFamily="18" charset="0"/>
                                    </a:rPr>
                                    <m:t>(</m:t>
                                  </m:r>
                                  <m:r>
                                    <a:rPr lang="en-US" altLang="ko-KR" i="1">
                                      <a:latin typeface="Cambria Math" panose="02040503050406030204" pitchFamily="18" charset="0"/>
                                    </a:rPr>
                                    <m:t>𝑢</m:t>
                                  </m:r>
                                  <m:r>
                                    <a:rPr lang="en-US" altLang="ko-KR" i="1">
                                      <a:latin typeface="Cambria Math" panose="02040503050406030204" pitchFamily="18" charset="0"/>
                                    </a:rPr>
                                    <m:t>)</m:t>
                                  </m:r>
                                </m:e>
                              </m:d>
                            </m:e>
                          </m:d>
                        </m:e>
                      </m:d>
                    </m:oMath>
                  </m:oMathPara>
                </a14:m>
                <a:endParaRPr lang="ko-KR" altLang="ko-KR"/>
              </a:p>
            </p:txBody>
          </p:sp>
        </mc:Choice>
        <mc:Fallback xmlns="">
          <p:sp>
            <p:nvSpPr>
              <p:cNvPr id="9" name="Rectangle 8"/>
              <p:cNvSpPr>
                <a:spLocks noRot="1" noChangeAspect="1" noMove="1" noResize="1" noEditPoints="1" noAdjustHandles="1" noChangeArrowheads="1" noChangeShapeType="1" noTextEdit="1"/>
              </p:cNvSpPr>
              <p:nvPr/>
            </p:nvSpPr>
            <p:spPr>
              <a:xfrm>
                <a:off x="1447800" y="5537765"/>
                <a:ext cx="6629400" cy="582147"/>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9616629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r>
              <a:rPr lang="en-US" altLang="ko-KR" dirty="0" smtClean="0"/>
              <a:t> filters</a:t>
            </a:r>
            <a:endParaRPr lang="ko-KR" altLang="en-US" dirty="0"/>
          </a:p>
        </p:txBody>
      </p:sp>
      <p:sp>
        <p:nvSpPr>
          <p:cNvPr id="4" name="Date Placeholder 3"/>
          <p:cNvSpPr>
            <a:spLocks noGrp="1"/>
          </p:cNvSpPr>
          <p:nvPr>
            <p:ph type="dt" sz="half" idx="10"/>
          </p:nvPr>
        </p:nvSpPr>
        <p:spPr/>
        <p:txBody>
          <a:bodyPr/>
          <a:lstStyle/>
          <a:p>
            <a:fld id="{48B045EB-B1F3-4889-AEDF-C3DA03EDB6FA}"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46</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27" y="815848"/>
            <a:ext cx="8829675" cy="4842271"/>
          </a:xfrm>
          <a:prstGeom prst="rect">
            <a:avLst/>
          </a:prstGeom>
          <a:noFill/>
          <a:ln>
            <a:noFill/>
          </a:ln>
        </p:spPr>
      </p:pic>
      <p:sp>
        <p:nvSpPr>
          <p:cNvPr id="9" name="Rectangle 8"/>
          <p:cNvSpPr/>
          <p:nvPr/>
        </p:nvSpPr>
        <p:spPr>
          <a:xfrm>
            <a:off x="1239722" y="5751641"/>
            <a:ext cx="6750050" cy="461665"/>
          </a:xfrm>
          <a:prstGeom prst="rect">
            <a:avLst/>
          </a:prstGeom>
        </p:spPr>
        <p:txBody>
          <a:bodyPr wrap="square">
            <a:spAutoFit/>
          </a:bodyPr>
          <a:lstStyle/>
          <a:p>
            <a:r>
              <a:rPr lang="en-US" altLang="ko-KR" sz="1200" dirty="0">
                <a:solidFill>
                  <a:srgbClr val="222222"/>
                </a:solidFill>
                <a:latin typeface="Arial" panose="020B0604020202020204" pitchFamily="34" charset="0"/>
              </a:rPr>
              <a:t>Zhou, J., Cui, G., Hu, S., Zhang, Z., Yang, C., Liu, Z., ... &amp; Sun, M. (2020). Graph neural networks: A review of methods and applications. </a:t>
            </a:r>
            <a:r>
              <a:rPr lang="en-US" altLang="ko-KR" sz="1200" i="1" dirty="0">
                <a:solidFill>
                  <a:srgbClr val="222222"/>
                </a:solidFill>
                <a:latin typeface="Arial" panose="020B0604020202020204" pitchFamily="34" charset="0"/>
              </a:rPr>
              <a:t>AI open</a:t>
            </a:r>
            <a:r>
              <a:rPr lang="en-US" altLang="ko-KR" sz="1200" dirty="0">
                <a:solidFill>
                  <a:srgbClr val="222222"/>
                </a:solidFill>
                <a:latin typeface="Arial" panose="020B0604020202020204" pitchFamily="34" charset="0"/>
              </a:rPr>
              <a:t>, </a:t>
            </a:r>
            <a:r>
              <a:rPr lang="en-US" altLang="ko-KR" sz="1200" i="1" dirty="0">
                <a:solidFill>
                  <a:srgbClr val="222222"/>
                </a:solidFill>
                <a:latin typeface="Arial" panose="020B0604020202020204" pitchFamily="34" charset="0"/>
              </a:rPr>
              <a:t>1</a:t>
            </a:r>
            <a:r>
              <a:rPr lang="en-US" altLang="ko-KR" sz="1200" dirty="0">
                <a:solidFill>
                  <a:srgbClr val="222222"/>
                </a:solidFill>
                <a:latin typeface="Arial" panose="020B0604020202020204" pitchFamily="34" charset="0"/>
              </a:rPr>
              <a:t>, 57-81.</a:t>
            </a:r>
            <a:endParaRPr lang="ko-KR" altLang="en-US" sz="1200" dirty="0"/>
          </a:p>
        </p:txBody>
      </p:sp>
      <p:sp>
        <p:nvSpPr>
          <p:cNvPr id="11" name="Rectangle 10"/>
          <p:cNvSpPr/>
          <p:nvPr/>
        </p:nvSpPr>
        <p:spPr>
          <a:xfrm>
            <a:off x="-154723" y="76200"/>
            <a:ext cx="9115425" cy="584775"/>
          </a:xfrm>
          <a:prstGeom prst="rect">
            <a:avLst/>
          </a:prstGeom>
        </p:spPr>
        <p:txBody>
          <a:bodyPr wrap="square">
            <a:spAutoFit/>
          </a:bodyPr>
          <a:lstStyle/>
          <a:p>
            <a:pPr lvl="1"/>
            <a:r>
              <a:rPr lang="en-US" altLang="ko-KR" sz="1600" dirty="0"/>
              <a:t>Filtering </a:t>
            </a:r>
            <a:r>
              <a:rPr lang="ko-KR" altLang="ko-KR" sz="1600" dirty="0"/>
              <a:t>과정에 사용되는 방법들은 크게 </a:t>
            </a:r>
            <a:r>
              <a:rPr lang="en-US" altLang="ko-KR" sz="1600" dirty="0"/>
              <a:t>Convolution </a:t>
            </a:r>
            <a:r>
              <a:rPr lang="ko-KR" altLang="ko-KR" sz="1600" dirty="0"/>
              <a:t>기반 방법과 </a:t>
            </a:r>
            <a:r>
              <a:rPr lang="en-US" altLang="ko-KR" sz="1600" dirty="0"/>
              <a:t>Recurrent </a:t>
            </a:r>
            <a:r>
              <a:rPr lang="ko-KR" altLang="ko-KR" sz="1600" dirty="0"/>
              <a:t>기반 방법으로 구분</a:t>
            </a:r>
            <a:r>
              <a:rPr lang="en-US" altLang="ko-KR" sz="1600" dirty="0"/>
              <a:t> (</a:t>
            </a:r>
            <a:r>
              <a:rPr lang="ko-KR" altLang="en-US" sz="1600" dirty="0"/>
              <a:t>참고</a:t>
            </a:r>
            <a:r>
              <a:rPr lang="en-US" altLang="ko-KR" sz="1600" dirty="0"/>
              <a:t>: Filtering </a:t>
            </a:r>
            <a:r>
              <a:rPr lang="ko-KR" altLang="en-US" sz="1600" dirty="0"/>
              <a:t>과정을 </a:t>
            </a:r>
            <a:r>
              <a:rPr lang="en-US" altLang="ko-KR" sz="1600" dirty="0"/>
              <a:t>propagation </a:t>
            </a:r>
            <a:r>
              <a:rPr lang="ko-KR" altLang="en-US" sz="1600" dirty="0"/>
              <a:t>과정이라고도 함</a:t>
            </a:r>
            <a:r>
              <a:rPr lang="en-US" altLang="ko-KR" sz="1600" dirty="0"/>
              <a:t>)</a:t>
            </a:r>
            <a:endParaRPr lang="ko-KR" altLang="en-US" sz="1600" dirty="0"/>
          </a:p>
        </p:txBody>
      </p:sp>
    </p:spTree>
    <p:extLst>
      <p:ext uri="{BB962C8B-B14F-4D97-AF65-F5344CB8AC3E}">
        <p14:creationId xmlns:p14="http://schemas.microsoft.com/office/powerpoint/2010/main" val="197506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cap="none" dirty="0" smtClean="0"/>
              <a:t>Convolutional filters</a:t>
            </a:r>
            <a:endParaRPr lang="ko-KR" altLang="en-US" cap="none" dirty="0"/>
          </a:p>
        </p:txBody>
      </p:sp>
      <p:sp>
        <p:nvSpPr>
          <p:cNvPr id="3" name="Text Placeholder 2"/>
          <p:cNvSpPr>
            <a:spLocks noGrp="1"/>
          </p:cNvSpPr>
          <p:nvPr>
            <p:ph type="body" idx="1"/>
          </p:nvPr>
        </p:nvSpPr>
        <p:spPr/>
        <p:txBody>
          <a:bodyPr/>
          <a:lstStyle/>
          <a:p>
            <a:endParaRPr lang="ko-KR" altLang="en-US"/>
          </a:p>
        </p:txBody>
      </p:sp>
      <p:sp>
        <p:nvSpPr>
          <p:cNvPr id="4" name="Date Placeholder 3"/>
          <p:cNvSpPr>
            <a:spLocks noGrp="1"/>
          </p:cNvSpPr>
          <p:nvPr>
            <p:ph type="dt" sz="half" idx="10"/>
          </p:nvPr>
        </p:nvSpPr>
        <p:spPr/>
        <p:txBody>
          <a:bodyPr/>
          <a:lstStyle/>
          <a:p>
            <a:fld id="{2850EFE9-F1C4-40A5-A6BF-32970D18C0F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47</a:t>
            </a:fld>
            <a:endParaRPr lang="en-US"/>
          </a:p>
        </p:txBody>
      </p:sp>
    </p:spTree>
    <p:extLst>
      <p:ext uri="{BB962C8B-B14F-4D97-AF65-F5344CB8AC3E}">
        <p14:creationId xmlns:p14="http://schemas.microsoft.com/office/powerpoint/2010/main" val="1234981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Convolutional filters</a:t>
            </a:r>
            <a:endParaRPr lang="ko-KR" altLang="en-US" dirty="0"/>
          </a:p>
        </p:txBody>
      </p:sp>
      <p:sp>
        <p:nvSpPr>
          <p:cNvPr id="3" name="Content Placeholder 2"/>
          <p:cNvSpPr>
            <a:spLocks noGrp="1"/>
          </p:cNvSpPr>
          <p:nvPr>
            <p:ph idx="1"/>
          </p:nvPr>
        </p:nvSpPr>
        <p:spPr>
          <a:xfrm>
            <a:off x="1171575" y="1902619"/>
            <a:ext cx="7772400" cy="4114800"/>
          </a:xfrm>
        </p:spPr>
        <p:txBody>
          <a:bodyPr/>
          <a:lstStyle/>
          <a:p>
            <a:r>
              <a:rPr lang="en-US" altLang="ko-KR" sz="2000" dirty="0"/>
              <a:t>Convolutional </a:t>
            </a:r>
            <a:r>
              <a:rPr lang="en-US" altLang="ko-KR" sz="2000" dirty="0" smtClean="0"/>
              <a:t>filter</a:t>
            </a:r>
            <a:r>
              <a:rPr lang="ko-KR" altLang="en-US" sz="2000" dirty="0" smtClean="0"/>
              <a:t>의 구분</a:t>
            </a:r>
            <a:endParaRPr lang="en-US" altLang="ko-KR" sz="2000" dirty="0" smtClean="0"/>
          </a:p>
          <a:p>
            <a:pPr lvl="1"/>
            <a:r>
              <a:rPr lang="en-US" altLang="ko-KR" sz="1800" dirty="0"/>
              <a:t>spectral </a:t>
            </a:r>
            <a:r>
              <a:rPr lang="en-US" altLang="ko-KR" sz="1800" dirty="0" smtClean="0"/>
              <a:t>filter and </a:t>
            </a:r>
            <a:r>
              <a:rPr lang="en-US" altLang="ko-KR" sz="1800" dirty="0"/>
              <a:t>spatial filter</a:t>
            </a:r>
            <a:endParaRPr lang="ko-KR" altLang="en-US" sz="1800" dirty="0"/>
          </a:p>
        </p:txBody>
      </p:sp>
      <p:sp>
        <p:nvSpPr>
          <p:cNvPr id="4" name="Date Placeholder 3"/>
          <p:cNvSpPr>
            <a:spLocks noGrp="1"/>
          </p:cNvSpPr>
          <p:nvPr>
            <p:ph type="dt" sz="half" idx="10"/>
          </p:nvPr>
        </p:nvSpPr>
        <p:spPr/>
        <p:txBody>
          <a:bodyPr/>
          <a:lstStyle/>
          <a:p>
            <a:fld id="{1DDEF88E-238F-4952-B998-01D25DCA9F9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48</a:t>
            </a:fld>
            <a:endParaRPr lang="en-US"/>
          </a:p>
        </p:txBody>
      </p:sp>
      <p:pic>
        <p:nvPicPr>
          <p:cNvPr id="7" name="Picture 6" descr="https://3811644265-files.gitbook.io/~/files/v0/b/gitbook-legacy-files/o/assets%2F-LK1Q5wVABDXPa7Mueaw%2F-LySnzlUTJuKl1rB0bpi%2F-LySpZUaqTj5GRPLNYRJ%2Fhistory.png?alt=media&amp;token=c8fa4429-fad8-47b6-b3e3-3fdb61d30540"/>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1600" y="2667000"/>
            <a:ext cx="6705600" cy="3505200"/>
          </a:xfrm>
          <a:prstGeom prst="rect">
            <a:avLst/>
          </a:prstGeom>
          <a:noFill/>
          <a:ln>
            <a:noFill/>
          </a:ln>
        </p:spPr>
      </p:pic>
      <p:sp>
        <p:nvSpPr>
          <p:cNvPr id="8" name="Rectangle 7"/>
          <p:cNvSpPr/>
          <p:nvPr/>
        </p:nvSpPr>
        <p:spPr>
          <a:xfrm>
            <a:off x="762000" y="6208871"/>
            <a:ext cx="7620000" cy="273473"/>
          </a:xfrm>
          <a:prstGeom prst="rect">
            <a:avLst/>
          </a:prstGeom>
        </p:spPr>
        <p:txBody>
          <a:bodyPr wrap="square">
            <a:spAutoFit/>
          </a:bodyPr>
          <a:lstStyle/>
          <a:p>
            <a:pPr algn="just" latinLnBrk="1">
              <a:lnSpc>
                <a:spcPct val="107000"/>
              </a:lnSpc>
              <a:spcAft>
                <a:spcPts val="800"/>
              </a:spcAft>
            </a:pPr>
            <a:r>
              <a:rPr lang="en-US" altLang="ko-KR" sz="11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https://</a:t>
            </a:r>
            <a:r>
              <a:rPr lang="en-US" altLang="ko-KR" sz="11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chmx0929.gitbook.io</a:t>
            </a:r>
            <a:r>
              <a:rPr lang="en-US" altLang="ko-KR" sz="11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/machine-learning/</a:t>
            </a:r>
            <a:r>
              <a:rPr lang="en-US" altLang="ko-KR" sz="11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wang-luo-tu-mo-xing</a:t>
            </a:r>
            <a:r>
              <a:rPr lang="en-US" altLang="ko-KR" sz="11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a:t>
            </a:r>
            <a:r>
              <a:rPr lang="en-US" altLang="ko-KR" sz="11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wang-luo-tu-mo-xing</a:t>
            </a:r>
            <a:r>
              <a:rPr lang="en-US" altLang="ko-KR" sz="11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/graph-neural-network</a:t>
            </a:r>
            <a:r>
              <a:rPr lang="en-US" altLang="ko-KR" sz="1100" kern="100" dirty="0">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sz="11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1225026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Convolutional filters</a:t>
            </a:r>
            <a:endParaRPr lang="ko-KR" altLang="en-US" dirty="0"/>
          </a:p>
        </p:txBody>
      </p:sp>
      <p:sp>
        <p:nvSpPr>
          <p:cNvPr id="3" name="Content Placeholder 2"/>
          <p:cNvSpPr>
            <a:spLocks noGrp="1"/>
          </p:cNvSpPr>
          <p:nvPr>
            <p:ph idx="1"/>
          </p:nvPr>
        </p:nvSpPr>
        <p:spPr>
          <a:xfrm>
            <a:off x="609599" y="2125121"/>
            <a:ext cx="8334375" cy="4114800"/>
          </a:xfrm>
        </p:spPr>
        <p:txBody>
          <a:bodyPr/>
          <a:lstStyle/>
          <a:p>
            <a:r>
              <a:rPr lang="en-US" altLang="ko-KR" sz="2000" dirty="0" smtClean="0"/>
              <a:t>Spectral vs. spatial filters</a:t>
            </a:r>
          </a:p>
          <a:p>
            <a:pPr lvl="1"/>
            <a:r>
              <a:rPr lang="en-US" altLang="ko-KR" sz="1800" dirty="0" smtClean="0"/>
              <a:t>Spectral filters</a:t>
            </a:r>
          </a:p>
          <a:p>
            <a:pPr lvl="2"/>
            <a:r>
              <a:rPr lang="en-US" altLang="ko-KR" sz="1600" dirty="0" smtClean="0"/>
              <a:t>The </a:t>
            </a:r>
            <a:r>
              <a:rPr lang="en-US" altLang="ko-KR" sz="1600" dirty="0"/>
              <a:t>spectral-based graph  filters utilize spectral graph theory to design the filtering operation in </a:t>
            </a:r>
            <a:r>
              <a:rPr lang="en-US" altLang="ko-KR" sz="1600" b="1" u="sng" dirty="0"/>
              <a:t>the </a:t>
            </a:r>
            <a:r>
              <a:rPr lang="en-US" altLang="ko-KR" sz="1600" b="1" u="sng" dirty="0" smtClean="0"/>
              <a:t>spectral domain</a:t>
            </a:r>
            <a:r>
              <a:rPr lang="en-US" altLang="ko-KR" sz="1600" dirty="0" smtClean="0"/>
              <a:t>.</a:t>
            </a:r>
          </a:p>
          <a:p>
            <a:pPr lvl="1"/>
            <a:r>
              <a:rPr lang="en-US" altLang="ko-KR" sz="1800" dirty="0" smtClean="0"/>
              <a:t>Spatial filters</a:t>
            </a:r>
          </a:p>
          <a:p>
            <a:pPr lvl="2"/>
            <a:r>
              <a:rPr lang="en-US" altLang="ko-KR" sz="1600" dirty="0"/>
              <a:t>The spatial-based graph filters </a:t>
            </a:r>
            <a:r>
              <a:rPr lang="en-US" altLang="ko-KR" sz="1600" b="1" u="sng" dirty="0" smtClean="0"/>
              <a:t>explicitly</a:t>
            </a:r>
            <a:r>
              <a:rPr lang="en-US" altLang="ko-KR" sz="1600" dirty="0" smtClean="0"/>
              <a:t> (</a:t>
            </a:r>
            <a:r>
              <a:rPr lang="ko-KR" altLang="en-US" sz="1600" dirty="0" smtClean="0"/>
              <a:t>직접적으로</a:t>
            </a:r>
            <a:r>
              <a:rPr lang="en-US" altLang="ko-KR" sz="1600" dirty="0" smtClean="0"/>
              <a:t>) </a:t>
            </a:r>
            <a:r>
              <a:rPr lang="en-US" altLang="ko-KR" sz="1600" dirty="0"/>
              <a:t>leverage the graph </a:t>
            </a:r>
            <a:r>
              <a:rPr lang="en-US" altLang="ko-KR" sz="1600" dirty="0" smtClean="0"/>
              <a:t>structure </a:t>
            </a:r>
            <a:r>
              <a:rPr lang="en-US" altLang="ko-KR" sz="1600" dirty="0"/>
              <a:t>(i.e., the connections between the nodes) to perform the feature  refining process in the graph domain</a:t>
            </a:r>
            <a:r>
              <a:rPr lang="en-US" altLang="ko-KR" sz="1600" dirty="0" smtClean="0"/>
              <a:t>.</a:t>
            </a:r>
          </a:p>
          <a:p>
            <a:pPr lvl="1"/>
            <a:r>
              <a:rPr lang="ko-KR" altLang="en-US" sz="2000" dirty="0" smtClean="0"/>
              <a:t>둘의 관계</a:t>
            </a:r>
            <a:endParaRPr lang="en-US" altLang="ko-KR" sz="2000" dirty="0" smtClean="0"/>
          </a:p>
          <a:p>
            <a:pPr lvl="2"/>
            <a:r>
              <a:rPr lang="en-US" altLang="ko-KR" sz="1600" dirty="0"/>
              <a:t>These two categories of graph filters are closely related. In  particular, some of the spectral-based graph filters can be regarded as </a:t>
            </a:r>
            <a:r>
              <a:rPr lang="en-US" altLang="ko-KR" sz="1600" dirty="0" smtClean="0"/>
              <a:t>spatial-based </a:t>
            </a:r>
            <a:r>
              <a:rPr lang="en-US" altLang="ko-KR" sz="1600" dirty="0"/>
              <a:t>filters</a:t>
            </a:r>
            <a:r>
              <a:rPr lang="en-US" altLang="ko-KR" sz="1600" dirty="0" smtClean="0"/>
              <a:t>.</a:t>
            </a:r>
          </a:p>
          <a:p>
            <a:pPr lvl="2"/>
            <a:r>
              <a:rPr lang="en-US" altLang="ko-KR" sz="1600" dirty="0" smtClean="0"/>
              <a:t>Example) </a:t>
            </a:r>
            <a:r>
              <a:rPr lang="en-US" altLang="ko-KR" sz="1600" dirty="0" err="1" smtClean="0"/>
              <a:t>GCN</a:t>
            </a:r>
            <a:r>
              <a:rPr lang="ko-KR" altLang="en-US" sz="1600" dirty="0" smtClean="0"/>
              <a:t>의 경우</a:t>
            </a:r>
            <a:r>
              <a:rPr lang="en-US" altLang="ko-KR" sz="1600" dirty="0" smtClean="0"/>
              <a:t>, spectral filter</a:t>
            </a:r>
            <a:r>
              <a:rPr lang="ko-KR" altLang="en-US" sz="1600" dirty="0" smtClean="0"/>
              <a:t>이기는 하지만</a:t>
            </a:r>
            <a:r>
              <a:rPr lang="en-US" altLang="ko-KR" sz="1600" dirty="0" smtClean="0"/>
              <a:t>, spatial filter</a:t>
            </a:r>
            <a:r>
              <a:rPr lang="ko-KR" altLang="en-US" sz="1600" dirty="0" smtClean="0"/>
              <a:t>로 간주 가능</a:t>
            </a:r>
            <a:endParaRPr lang="en-US" altLang="ko-KR" sz="1600" dirty="0" smtClean="0"/>
          </a:p>
          <a:p>
            <a:pPr lvl="2"/>
            <a:r>
              <a:rPr lang="ko-KR" altLang="en-US" sz="1600" dirty="0" smtClean="0"/>
              <a:t>최근에는 </a:t>
            </a:r>
            <a:r>
              <a:rPr lang="en-US" altLang="ko-KR" sz="1600" dirty="0" smtClean="0"/>
              <a:t>spectral filter</a:t>
            </a:r>
            <a:r>
              <a:rPr lang="ko-KR" altLang="en-US" sz="1600" dirty="0" smtClean="0"/>
              <a:t>를 사용하는 빈도 감소 </a:t>
            </a:r>
            <a:r>
              <a:rPr lang="en-US" altLang="ko-KR" sz="1600" dirty="0" smtClean="0"/>
              <a:t>(</a:t>
            </a:r>
            <a:r>
              <a:rPr lang="ko-KR" altLang="en-US" sz="1600" dirty="0" smtClean="0"/>
              <a:t>하지만</a:t>
            </a:r>
            <a:r>
              <a:rPr lang="en-US" altLang="ko-KR" sz="1600" dirty="0" smtClean="0"/>
              <a:t>, </a:t>
            </a:r>
            <a:r>
              <a:rPr lang="ko-KR" altLang="en-US" sz="1600" dirty="0" smtClean="0"/>
              <a:t>여전히 주요한 방법으로 사용되고 있음</a:t>
            </a:r>
            <a:r>
              <a:rPr lang="en-US" altLang="ko-KR" sz="1600" dirty="0" smtClean="0"/>
              <a:t>)</a:t>
            </a:r>
            <a:endParaRPr lang="ko-KR" altLang="en-US" sz="1600" dirty="0"/>
          </a:p>
        </p:txBody>
      </p:sp>
      <p:sp>
        <p:nvSpPr>
          <p:cNvPr id="4" name="Date Placeholder 3"/>
          <p:cNvSpPr>
            <a:spLocks noGrp="1"/>
          </p:cNvSpPr>
          <p:nvPr>
            <p:ph type="dt" sz="half" idx="10"/>
          </p:nvPr>
        </p:nvSpPr>
        <p:spPr/>
        <p:txBody>
          <a:bodyPr/>
          <a:lstStyle/>
          <a:p>
            <a:fld id="{8D3FF7B2-E628-406C-9502-6EC77870E24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49</a:t>
            </a:fld>
            <a:endParaRPr lang="en-US"/>
          </a:p>
        </p:txBody>
      </p:sp>
    </p:spTree>
    <p:extLst>
      <p:ext uri="{BB962C8B-B14F-4D97-AF65-F5344CB8AC3E}">
        <p14:creationId xmlns:p14="http://schemas.microsoft.com/office/powerpoint/2010/main" val="1566888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err="1" smtClean="0"/>
              <a:t>GNN</a:t>
            </a:r>
            <a:endParaRPr lang="ko-KR" altLang="en-US" dirty="0"/>
          </a:p>
        </p:txBody>
      </p:sp>
      <p:sp>
        <p:nvSpPr>
          <p:cNvPr id="3" name="Content Placeholder 2"/>
          <p:cNvSpPr>
            <a:spLocks noGrp="1"/>
          </p:cNvSpPr>
          <p:nvPr>
            <p:ph idx="1"/>
          </p:nvPr>
        </p:nvSpPr>
        <p:spPr/>
        <p:txBody>
          <a:bodyPr/>
          <a:lstStyle/>
          <a:p>
            <a:r>
              <a:rPr lang="en-US" altLang="ko-KR" sz="2400" dirty="0" err="1" smtClean="0"/>
              <a:t>GNN</a:t>
            </a:r>
            <a:r>
              <a:rPr lang="en-US" altLang="ko-KR" sz="2400" dirty="0" smtClean="0"/>
              <a:t> </a:t>
            </a:r>
            <a:r>
              <a:rPr lang="ko-KR" altLang="en-US" sz="2400" dirty="0" smtClean="0"/>
              <a:t>관련 주요 작업의 종류</a:t>
            </a:r>
            <a:endParaRPr lang="en-US" altLang="ko-KR" sz="2400" dirty="0" smtClean="0"/>
          </a:p>
          <a:p>
            <a:pPr lvl="1"/>
            <a:r>
              <a:rPr lang="en-US" altLang="ko-KR" sz="2000" dirty="0" smtClean="0"/>
              <a:t>Node level tasks</a:t>
            </a:r>
          </a:p>
          <a:p>
            <a:pPr lvl="2"/>
            <a:r>
              <a:rPr lang="en-US" altLang="ko-KR" sz="1800" dirty="0" smtClean="0"/>
              <a:t>Node classification</a:t>
            </a:r>
          </a:p>
          <a:p>
            <a:pPr lvl="3"/>
            <a:r>
              <a:rPr lang="ko-KR" altLang="en-US" sz="1600" dirty="0" smtClean="0"/>
              <a:t>예</a:t>
            </a:r>
            <a:r>
              <a:rPr lang="en-US" altLang="ko-KR" sz="1600" dirty="0" smtClean="0"/>
              <a:t>) </a:t>
            </a:r>
            <a:r>
              <a:rPr lang="ko-KR" altLang="en-US" sz="1600" dirty="0" smtClean="0"/>
              <a:t>소셜 네트워크에서 사람들의 정치 성향</a:t>
            </a:r>
            <a:endParaRPr lang="en-US" altLang="ko-KR" sz="1600" dirty="0" smtClean="0"/>
          </a:p>
          <a:p>
            <a:pPr lvl="2"/>
            <a:r>
              <a:rPr lang="en-US" altLang="ko-KR" sz="1800" dirty="0" smtClean="0"/>
              <a:t>Nodes clustering</a:t>
            </a:r>
          </a:p>
          <a:p>
            <a:pPr lvl="2"/>
            <a:r>
              <a:rPr lang="en-US" altLang="ko-KR" sz="1800" dirty="0"/>
              <a:t>Identifying influential </a:t>
            </a:r>
            <a:r>
              <a:rPr lang="en-US" altLang="ko-KR" sz="1800" dirty="0" smtClean="0"/>
              <a:t>nodes</a:t>
            </a:r>
          </a:p>
          <a:p>
            <a:pPr lvl="1"/>
            <a:r>
              <a:rPr lang="en-US" altLang="ko-KR" sz="2000" dirty="0" smtClean="0"/>
              <a:t>Graph level task</a:t>
            </a:r>
          </a:p>
          <a:p>
            <a:pPr lvl="2"/>
            <a:r>
              <a:rPr lang="en-US" altLang="ko-KR" sz="1800" dirty="0" smtClean="0"/>
              <a:t>Graph classification</a:t>
            </a:r>
          </a:p>
          <a:p>
            <a:pPr lvl="3"/>
            <a:r>
              <a:rPr lang="ko-KR" altLang="en-US" sz="1600" dirty="0" smtClean="0"/>
              <a:t>예</a:t>
            </a:r>
            <a:r>
              <a:rPr lang="en-US" altLang="ko-KR" sz="1600" dirty="0" smtClean="0"/>
              <a:t>) </a:t>
            </a:r>
            <a:r>
              <a:rPr lang="ko-KR" altLang="en-US" sz="1600" dirty="0" smtClean="0"/>
              <a:t>문서 분류</a:t>
            </a:r>
            <a:r>
              <a:rPr lang="en-US" altLang="ko-KR" sz="1600" dirty="0" smtClean="0"/>
              <a:t>, </a:t>
            </a:r>
            <a:r>
              <a:rPr lang="ko-KR" altLang="en-US" sz="1600" dirty="0" smtClean="0"/>
              <a:t>분자 분류 등</a:t>
            </a:r>
            <a:endParaRPr lang="en-US" altLang="ko-KR" sz="1600" dirty="0" smtClean="0"/>
          </a:p>
          <a:p>
            <a:pPr lvl="1"/>
            <a:r>
              <a:rPr lang="en-US" altLang="ko-KR" sz="2000" dirty="0" smtClean="0"/>
              <a:t>Edge level task</a:t>
            </a:r>
          </a:p>
          <a:p>
            <a:pPr lvl="2"/>
            <a:r>
              <a:rPr lang="en-US" altLang="ko-KR" sz="1800" dirty="0" smtClean="0"/>
              <a:t>Edge prediction (link prediction)</a:t>
            </a:r>
            <a:endParaRPr lang="ko-KR" altLang="en-US" sz="1800" dirty="0"/>
          </a:p>
        </p:txBody>
      </p:sp>
      <p:sp>
        <p:nvSpPr>
          <p:cNvPr id="4" name="Date Placeholder 3"/>
          <p:cNvSpPr>
            <a:spLocks noGrp="1"/>
          </p:cNvSpPr>
          <p:nvPr>
            <p:ph type="dt" sz="half" idx="10"/>
          </p:nvPr>
        </p:nvSpPr>
        <p:spPr/>
        <p:txBody>
          <a:bodyPr/>
          <a:lstStyle/>
          <a:p>
            <a:fld id="{AE97D11D-E83E-49E4-9F9B-472DFF986F72}"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a:t>
            </a:fld>
            <a:endParaRPr lang="en-US"/>
          </a:p>
        </p:txBody>
      </p:sp>
    </p:spTree>
    <p:extLst>
      <p:ext uri="{BB962C8B-B14F-4D97-AF65-F5344CB8AC3E}">
        <p14:creationId xmlns:p14="http://schemas.microsoft.com/office/powerpoint/2010/main" val="1032262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 </a:t>
            </a:r>
            <a:r>
              <a:rPr lang="en-US" altLang="ko-KR" dirty="0" smtClean="0"/>
              <a:t>filters</a:t>
            </a:r>
            <a:endParaRPr lang="ko-KR" altLang="en-US" dirty="0"/>
          </a:p>
        </p:txBody>
      </p:sp>
      <p:sp>
        <p:nvSpPr>
          <p:cNvPr id="3" name="Content Placeholder 2"/>
          <p:cNvSpPr>
            <a:spLocks noGrp="1"/>
          </p:cNvSpPr>
          <p:nvPr>
            <p:ph idx="1"/>
          </p:nvPr>
        </p:nvSpPr>
        <p:spPr/>
        <p:txBody>
          <a:bodyPr/>
          <a:lstStyle/>
          <a:p>
            <a:r>
              <a:rPr lang="en-US" altLang="ko-KR" sz="2400" dirty="0" smtClean="0"/>
              <a:t>Motivations</a:t>
            </a:r>
          </a:p>
          <a:p>
            <a:pPr lvl="1"/>
            <a:r>
              <a:rPr lang="ko-KR" altLang="ko-KR" sz="2400" dirty="0"/>
              <a:t>그래프 데이터에 그대로 필터를 적용할 수 없다</a:t>
            </a:r>
            <a:r>
              <a:rPr lang="en-US" altLang="ko-KR" sz="2400" dirty="0"/>
              <a:t>. </a:t>
            </a:r>
            <a:r>
              <a:rPr lang="en-US" altLang="ko-KR" sz="2400" dirty="0" smtClean="0"/>
              <a:t>Because it is </a:t>
            </a:r>
            <a:r>
              <a:rPr lang="en-US" altLang="ko-KR" sz="2400" dirty="0"/>
              <a:t>permutation </a:t>
            </a:r>
            <a:r>
              <a:rPr lang="en-US" altLang="ko-KR" sz="2400" dirty="0" smtClean="0"/>
              <a:t>variant.</a:t>
            </a:r>
          </a:p>
          <a:p>
            <a:pPr lvl="1"/>
            <a:r>
              <a:rPr lang="en-US" altLang="ko-KR" sz="2000" dirty="0" smtClean="0"/>
              <a:t>Spectral filter </a:t>
            </a:r>
            <a:r>
              <a:rPr lang="ko-KR" altLang="en-US" sz="2000" dirty="0" smtClean="0"/>
              <a:t>적용 과정</a:t>
            </a:r>
            <a:endParaRPr lang="en-US" altLang="ko-KR" sz="2000" dirty="0" smtClean="0"/>
          </a:p>
          <a:p>
            <a:pPr lvl="2"/>
            <a:r>
              <a:rPr lang="en-US" altLang="ko-KR" sz="1800" dirty="0" smtClean="0"/>
              <a:t>Spatial domain</a:t>
            </a:r>
            <a:r>
              <a:rPr lang="ko-KR" altLang="en-US" sz="1800" dirty="0" smtClean="0"/>
              <a:t>에서의 </a:t>
            </a:r>
            <a:r>
              <a:rPr lang="en-US" altLang="ko-KR" sz="1800" dirty="0" smtClean="0"/>
              <a:t>feature </a:t>
            </a:r>
            <a:r>
              <a:rPr lang="ko-KR" altLang="en-US" sz="1800" dirty="0" smtClean="0"/>
              <a:t>정보를 </a:t>
            </a:r>
            <a:r>
              <a:rPr lang="en-US" altLang="ko-KR" sz="1800" dirty="0" smtClean="0"/>
              <a:t>spectral domain</a:t>
            </a:r>
            <a:r>
              <a:rPr lang="ko-KR" altLang="en-US" sz="1800" dirty="0" smtClean="0"/>
              <a:t>에서 표현 이를 위해 푸리에 변환 </a:t>
            </a:r>
            <a:r>
              <a:rPr lang="en-US" altLang="ko-KR" sz="1800" dirty="0" smtClean="0"/>
              <a:t>(Fourier transform) </a:t>
            </a:r>
            <a:r>
              <a:rPr lang="ko-KR" altLang="en-US" sz="1800" dirty="0" smtClean="0"/>
              <a:t>수행</a:t>
            </a:r>
            <a:endParaRPr lang="en-US" altLang="ko-KR" sz="1800" dirty="0" smtClean="0"/>
          </a:p>
          <a:p>
            <a:pPr lvl="2"/>
            <a:r>
              <a:rPr lang="en-US" altLang="ko-KR" sz="1800" dirty="0" smtClean="0"/>
              <a:t>Spectral domain </a:t>
            </a:r>
            <a:r>
              <a:rPr lang="ko-KR" altLang="en-US" sz="1800" dirty="0" smtClean="0"/>
              <a:t>에서 </a:t>
            </a:r>
            <a:r>
              <a:rPr lang="en-US" altLang="ko-KR" sz="1800" dirty="0" smtClean="0"/>
              <a:t>filter </a:t>
            </a:r>
            <a:r>
              <a:rPr lang="ko-KR" altLang="en-US" sz="1800" dirty="0" smtClean="0"/>
              <a:t>적용</a:t>
            </a:r>
            <a:endParaRPr lang="en-US" altLang="ko-KR" sz="1800" dirty="0" smtClean="0"/>
          </a:p>
          <a:p>
            <a:pPr lvl="2"/>
            <a:r>
              <a:rPr lang="ko-KR" altLang="en-US" sz="1800" dirty="0" smtClean="0"/>
              <a:t>그 결과를 다시 </a:t>
            </a:r>
            <a:r>
              <a:rPr lang="en-US" altLang="ko-KR" sz="1800" dirty="0" smtClean="0"/>
              <a:t>spatial domain </a:t>
            </a:r>
            <a:r>
              <a:rPr lang="ko-KR" altLang="en-US" sz="1800" dirty="0" smtClean="0"/>
              <a:t>에서의 정보로 변환 </a:t>
            </a:r>
            <a:r>
              <a:rPr lang="en-US" altLang="ko-KR" sz="1800" dirty="0" smtClean="0"/>
              <a:t>(</a:t>
            </a:r>
            <a:r>
              <a:rPr lang="ko-KR" altLang="en-US" sz="1800" dirty="0" smtClean="0"/>
              <a:t>역 푸리에 변환 사용</a:t>
            </a:r>
            <a:r>
              <a:rPr lang="en-US" altLang="ko-KR" sz="1800" dirty="0" smtClean="0"/>
              <a:t>) </a:t>
            </a:r>
            <a:r>
              <a:rPr lang="en-US" altLang="ko-KR" sz="1800" dirty="0" smtClean="0">
                <a:latin typeface="맑은 고딕" panose="020B0503020000020004" pitchFamily="50" charset="-127"/>
                <a:ea typeface="맑은 고딕" panose="020B0503020000020004" pitchFamily="50" charset="-127"/>
              </a:rPr>
              <a:t>⇒ </a:t>
            </a:r>
            <a:r>
              <a:rPr lang="ko-KR" altLang="en-US" sz="1800" dirty="0" smtClean="0"/>
              <a:t>이것이 업데이트된 특성 정보 </a:t>
            </a:r>
            <a:r>
              <a:rPr lang="en-US" altLang="ko-KR" sz="1800" dirty="0" smtClean="0"/>
              <a:t>(</a:t>
            </a:r>
            <a:r>
              <a:rPr lang="ko-KR" altLang="en-US" sz="1800" dirty="0" smtClean="0"/>
              <a:t>즉</a:t>
            </a:r>
            <a:r>
              <a:rPr lang="en-US" altLang="ko-KR" sz="1800" dirty="0" smtClean="0"/>
              <a:t>, </a:t>
            </a:r>
            <a:r>
              <a:rPr lang="ko-KR" altLang="en-US" sz="1800" dirty="0" smtClean="0"/>
              <a:t>임베딩 벡터</a:t>
            </a:r>
            <a:r>
              <a:rPr lang="en-US" altLang="ko-KR" sz="1800" dirty="0" smtClean="0"/>
              <a:t>)</a:t>
            </a:r>
          </a:p>
          <a:p>
            <a:r>
              <a:rPr lang="en-US" altLang="ko-KR" sz="2000" dirty="0" smtClean="0"/>
              <a:t>Spectral filter</a:t>
            </a:r>
            <a:r>
              <a:rPr lang="ko-KR" altLang="en-US" sz="2000" dirty="0" smtClean="0"/>
              <a:t>는 </a:t>
            </a:r>
            <a:r>
              <a:rPr lang="en-US" altLang="ko-KR" sz="2000" dirty="0"/>
              <a:t>Spectral graph theory</a:t>
            </a:r>
            <a:r>
              <a:rPr lang="ko-KR" altLang="ko-KR" sz="2000" dirty="0"/>
              <a:t>와 </a:t>
            </a:r>
            <a:r>
              <a:rPr lang="en-US" altLang="ko-KR" sz="2000" dirty="0"/>
              <a:t>Graph signal </a:t>
            </a:r>
            <a:r>
              <a:rPr lang="en-US" altLang="ko-KR" sz="2000" dirty="0" smtClean="0"/>
              <a:t>processing</a:t>
            </a:r>
            <a:r>
              <a:rPr lang="ko-KR" altLang="en-US" sz="2000" dirty="0" smtClean="0"/>
              <a:t>을 기반으로 작동</a:t>
            </a:r>
            <a:endParaRPr lang="ko-KR" altLang="en-US" sz="2000" dirty="0"/>
          </a:p>
        </p:txBody>
      </p:sp>
      <p:sp>
        <p:nvSpPr>
          <p:cNvPr id="4" name="Date Placeholder 3"/>
          <p:cNvSpPr>
            <a:spLocks noGrp="1"/>
          </p:cNvSpPr>
          <p:nvPr>
            <p:ph type="dt" sz="half" idx="10"/>
          </p:nvPr>
        </p:nvSpPr>
        <p:spPr/>
        <p:txBody>
          <a:bodyPr/>
          <a:lstStyle/>
          <a:p>
            <a:fld id="{343E5BBF-7177-4AC4-8B24-EEB73690975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50</a:t>
            </a:fld>
            <a:endParaRPr lang="en-US"/>
          </a:p>
        </p:txBody>
      </p:sp>
    </p:spTree>
    <p:extLst>
      <p:ext uri="{BB962C8B-B14F-4D97-AF65-F5344CB8AC3E}">
        <p14:creationId xmlns:p14="http://schemas.microsoft.com/office/powerpoint/2010/main" val="601301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Spectral graph theory</a:t>
            </a:r>
            <a:endParaRPr lang="ko-KR" altLang="en-US" dirty="0"/>
          </a:p>
        </p:txBody>
      </p:sp>
      <p:sp>
        <p:nvSpPr>
          <p:cNvPr id="3" name="Content Placeholder 2"/>
          <p:cNvSpPr>
            <a:spLocks noGrp="1"/>
          </p:cNvSpPr>
          <p:nvPr>
            <p:ph idx="1"/>
          </p:nvPr>
        </p:nvSpPr>
        <p:spPr/>
        <p:txBody>
          <a:bodyPr/>
          <a:lstStyle/>
          <a:p>
            <a:r>
              <a:rPr lang="en-US" altLang="ko-KR" sz="1800" dirty="0" smtClean="0"/>
              <a:t>What is it?</a:t>
            </a:r>
          </a:p>
          <a:p>
            <a:pPr lvl="1"/>
            <a:r>
              <a:rPr lang="ko-KR" altLang="ko-KR" sz="1600" dirty="0"/>
              <a:t>그래프의 </a:t>
            </a:r>
            <a:r>
              <a:rPr lang="en-US" altLang="ko-KR" sz="1600" dirty="0"/>
              <a:t>Laplacian </a:t>
            </a:r>
            <a:r>
              <a:rPr lang="ko-KR" altLang="en-US" sz="1600" dirty="0" smtClean="0"/>
              <a:t>행렬</a:t>
            </a:r>
            <a:r>
              <a:rPr lang="ko-KR" altLang="ko-KR" sz="1600" dirty="0" smtClean="0"/>
              <a:t>의 </a:t>
            </a:r>
            <a:r>
              <a:rPr lang="ko-KR" altLang="ko-KR" sz="1600" dirty="0"/>
              <a:t>고유값과 고유벡터를 분석해서 그래프의 특성을 파악하는 이론 또는 학문 </a:t>
            </a:r>
            <a:r>
              <a:rPr lang="ko-KR" altLang="ko-KR" sz="1600" dirty="0" smtClean="0"/>
              <a:t>분야</a:t>
            </a:r>
            <a:endParaRPr lang="en-US" altLang="ko-KR" sz="1600" dirty="0" smtClean="0"/>
          </a:p>
          <a:p>
            <a:r>
              <a:rPr lang="ko-KR" altLang="en-US" sz="1800" dirty="0" smtClean="0"/>
              <a:t>참고</a:t>
            </a:r>
            <a:r>
              <a:rPr lang="en-US" altLang="ko-KR" sz="1800" dirty="0" smtClean="0"/>
              <a:t>: </a:t>
            </a:r>
            <a:r>
              <a:rPr lang="ko-KR" altLang="en-US" sz="1800" dirty="0" smtClean="0"/>
              <a:t>그래프를 행렬로 표현하는 방법 두 가지</a:t>
            </a:r>
            <a:endParaRPr lang="en-US" altLang="ko-KR" sz="1800" dirty="0" smtClean="0"/>
          </a:p>
          <a:p>
            <a:pPr lvl="1"/>
            <a:r>
              <a:rPr lang="ko-KR" altLang="en-US" sz="1600" dirty="0" smtClean="0"/>
              <a:t>인접행렬 </a:t>
            </a:r>
            <a:r>
              <a:rPr lang="en-US" altLang="ko-KR" sz="1600" dirty="0" smtClean="0"/>
              <a:t>(adjacency matrix), Laplacian </a:t>
            </a:r>
            <a:r>
              <a:rPr lang="ko-KR" altLang="en-US" sz="1600" dirty="0" smtClean="0"/>
              <a:t>행렬</a:t>
            </a:r>
            <a:endParaRPr lang="en-US" altLang="ko-KR" sz="1600" dirty="0" smtClean="0"/>
          </a:p>
          <a:p>
            <a:r>
              <a:rPr lang="en-US" altLang="ko-KR" sz="1800" dirty="0"/>
              <a:t>Laplacian </a:t>
            </a:r>
            <a:r>
              <a:rPr lang="ko-KR" altLang="en-US" sz="1800" dirty="0" smtClean="0"/>
              <a:t>행렬의 정의</a:t>
            </a:r>
            <a:endParaRPr lang="en-US" altLang="ko-KR" sz="1800" dirty="0" smtClean="0"/>
          </a:p>
          <a:p>
            <a:endParaRPr lang="en-US" altLang="ko-KR" sz="1800" dirty="0"/>
          </a:p>
          <a:p>
            <a:endParaRPr lang="en-US" altLang="ko-KR" sz="1800" dirty="0" smtClean="0"/>
          </a:p>
          <a:p>
            <a:endParaRPr lang="en-US" altLang="ko-KR" sz="1800" dirty="0"/>
          </a:p>
          <a:p>
            <a:r>
              <a:rPr lang="en-US" altLang="ko-KR" sz="1800" dirty="0"/>
              <a:t>Normalized </a:t>
            </a:r>
            <a:r>
              <a:rPr lang="en-US" altLang="ko-KR" sz="1800" dirty="0" smtClean="0"/>
              <a:t>Laplacian </a:t>
            </a:r>
            <a:r>
              <a:rPr lang="ko-KR" altLang="en-US" sz="1800" dirty="0" smtClean="0"/>
              <a:t>행렬의 정의</a:t>
            </a:r>
            <a:endParaRPr lang="en-US" altLang="ko-KR" sz="1800" dirty="0"/>
          </a:p>
          <a:p>
            <a:endParaRPr lang="en-US" altLang="ko-KR" sz="1800" dirty="0" smtClean="0"/>
          </a:p>
          <a:p>
            <a:endParaRPr lang="en-US" altLang="ko-KR" sz="1800" dirty="0" smtClean="0"/>
          </a:p>
          <a:p>
            <a:endParaRPr lang="en-US" altLang="ko-KR" sz="1800" dirty="0"/>
          </a:p>
          <a:p>
            <a:endParaRPr lang="en-US" altLang="ko-KR" sz="1800" dirty="0" smtClean="0"/>
          </a:p>
          <a:p>
            <a:endParaRPr lang="en-US" altLang="ko-KR" sz="1800" dirty="0"/>
          </a:p>
          <a:p>
            <a:endParaRPr lang="en-US" altLang="ko-KR" sz="1800" dirty="0" smtClean="0"/>
          </a:p>
          <a:p>
            <a:endParaRPr lang="en-US" altLang="ko-KR" sz="1800" dirty="0" smtClean="0"/>
          </a:p>
          <a:p>
            <a:pPr lvl="1"/>
            <a:endParaRPr lang="ko-KR" altLang="en-US" sz="1400" dirty="0"/>
          </a:p>
        </p:txBody>
      </p:sp>
      <p:sp>
        <p:nvSpPr>
          <p:cNvPr id="4" name="Date Placeholder 3"/>
          <p:cNvSpPr>
            <a:spLocks noGrp="1"/>
          </p:cNvSpPr>
          <p:nvPr>
            <p:ph type="dt" sz="half" idx="10"/>
          </p:nvPr>
        </p:nvSpPr>
        <p:spPr/>
        <p:txBody>
          <a:bodyPr/>
          <a:lstStyle/>
          <a:p>
            <a:fld id="{6108B309-FA8D-4D9B-A14D-0315771A1629}"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51</a:t>
            </a:fld>
            <a:endParaRPr lang="en-US"/>
          </a:p>
        </p:txBody>
      </p:sp>
      <p:sp>
        <p:nvSpPr>
          <p:cNvPr id="7" name="Rectangle 6"/>
          <p:cNvSpPr/>
          <p:nvPr/>
        </p:nvSpPr>
        <p:spPr>
          <a:xfrm>
            <a:off x="1828800" y="3810000"/>
            <a:ext cx="7315200" cy="1120820"/>
          </a:xfrm>
          <a:prstGeom prst="rect">
            <a:avLst/>
          </a:prstGeom>
        </p:spPr>
        <p:txBody>
          <a:bodyPr wrap="square">
            <a:spAutoFit/>
          </a:bodyPr>
          <a:lstStyle/>
          <a:p>
            <a:pPr algn="just" latinLnBrk="1">
              <a:lnSpc>
                <a:spcPct val="107000"/>
              </a:lnSpc>
              <a:spcAft>
                <a:spcPts val="800"/>
              </a:spcAft>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For a given graph G = {V, E}, its Laplacian matrix is defined as </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ctr" latinLnBrk="1">
              <a:lnSpc>
                <a:spcPct val="107000"/>
              </a:lnSpc>
              <a:spcAft>
                <a:spcPts val="800"/>
              </a:spcAft>
            </a:pP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L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 D – A 			</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where D is a diagonal degree matrix D = </a:t>
            </a:r>
            <a:r>
              <a:rPr lang="en-US" altLang="ko-KR" sz="1600" kern="100" dirty="0" err="1">
                <a:latin typeface="맑은 고딕" panose="020B0503020000020004" pitchFamily="50" charset="-127"/>
                <a:ea typeface="맑은 고딕" panose="020B0503020000020004" pitchFamily="50" charset="-127"/>
                <a:cs typeface="Times New Roman" panose="02020603050405020304" pitchFamily="18" charset="0"/>
              </a:rPr>
              <a:t>diag</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(d(</a:t>
            </a:r>
            <a:r>
              <a:rPr lang="en-US" altLang="ko-KR" sz="1600" kern="100" dirty="0" err="1">
                <a:latin typeface="맑은 고딕" panose="020B0503020000020004" pitchFamily="50" charset="-127"/>
                <a:ea typeface="맑은 고딕" panose="020B0503020000020004" pitchFamily="50" charset="-127"/>
                <a:cs typeface="Times New Roman" panose="02020603050405020304" pitchFamily="18" charset="0"/>
              </a:rPr>
              <a:t>v</a:t>
            </a:r>
            <a:r>
              <a:rPr lang="en-US" altLang="ko-KR" sz="1600" kern="100" baseline="-25000" dirty="0" err="1">
                <a:latin typeface="맑은 고딕" panose="020B0503020000020004" pitchFamily="50" charset="-127"/>
                <a:ea typeface="맑은 고딕" panose="020B0503020000020004" pitchFamily="50" charset="-127"/>
                <a:cs typeface="Times New Roman" panose="02020603050405020304" pitchFamily="18" charset="0"/>
              </a:rPr>
              <a:t>1</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 …, d(</a:t>
            </a:r>
            <a:r>
              <a:rPr lang="en-US" altLang="ko-KR" sz="1600" kern="100" dirty="0" err="1">
                <a:latin typeface="맑은 고딕" panose="020B0503020000020004" pitchFamily="50" charset="-127"/>
                <a:ea typeface="맑은 고딕" panose="020B0503020000020004" pitchFamily="50" charset="-127"/>
                <a:cs typeface="Times New Roman" panose="02020603050405020304" pitchFamily="18" charset="0"/>
              </a:rPr>
              <a:t>v</a:t>
            </a:r>
            <a:r>
              <a:rPr lang="en-US" altLang="ko-KR" sz="1600" kern="100" baseline="-25000" dirty="0" err="1">
                <a:latin typeface="맑은 고딕" panose="020B0503020000020004" pitchFamily="50" charset="-127"/>
                <a:ea typeface="맑은 고딕" panose="020B0503020000020004" pitchFamily="50" charset="-127"/>
                <a:cs typeface="Times New Roman" panose="02020603050405020304" pitchFamily="18" charset="0"/>
              </a:rPr>
              <a:t>|V</a:t>
            </a:r>
            <a:r>
              <a:rPr lang="en-US" altLang="ko-KR" sz="1600" kern="100" baseline="-25000" dirty="0">
                <a:latin typeface="맑은 고딕" panose="020B0503020000020004" pitchFamily="50" charset="-127"/>
                <a:ea typeface="맑은 고딕" panose="020B0503020000020004" pitchFamily="50" charset="-127"/>
                <a:cs typeface="Times New Roman" panose="02020603050405020304" pitchFamily="18" charset="0"/>
              </a:rPr>
              <a:t>|</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Rectangle 7"/>
              <p:cNvSpPr/>
              <p:nvPr/>
            </p:nvSpPr>
            <p:spPr>
              <a:xfrm>
                <a:off x="2514600" y="5242396"/>
                <a:ext cx="3509101" cy="448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ko-KR" altLang="en-US" sz="1600">
                          <a:latin typeface="Cambria Math" panose="02040503050406030204" pitchFamily="18" charset="0"/>
                        </a:rPr>
                        <m:t>L</m:t>
                      </m:r>
                      <m:r>
                        <a:rPr lang="ko-KR" altLang="en-US" sz="1600" i="0">
                          <a:latin typeface="Cambria Math" panose="02040503050406030204" pitchFamily="18" charset="0"/>
                        </a:rPr>
                        <m:t>= </m:t>
                      </m:r>
                      <m:sSup>
                        <m:sSupPr>
                          <m:ctrlPr>
                            <a:rPr lang="ko-KR" altLang="en-US" sz="1600" i="1">
                              <a:latin typeface="Cambria Math" panose="02040503050406030204" pitchFamily="18" charset="0"/>
                            </a:rPr>
                          </m:ctrlPr>
                        </m:sSupPr>
                        <m:e>
                          <m:r>
                            <a:rPr lang="ko-KR" altLang="en-US" sz="1600" i="1">
                              <a:latin typeface="Cambria Math" panose="02040503050406030204" pitchFamily="18" charset="0"/>
                            </a:rPr>
                            <m:t>𝐷</m:t>
                          </m:r>
                        </m:e>
                        <m:sup>
                          <m:r>
                            <a:rPr lang="ko-KR" altLang="en-US" sz="1600" i="0">
                              <a:latin typeface="Cambria Math" panose="02040503050406030204" pitchFamily="18" charset="0"/>
                            </a:rPr>
                            <m:t>−</m:t>
                          </m:r>
                          <m:f>
                            <m:fPr>
                              <m:ctrlPr>
                                <a:rPr lang="ko-KR" altLang="en-US" sz="1600" i="1">
                                  <a:latin typeface="Cambria Math" panose="02040503050406030204" pitchFamily="18" charset="0"/>
                                </a:rPr>
                              </m:ctrlPr>
                            </m:fPr>
                            <m:num>
                              <m:r>
                                <a:rPr lang="ko-KR" altLang="en-US" sz="1600" i="0">
                                  <a:latin typeface="Cambria Math" panose="02040503050406030204" pitchFamily="18" charset="0"/>
                                </a:rPr>
                                <m:t>1</m:t>
                              </m:r>
                            </m:num>
                            <m:den>
                              <m:r>
                                <a:rPr lang="ko-KR" altLang="en-US" sz="1600" i="0">
                                  <a:latin typeface="Cambria Math" panose="02040503050406030204" pitchFamily="18" charset="0"/>
                                </a:rPr>
                                <m:t>2</m:t>
                              </m:r>
                            </m:den>
                          </m:f>
                        </m:sup>
                      </m:sSup>
                      <m:d>
                        <m:dPr>
                          <m:ctrlPr>
                            <a:rPr lang="ko-KR" altLang="en-US" sz="1600" i="1">
                              <a:latin typeface="Cambria Math" panose="02040503050406030204" pitchFamily="18" charset="0"/>
                            </a:rPr>
                          </m:ctrlPr>
                        </m:dPr>
                        <m:e>
                          <m:r>
                            <a:rPr lang="ko-KR" altLang="en-US" sz="1600" i="1">
                              <a:latin typeface="Cambria Math" panose="02040503050406030204" pitchFamily="18" charset="0"/>
                            </a:rPr>
                            <m:t>𝐷</m:t>
                          </m:r>
                          <m:r>
                            <a:rPr lang="ko-KR" altLang="en-US" sz="1600" i="0">
                              <a:latin typeface="Cambria Math" panose="02040503050406030204" pitchFamily="18" charset="0"/>
                            </a:rPr>
                            <m:t>−</m:t>
                          </m:r>
                          <m:r>
                            <a:rPr lang="ko-KR" altLang="en-US" sz="1600" i="1">
                              <a:latin typeface="Cambria Math" panose="02040503050406030204" pitchFamily="18" charset="0"/>
                            </a:rPr>
                            <m:t>𝐴</m:t>
                          </m:r>
                        </m:e>
                      </m:d>
                      <m:sSup>
                        <m:sSupPr>
                          <m:ctrlPr>
                            <a:rPr lang="ko-KR" altLang="en-US" sz="1600" i="1">
                              <a:latin typeface="Cambria Math" panose="02040503050406030204" pitchFamily="18" charset="0"/>
                            </a:rPr>
                          </m:ctrlPr>
                        </m:sSupPr>
                        <m:e>
                          <m:r>
                            <a:rPr lang="ko-KR" altLang="en-US" sz="1600" i="1">
                              <a:latin typeface="Cambria Math" panose="02040503050406030204" pitchFamily="18" charset="0"/>
                            </a:rPr>
                            <m:t>𝐷</m:t>
                          </m:r>
                        </m:e>
                        <m:sup>
                          <m:r>
                            <a:rPr lang="ko-KR" altLang="en-US" sz="1600" i="0">
                              <a:latin typeface="Cambria Math" panose="02040503050406030204" pitchFamily="18" charset="0"/>
                            </a:rPr>
                            <m:t>−</m:t>
                          </m:r>
                          <m:f>
                            <m:fPr>
                              <m:ctrlPr>
                                <a:rPr lang="ko-KR" altLang="en-US" sz="1600" i="1">
                                  <a:latin typeface="Cambria Math" panose="02040503050406030204" pitchFamily="18" charset="0"/>
                                </a:rPr>
                              </m:ctrlPr>
                            </m:fPr>
                            <m:num>
                              <m:r>
                                <a:rPr lang="ko-KR" altLang="en-US" sz="1600" i="0">
                                  <a:latin typeface="Cambria Math" panose="02040503050406030204" pitchFamily="18" charset="0"/>
                                </a:rPr>
                                <m:t>1</m:t>
                              </m:r>
                            </m:num>
                            <m:den>
                              <m:r>
                                <a:rPr lang="ko-KR" altLang="en-US" sz="1600" i="0">
                                  <a:latin typeface="Cambria Math" panose="02040503050406030204" pitchFamily="18" charset="0"/>
                                </a:rPr>
                                <m:t>2</m:t>
                              </m:r>
                            </m:den>
                          </m:f>
                        </m:sup>
                      </m:sSup>
                      <m:r>
                        <a:rPr lang="ko-KR" altLang="en-US" sz="1600" i="0">
                          <a:latin typeface="Cambria Math" panose="02040503050406030204" pitchFamily="18" charset="0"/>
                        </a:rPr>
                        <m:t>=</m:t>
                      </m:r>
                      <m:r>
                        <a:rPr lang="ko-KR" altLang="en-US" sz="1600" i="1">
                          <a:latin typeface="Cambria Math" panose="02040503050406030204" pitchFamily="18" charset="0"/>
                        </a:rPr>
                        <m:t>𝐼</m:t>
                      </m:r>
                      <m:r>
                        <a:rPr lang="ko-KR" altLang="en-US" sz="1600" i="0">
                          <a:latin typeface="Cambria Math" panose="02040503050406030204" pitchFamily="18" charset="0"/>
                        </a:rPr>
                        <m:t>−</m:t>
                      </m:r>
                      <m:sSup>
                        <m:sSupPr>
                          <m:ctrlPr>
                            <a:rPr lang="ko-KR" altLang="en-US" sz="1600" i="1">
                              <a:latin typeface="Cambria Math" panose="02040503050406030204" pitchFamily="18" charset="0"/>
                            </a:rPr>
                          </m:ctrlPr>
                        </m:sSupPr>
                        <m:e>
                          <m:r>
                            <a:rPr lang="ko-KR" altLang="en-US" sz="1600" i="1">
                              <a:latin typeface="Cambria Math" panose="02040503050406030204" pitchFamily="18" charset="0"/>
                            </a:rPr>
                            <m:t>𝐷</m:t>
                          </m:r>
                        </m:e>
                        <m:sup>
                          <m:r>
                            <a:rPr lang="ko-KR" altLang="en-US" sz="1600" i="0">
                              <a:latin typeface="Cambria Math" panose="02040503050406030204" pitchFamily="18" charset="0"/>
                            </a:rPr>
                            <m:t>−</m:t>
                          </m:r>
                          <m:f>
                            <m:fPr>
                              <m:ctrlPr>
                                <a:rPr lang="ko-KR" altLang="en-US" sz="1600" i="1">
                                  <a:latin typeface="Cambria Math" panose="02040503050406030204" pitchFamily="18" charset="0"/>
                                </a:rPr>
                              </m:ctrlPr>
                            </m:fPr>
                            <m:num>
                              <m:r>
                                <a:rPr lang="ko-KR" altLang="en-US" sz="1600" i="0">
                                  <a:latin typeface="Cambria Math" panose="02040503050406030204" pitchFamily="18" charset="0"/>
                                </a:rPr>
                                <m:t>1</m:t>
                              </m:r>
                            </m:num>
                            <m:den>
                              <m:r>
                                <a:rPr lang="ko-KR" altLang="en-US" sz="1600" i="0">
                                  <a:latin typeface="Cambria Math" panose="02040503050406030204" pitchFamily="18" charset="0"/>
                                </a:rPr>
                                <m:t>2</m:t>
                              </m:r>
                            </m:den>
                          </m:f>
                        </m:sup>
                      </m:sSup>
                      <m:r>
                        <a:rPr lang="ko-KR" altLang="en-US" sz="1600" i="1">
                          <a:latin typeface="Cambria Math" panose="02040503050406030204" pitchFamily="18" charset="0"/>
                        </a:rPr>
                        <m:t>𝐴</m:t>
                      </m:r>
                      <m:sSup>
                        <m:sSupPr>
                          <m:ctrlPr>
                            <a:rPr lang="ko-KR" altLang="en-US" sz="1600" i="1">
                              <a:latin typeface="Cambria Math" panose="02040503050406030204" pitchFamily="18" charset="0"/>
                            </a:rPr>
                          </m:ctrlPr>
                        </m:sSupPr>
                        <m:e>
                          <m:r>
                            <a:rPr lang="ko-KR" altLang="en-US" sz="1600" i="1">
                              <a:latin typeface="Cambria Math" panose="02040503050406030204" pitchFamily="18" charset="0"/>
                            </a:rPr>
                            <m:t>𝐷</m:t>
                          </m:r>
                        </m:e>
                        <m:sup>
                          <m:r>
                            <a:rPr lang="ko-KR" altLang="en-US" sz="1600" i="0">
                              <a:latin typeface="Cambria Math" panose="02040503050406030204" pitchFamily="18" charset="0"/>
                            </a:rPr>
                            <m:t>−</m:t>
                          </m:r>
                          <m:f>
                            <m:fPr>
                              <m:ctrlPr>
                                <a:rPr lang="ko-KR" altLang="en-US" sz="1600" i="1">
                                  <a:latin typeface="Cambria Math" panose="02040503050406030204" pitchFamily="18" charset="0"/>
                                </a:rPr>
                              </m:ctrlPr>
                            </m:fPr>
                            <m:num>
                              <m:r>
                                <a:rPr lang="ko-KR" altLang="en-US" sz="1600" i="0">
                                  <a:latin typeface="Cambria Math" panose="02040503050406030204" pitchFamily="18" charset="0"/>
                                </a:rPr>
                                <m:t>1</m:t>
                              </m:r>
                            </m:num>
                            <m:den>
                              <m:r>
                                <a:rPr lang="ko-KR" altLang="en-US" sz="1600" i="0">
                                  <a:latin typeface="Cambria Math" panose="02040503050406030204" pitchFamily="18" charset="0"/>
                                </a:rPr>
                                <m:t>2</m:t>
                              </m:r>
                            </m:den>
                          </m:f>
                        </m:sup>
                      </m:sSup>
                    </m:oMath>
                  </m:oMathPara>
                </a14:m>
                <a:endParaRPr lang="ko-KR" altLang="en-US" sz="1600" dirty="0"/>
              </a:p>
            </p:txBody>
          </p:sp>
        </mc:Choice>
        <mc:Fallback xmlns="">
          <p:sp>
            <p:nvSpPr>
              <p:cNvPr id="8" name="Rectangle 7"/>
              <p:cNvSpPr>
                <a:spLocks noRot="1" noChangeAspect="1" noMove="1" noResize="1" noEditPoints="1" noAdjustHandles="1" noChangeArrowheads="1" noChangeShapeType="1" noTextEdit="1"/>
              </p:cNvSpPr>
              <p:nvPr/>
            </p:nvSpPr>
            <p:spPr>
              <a:xfrm>
                <a:off x="2514600" y="5242396"/>
                <a:ext cx="3509101" cy="448777"/>
              </a:xfrm>
              <a:prstGeom prst="rect">
                <a:avLst/>
              </a:prstGeom>
              <a:blipFill>
                <a:blip r:embed="rId2"/>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948287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Spectral graph theory</a:t>
            </a:r>
            <a:endParaRPr lang="ko-KR" altLang="en-US" dirty="0"/>
          </a:p>
        </p:txBody>
      </p:sp>
      <p:sp>
        <p:nvSpPr>
          <p:cNvPr id="3" name="Content Placeholder 2"/>
          <p:cNvSpPr>
            <a:spLocks noGrp="1"/>
          </p:cNvSpPr>
          <p:nvPr>
            <p:ph idx="1"/>
          </p:nvPr>
        </p:nvSpPr>
        <p:spPr/>
        <p:txBody>
          <a:bodyPr/>
          <a:lstStyle/>
          <a:p>
            <a:r>
              <a:rPr lang="en-US" altLang="ko-KR" sz="2400" dirty="0" smtClean="0"/>
              <a:t>Laplacian </a:t>
            </a:r>
            <a:r>
              <a:rPr lang="ko-KR" altLang="en-US" sz="2400" dirty="0" smtClean="0"/>
              <a:t>행렬 </a:t>
            </a:r>
            <a:r>
              <a:rPr lang="en-US" altLang="ko-KR" sz="2400" dirty="0" smtClean="0"/>
              <a:t>(cont’d)</a:t>
            </a:r>
          </a:p>
          <a:p>
            <a:pPr lvl="1"/>
            <a:r>
              <a:rPr lang="ko-KR" altLang="en-US" sz="2000" dirty="0"/>
              <a:t>파이썬 </a:t>
            </a:r>
            <a:r>
              <a:rPr lang="ko-KR" altLang="en-US" sz="2000" dirty="0" smtClean="0"/>
              <a:t>코딩해 보기</a:t>
            </a:r>
            <a:endParaRPr lang="en-US" altLang="ko-KR" sz="2000" dirty="0" smtClean="0"/>
          </a:p>
          <a:p>
            <a:pPr lvl="2"/>
            <a:r>
              <a:rPr lang="en-US" altLang="ko-KR" sz="1800" dirty="0" err="1" smtClean="0"/>
              <a:t>graph_basics.ipynb</a:t>
            </a:r>
            <a:r>
              <a:rPr lang="en-US" altLang="ko-KR" sz="1800" dirty="0" smtClean="0"/>
              <a:t> </a:t>
            </a:r>
            <a:r>
              <a:rPr lang="ko-KR" altLang="en-US" sz="1800" dirty="0" smtClean="0"/>
              <a:t>참고</a:t>
            </a:r>
            <a:endParaRPr lang="en-US" altLang="ko-KR" sz="1800" dirty="0" smtClean="0"/>
          </a:p>
          <a:p>
            <a:pPr lvl="2"/>
            <a:r>
              <a:rPr lang="ko-KR" altLang="en-US" sz="1800" dirty="0" smtClean="0"/>
              <a:t>예제 그래프</a:t>
            </a:r>
            <a:endParaRPr lang="en-US" altLang="ko-KR" sz="1800" dirty="0"/>
          </a:p>
          <a:p>
            <a:pPr lvl="1"/>
            <a:endParaRPr lang="ko-KR" altLang="en-US" sz="2000" dirty="0"/>
          </a:p>
        </p:txBody>
      </p:sp>
      <p:sp>
        <p:nvSpPr>
          <p:cNvPr id="4" name="Date Placeholder 3"/>
          <p:cNvSpPr>
            <a:spLocks noGrp="1"/>
          </p:cNvSpPr>
          <p:nvPr>
            <p:ph type="dt" sz="half" idx="10"/>
          </p:nvPr>
        </p:nvSpPr>
        <p:spPr/>
        <p:txBody>
          <a:bodyPr/>
          <a:lstStyle/>
          <a:p>
            <a:fld id="{B61F6700-B8A3-4FEB-827E-BC7B97672A6D}"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52</a:t>
            </a:fld>
            <a:endParaRPr lang="en-US"/>
          </a:p>
        </p:txBody>
      </p:sp>
      <p:pic>
        <p:nvPicPr>
          <p:cNvPr id="7" name="Picture 6"/>
          <p:cNvPicPr>
            <a:picLocks noChangeAspect="1"/>
          </p:cNvPicPr>
          <p:nvPr/>
        </p:nvPicPr>
        <p:blipFill>
          <a:blip r:embed="rId2"/>
          <a:stretch>
            <a:fillRect/>
          </a:stretch>
        </p:blipFill>
        <p:spPr>
          <a:xfrm>
            <a:off x="2819400" y="3505200"/>
            <a:ext cx="4367212" cy="2880642"/>
          </a:xfrm>
          <a:prstGeom prst="rect">
            <a:avLst/>
          </a:prstGeom>
        </p:spPr>
      </p:pic>
    </p:spTree>
    <p:extLst>
      <p:ext uri="{BB962C8B-B14F-4D97-AF65-F5344CB8AC3E}">
        <p14:creationId xmlns:p14="http://schemas.microsoft.com/office/powerpoint/2010/main" val="3780502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Spectral graph theory</a:t>
            </a:r>
            <a:endParaRPr lang="ko-KR" altLang="en-US" dirty="0"/>
          </a:p>
        </p:txBody>
      </p:sp>
      <p:sp>
        <p:nvSpPr>
          <p:cNvPr id="3" name="Content Placeholder 2"/>
          <p:cNvSpPr>
            <a:spLocks noGrp="1"/>
          </p:cNvSpPr>
          <p:nvPr>
            <p:ph idx="1"/>
          </p:nvPr>
        </p:nvSpPr>
        <p:spPr/>
        <p:txBody>
          <a:bodyPr/>
          <a:lstStyle/>
          <a:p>
            <a:r>
              <a:rPr lang="en-US" altLang="ko-KR" sz="2800" dirty="0" smtClean="0"/>
              <a:t>Laplacian </a:t>
            </a:r>
            <a:r>
              <a:rPr lang="ko-KR" altLang="en-US" sz="2800" dirty="0" smtClean="0"/>
              <a:t>행렬의 주요 특성 두 가지</a:t>
            </a:r>
            <a:endParaRPr lang="en-US" altLang="ko-KR" sz="2800" dirty="0" smtClean="0"/>
          </a:p>
          <a:p>
            <a:pPr lvl="1"/>
            <a:r>
              <a:rPr lang="ko-KR" altLang="en-US" sz="2400" dirty="0"/>
              <a:t>대칭행렬 </a:t>
            </a:r>
            <a:r>
              <a:rPr lang="en-US" altLang="ko-KR" sz="2400" dirty="0"/>
              <a:t>(symmetric matrix</a:t>
            </a:r>
            <a:r>
              <a:rPr lang="en-US" altLang="ko-KR" sz="2400" dirty="0" smtClean="0"/>
              <a:t>)</a:t>
            </a:r>
          </a:p>
          <a:p>
            <a:pPr lvl="2"/>
            <a:r>
              <a:rPr lang="ko-KR" altLang="en-US" sz="1800" dirty="0"/>
              <a:t>왜냐하면</a:t>
            </a:r>
            <a:r>
              <a:rPr lang="en-US" altLang="ko-KR" sz="1800" dirty="0"/>
              <a:t>, D</a:t>
            </a:r>
            <a:r>
              <a:rPr lang="ko-KR" altLang="en-US" sz="1800" dirty="0"/>
              <a:t>하고 </a:t>
            </a:r>
            <a:r>
              <a:rPr lang="en-US" altLang="ko-KR" sz="1800" dirty="0"/>
              <a:t>A </a:t>
            </a:r>
            <a:r>
              <a:rPr lang="ko-KR" altLang="en-US" sz="1800" dirty="0"/>
              <a:t>모두 대칭행렬이기 </a:t>
            </a:r>
            <a:r>
              <a:rPr lang="ko-KR" altLang="en-US" sz="1800" dirty="0" smtClean="0"/>
              <a:t>때문</a:t>
            </a:r>
            <a:endParaRPr lang="en-US" altLang="ko-KR" sz="1800" dirty="0" smtClean="0"/>
          </a:p>
          <a:p>
            <a:pPr lvl="2"/>
            <a:r>
              <a:rPr lang="ko-KR" altLang="en-US" sz="1800" dirty="0" smtClean="0"/>
              <a:t>고유벡터 서로 수직</a:t>
            </a:r>
            <a:endParaRPr lang="en-US" altLang="ko-KR" sz="1800" dirty="0" smtClean="0"/>
          </a:p>
          <a:p>
            <a:pPr lvl="1"/>
            <a:r>
              <a:rPr lang="en-US" altLang="ko-KR" sz="2400" dirty="0"/>
              <a:t>Positive semi-definite </a:t>
            </a:r>
            <a:r>
              <a:rPr lang="ko-KR" altLang="en-US" sz="2400" dirty="0" smtClean="0"/>
              <a:t>행렬</a:t>
            </a:r>
            <a:endParaRPr lang="en-US" altLang="ko-KR" sz="2400" dirty="0" smtClean="0"/>
          </a:p>
          <a:p>
            <a:pPr lvl="2"/>
            <a:r>
              <a:rPr lang="ko-KR" altLang="en-US" sz="1800" dirty="0" smtClean="0"/>
              <a:t>이를 위해서는 </a:t>
            </a:r>
            <a:r>
              <a:rPr lang="en-US" altLang="ko-KR" sz="1800" dirty="0" smtClean="0"/>
              <a:t>quadratic form</a:t>
            </a:r>
            <a:r>
              <a:rPr lang="ko-KR" altLang="en-US" sz="1800" dirty="0" smtClean="0"/>
              <a:t>에 대해서 알아야 함</a:t>
            </a:r>
            <a:endParaRPr lang="ko-KR" altLang="en-US" sz="1800" dirty="0"/>
          </a:p>
        </p:txBody>
      </p:sp>
      <p:sp>
        <p:nvSpPr>
          <p:cNvPr id="4" name="Date Placeholder 3"/>
          <p:cNvSpPr>
            <a:spLocks noGrp="1"/>
          </p:cNvSpPr>
          <p:nvPr>
            <p:ph type="dt" sz="half" idx="10"/>
          </p:nvPr>
        </p:nvSpPr>
        <p:spPr/>
        <p:txBody>
          <a:bodyPr/>
          <a:lstStyle/>
          <a:p>
            <a:fld id="{08D0909F-3286-4E6C-9D4A-50097E30245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53</a:t>
            </a:fld>
            <a:endParaRPr lang="en-US"/>
          </a:p>
        </p:txBody>
      </p:sp>
    </p:spTree>
    <p:extLst>
      <p:ext uri="{BB962C8B-B14F-4D97-AF65-F5344CB8AC3E}">
        <p14:creationId xmlns:p14="http://schemas.microsoft.com/office/powerpoint/2010/main" val="16297609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a:t>
            </a:r>
            <a:r>
              <a:rPr lang="en-US" dirty="0" smtClean="0"/>
              <a:t>form (</a:t>
            </a:r>
            <a:r>
              <a:rPr lang="ko-KR" altLang="en-US" dirty="0" smtClean="0"/>
              <a:t>이차형식</a:t>
            </a:r>
            <a:r>
              <a:rPr lang="en-US" altLang="ko-KR"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smtClean="0"/>
                  <a:t>Quadratic form</a:t>
                </a:r>
              </a:p>
              <a:p>
                <a:pPr lvl="1"/>
                <a:r>
                  <a:rPr lang="ko-KR" altLang="en-US" sz="2400" dirty="0" smtClean="0"/>
                  <a:t>각 항에 존재하는 변수들의 지수 </a:t>
                </a:r>
                <a:r>
                  <a:rPr lang="ko-KR" altLang="en-US" sz="2400" dirty="0"/>
                  <a:t>합이</a:t>
                </a:r>
                <a:r>
                  <a:rPr lang="en-US" sz="2400" dirty="0"/>
                  <a:t> 2</a:t>
                </a:r>
                <a:r>
                  <a:rPr lang="ko-KR" altLang="en-US" sz="2400" dirty="0"/>
                  <a:t>인</a:t>
                </a:r>
                <a:r>
                  <a:rPr lang="en-US" sz="2400" dirty="0"/>
                  <a:t> form </a:t>
                </a:r>
                <a:endParaRPr lang="en-US" sz="2400" dirty="0" smtClean="0"/>
              </a:p>
              <a:p>
                <a:pPr lvl="2"/>
                <a:r>
                  <a:rPr lang="ko-KR" altLang="en-US" sz="2000" dirty="0" smtClean="0"/>
                  <a:t>예</a:t>
                </a:r>
                <a:r>
                  <a:rPr lang="en-US" altLang="ko-KR" sz="2000" dirty="0" smtClean="0"/>
                  <a:t>) </a:t>
                </a:r>
                <a14:m>
                  <m:oMath xmlns:m="http://schemas.openxmlformats.org/officeDocument/2006/math">
                    <m:r>
                      <a:rPr lang="en-US" sz="2000">
                        <a:latin typeface="Cambria Math" panose="02040503050406030204" pitchFamily="18" charset="0"/>
                      </a:rPr>
                      <m:t>4</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i="1">
                            <a:latin typeface="Cambria Math" panose="02040503050406030204" pitchFamily="18" charset="0"/>
                          </a:rPr>
                          <m:t>2</m:t>
                        </m:r>
                      </m:sup>
                    </m:sSup>
                    <m:r>
                      <a:rPr lang="en-US" sz="2000" i="1">
                        <a:latin typeface="Cambria Math" panose="02040503050406030204" pitchFamily="18" charset="0"/>
                      </a:rPr>
                      <m:t>−</m:t>
                    </m:r>
                    <m:r>
                      <a:rPr lang="en-US" sz="2000" i="1">
                        <a:latin typeface="Cambria Math" panose="02040503050406030204" pitchFamily="18" charset="0"/>
                      </a:rPr>
                      <m:t>𝑥𝑦</m:t>
                    </m:r>
                    <m:r>
                      <a:rPr lang="en-US" sz="2000" i="1">
                        <a:latin typeface="Cambria Math" panose="02040503050406030204" pitchFamily="18" charset="0"/>
                      </a:rPr>
                      <m:t>+3</m:t>
                    </m:r>
                    <m:sSup>
                      <m:sSupPr>
                        <m:ctrlPr>
                          <a:rPr lang="en-US" sz="2000" i="1">
                            <a:latin typeface="Cambria Math" panose="02040503050406030204" pitchFamily="18" charset="0"/>
                          </a:rPr>
                        </m:ctrlPr>
                      </m:sSupPr>
                      <m:e>
                        <m:r>
                          <a:rPr lang="en-US" sz="2000" i="1">
                            <a:latin typeface="Cambria Math" panose="02040503050406030204" pitchFamily="18" charset="0"/>
                          </a:rPr>
                          <m:t>𝑦</m:t>
                        </m:r>
                      </m:e>
                      <m:sup>
                        <m:r>
                          <a:rPr lang="en-US" sz="2000" i="1">
                            <a:latin typeface="Cambria Math" panose="02040503050406030204" pitchFamily="18" charset="0"/>
                          </a:rPr>
                          <m:t>2</m:t>
                        </m:r>
                      </m:sup>
                    </m:sSup>
                  </m:oMath>
                </a14:m>
                <a:endParaRPr lang="en-US" sz="2000" dirty="0" smtClean="0"/>
              </a:p>
              <a:p>
                <a:pPr lvl="1"/>
                <a:r>
                  <a:rPr lang="en-US" sz="2400" dirty="0" smtClean="0"/>
                  <a:t>Why use? </a:t>
                </a:r>
              </a:p>
              <a:p>
                <a:pPr lvl="2"/>
                <a:r>
                  <a:rPr lang="en-US" sz="2000" dirty="0" smtClean="0"/>
                  <a:t>A </a:t>
                </a:r>
                <a:r>
                  <a:rPr lang="en-US" sz="2000" dirty="0"/>
                  <a:t>quadratic form for which there exist established criteria for determining </a:t>
                </a:r>
                <a:r>
                  <a:rPr lang="en-US" sz="2000" u="sng" dirty="0"/>
                  <a:t>whether its sign is always positive, negative, </a:t>
                </a:r>
                <a:r>
                  <a:rPr lang="en-US" sz="2000" u="sng" dirty="0" err="1"/>
                  <a:t>nonpositive</a:t>
                </a:r>
                <a:r>
                  <a:rPr lang="en-US" sz="2000" u="sng" dirty="0"/>
                  <a:t>, or </a:t>
                </a:r>
                <a:r>
                  <a:rPr lang="en-US" sz="2000" u="sng" dirty="0" smtClean="0"/>
                  <a:t>nonnegative</a:t>
                </a:r>
                <a:r>
                  <a:rPr lang="en-US" sz="2000" u="sng" dirty="0"/>
                  <a:t>.</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r="-172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05321507-F7DF-4226-A416-1F9379CACBC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54</a:t>
            </a:fld>
            <a:endParaRPr lang="en-US"/>
          </a:p>
        </p:txBody>
      </p:sp>
    </p:spTree>
    <p:extLst>
      <p:ext uri="{BB962C8B-B14F-4D97-AF65-F5344CB8AC3E}">
        <p14:creationId xmlns:p14="http://schemas.microsoft.com/office/powerpoint/2010/main" val="30065900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and negative </a:t>
            </a:r>
            <a:r>
              <a:rPr lang="en-US" dirty="0" smtClean="0"/>
              <a:t>definiteness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smtClean="0"/>
                  <a:t>For </a:t>
                </a:r>
                <a14:m>
                  <m:oMath xmlns:m="http://schemas.openxmlformats.org/officeDocument/2006/math">
                    <m:r>
                      <a:rPr lang="en-US" sz="2800" i="1">
                        <a:latin typeface="Cambria Math"/>
                      </a:rPr>
                      <m:t>𝑞</m:t>
                    </m:r>
                    <m:r>
                      <a:rPr lang="en-US" sz="2800" i="1">
                        <a:latin typeface="Cambria Math"/>
                      </a:rPr>
                      <m:t>=</m:t>
                    </m:r>
                    <m:r>
                      <a:rPr lang="en-US" sz="2800" i="1">
                        <a:latin typeface="Cambria Math"/>
                      </a:rPr>
                      <m:t>𝑎</m:t>
                    </m:r>
                    <m:sSup>
                      <m:sSupPr>
                        <m:ctrlPr>
                          <a:rPr lang="en-US" sz="2800" i="1">
                            <a:latin typeface="Cambria Math" panose="02040503050406030204" pitchFamily="18" charset="0"/>
                          </a:rPr>
                        </m:ctrlPr>
                      </m:sSupPr>
                      <m:e>
                        <m:r>
                          <a:rPr lang="en-US" sz="2800" i="1">
                            <a:latin typeface="Cambria Math"/>
                          </a:rPr>
                          <m:t>𝑢</m:t>
                        </m:r>
                      </m:e>
                      <m:sup>
                        <m:r>
                          <a:rPr lang="en-US" sz="2800" i="1">
                            <a:latin typeface="Cambria Math"/>
                          </a:rPr>
                          <m:t>2</m:t>
                        </m:r>
                      </m:sup>
                    </m:sSup>
                    <m:r>
                      <a:rPr lang="en-US" sz="2800" i="1">
                        <a:latin typeface="Cambria Math"/>
                      </a:rPr>
                      <m:t>+2</m:t>
                    </m:r>
                    <m:r>
                      <a:rPr lang="en-US" sz="2800" i="1">
                        <a:latin typeface="Cambria Math"/>
                      </a:rPr>
                      <m:t>h𝑢𝑣</m:t>
                    </m:r>
                    <m:r>
                      <a:rPr lang="en-US" sz="2800" i="1">
                        <a:latin typeface="Cambria Math"/>
                      </a:rPr>
                      <m:t>+</m:t>
                    </m:r>
                    <m:r>
                      <a:rPr lang="en-US" sz="2800" i="1">
                        <a:latin typeface="Cambria Math"/>
                      </a:rPr>
                      <m:t>𝑏</m:t>
                    </m:r>
                    <m:sSup>
                      <m:sSupPr>
                        <m:ctrlPr>
                          <a:rPr lang="en-US" sz="2800" i="1">
                            <a:latin typeface="Cambria Math" panose="02040503050406030204" pitchFamily="18" charset="0"/>
                          </a:rPr>
                        </m:ctrlPr>
                      </m:sSupPr>
                      <m:e>
                        <m:r>
                          <a:rPr lang="en-US" sz="2800" i="1">
                            <a:latin typeface="Cambria Math"/>
                          </a:rPr>
                          <m:t>𝑣</m:t>
                        </m:r>
                      </m:e>
                      <m:sup>
                        <m:r>
                          <a:rPr lang="en-US" sz="2800" i="1">
                            <a:latin typeface="Cambria Math"/>
                          </a:rPr>
                          <m:t>2</m:t>
                        </m:r>
                      </m:sup>
                    </m:sSup>
                  </m:oMath>
                </a14:m>
                <a:r>
                  <a:rPr lang="en-US" sz="2800" dirty="0" smtClean="0"/>
                  <a:t>,</a:t>
                </a:r>
              </a:p>
              <a:p>
                <a:pPr lvl="1"/>
                <a:r>
                  <a:rPr lang="en-US" sz="2400" dirty="0"/>
                  <a:t>A quadratic form q is said to be</a:t>
                </a:r>
              </a:p>
              <a:p>
                <a:pPr lvl="2"/>
                <a:r>
                  <a:rPr lang="en-US" sz="2000" dirty="0" smtClean="0"/>
                  <a:t>positive definite, if </a:t>
                </a:r>
                <a:r>
                  <a:rPr lang="en-US" sz="2000" dirty="0"/>
                  <a:t>q is invariably </a:t>
                </a:r>
                <a:r>
                  <a:rPr lang="en-US" sz="2000" dirty="0" smtClean="0"/>
                  <a:t>positive</a:t>
                </a:r>
                <a:r>
                  <a:rPr lang="en-US" sz="2000" dirty="0"/>
                  <a:t>,</a:t>
                </a:r>
              </a:p>
              <a:p>
                <a:pPr lvl="2"/>
                <a:r>
                  <a:rPr lang="en-US" sz="2000" dirty="0" smtClean="0"/>
                  <a:t>positive semidefinite, if </a:t>
                </a:r>
                <a:r>
                  <a:rPr lang="en-US" sz="2000" dirty="0"/>
                  <a:t>q is </a:t>
                </a:r>
                <a:r>
                  <a:rPr lang="en-US" sz="2000" dirty="0" smtClean="0"/>
                  <a:t>invariably nonnegative</a:t>
                </a:r>
                <a:r>
                  <a:rPr lang="en-US" sz="2000" dirty="0"/>
                  <a:t>,</a:t>
                </a:r>
              </a:p>
              <a:p>
                <a:pPr lvl="2"/>
                <a:r>
                  <a:rPr lang="en-US" sz="2000" dirty="0" smtClean="0"/>
                  <a:t>negative definite, if </a:t>
                </a:r>
                <a:r>
                  <a:rPr lang="en-US" sz="2000" dirty="0"/>
                  <a:t>q is invariably </a:t>
                </a:r>
                <a:r>
                  <a:rPr lang="en-US" sz="2000" dirty="0" smtClean="0"/>
                  <a:t>negative</a:t>
                </a:r>
                <a:r>
                  <a:rPr lang="en-US" sz="2000" dirty="0"/>
                  <a:t>,</a:t>
                </a:r>
              </a:p>
              <a:p>
                <a:pPr lvl="2"/>
                <a:r>
                  <a:rPr lang="en-US" sz="2000" dirty="0" smtClean="0"/>
                  <a:t>negative semidefinite, if </a:t>
                </a:r>
                <a:r>
                  <a:rPr lang="en-US" sz="2000" dirty="0"/>
                  <a:t>q is invariably	</a:t>
                </a:r>
                <a:r>
                  <a:rPr lang="en-US" sz="2000" dirty="0" err="1" smtClean="0"/>
                  <a:t>nonpositive</a:t>
                </a:r>
                <a:endParaRPr lang="en-US" sz="2000" dirty="0"/>
              </a:p>
              <a:p>
                <a:pPr lvl="1"/>
                <a:r>
                  <a:rPr lang="en-US" sz="2400" dirty="0"/>
                  <a:t>regardless of </a:t>
                </a:r>
                <a:r>
                  <a:rPr lang="en-US" sz="2400" u="sng" dirty="0"/>
                  <a:t>the values </a:t>
                </a:r>
                <a:r>
                  <a:rPr lang="en-US" sz="2400" u="sng" dirty="0" smtClean="0"/>
                  <a:t>of </a:t>
                </a:r>
                <a:r>
                  <a:rPr lang="en-US" sz="2400" u="sng" dirty="0"/>
                  <a:t>the variables </a:t>
                </a:r>
                <a:r>
                  <a:rPr lang="en-US" sz="2400" u="sng" dirty="0" smtClean="0"/>
                  <a:t>i.e., u and v,</a:t>
                </a:r>
                <a:r>
                  <a:rPr lang="en-US" sz="2400" dirty="0" smtClean="0"/>
                  <a:t> in </a:t>
                </a:r>
                <a:r>
                  <a:rPr lang="en-US" sz="2400" dirty="0"/>
                  <a:t>the quadratic form, not all zero.</a:t>
                </a:r>
              </a:p>
              <a:p>
                <a:pPr lvl="1"/>
                <a:r>
                  <a:rPr lang="en-US" sz="2400" dirty="0"/>
                  <a:t>indefinite =&gt; if q changes </a:t>
                </a:r>
                <a:r>
                  <a:rPr lang="en-US" sz="2400" dirty="0" smtClean="0"/>
                  <a:t>signs</a:t>
                </a:r>
                <a:endParaRPr lang="en-US" sz="2400" dirty="0"/>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778" r="-235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EFCB9CF3-1F61-4CA0-B6E9-AFD967E19CA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55</a:t>
            </a:fld>
            <a:endParaRPr lang="en-US"/>
          </a:p>
        </p:txBody>
      </p:sp>
    </p:spTree>
    <p:extLst>
      <p:ext uri="{BB962C8B-B14F-4D97-AF65-F5344CB8AC3E}">
        <p14:creationId xmlns:p14="http://schemas.microsoft.com/office/powerpoint/2010/main" val="245002340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dirty="0" smtClean="0"/>
              <a:t>행렬로 표현하기</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dirty="0"/>
                  <a:t>A</a:t>
                </a:r>
                <a:r>
                  <a:rPr lang="en-US" sz="2800" dirty="0" smtClean="0"/>
                  <a:t> quadratic form can be expressed using matrices</a:t>
                </a:r>
              </a:p>
              <a:p>
                <a:pPr lvl="1"/>
                <a14:m>
                  <m:oMath xmlns:m="http://schemas.openxmlformats.org/officeDocument/2006/math">
                    <m:r>
                      <a:rPr lang="en-US" sz="2400" i="1">
                        <a:latin typeface="Cambria Math"/>
                      </a:rPr>
                      <m:t>𝑞</m:t>
                    </m:r>
                    <m:r>
                      <a:rPr lang="en-US" sz="2400" i="1">
                        <a:latin typeface="Cambria Math"/>
                      </a:rPr>
                      <m:t>=</m:t>
                    </m:r>
                    <m:r>
                      <a:rPr lang="en-US" sz="2400" i="1">
                        <a:latin typeface="Cambria Math"/>
                      </a:rPr>
                      <m:t>𝑎</m:t>
                    </m:r>
                    <m:sSup>
                      <m:sSupPr>
                        <m:ctrlPr>
                          <a:rPr lang="en-US" sz="2400" i="1">
                            <a:latin typeface="Cambria Math" panose="02040503050406030204" pitchFamily="18" charset="0"/>
                          </a:rPr>
                        </m:ctrlPr>
                      </m:sSupPr>
                      <m:e>
                        <m:r>
                          <a:rPr lang="en-US" sz="2400" i="1">
                            <a:latin typeface="Cambria Math"/>
                          </a:rPr>
                          <m:t>𝑢</m:t>
                        </m:r>
                      </m:e>
                      <m:sup>
                        <m:r>
                          <a:rPr lang="en-US" sz="2400" i="1">
                            <a:latin typeface="Cambria Math"/>
                          </a:rPr>
                          <m:t>2</m:t>
                        </m:r>
                      </m:sup>
                    </m:sSup>
                    <m:r>
                      <a:rPr lang="en-US" sz="2400" i="1">
                        <a:latin typeface="Cambria Math"/>
                      </a:rPr>
                      <m:t>+2</m:t>
                    </m:r>
                    <m:r>
                      <a:rPr lang="en-US" sz="2400" i="1">
                        <a:latin typeface="Cambria Math"/>
                      </a:rPr>
                      <m:t>h𝑢𝑣</m:t>
                    </m:r>
                    <m:r>
                      <a:rPr lang="en-US" sz="2400" i="1">
                        <a:latin typeface="Cambria Math"/>
                      </a:rPr>
                      <m:t>+</m:t>
                    </m:r>
                    <m:r>
                      <a:rPr lang="en-US" sz="2400" i="1">
                        <a:latin typeface="Cambria Math"/>
                      </a:rPr>
                      <m:t>𝑏</m:t>
                    </m:r>
                    <m:sSup>
                      <m:sSupPr>
                        <m:ctrlPr>
                          <a:rPr lang="en-US" sz="2400" i="1">
                            <a:latin typeface="Cambria Math" panose="02040503050406030204" pitchFamily="18" charset="0"/>
                          </a:rPr>
                        </m:ctrlPr>
                      </m:sSupPr>
                      <m:e>
                        <m:r>
                          <a:rPr lang="en-US" sz="2400" i="1">
                            <a:latin typeface="Cambria Math"/>
                          </a:rPr>
                          <m:t>𝑣</m:t>
                        </m:r>
                      </m:e>
                      <m:sup>
                        <m:r>
                          <a:rPr lang="en-US" sz="2400" i="1">
                            <a:latin typeface="Cambria Math"/>
                          </a:rPr>
                          <m:t>2</m:t>
                        </m:r>
                      </m:sup>
                    </m:sSup>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𝑢</m:t>
                              </m:r>
                            </m:e>
                            <m:e>
                              <m:r>
                                <a:rPr lang="en-US" sz="2400" i="1">
                                  <a:latin typeface="Cambria Math" panose="02040503050406030204" pitchFamily="18" charset="0"/>
                                </a:rPr>
                                <m:t>𝑣</m:t>
                              </m:r>
                            </m:e>
                          </m:mr>
                        </m:m>
                      </m:e>
                    </m:d>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𝑎</m:t>
                              </m:r>
                            </m:e>
                            <m:e>
                              <m:r>
                                <a:rPr lang="en-US" sz="2400" i="1">
                                  <a:latin typeface="Cambria Math" panose="02040503050406030204" pitchFamily="18" charset="0"/>
                                </a:rPr>
                                <m:t>h</m:t>
                              </m:r>
                            </m:e>
                          </m:mr>
                          <m:mr>
                            <m:e>
                              <m:r>
                                <a:rPr lang="en-US" sz="2400" i="1">
                                  <a:latin typeface="Cambria Math" panose="02040503050406030204" pitchFamily="18" charset="0"/>
                                </a:rPr>
                                <m:t>h</m:t>
                              </m:r>
                            </m:e>
                            <m:e>
                              <m:r>
                                <a:rPr lang="en-US" sz="2400" i="1">
                                  <a:latin typeface="Cambria Math" panose="02040503050406030204" pitchFamily="18" charset="0"/>
                                </a:rPr>
                                <m:t>𝑏</m:t>
                              </m:r>
                            </m:e>
                          </m:mr>
                        </m:m>
                      </m:e>
                    </m:d>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𝑢</m:t>
                              </m:r>
                            </m:e>
                          </m:mr>
                          <m:mr>
                            <m:e>
                              <m:r>
                                <a:rPr lang="en-US" sz="2400" i="1">
                                  <a:latin typeface="Cambria Math" panose="02040503050406030204" pitchFamily="18" charset="0"/>
                                </a:rPr>
                                <m:t>𝑣</m:t>
                              </m:r>
                            </m:e>
                          </m:mr>
                        </m:m>
                      </m:e>
                    </m:d>
                  </m:oMath>
                </a14:m>
                <a:endParaRPr lang="en-US" sz="2400" dirty="0" smtClean="0"/>
              </a:p>
              <a:p>
                <a:pPr lvl="2"/>
                <a:r>
                  <a:rPr lang="en-US" sz="2000" dirty="0" smtClean="0"/>
                  <a:t>q = </a:t>
                </a:r>
                <a:r>
                  <a:rPr lang="en-US" sz="2000" dirty="0" err="1" smtClean="0"/>
                  <a:t>x’Ax</a:t>
                </a:r>
                <a:r>
                  <a:rPr lang="en-US" sz="2000" dirty="0"/>
                  <a:t>, where A is a symmetric matrix</a:t>
                </a:r>
              </a:p>
              <a:p>
                <a:pPr lvl="2"/>
                <a:r>
                  <a:rPr lang="en-US" sz="2000" u="sng" dirty="0" smtClean="0"/>
                  <a:t>When q is positive (negative) (semi)definite, then A is also called positive </a:t>
                </a:r>
                <a:r>
                  <a:rPr lang="en-US" sz="2000" u="sng" dirty="0"/>
                  <a:t>(negative) (</a:t>
                </a:r>
                <a:r>
                  <a:rPr lang="en-US" sz="2000" u="sng" dirty="0" smtClean="0"/>
                  <a:t>semi)definite.</a:t>
                </a:r>
                <a:endParaRPr lang="en-US" sz="2000"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314" t="-1481"/>
                </a:stretch>
              </a:blipFill>
            </p:spPr>
            <p:txBody>
              <a:bodyPr/>
              <a:lstStyle/>
              <a:p>
                <a:r>
                  <a:rPr lang="en-US">
                    <a:noFill/>
                  </a:rPr>
                  <a:t> </a:t>
                </a:r>
              </a:p>
            </p:txBody>
          </p:sp>
        </mc:Fallback>
      </mc:AlternateContent>
      <p:sp>
        <p:nvSpPr>
          <p:cNvPr id="4" name="Date Placeholder 3"/>
          <p:cNvSpPr>
            <a:spLocks noGrp="1"/>
          </p:cNvSpPr>
          <p:nvPr>
            <p:ph type="dt" sz="half" idx="10"/>
          </p:nvPr>
        </p:nvSpPr>
        <p:spPr>
          <a:xfrm>
            <a:off x="1162050" y="6172200"/>
            <a:ext cx="1905000" cy="457200"/>
          </a:xfrm>
        </p:spPr>
        <p:txBody>
          <a:bodyPr/>
          <a:lstStyle/>
          <a:p>
            <a:fld id="{65DA1162-9296-4221-B33A-B039C34BE8A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56</a:t>
            </a:fld>
            <a:endParaRPr lang="en-US"/>
          </a:p>
        </p:txBody>
      </p:sp>
    </p:spTree>
    <p:extLst>
      <p:ext uri="{BB962C8B-B14F-4D97-AF65-F5344CB8AC3E}">
        <p14:creationId xmlns:p14="http://schemas.microsoft.com/office/powerpoint/2010/main" val="82992007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Spectral graph theory</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smtClean="0"/>
                  <a:t>Laplacian </a:t>
                </a:r>
                <a:r>
                  <a:rPr lang="ko-KR" altLang="en-US" sz="2400" dirty="0" smtClean="0"/>
                  <a:t>행렬의 주요 특성 두 가지</a:t>
                </a:r>
                <a:endParaRPr lang="en-US" altLang="ko-KR" sz="2400" dirty="0" smtClean="0"/>
              </a:p>
              <a:p>
                <a:pPr lvl="1"/>
                <a:r>
                  <a:rPr lang="en-US" altLang="ko-KR" sz="2000" dirty="0" smtClean="0"/>
                  <a:t>Positive </a:t>
                </a:r>
                <a:r>
                  <a:rPr lang="en-US" altLang="ko-KR" sz="2000" dirty="0"/>
                  <a:t>semi-definite </a:t>
                </a:r>
                <a:r>
                  <a:rPr lang="ko-KR" altLang="en-US" sz="2000" dirty="0" smtClean="0"/>
                  <a:t>행렬 </a:t>
                </a:r>
                <a:r>
                  <a:rPr lang="en-US" altLang="ko-KR" sz="2000" dirty="0" smtClean="0"/>
                  <a:t>(cont’d)</a:t>
                </a:r>
              </a:p>
              <a:p>
                <a:pPr lvl="2"/>
                <a:r>
                  <a:rPr lang="ko-KR" altLang="en-US" sz="1800" dirty="0" smtClean="0"/>
                  <a:t>노드들의 특성 정보를 나타내는 피쳐 벡터 </a:t>
                </a:r>
                <a14:m>
                  <m:oMath xmlns:m="http://schemas.openxmlformats.org/officeDocument/2006/math">
                    <m:r>
                      <a:rPr lang="en-US" altLang="ko-KR" sz="1800" b="1" i="1">
                        <a:latin typeface="Cambria Math" panose="02040503050406030204" pitchFamily="18" charset="0"/>
                      </a:rPr>
                      <m:t>𝐟</m:t>
                    </m:r>
                  </m:oMath>
                </a14:m>
                <a:r>
                  <a:rPr lang="en-US" altLang="ko-KR" sz="1800" dirty="0" smtClean="0"/>
                  <a:t> </a:t>
                </a:r>
                <a:r>
                  <a:rPr lang="ko-KR" altLang="en-US" sz="1800" dirty="0" smtClean="0"/>
                  <a:t>가정</a:t>
                </a:r>
                <a:endParaRPr lang="en-US" altLang="ko-KR" sz="1800" dirty="0" smtClean="0"/>
              </a:p>
              <a:p>
                <a:pPr lvl="2"/>
                <a:r>
                  <a:rPr lang="en-US" altLang="ko-KR" sz="1800" dirty="0" err="1" smtClean="0"/>
                  <a:t>i</a:t>
                </a:r>
                <a:r>
                  <a:rPr lang="ko-KR" altLang="ko-KR" sz="1800" dirty="0"/>
                  <a:t>번째 원소 즉</a:t>
                </a:r>
                <a:r>
                  <a:rPr lang="en-US" altLang="ko-KR" sz="1800" dirty="0"/>
                  <a:t>, </a:t>
                </a:r>
                <a14:m>
                  <m:oMath xmlns:m="http://schemas.openxmlformats.org/officeDocument/2006/math">
                    <m:r>
                      <a:rPr lang="en-US" altLang="ko-KR" sz="1800" b="1" i="1">
                        <a:latin typeface="Cambria Math" panose="02040503050406030204" pitchFamily="18" charset="0"/>
                      </a:rPr>
                      <m:t>𝐟</m:t>
                    </m:r>
                    <m:r>
                      <a:rPr lang="en-US" altLang="ko-KR" sz="1800" b="1">
                        <a:latin typeface="Cambria Math" panose="02040503050406030204" pitchFamily="18" charset="0"/>
                      </a:rPr>
                      <m:t>[</m:t>
                    </m:r>
                    <m:r>
                      <a:rPr lang="en-US" altLang="ko-KR" sz="1800" i="1">
                        <a:latin typeface="Cambria Math" panose="02040503050406030204" pitchFamily="18" charset="0"/>
                      </a:rPr>
                      <m:t>𝑖</m:t>
                    </m:r>
                    <m:r>
                      <a:rPr lang="en-US" altLang="ko-KR" sz="1800" b="1">
                        <a:latin typeface="Cambria Math" panose="02040503050406030204" pitchFamily="18" charset="0"/>
                      </a:rPr>
                      <m:t>]</m:t>
                    </m:r>
                  </m:oMath>
                </a14:m>
                <a:r>
                  <a:rPr lang="en-US" altLang="ko-KR" sz="1800" b="1" dirty="0"/>
                  <a:t> </a:t>
                </a:r>
                <a:r>
                  <a:rPr lang="ko-KR" altLang="ko-KR" sz="1800" dirty="0"/>
                  <a:t>는 노드</a:t>
                </a:r>
                <a:r>
                  <a:rPr lang="ko-KR" altLang="ko-KR" sz="1800" b="1" dirty="0"/>
                  <a:t> </a:t>
                </a:r>
                <a14:m>
                  <m:oMath xmlns:m="http://schemas.openxmlformats.org/officeDocument/2006/math">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𝑣</m:t>
                        </m:r>
                      </m:e>
                      <m:sub>
                        <m:r>
                          <a:rPr lang="en-US" altLang="ko-KR" sz="1800" i="1">
                            <a:latin typeface="Cambria Math" panose="02040503050406030204" pitchFamily="18" charset="0"/>
                          </a:rPr>
                          <m:t>𝑖</m:t>
                        </m:r>
                      </m:sub>
                    </m:sSub>
                  </m:oMath>
                </a14:m>
                <a:r>
                  <a:rPr lang="ko-KR" altLang="en-US" sz="1800" dirty="0" smtClean="0"/>
                  <a:t>의 특성 정보</a:t>
                </a:r>
                <a:endParaRPr lang="en-US" altLang="ko-KR" sz="1800" dirty="0" smtClean="0"/>
              </a:p>
              <a:p>
                <a:pPr lvl="2"/>
                <a14:m>
                  <m:oMath xmlns:m="http://schemas.openxmlformats.org/officeDocument/2006/math">
                    <m:sSup>
                      <m:sSupPr>
                        <m:ctrlPr>
                          <a:rPr lang="ko-KR" altLang="ko-KR" sz="1800" b="1" i="1">
                            <a:latin typeface="Cambria Math" panose="02040503050406030204" pitchFamily="18" charset="0"/>
                          </a:rPr>
                        </m:ctrlPr>
                      </m:sSupPr>
                      <m:e>
                        <m:r>
                          <a:rPr lang="en-US" altLang="ko-KR" sz="1800" b="1" i="1">
                            <a:latin typeface="Cambria Math" panose="02040503050406030204" pitchFamily="18" charset="0"/>
                          </a:rPr>
                          <m:t>𝐟</m:t>
                        </m:r>
                      </m:e>
                      <m:sup>
                        <m:r>
                          <a:rPr lang="en-US" altLang="ko-KR" sz="1800" b="1" i="1">
                            <a:latin typeface="Cambria Math" panose="02040503050406030204" pitchFamily="18" charset="0"/>
                          </a:rPr>
                          <m:t>𝑻</m:t>
                        </m:r>
                      </m:sup>
                    </m:sSup>
                    <m:r>
                      <a:rPr lang="en-US" altLang="ko-KR" sz="1800" b="1" i="1">
                        <a:latin typeface="Cambria Math" panose="02040503050406030204" pitchFamily="18" charset="0"/>
                      </a:rPr>
                      <m:t>𝐋𝐟</m:t>
                    </m:r>
                  </m:oMath>
                </a14:m>
                <a:r>
                  <a:rPr lang="en-US" altLang="ko-KR" sz="1800" b="1" dirty="0"/>
                  <a:t> </a:t>
                </a:r>
                <a:r>
                  <a:rPr lang="ko-KR" altLang="ko-KR" sz="1800" dirty="0" smtClean="0"/>
                  <a:t>계산하기</a:t>
                </a:r>
                <a:r>
                  <a:rPr lang="en-US" altLang="ko-KR" sz="1800" dirty="0" smtClean="0"/>
                  <a:t> (This is a quadratic form)</a:t>
                </a:r>
                <a:endParaRPr lang="ko-KR" altLang="ko-KR" sz="1800" dirty="0"/>
              </a:p>
              <a:p>
                <a:pPr lvl="2"/>
                <a:endParaRPr lang="en-US" altLang="ko-KR"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2F8FDF2C-A533-4EF4-A91E-0A2E217E0FC5}"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57</a:t>
            </a:fld>
            <a:endParaRPr lang="en-US"/>
          </a:p>
        </p:txBody>
      </p:sp>
      <p:pic>
        <p:nvPicPr>
          <p:cNvPr id="8" name="Picture 7"/>
          <p:cNvPicPr>
            <a:picLocks noChangeAspect="1"/>
          </p:cNvPicPr>
          <p:nvPr/>
        </p:nvPicPr>
        <p:blipFill>
          <a:blip r:embed="rId3"/>
          <a:stretch>
            <a:fillRect/>
          </a:stretch>
        </p:blipFill>
        <p:spPr>
          <a:xfrm>
            <a:off x="655512" y="3869473"/>
            <a:ext cx="5026276" cy="2602765"/>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5681788" y="3921224"/>
                <a:ext cx="2970813" cy="307777"/>
              </a:xfrm>
              <a:prstGeom prst="rect">
                <a:avLst/>
              </a:prstGeom>
            </p:spPr>
            <p:txBody>
              <a:bodyPr wrap="none">
                <a:spAutoFit/>
              </a:bodyPr>
              <a:lstStyle/>
              <a:p>
                <a:r>
                  <a:rPr lang="en-US" altLang="ko-KR" sz="1400" dirty="0">
                    <a:latin typeface="맑은 고딕" panose="020B0503020000020004" pitchFamily="50" charset="-127"/>
                    <a:cs typeface="Times New Roman" panose="02020603050405020304" pitchFamily="18" charset="0"/>
                  </a:rPr>
                  <a:t>N(</a:t>
                </a:r>
                <a14:m>
                  <m:oMath xmlns:m="http://schemas.openxmlformats.org/officeDocument/2006/math">
                    <m:sSub>
                      <m:sSubPr>
                        <m:ctrlPr>
                          <a:rPr lang="ko-KR" altLang="ko-KR" sz="1400" i="1">
                            <a:effectLst/>
                            <a:latin typeface="Cambria Math" panose="02040503050406030204" pitchFamily="18" charset="0"/>
                            <a:ea typeface="Cambria Math" panose="02040503050406030204" pitchFamily="18" charset="0"/>
                          </a:rPr>
                        </m:ctrlPr>
                      </m:sSubPr>
                      <m:e>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en-US" altLang="ko-KR" sz="1400" dirty="0">
                    <a:latin typeface="맑은 고딕" panose="020B0503020000020004" pitchFamily="50" charset="-127"/>
                    <a:cs typeface="Times New Roman" panose="02020603050405020304" pitchFamily="18" charset="0"/>
                  </a:rPr>
                  <a:t>)</a:t>
                </a:r>
                <a:r>
                  <a:rPr lang="ko-KR" altLang="ko-KR" sz="1400" dirty="0">
                    <a:ea typeface="맑은 고딕" panose="020B0503020000020004" pitchFamily="50" charset="-127"/>
                    <a:cs typeface="Times New Roman" panose="02020603050405020304" pitchFamily="18" charset="0"/>
                  </a:rPr>
                  <a:t>는 노드 </a:t>
                </a:r>
                <a14:m>
                  <m:oMath xmlns:m="http://schemas.openxmlformats.org/officeDocument/2006/math">
                    <m:sSub>
                      <m:sSubPr>
                        <m:ctrlPr>
                          <a:rPr lang="ko-KR" altLang="ko-KR" sz="1400" i="1">
                            <a:effectLst/>
                            <a:latin typeface="Cambria Math" panose="02040503050406030204" pitchFamily="18" charset="0"/>
                            <a:ea typeface="Cambria Math" panose="02040503050406030204" pitchFamily="18" charset="0"/>
                          </a:rPr>
                        </m:ctrlPr>
                      </m:sSubPr>
                      <m:e>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ko-KR" altLang="ko-KR" sz="1400" dirty="0">
                    <a:ea typeface="맑은 고딕" panose="020B0503020000020004" pitchFamily="50" charset="-127"/>
                    <a:cs typeface="Times New Roman" panose="02020603050405020304" pitchFamily="18" charset="0"/>
                  </a:rPr>
                  <a:t>는 </a:t>
                </a:r>
                <a14:m>
                  <m:oMath xmlns:m="http://schemas.openxmlformats.org/officeDocument/2006/math">
                    <m:sSub>
                      <m:sSubPr>
                        <m:ctrlPr>
                          <a:rPr lang="ko-KR" altLang="ko-KR" sz="1400" i="1">
                            <a:effectLst/>
                            <a:latin typeface="Cambria Math" panose="02040503050406030204" pitchFamily="18" charset="0"/>
                            <a:ea typeface="Cambria Math" panose="02040503050406030204" pitchFamily="18" charset="0"/>
                          </a:rPr>
                        </m:ctrlPr>
                      </m:sSubPr>
                      <m:e>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𝑖</m:t>
                        </m:r>
                      </m:sub>
                    </m:sSub>
                  </m:oMath>
                </a14:m>
                <a:r>
                  <a:rPr lang="ko-KR" altLang="ko-KR" sz="1400" dirty="0">
                    <a:ea typeface="맑은 고딕" panose="020B0503020000020004" pitchFamily="50" charset="-127"/>
                    <a:cs typeface="Times New Roman" panose="02020603050405020304" pitchFamily="18" charset="0"/>
                  </a:rPr>
                  <a:t>의 이웃 노드들</a:t>
                </a:r>
                <a:endParaRPr lang="ko-KR" alt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5681788" y="3921224"/>
                <a:ext cx="2970813" cy="307777"/>
              </a:xfrm>
              <a:prstGeom prst="rect">
                <a:avLst/>
              </a:prstGeom>
              <a:blipFill>
                <a:blip r:embed="rId4"/>
                <a:stretch>
                  <a:fillRect l="-616" t="-3922" b="-19608"/>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681788" y="4505708"/>
                <a:ext cx="3462212" cy="1608004"/>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p>
                      <m:sSupPr>
                        <m:ctrlPr>
                          <a:rPr lang="ko-KR" altLang="ko-KR" sz="1400" b="1" i="1">
                            <a:latin typeface="Cambria Math" panose="02040503050406030204" pitchFamily="18" charset="0"/>
                            <a:ea typeface="Cambria Math" panose="02040503050406030204" pitchFamily="18" charset="0"/>
                          </a:rPr>
                        </m:ctrlPr>
                      </m:sSupPr>
                      <m:e>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𝐟</m:t>
                        </m:r>
                      </m:e>
                      <m:sup>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𝑻</m:t>
                        </m:r>
                      </m:sup>
                    </m:sSup>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𝐋𝐟</m:t>
                    </m:r>
                  </m:oMath>
                </a14:m>
                <a:r>
                  <a:rPr lang="en-US" altLang="ko-KR" sz="1400" dirty="0">
                    <a:latin typeface="맑은 고딕" panose="020B0503020000020004" pitchFamily="50" charset="-127"/>
                    <a:cs typeface="Times New Roman" panose="02020603050405020304" pitchFamily="18" charset="0"/>
                  </a:rPr>
                  <a:t> is the sum of the squares of the differences between adjacent nodes.  </a:t>
                </a:r>
                <a:r>
                  <a:rPr lang="en-US" altLang="ko-KR" sz="1400" dirty="0" smtClean="0">
                    <a:latin typeface="맑은 고딕" panose="020B0503020000020004" pitchFamily="50" charset="-127"/>
                    <a:cs typeface="Times New Roman" panose="02020603050405020304" pitchFamily="18" charset="0"/>
                  </a:rPr>
                  <a:t>In </a:t>
                </a:r>
                <a:r>
                  <a:rPr lang="en-US" altLang="ko-KR" sz="1400" dirty="0">
                    <a:latin typeface="맑은 고딕" panose="020B0503020000020004" pitchFamily="50" charset="-127"/>
                    <a:cs typeface="Times New Roman" panose="02020603050405020304" pitchFamily="18" charset="0"/>
                  </a:rPr>
                  <a:t>other words, it measures how different the values of adjacent nodes are</a:t>
                </a:r>
                <a:r>
                  <a:rPr lang="en-US" altLang="ko-KR" sz="1400" dirty="0" smtClean="0">
                    <a:latin typeface="맑은 고딕" panose="020B0503020000020004" pitchFamily="50" charset="-127"/>
                    <a:cs typeface="Times New Roman" panose="02020603050405020304" pitchFamily="18" charset="0"/>
                  </a:rPr>
                  <a:t>.</a:t>
                </a:r>
              </a:p>
              <a:p>
                <a:pPr marL="285750" indent="-285750" latinLnBrk="1">
                  <a:buFont typeface="Arial" panose="020B0604020202020204" pitchFamily="34" charset="0"/>
                  <a:buChar char="•"/>
                </a:pPr>
                <a14:m>
                  <m:oMath xmlns:m="http://schemas.openxmlformats.org/officeDocument/2006/math">
                    <m:sSup>
                      <m:sSupPr>
                        <m:ctrlPr>
                          <a:rPr lang="ko-KR" altLang="ko-KR" sz="1400" b="1" i="1">
                            <a:latin typeface="Cambria Math" panose="02040503050406030204" pitchFamily="18" charset="0"/>
                          </a:rPr>
                        </m:ctrlPr>
                      </m:sSupPr>
                      <m:e>
                        <m:r>
                          <a:rPr lang="en-US" altLang="ko-KR" sz="1400" b="1" i="1">
                            <a:latin typeface="Cambria Math" panose="02040503050406030204" pitchFamily="18" charset="0"/>
                          </a:rPr>
                          <m:t>𝐟</m:t>
                        </m:r>
                      </m:e>
                      <m:sup>
                        <m:r>
                          <a:rPr lang="en-US" altLang="ko-KR" sz="1400" b="1" i="1">
                            <a:latin typeface="Cambria Math" panose="02040503050406030204" pitchFamily="18" charset="0"/>
                          </a:rPr>
                          <m:t>𝑻</m:t>
                        </m:r>
                      </m:sup>
                    </m:sSup>
                    <m:r>
                      <a:rPr lang="en-US" altLang="ko-KR" sz="1400" b="1" i="1">
                        <a:latin typeface="Cambria Math" panose="02040503050406030204" pitchFamily="18" charset="0"/>
                      </a:rPr>
                      <m:t>𝐋𝐟</m:t>
                    </m:r>
                  </m:oMath>
                </a14:m>
                <a:r>
                  <a:rPr lang="en-US" altLang="ko-KR" sz="1400" dirty="0"/>
                  <a:t> </a:t>
                </a:r>
                <a:r>
                  <a:rPr lang="en-US" altLang="ko-KR" sz="1400" b="1" dirty="0"/>
                  <a:t> </a:t>
                </a:r>
                <a:r>
                  <a:rPr lang="ko-KR" altLang="ko-KR" sz="1400" dirty="0"/>
                  <a:t>는 항상 </a:t>
                </a:r>
                <a:r>
                  <a:rPr lang="en-US" altLang="ko-KR" sz="1400" dirty="0"/>
                  <a:t>nonnegative =&gt; L is positive </a:t>
                </a:r>
                <a:r>
                  <a:rPr lang="en-US" altLang="ko-KR" sz="1400" dirty="0" smtClean="0"/>
                  <a:t>semi-definite</a:t>
                </a:r>
                <a:endParaRPr lang="ko-KR" altLang="ko-KR" sz="1400" dirty="0"/>
              </a:p>
            </p:txBody>
          </p:sp>
        </mc:Choice>
        <mc:Fallback xmlns="">
          <p:sp>
            <p:nvSpPr>
              <p:cNvPr id="10" name="Rectangle 9"/>
              <p:cNvSpPr>
                <a:spLocks noRot="1" noChangeAspect="1" noMove="1" noResize="1" noEditPoints="1" noAdjustHandles="1" noChangeArrowheads="1" noChangeShapeType="1" noTextEdit="1"/>
              </p:cNvSpPr>
              <p:nvPr/>
            </p:nvSpPr>
            <p:spPr>
              <a:xfrm>
                <a:off x="5681788" y="4505708"/>
                <a:ext cx="3462212" cy="1608004"/>
              </a:xfrm>
              <a:prstGeom prst="rect">
                <a:avLst/>
              </a:prstGeom>
              <a:blipFill>
                <a:blip r:embed="rId5"/>
                <a:stretch>
                  <a:fillRect l="-176" t="-758" r="-352" b="-303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106894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 graph theory</a:t>
            </a:r>
            <a:endParaRPr lang="ko-KR" altLang="en-US" dirty="0"/>
          </a:p>
        </p:txBody>
      </p:sp>
      <p:sp>
        <p:nvSpPr>
          <p:cNvPr id="3" name="Content Placeholder 2"/>
          <p:cNvSpPr>
            <a:spLocks noGrp="1"/>
          </p:cNvSpPr>
          <p:nvPr>
            <p:ph idx="1"/>
          </p:nvPr>
        </p:nvSpPr>
        <p:spPr/>
        <p:txBody>
          <a:bodyPr/>
          <a:lstStyle/>
          <a:p>
            <a:r>
              <a:rPr lang="en-US" altLang="ko-KR" sz="2400" dirty="0"/>
              <a:t>Laplacian </a:t>
            </a:r>
            <a:r>
              <a:rPr lang="ko-KR" altLang="en-US" sz="2400" dirty="0"/>
              <a:t>행렬의 주요 특성 두 가지</a:t>
            </a:r>
            <a:endParaRPr lang="en-US" altLang="ko-KR" sz="2400" dirty="0"/>
          </a:p>
          <a:p>
            <a:pPr lvl="1"/>
            <a:r>
              <a:rPr lang="en-US" altLang="ko-KR" sz="2000" dirty="0"/>
              <a:t>Positive semi-definite </a:t>
            </a:r>
            <a:r>
              <a:rPr lang="ko-KR" altLang="en-US" sz="2000" dirty="0"/>
              <a:t>행렬 </a:t>
            </a:r>
            <a:r>
              <a:rPr lang="en-US" altLang="ko-KR" sz="2000" dirty="0"/>
              <a:t>(cont’d</a:t>
            </a:r>
            <a:r>
              <a:rPr lang="en-US" altLang="ko-KR" sz="2000" dirty="0" smtClean="0"/>
              <a:t>)</a:t>
            </a:r>
          </a:p>
          <a:p>
            <a:pPr lvl="2"/>
            <a:r>
              <a:rPr lang="ko-KR" altLang="en-US" sz="1600" dirty="0" smtClean="0"/>
              <a:t>따라서 </a:t>
            </a:r>
            <a:endParaRPr lang="en-US" altLang="ko-KR" sz="1600" dirty="0"/>
          </a:p>
          <a:p>
            <a:pPr lvl="2"/>
            <a:endParaRPr lang="en-US" altLang="ko-KR" sz="1600" dirty="0" smtClean="0"/>
          </a:p>
          <a:p>
            <a:pPr lvl="2"/>
            <a:r>
              <a:rPr lang="ko-KR" altLang="en-US" sz="1600" dirty="0" smtClean="0"/>
              <a:t>그런데</a:t>
            </a:r>
            <a:endParaRPr lang="en-US" altLang="ko-KR" sz="1600" dirty="0" smtClean="0"/>
          </a:p>
          <a:p>
            <a:pPr lvl="2"/>
            <a:endParaRPr lang="en-US" altLang="ko-KR" sz="1600" dirty="0"/>
          </a:p>
          <a:p>
            <a:pPr lvl="2"/>
            <a:endParaRPr lang="en-US" altLang="ko-KR" sz="1600" dirty="0" smtClean="0"/>
          </a:p>
          <a:p>
            <a:pPr lvl="2"/>
            <a:r>
              <a:rPr lang="ko-KR" altLang="ko-KR" sz="1800" dirty="0"/>
              <a:t>노드의 수 </a:t>
            </a:r>
            <a:r>
              <a:rPr lang="en-US" altLang="ko-KR" sz="1800" dirty="0"/>
              <a:t>= N </a:t>
            </a:r>
            <a:r>
              <a:rPr lang="ko-KR" altLang="ko-KR" sz="1800" dirty="0"/>
              <a:t>인 경우</a:t>
            </a:r>
            <a:r>
              <a:rPr lang="en-US" altLang="ko-KR" sz="1800" dirty="0"/>
              <a:t>, </a:t>
            </a:r>
            <a:r>
              <a:rPr lang="ko-KR" altLang="ko-KR" sz="1800" dirty="0"/>
              <a:t>고유값</a:t>
            </a:r>
            <a:r>
              <a:rPr lang="en-US" altLang="ko-KR" sz="1800" dirty="0"/>
              <a:t>/</a:t>
            </a:r>
            <a:r>
              <a:rPr lang="ko-KR" altLang="ko-KR" sz="1800" dirty="0"/>
              <a:t>고유벡터의 수 </a:t>
            </a:r>
            <a:r>
              <a:rPr lang="en-US" altLang="ko-KR" sz="1800" dirty="0"/>
              <a:t>= N (</a:t>
            </a:r>
            <a:r>
              <a:rPr lang="ko-KR" altLang="ko-KR" sz="1800" dirty="0"/>
              <a:t>중복 가능</a:t>
            </a:r>
            <a:r>
              <a:rPr lang="en-US" altLang="ko-KR" sz="1800" dirty="0" smtClean="0"/>
              <a:t>)</a:t>
            </a:r>
          </a:p>
          <a:p>
            <a:pPr lvl="2"/>
            <a:r>
              <a:rPr lang="ko-KR" altLang="ko-KR" sz="1800" dirty="0"/>
              <a:t>고유값 중 하나는 반드시 그 값이 </a:t>
            </a:r>
            <a:r>
              <a:rPr lang="en-US" altLang="ko-KR" sz="1800" dirty="0"/>
              <a:t>0 </a:t>
            </a:r>
            <a:r>
              <a:rPr lang="en-US" altLang="ko-KR" sz="1800" dirty="0" smtClean="0"/>
              <a:t>(</a:t>
            </a:r>
            <a:r>
              <a:rPr lang="ko-KR" altLang="en-US" sz="1800" dirty="0" smtClean="0"/>
              <a:t>증명 생략</a:t>
            </a:r>
            <a:r>
              <a:rPr lang="en-US" altLang="ko-KR" sz="1800" dirty="0" smtClean="0"/>
              <a:t>)</a:t>
            </a:r>
            <a:endParaRPr lang="ko-KR" altLang="ko-KR" sz="1800" dirty="0"/>
          </a:p>
          <a:p>
            <a:pPr lvl="2"/>
            <a:endParaRPr lang="en-US" altLang="ko-KR" sz="1600" dirty="0"/>
          </a:p>
          <a:p>
            <a:endParaRPr lang="ko-KR" altLang="en-US" dirty="0"/>
          </a:p>
        </p:txBody>
      </p:sp>
      <p:sp>
        <p:nvSpPr>
          <p:cNvPr id="4" name="Date Placeholder 3"/>
          <p:cNvSpPr>
            <a:spLocks noGrp="1"/>
          </p:cNvSpPr>
          <p:nvPr>
            <p:ph type="dt" sz="half" idx="10"/>
          </p:nvPr>
        </p:nvSpPr>
        <p:spPr/>
        <p:txBody>
          <a:bodyPr/>
          <a:lstStyle/>
          <a:p>
            <a:fld id="{38716FA2-0CD0-4B99-A648-6A95158F3FB5}"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58</a:t>
            </a:fld>
            <a:endParaRPr lang="en-US"/>
          </a:p>
        </p:txBody>
      </p:sp>
      <mc:AlternateContent xmlns:mc="http://schemas.openxmlformats.org/markup-compatibility/2006" xmlns:a14="http://schemas.microsoft.com/office/drawing/2010/main">
        <mc:Choice Requires="a14">
          <p:sp>
            <p:nvSpPr>
              <p:cNvPr id="9" name="Rectangle 8"/>
              <p:cNvSpPr/>
              <p:nvPr/>
            </p:nvSpPr>
            <p:spPr>
              <a:xfrm>
                <a:off x="3124200" y="3134177"/>
                <a:ext cx="4107086" cy="358240"/>
              </a:xfrm>
              <a:prstGeom prst="rect">
                <a:avLst/>
              </a:prstGeom>
            </p:spPr>
            <p:txBody>
              <a:bodyPr wrap="none">
                <a:spAutoFit/>
              </a:bodyPr>
              <a:lstStyle/>
              <a:p>
                <a14:m>
                  <m:oMath xmlns:m="http://schemas.openxmlformats.org/officeDocument/2006/math">
                    <m:sSubSup>
                      <m:sSubSupPr>
                        <m:ctrlPr>
                          <a:rPr lang="ko-KR" altLang="en-US" sz="1600" b="1" i="1">
                            <a:latin typeface="Cambria Math" panose="02040503050406030204" pitchFamily="18" charset="0"/>
                          </a:rPr>
                        </m:ctrlPr>
                      </m:sSubSupPr>
                      <m:e>
                        <m:r>
                          <a:rPr lang="ko-KR" altLang="en-US" sz="1600" b="1">
                            <a:latin typeface="Cambria Math" panose="02040503050406030204" pitchFamily="18" charset="0"/>
                          </a:rPr>
                          <m:t>𝐮</m:t>
                        </m:r>
                      </m:e>
                      <m:sub>
                        <m:r>
                          <a:rPr lang="ko-KR" altLang="en-US" sz="1600" b="1" i="1">
                            <a:latin typeface="Cambria Math" panose="02040503050406030204" pitchFamily="18" charset="0"/>
                          </a:rPr>
                          <m:t>𝒍</m:t>
                        </m:r>
                      </m:sub>
                      <m:sup>
                        <m:r>
                          <a:rPr lang="ko-KR" altLang="en-US" sz="1600" b="1" i="1">
                            <a:latin typeface="Cambria Math" panose="02040503050406030204" pitchFamily="18" charset="0"/>
                          </a:rPr>
                          <m:t>𝑻</m:t>
                        </m:r>
                      </m:sup>
                    </m:sSubSup>
                    <m:r>
                      <a:rPr lang="ko-KR" altLang="en-US" sz="1600" b="1" i="0">
                        <a:latin typeface="Cambria Math" panose="02040503050406030204" pitchFamily="18" charset="0"/>
                      </a:rPr>
                      <m:t>𝐋</m:t>
                    </m:r>
                    <m:sSub>
                      <m:sSubPr>
                        <m:ctrlPr>
                          <a:rPr lang="ko-KR" altLang="en-US" sz="1600" b="1" i="1">
                            <a:latin typeface="Cambria Math" panose="02040503050406030204" pitchFamily="18" charset="0"/>
                          </a:rPr>
                        </m:ctrlPr>
                      </m:sSubPr>
                      <m:e>
                        <m:r>
                          <a:rPr lang="ko-KR" altLang="en-US" sz="1600" b="1">
                            <a:latin typeface="Cambria Math" panose="02040503050406030204" pitchFamily="18" charset="0"/>
                          </a:rPr>
                          <m:t>𝐮</m:t>
                        </m:r>
                      </m:e>
                      <m:sub>
                        <m:r>
                          <a:rPr lang="ko-KR" altLang="en-US" sz="1600" i="1">
                            <a:latin typeface="Cambria Math" panose="02040503050406030204" pitchFamily="18" charset="0"/>
                          </a:rPr>
                          <m:t>𝑙</m:t>
                        </m:r>
                      </m:sub>
                    </m:sSub>
                    <m:r>
                      <a:rPr lang="ko-KR" altLang="en-US" sz="1600" b="0" i="0">
                        <a:latin typeface="Cambria Math" panose="02040503050406030204" pitchFamily="18" charset="0"/>
                      </a:rPr>
                      <m:t>≥0</m:t>
                    </m:r>
                  </m:oMath>
                </a14:m>
                <a:r>
                  <a:rPr lang="en-US" altLang="ko-KR" sz="1600" dirty="0" smtClean="0"/>
                  <a:t>, where </a:t>
                </a:r>
                <a14:m>
                  <m:oMath xmlns:m="http://schemas.openxmlformats.org/officeDocument/2006/math">
                    <m:sSub>
                      <m:sSubPr>
                        <m:ctrlPr>
                          <a:rPr lang="ko-KR" altLang="en-US" sz="1600" b="1" i="1">
                            <a:latin typeface="Cambria Math" panose="02040503050406030204" pitchFamily="18" charset="0"/>
                          </a:rPr>
                        </m:ctrlPr>
                      </m:sSubPr>
                      <m:e>
                        <m:r>
                          <a:rPr lang="ko-KR" altLang="en-US" sz="1600" b="1">
                            <a:latin typeface="Cambria Math" panose="02040503050406030204" pitchFamily="18" charset="0"/>
                          </a:rPr>
                          <m:t>𝐮</m:t>
                        </m:r>
                      </m:e>
                      <m:sub>
                        <m:r>
                          <a:rPr lang="ko-KR" altLang="en-US" sz="1600" i="1">
                            <a:latin typeface="Cambria Math" panose="02040503050406030204" pitchFamily="18" charset="0"/>
                          </a:rPr>
                          <m:t>𝑙</m:t>
                        </m:r>
                      </m:sub>
                    </m:sSub>
                  </m:oMath>
                </a14:m>
                <a:r>
                  <a:rPr lang="ko-KR" altLang="en-US" sz="1600" dirty="0"/>
                  <a:t>는 </a:t>
                </a:r>
                <a:r>
                  <a:rPr lang="en-US" altLang="ko-KR" sz="1600" dirty="0"/>
                  <a:t>L</a:t>
                </a:r>
                <a:r>
                  <a:rPr lang="ko-KR" altLang="en-US" sz="1600" dirty="0"/>
                  <a:t>의 </a:t>
                </a:r>
                <a14:m>
                  <m:oMath xmlns:m="http://schemas.openxmlformats.org/officeDocument/2006/math">
                    <m:r>
                      <a:rPr lang="ko-KR" altLang="en-US" sz="1600" i="1">
                        <a:latin typeface="Cambria Math" panose="02040503050406030204" pitchFamily="18" charset="0"/>
                      </a:rPr>
                      <m:t>𝑙</m:t>
                    </m:r>
                  </m:oMath>
                </a14:m>
                <a:r>
                  <a:rPr lang="ko-KR" altLang="en-US" sz="1600" dirty="0"/>
                  <a:t> 번째 </a:t>
                </a:r>
                <a:r>
                  <a:rPr lang="ko-KR" altLang="en-US" sz="1600" dirty="0" smtClean="0"/>
                  <a:t>고유벡터</a:t>
                </a:r>
                <a:endParaRPr lang="ko-KR" alt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3124200" y="3134177"/>
                <a:ext cx="4107086" cy="358240"/>
              </a:xfrm>
              <a:prstGeom prst="rect">
                <a:avLst/>
              </a:prstGeom>
              <a:blipFill>
                <a:blip r:embed="rId2"/>
                <a:stretch>
                  <a:fillRect t="-1695" b="-1864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3124200" y="3740865"/>
                <a:ext cx="2938818" cy="358240"/>
              </a:xfrm>
              <a:prstGeom prst="rect">
                <a:avLst/>
              </a:prstGeom>
            </p:spPr>
            <p:txBody>
              <a:bodyPr wrap="none">
                <a:spAutoFit/>
              </a:bodyPr>
              <a:lstStyle/>
              <a:p>
                <a14:m>
                  <m:oMath xmlns:m="http://schemas.openxmlformats.org/officeDocument/2006/math">
                    <m:sSubSup>
                      <m:sSubSupPr>
                        <m:ctrlPr>
                          <a:rPr lang="ko-KR" altLang="ko-KR" sz="1600" b="1" i="1">
                            <a:latin typeface="Cambria Math" panose="02040503050406030204" pitchFamily="18" charset="0"/>
                            <a:ea typeface="Cambria Math" panose="02040503050406030204" pitchFamily="18" charset="0"/>
                          </a:rPr>
                        </m:ctrlPr>
                      </m:sSub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𝒍</m:t>
                        </m:r>
                      </m:sub>
                      <m:sup>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𝑻</m:t>
                        </m:r>
                      </m:sup>
                    </m:sSubSup>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𝐋</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𝑙</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𝑙</m:t>
                        </m:r>
                      </m:sub>
                    </m:sSub>
                  </m:oMath>
                </a14:m>
                <a:r>
                  <a:rPr lang="en-US" altLang="ko-KR" sz="1600" dirty="0">
                    <a:latin typeface="맑은 고딕" panose="020B0503020000020004" pitchFamily="50" charset="-127"/>
                    <a:cs typeface="Times New Roman" panose="02020603050405020304" pitchFamily="18" charset="0"/>
                  </a:rPr>
                  <a:t> </a:t>
                </a:r>
                <a:r>
                  <a:rPr lang="ko-KR" altLang="ko-KR" sz="1600" dirty="0">
                    <a:ea typeface="맑은 고딕" panose="020B0503020000020004" pitchFamily="50" charset="-127"/>
                    <a:cs typeface="Times New Roman" panose="02020603050405020304" pitchFamily="18" charset="0"/>
                  </a:rPr>
                  <a:t>이기 때문에 </a:t>
                </a:r>
                <a14:m>
                  <m:oMath xmlns:m="http://schemas.openxmlformats.org/officeDocument/2006/math">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𝑙</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≥0</m:t>
                    </m:r>
                  </m:oMath>
                </a14:m>
                <a:endParaRPr lang="ko-KR" altLang="en-US" sz="1600" dirty="0"/>
              </a:p>
            </p:txBody>
          </p:sp>
        </mc:Choice>
        <mc:Fallback xmlns="">
          <p:sp>
            <p:nvSpPr>
              <p:cNvPr id="11" name="Rectangle 10"/>
              <p:cNvSpPr>
                <a:spLocks noRot="1" noChangeAspect="1" noMove="1" noResize="1" noEditPoints="1" noAdjustHandles="1" noChangeArrowheads="1" noChangeShapeType="1" noTextEdit="1"/>
              </p:cNvSpPr>
              <p:nvPr/>
            </p:nvSpPr>
            <p:spPr>
              <a:xfrm>
                <a:off x="3124200" y="3740865"/>
                <a:ext cx="2938818" cy="358240"/>
              </a:xfrm>
              <a:prstGeom prst="rect">
                <a:avLst/>
              </a:prstGeom>
              <a:blipFill>
                <a:blip r:embed="rId3"/>
                <a:stretch>
                  <a:fillRect t="-1724" b="-20690"/>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737827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Graph Signal Processing</a:t>
            </a:r>
            <a:endParaRPr lang="ko-KR" altLang="en-US" dirty="0"/>
          </a:p>
        </p:txBody>
      </p:sp>
      <p:sp>
        <p:nvSpPr>
          <p:cNvPr id="3" name="Content Placeholder 2"/>
          <p:cNvSpPr>
            <a:spLocks noGrp="1"/>
          </p:cNvSpPr>
          <p:nvPr>
            <p:ph idx="1"/>
          </p:nvPr>
        </p:nvSpPr>
        <p:spPr>
          <a:xfrm>
            <a:off x="1182688" y="2017713"/>
            <a:ext cx="8037512" cy="4114800"/>
          </a:xfrm>
        </p:spPr>
        <p:txBody>
          <a:bodyPr/>
          <a:lstStyle/>
          <a:p>
            <a:r>
              <a:rPr lang="en-US" altLang="ko-KR" sz="1600" dirty="0" smtClean="0"/>
              <a:t>What is graph signal?</a:t>
            </a:r>
          </a:p>
          <a:p>
            <a:pPr lvl="1"/>
            <a:r>
              <a:rPr lang="ko-KR" altLang="en-US" sz="1400" dirty="0"/>
              <a:t>그래프 시그날은 그래프를 구성하는 각 노드들이 갖는 특성 정보 혹은 속성 </a:t>
            </a:r>
            <a:r>
              <a:rPr lang="ko-KR" altLang="en-US" sz="1400" dirty="0" smtClean="0"/>
              <a:t>정보를 의미</a:t>
            </a:r>
            <a:endParaRPr lang="en-US" altLang="ko-KR" sz="1400" dirty="0" smtClean="0"/>
          </a:p>
          <a:p>
            <a:pPr lvl="1"/>
            <a:r>
              <a:rPr lang="ko-KR" altLang="en-US" sz="1400" dirty="0" smtClean="0"/>
              <a:t>설명을 위해 각 노드가 갖는 특성 정보는 하나라고 가정 </a:t>
            </a:r>
            <a:r>
              <a:rPr lang="en-US" altLang="ko-KR" sz="1400" dirty="0" smtClean="0"/>
              <a:t>(</a:t>
            </a:r>
            <a:r>
              <a:rPr lang="ko-KR" altLang="en-US" sz="1400" dirty="0" smtClean="0"/>
              <a:t>여러 개인 경우도 동일하게 적용</a:t>
            </a:r>
            <a:r>
              <a:rPr lang="en-US" altLang="ko-KR" sz="1400" dirty="0" smtClean="0"/>
              <a:t>)</a:t>
            </a:r>
          </a:p>
          <a:p>
            <a:pPr lvl="1"/>
            <a:r>
              <a:rPr lang="en-US" altLang="ko-KR" sz="1400" dirty="0" smtClean="0"/>
              <a:t>Feature vector</a:t>
            </a:r>
            <a:r>
              <a:rPr lang="en-US" altLang="ko-KR" sz="1400" dirty="0"/>
              <a:t>, </a:t>
            </a:r>
            <a:r>
              <a:rPr lang="en-US" altLang="ko-KR" sz="1400" b="1" dirty="0"/>
              <a:t>f</a:t>
            </a:r>
            <a:r>
              <a:rPr lang="en-US" altLang="ko-KR" sz="1400" dirty="0"/>
              <a:t> with </a:t>
            </a:r>
            <a:r>
              <a:rPr lang="en-US" altLang="ko-KR" sz="1400" b="1" dirty="0" smtClean="0"/>
              <a:t>f[</a:t>
            </a:r>
            <a:r>
              <a:rPr lang="en-US" altLang="ko-KR" sz="1400" b="1" dirty="0" err="1" smtClean="0"/>
              <a:t>i</a:t>
            </a:r>
            <a:r>
              <a:rPr lang="en-US" altLang="ko-KR" sz="1400" b="1" dirty="0" smtClean="0"/>
              <a:t>]</a:t>
            </a:r>
            <a:r>
              <a:rPr lang="en-US" altLang="ko-KR" sz="1400" dirty="0" smtClean="0"/>
              <a:t> </a:t>
            </a:r>
            <a:r>
              <a:rPr lang="en-US" altLang="ko-KR" sz="1400" dirty="0"/>
              <a:t>corresponding to node vi</a:t>
            </a:r>
            <a:r>
              <a:rPr lang="en-US" altLang="ko-KR" sz="1400" dirty="0" smtClean="0"/>
              <a:t>.</a:t>
            </a:r>
          </a:p>
          <a:p>
            <a:r>
              <a:rPr lang="en-US" altLang="ko-KR" sz="1600" dirty="0" smtClean="0"/>
              <a:t>Frequency (</a:t>
            </a:r>
            <a:r>
              <a:rPr lang="ko-KR" altLang="en-US" sz="1600" dirty="0" smtClean="0"/>
              <a:t>진동수</a:t>
            </a:r>
            <a:r>
              <a:rPr lang="en-US" altLang="ko-KR" sz="1600" dirty="0" smtClean="0"/>
              <a:t>/</a:t>
            </a:r>
            <a:r>
              <a:rPr lang="ko-KR" altLang="en-US" sz="1600" dirty="0" smtClean="0"/>
              <a:t>주파수</a:t>
            </a:r>
            <a:r>
              <a:rPr lang="en-US" altLang="ko-KR" sz="1600" dirty="0" smtClean="0"/>
              <a:t>)</a:t>
            </a:r>
          </a:p>
          <a:p>
            <a:pPr lvl="1"/>
            <a:r>
              <a:rPr lang="en-US" altLang="ko-KR" sz="1400" dirty="0"/>
              <a:t>Definition: the number of cycles per </a:t>
            </a:r>
            <a:r>
              <a:rPr lang="en-US" altLang="ko-KR" sz="1400" dirty="0" smtClean="0"/>
              <a:t>second</a:t>
            </a:r>
          </a:p>
          <a:p>
            <a:pPr lvl="1"/>
            <a:r>
              <a:rPr lang="en-US" altLang="ko-KR" sz="1400" dirty="0" smtClean="0"/>
              <a:t>Higher </a:t>
            </a:r>
            <a:r>
              <a:rPr lang="en-US" altLang="ko-KR" sz="1400" dirty="0"/>
              <a:t>frequency signals change faster, i.e., have greater variation, than signals with lower frequencies</a:t>
            </a:r>
            <a:endParaRPr lang="en-US" altLang="ko-KR" sz="1400" dirty="0" smtClean="0"/>
          </a:p>
          <a:p>
            <a:pPr lvl="1"/>
            <a:endParaRPr lang="en-US" altLang="ko-KR" sz="1400" dirty="0" smtClean="0"/>
          </a:p>
          <a:p>
            <a:pPr lvl="1"/>
            <a:endParaRPr lang="ko-KR" altLang="en-US" sz="1400" dirty="0"/>
          </a:p>
        </p:txBody>
      </p:sp>
      <p:sp>
        <p:nvSpPr>
          <p:cNvPr id="4" name="Date Placeholder 3"/>
          <p:cNvSpPr>
            <a:spLocks noGrp="1"/>
          </p:cNvSpPr>
          <p:nvPr>
            <p:ph type="dt" sz="half" idx="10"/>
          </p:nvPr>
        </p:nvSpPr>
        <p:spPr/>
        <p:txBody>
          <a:bodyPr/>
          <a:lstStyle/>
          <a:p>
            <a:fld id="{81337019-30AF-4DD3-B0B6-A1C2B629DA10}"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59</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337594" y="4182443"/>
            <a:ext cx="5727700" cy="1924050"/>
          </a:xfrm>
          <a:prstGeom prst="rect">
            <a:avLst/>
          </a:prstGeom>
          <a:noFill/>
          <a:ln>
            <a:noFill/>
          </a:ln>
        </p:spPr>
      </p:pic>
    </p:spTree>
    <p:extLst>
      <p:ext uri="{BB962C8B-B14F-4D97-AF65-F5344CB8AC3E}">
        <p14:creationId xmlns:p14="http://schemas.microsoft.com/office/powerpoint/2010/main" val="3934475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Graph</a:t>
            </a:r>
            <a:endParaRPr lang="ko-KR" altLang="en-US" dirty="0"/>
          </a:p>
        </p:txBody>
      </p:sp>
      <p:sp>
        <p:nvSpPr>
          <p:cNvPr id="3" name="Content Placeholder 2"/>
          <p:cNvSpPr>
            <a:spLocks noGrp="1"/>
          </p:cNvSpPr>
          <p:nvPr>
            <p:ph idx="1"/>
          </p:nvPr>
        </p:nvSpPr>
        <p:spPr/>
        <p:txBody>
          <a:bodyPr/>
          <a:lstStyle/>
          <a:p>
            <a:r>
              <a:rPr lang="ko-KR" altLang="en-US" sz="2400" dirty="0" smtClean="0"/>
              <a:t>파이썬을 이용한 그래프 분석 </a:t>
            </a:r>
            <a:r>
              <a:rPr lang="en-US" altLang="ko-KR" sz="2400" dirty="0" smtClean="0"/>
              <a:t>(network analysis </a:t>
            </a:r>
            <a:r>
              <a:rPr lang="ko-KR" altLang="en-US" sz="2400" dirty="0" smtClean="0"/>
              <a:t>라고도 함</a:t>
            </a:r>
            <a:r>
              <a:rPr lang="en-US" altLang="ko-KR" sz="2400" dirty="0" smtClean="0"/>
              <a:t>)</a:t>
            </a:r>
          </a:p>
          <a:p>
            <a:pPr lvl="1"/>
            <a:r>
              <a:rPr lang="en-US" altLang="ko-KR" sz="2000" dirty="0" err="1" smtClean="0"/>
              <a:t>NetworkX</a:t>
            </a:r>
            <a:r>
              <a:rPr lang="en-US" altLang="ko-KR" sz="2000" dirty="0" smtClean="0"/>
              <a:t> </a:t>
            </a:r>
            <a:r>
              <a:rPr lang="ko-KR" altLang="en-US" sz="2000" dirty="0" smtClean="0"/>
              <a:t>모듈 사용</a:t>
            </a:r>
            <a:endParaRPr lang="en-US" altLang="ko-KR" sz="2000" dirty="0" smtClean="0"/>
          </a:p>
          <a:p>
            <a:pPr lvl="2"/>
            <a:r>
              <a:rPr lang="en-US" altLang="ko-KR" sz="1600" dirty="0">
                <a:hlinkClick r:id="rId2"/>
              </a:rPr>
              <a:t>https://</a:t>
            </a:r>
            <a:r>
              <a:rPr lang="en-US" altLang="ko-KR" sz="1600" dirty="0" err="1">
                <a:hlinkClick r:id="rId2"/>
              </a:rPr>
              <a:t>networkx.org</a:t>
            </a:r>
            <a:r>
              <a:rPr lang="en-US" altLang="ko-KR" sz="1600" dirty="0" smtClean="0">
                <a:hlinkClick r:id="rId2"/>
              </a:rPr>
              <a:t>/</a:t>
            </a:r>
            <a:r>
              <a:rPr lang="en-US" altLang="ko-KR" sz="1600" dirty="0" smtClean="0"/>
              <a:t> </a:t>
            </a:r>
          </a:p>
          <a:p>
            <a:pPr lvl="1"/>
            <a:r>
              <a:rPr lang="ko-KR" altLang="en-US" sz="2000" dirty="0" smtClean="0"/>
              <a:t>예제 그래프 </a:t>
            </a:r>
            <a:endParaRPr lang="ko-KR" altLang="en-US" sz="2000" dirty="0"/>
          </a:p>
        </p:txBody>
      </p:sp>
      <p:sp>
        <p:nvSpPr>
          <p:cNvPr id="4" name="Date Placeholder 3"/>
          <p:cNvSpPr>
            <a:spLocks noGrp="1"/>
          </p:cNvSpPr>
          <p:nvPr>
            <p:ph type="dt" sz="half" idx="10"/>
          </p:nvPr>
        </p:nvSpPr>
        <p:spPr/>
        <p:txBody>
          <a:bodyPr/>
          <a:lstStyle/>
          <a:p>
            <a:fld id="{16FC32BA-A2A9-4B96-8A1E-3D114F1FAAEF}"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a:t>
            </a:fld>
            <a:endParaRPr lang="en-US"/>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3886200"/>
            <a:ext cx="3507423" cy="1981200"/>
          </a:xfrm>
          <a:prstGeom prst="rect">
            <a:avLst/>
          </a:prstGeom>
          <a:noFill/>
        </p:spPr>
      </p:pic>
    </p:spTree>
    <p:extLst>
      <p:ext uri="{BB962C8B-B14F-4D97-AF65-F5344CB8AC3E}">
        <p14:creationId xmlns:p14="http://schemas.microsoft.com/office/powerpoint/2010/main" val="4106813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Graph Signal Processing</a:t>
            </a:r>
            <a:endParaRPr lang="ko-KR" altLang="en-US" dirty="0"/>
          </a:p>
        </p:txBody>
      </p:sp>
      <p:sp>
        <p:nvSpPr>
          <p:cNvPr id="3" name="Content Placeholder 2"/>
          <p:cNvSpPr>
            <a:spLocks noGrp="1"/>
          </p:cNvSpPr>
          <p:nvPr>
            <p:ph idx="1"/>
          </p:nvPr>
        </p:nvSpPr>
        <p:spPr/>
        <p:txBody>
          <a:bodyPr/>
          <a:lstStyle/>
          <a:p>
            <a:r>
              <a:rPr lang="en-US" altLang="ko-KR" sz="2800" dirty="0"/>
              <a:t>F</a:t>
            </a:r>
            <a:r>
              <a:rPr lang="en-US" altLang="ko-KR" sz="2800" dirty="0" smtClean="0"/>
              <a:t>requency </a:t>
            </a:r>
            <a:r>
              <a:rPr lang="en-US" altLang="ko-KR" sz="2800" dirty="0"/>
              <a:t>in the time and node domains</a:t>
            </a:r>
            <a:endParaRPr lang="ko-KR" altLang="en-US" sz="2800" dirty="0"/>
          </a:p>
        </p:txBody>
      </p:sp>
      <p:sp>
        <p:nvSpPr>
          <p:cNvPr id="4" name="Date Placeholder 3"/>
          <p:cNvSpPr>
            <a:spLocks noGrp="1"/>
          </p:cNvSpPr>
          <p:nvPr>
            <p:ph type="dt" sz="half" idx="10"/>
          </p:nvPr>
        </p:nvSpPr>
        <p:spPr/>
        <p:txBody>
          <a:bodyPr/>
          <a:lstStyle/>
          <a:p>
            <a:fld id="{491C81B1-D19D-4382-AC8D-12B146AF7E72}"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60</a:t>
            </a:fld>
            <a:endParaRPr lang="en-US"/>
          </a:p>
        </p:txBody>
      </p:sp>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81000" y="2667000"/>
            <a:ext cx="3625850" cy="3387090"/>
          </a:xfrm>
          <a:prstGeom prst="rect">
            <a:avLst/>
          </a:prstGeom>
          <a:noFill/>
          <a:ln>
            <a:noFill/>
          </a:ln>
        </p:spPr>
      </p:pic>
      <p:sp>
        <p:nvSpPr>
          <p:cNvPr id="10" name="Rectangle 9"/>
          <p:cNvSpPr/>
          <p:nvPr/>
        </p:nvSpPr>
        <p:spPr>
          <a:xfrm>
            <a:off x="4383088" y="2749815"/>
            <a:ext cx="4572000" cy="2554545"/>
          </a:xfrm>
          <a:prstGeom prst="rect">
            <a:avLst/>
          </a:prstGeom>
        </p:spPr>
        <p:txBody>
          <a:bodyPr>
            <a:spAutoFit/>
          </a:bodyPr>
          <a:lstStyle/>
          <a:p>
            <a:pPr marL="285750" indent="-285750">
              <a:buFont typeface="Arial" panose="020B0604020202020204" pitchFamily="34" charset="0"/>
              <a:buChar char="•"/>
            </a:pPr>
            <a:r>
              <a:rPr lang="en-US" altLang="ko-KR" sz="1600" dirty="0">
                <a:cs typeface="Times New Roman" panose="02020603050405020304" pitchFamily="18" charset="0"/>
              </a:rPr>
              <a:t>The same signal seen as (a)  observations in time and (b) observations placed on a graph. The signal in (a) can be viewed as  being positioned on a line graph, while in (b) we have an arbitrary graph</a:t>
            </a:r>
            <a:r>
              <a:rPr lang="en-US" altLang="ko-KR" sz="1600" dirty="0" smtClean="0">
                <a:cs typeface="Times New Roman" panose="02020603050405020304" pitchFamily="18" charset="0"/>
              </a:rPr>
              <a:t>.</a:t>
            </a:r>
          </a:p>
          <a:p>
            <a:pPr marL="285750" indent="-285750">
              <a:buFont typeface="Arial" panose="020B0604020202020204" pitchFamily="34" charset="0"/>
              <a:buChar char="•"/>
            </a:pPr>
            <a:r>
              <a:rPr lang="en-US" altLang="ko-KR" sz="1600" dirty="0" smtClean="0"/>
              <a:t>Frequency in the time domain </a:t>
            </a:r>
            <a:r>
              <a:rPr lang="en-US" altLang="ko-KR" sz="1600" dirty="0" smtClean="0">
                <a:ea typeface="맑은 고딕" panose="020B0503020000020004" pitchFamily="50" charset="-127"/>
              </a:rPr>
              <a:t>⇒ </a:t>
            </a:r>
            <a:r>
              <a:rPr lang="ko-KR" altLang="en-US" sz="1600" dirty="0" smtClean="0">
                <a:ea typeface="맑은 고딕" panose="020B0503020000020004" pitchFamily="50" charset="-127"/>
              </a:rPr>
              <a:t>이웃한 시간 간의 시그날 값의 차이의 절대값의 합 </a:t>
            </a:r>
            <a:endParaRPr lang="en-US" altLang="ko-KR" sz="1600" dirty="0" smtClean="0">
              <a:ea typeface="맑은 고딕" panose="020B0503020000020004" pitchFamily="50" charset="-127"/>
            </a:endParaRPr>
          </a:p>
          <a:p>
            <a:pPr marL="285750" indent="-285750">
              <a:buFont typeface="Arial" panose="020B0604020202020204" pitchFamily="34" charset="0"/>
              <a:buChar char="•"/>
            </a:pPr>
            <a:r>
              <a:rPr lang="en-US" altLang="ko-KR" sz="1600" dirty="0" smtClean="0">
                <a:ea typeface="맑은 고딕" panose="020B0503020000020004" pitchFamily="50" charset="-127"/>
              </a:rPr>
              <a:t>Frequency in the graph domain </a:t>
            </a:r>
            <a:r>
              <a:rPr lang="en-US" altLang="ko-KR" sz="1600" dirty="0">
                <a:ea typeface="맑은 고딕" panose="020B0503020000020004" pitchFamily="50" charset="-127"/>
              </a:rPr>
              <a:t>⇒ </a:t>
            </a:r>
            <a:r>
              <a:rPr lang="ko-KR" altLang="en-US" sz="1600" dirty="0">
                <a:ea typeface="맑은 고딕" panose="020B0503020000020004" pitchFamily="50" charset="-127"/>
              </a:rPr>
              <a:t>이웃한 </a:t>
            </a:r>
            <a:r>
              <a:rPr lang="ko-KR" altLang="en-US" sz="1600" dirty="0" smtClean="0">
                <a:ea typeface="맑은 고딕" panose="020B0503020000020004" pitchFamily="50" charset="-127"/>
              </a:rPr>
              <a:t>노드 간 특성 정보 값의 차이의 절대값의 합</a:t>
            </a:r>
            <a:endParaRPr lang="en-US" altLang="ko-KR" sz="1600" dirty="0" smtClean="0">
              <a:ea typeface="맑은 고딕" panose="020B0503020000020004" pitchFamily="50" charset="-127"/>
            </a:endParaRPr>
          </a:p>
          <a:p>
            <a:pPr marL="285750" indent="-285750">
              <a:buFont typeface="Arial" panose="020B0604020202020204" pitchFamily="34" charset="0"/>
              <a:buChar char="•"/>
            </a:pPr>
            <a:endParaRPr lang="ko-KR" altLang="en-US" sz="1600" dirty="0"/>
          </a:p>
        </p:txBody>
      </p:sp>
    </p:spTree>
    <p:extLst>
      <p:ext uri="{BB962C8B-B14F-4D97-AF65-F5344CB8AC3E}">
        <p14:creationId xmlns:p14="http://schemas.microsoft.com/office/powerpoint/2010/main" val="24166218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Graph Signal Processing</a:t>
            </a:r>
            <a:endParaRPr lang="ko-KR" altLang="en-US" dirty="0"/>
          </a:p>
        </p:txBody>
      </p:sp>
      <p:sp>
        <p:nvSpPr>
          <p:cNvPr id="3" name="Content Placeholder 2"/>
          <p:cNvSpPr>
            <a:spLocks noGrp="1"/>
          </p:cNvSpPr>
          <p:nvPr>
            <p:ph idx="1"/>
          </p:nvPr>
        </p:nvSpPr>
        <p:spPr/>
        <p:txBody>
          <a:bodyPr/>
          <a:lstStyle/>
          <a:p>
            <a:r>
              <a:rPr lang="en-US" altLang="ko-KR" sz="2400" dirty="0" smtClean="0"/>
              <a:t>Smoothness</a:t>
            </a:r>
          </a:p>
          <a:p>
            <a:pPr lvl="1"/>
            <a:r>
              <a:rPr lang="ko-KR" altLang="en-US" sz="2000" dirty="0"/>
              <a:t>연결된 노드들의 </a:t>
            </a:r>
            <a:r>
              <a:rPr lang="en-US" altLang="ko-KR" sz="2000" dirty="0"/>
              <a:t>(feature) </a:t>
            </a:r>
            <a:r>
              <a:rPr lang="ko-KR" altLang="en-US" sz="2000" dirty="0"/>
              <a:t>값이 유사한 경우</a:t>
            </a:r>
            <a:r>
              <a:rPr lang="en-US" altLang="ko-KR" sz="2000" dirty="0"/>
              <a:t>, </a:t>
            </a:r>
            <a:r>
              <a:rPr lang="ko-KR" altLang="en-US" sz="2000" dirty="0"/>
              <a:t>해당 </a:t>
            </a:r>
            <a:r>
              <a:rPr lang="en-US" altLang="ko-KR" sz="2000" dirty="0"/>
              <a:t>graph</a:t>
            </a:r>
            <a:r>
              <a:rPr lang="ko-KR" altLang="en-US" sz="2000" dirty="0"/>
              <a:t>는 </a:t>
            </a:r>
            <a:r>
              <a:rPr lang="en-US" altLang="ko-KR" sz="2000" dirty="0"/>
              <a:t>smooth</a:t>
            </a:r>
            <a:r>
              <a:rPr lang="ko-KR" altLang="en-US" sz="2000" dirty="0"/>
              <a:t>하다고 </a:t>
            </a:r>
            <a:r>
              <a:rPr lang="ko-KR" altLang="en-US" sz="2000" dirty="0" smtClean="0"/>
              <a:t>표현</a:t>
            </a:r>
            <a:endParaRPr lang="en-US" altLang="ko-KR" sz="2000" dirty="0" smtClean="0"/>
          </a:p>
          <a:p>
            <a:pPr lvl="1"/>
            <a:r>
              <a:rPr lang="en-US" altLang="ko-KR" sz="2000" dirty="0"/>
              <a:t> A smooth  graph signal is low frequency, because the values change slowly across the  graph via the edges</a:t>
            </a:r>
            <a:r>
              <a:rPr lang="en-US" altLang="ko-KR" sz="2000" dirty="0" smtClean="0"/>
              <a:t>.</a:t>
            </a:r>
            <a:endParaRPr lang="en-US" altLang="ko-KR" sz="2400" dirty="0" smtClean="0"/>
          </a:p>
        </p:txBody>
      </p:sp>
      <p:sp>
        <p:nvSpPr>
          <p:cNvPr id="4" name="Date Placeholder 3"/>
          <p:cNvSpPr>
            <a:spLocks noGrp="1"/>
          </p:cNvSpPr>
          <p:nvPr>
            <p:ph type="dt" sz="half" idx="10"/>
          </p:nvPr>
        </p:nvSpPr>
        <p:spPr/>
        <p:txBody>
          <a:bodyPr/>
          <a:lstStyle/>
          <a:p>
            <a:fld id="{6CE6F0C7-2497-4BBB-9AFD-A3A2C1C53FCA}"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61</a:t>
            </a:fld>
            <a:endParaRPr lang="en-US"/>
          </a:p>
        </p:txBody>
      </p:sp>
      <p:pic>
        <p:nvPicPr>
          <p:cNvPr id="15" name="Picture 14"/>
          <p:cNvPicPr>
            <a:picLocks noChangeAspect="1"/>
          </p:cNvPicPr>
          <p:nvPr/>
        </p:nvPicPr>
        <p:blipFill>
          <a:blip r:embed="rId2"/>
          <a:stretch>
            <a:fillRect/>
          </a:stretch>
        </p:blipFill>
        <p:spPr>
          <a:xfrm>
            <a:off x="2403585" y="3932981"/>
            <a:ext cx="4149615" cy="2531823"/>
          </a:xfrm>
          <a:prstGeom prst="rect">
            <a:avLst/>
          </a:prstGeom>
        </p:spPr>
      </p:pic>
    </p:spTree>
    <p:extLst>
      <p:ext uri="{BB962C8B-B14F-4D97-AF65-F5344CB8AC3E}">
        <p14:creationId xmlns:p14="http://schemas.microsoft.com/office/powerpoint/2010/main" val="36986135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Graph Signal Processing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smtClean="0"/>
                  <a:t>Laplacian matrix quadratic form (i.e., </a:t>
                </a:r>
                <a14:m>
                  <m:oMath xmlns:m="http://schemas.openxmlformats.org/officeDocument/2006/math">
                    <m:sSup>
                      <m:sSupPr>
                        <m:ctrlPr>
                          <a:rPr lang="ko-KR" altLang="ko-KR" sz="2000" b="1" i="1">
                            <a:latin typeface="Cambria Math" panose="02040503050406030204" pitchFamily="18" charset="0"/>
                          </a:rPr>
                        </m:ctrlPr>
                      </m:sSupPr>
                      <m:e>
                        <m:r>
                          <a:rPr lang="en-US" altLang="ko-KR" sz="2000" b="1" i="1">
                            <a:latin typeface="Cambria Math" panose="02040503050406030204" pitchFamily="18" charset="0"/>
                          </a:rPr>
                          <m:t>𝐟</m:t>
                        </m:r>
                      </m:e>
                      <m:sup>
                        <m:r>
                          <a:rPr lang="en-US" altLang="ko-KR" sz="2000" b="1" i="1">
                            <a:latin typeface="Cambria Math" panose="02040503050406030204" pitchFamily="18" charset="0"/>
                          </a:rPr>
                          <m:t>𝑻</m:t>
                        </m:r>
                      </m:sup>
                    </m:sSup>
                    <m:r>
                      <a:rPr lang="en-US" altLang="ko-KR" sz="2000" b="1" i="1">
                        <a:latin typeface="Cambria Math" panose="02040503050406030204" pitchFamily="18" charset="0"/>
                      </a:rPr>
                      <m:t>𝐋𝐟</m:t>
                    </m:r>
                  </m:oMath>
                </a14:m>
                <a:r>
                  <a:rPr lang="en-US" altLang="ko-KR" sz="2000" dirty="0" smtClean="0"/>
                  <a:t>)</a:t>
                </a:r>
              </a:p>
              <a:p>
                <a:pPr lvl="1"/>
                <a:r>
                  <a:rPr lang="en-US" altLang="ko-KR" sz="1800" dirty="0"/>
                  <a:t>It can be utilized to measure the smoothness (or the frequency) of a graph signal f  because it is the summation of the square of the difference between all pairs of  connected nodes</a:t>
                </a:r>
                <a:r>
                  <a:rPr lang="en-US" altLang="ko-KR" sz="1800" dirty="0" smtClean="0"/>
                  <a:t>.</a:t>
                </a:r>
              </a:p>
              <a:p>
                <a:pPr lvl="1"/>
                <a:r>
                  <a:rPr lang="en-US" altLang="ko-KR" sz="1800" dirty="0"/>
                  <a:t>W</a:t>
                </a:r>
                <a:r>
                  <a:rPr lang="en-US" altLang="ko-KR" sz="1800" dirty="0" smtClean="0"/>
                  <a:t>hen </a:t>
                </a:r>
                <a:r>
                  <a:rPr lang="en-US" altLang="ko-KR" sz="1800" dirty="0"/>
                  <a:t>a graph signal f is smooth, </a:t>
                </a:r>
                <a14:m>
                  <m:oMath xmlns:m="http://schemas.openxmlformats.org/officeDocument/2006/math">
                    <m:sSup>
                      <m:sSupPr>
                        <m:ctrlPr>
                          <a:rPr lang="ko-KR" altLang="ko-KR" sz="1800" b="1" i="1">
                            <a:latin typeface="Cambria Math" panose="02040503050406030204" pitchFamily="18" charset="0"/>
                          </a:rPr>
                        </m:ctrlPr>
                      </m:sSupPr>
                      <m:e>
                        <m:r>
                          <a:rPr lang="en-US" altLang="ko-KR" sz="1800" b="1" i="1">
                            <a:latin typeface="Cambria Math" panose="02040503050406030204" pitchFamily="18" charset="0"/>
                          </a:rPr>
                          <m:t>𝐟</m:t>
                        </m:r>
                      </m:e>
                      <m:sup>
                        <m:r>
                          <a:rPr lang="en-US" altLang="ko-KR" sz="1800" b="1" i="1">
                            <a:latin typeface="Cambria Math" panose="02040503050406030204" pitchFamily="18" charset="0"/>
                          </a:rPr>
                          <m:t>𝑻</m:t>
                        </m:r>
                      </m:sup>
                    </m:sSup>
                    <m:r>
                      <a:rPr lang="en-US" altLang="ko-KR" sz="1800" b="1" i="1">
                        <a:latin typeface="Cambria Math" panose="02040503050406030204" pitchFamily="18" charset="0"/>
                      </a:rPr>
                      <m:t>𝐋𝐟</m:t>
                    </m:r>
                  </m:oMath>
                </a14:m>
                <a:r>
                  <a:rPr lang="en-US" altLang="ko-KR" sz="1800" dirty="0"/>
                  <a:t> is small.  </a:t>
                </a:r>
                <a:r>
                  <a:rPr lang="en-US" altLang="ko-KR" sz="1800" u="sng" dirty="0"/>
                  <a:t>The value </a:t>
                </a:r>
                <a14:m>
                  <m:oMath xmlns:m="http://schemas.openxmlformats.org/officeDocument/2006/math">
                    <m:sSup>
                      <m:sSupPr>
                        <m:ctrlPr>
                          <a:rPr lang="ko-KR" altLang="ko-KR" sz="1800" b="1" i="1" u="sng">
                            <a:latin typeface="Cambria Math" panose="02040503050406030204" pitchFamily="18" charset="0"/>
                          </a:rPr>
                        </m:ctrlPr>
                      </m:sSupPr>
                      <m:e>
                        <m:r>
                          <a:rPr lang="en-US" altLang="ko-KR" sz="1800" b="1" i="1" u="sng">
                            <a:latin typeface="Cambria Math" panose="02040503050406030204" pitchFamily="18" charset="0"/>
                          </a:rPr>
                          <m:t>𝐟</m:t>
                        </m:r>
                      </m:e>
                      <m:sup>
                        <m:r>
                          <a:rPr lang="en-US" altLang="ko-KR" sz="1800" b="1" i="1" u="sng">
                            <a:latin typeface="Cambria Math" panose="02040503050406030204" pitchFamily="18" charset="0"/>
                          </a:rPr>
                          <m:t>𝐓</m:t>
                        </m:r>
                      </m:sup>
                    </m:sSup>
                    <m:r>
                      <a:rPr lang="en-US" altLang="ko-KR" sz="1800" b="1" i="1" u="sng">
                        <a:latin typeface="Cambria Math" panose="02040503050406030204" pitchFamily="18" charset="0"/>
                      </a:rPr>
                      <m:t>𝐋𝐟</m:t>
                    </m:r>
                  </m:oMath>
                </a14:m>
                <a:r>
                  <a:rPr lang="en-US" altLang="ko-KR" sz="1800" u="sng" dirty="0"/>
                  <a:t> is called the smoothness (or the frequency) of the signal f</a:t>
                </a:r>
                <a:r>
                  <a:rPr lang="en-US" altLang="ko-KR" sz="1800" dirty="0" smtClean="0"/>
                  <a:t>.</a:t>
                </a:r>
              </a:p>
              <a:p>
                <a:r>
                  <a:rPr lang="en-US" altLang="ko-KR" sz="1800" dirty="0" smtClean="0"/>
                  <a:t>Signal in spatial and spectral domain</a:t>
                </a:r>
              </a:p>
              <a:p>
                <a:pPr lvl="1"/>
                <a:r>
                  <a:rPr lang="ko-KR" altLang="en-US" sz="1800" dirty="0"/>
                  <a:t>전통적인 </a:t>
                </a:r>
                <a:r>
                  <a:rPr lang="en-US" altLang="ko-KR" sz="1800" dirty="0"/>
                  <a:t>signal processing </a:t>
                </a:r>
                <a:r>
                  <a:rPr lang="ko-KR" altLang="en-US" sz="1800" dirty="0"/>
                  <a:t>에서 하나의 </a:t>
                </a:r>
                <a:r>
                  <a:rPr lang="en-US" altLang="ko-KR" sz="1800" dirty="0"/>
                  <a:t>signal</a:t>
                </a:r>
                <a:r>
                  <a:rPr lang="ko-KR" altLang="en-US" sz="1800" dirty="0"/>
                  <a:t>은 두개의 영역으로 표현</a:t>
                </a:r>
                <a:r>
                  <a:rPr lang="en-US" altLang="ko-KR" sz="1800" dirty="0"/>
                  <a:t>, </a:t>
                </a:r>
                <a:r>
                  <a:rPr lang="ko-KR" altLang="en-US" sz="1800" dirty="0"/>
                  <a:t>즉</a:t>
                </a:r>
                <a:r>
                  <a:rPr lang="en-US" altLang="ko-KR" sz="1800" dirty="0"/>
                  <a:t>, time domain</a:t>
                </a:r>
                <a:r>
                  <a:rPr lang="ko-KR" altLang="en-US" sz="1800" dirty="0"/>
                  <a:t>과 </a:t>
                </a:r>
                <a:r>
                  <a:rPr lang="en-US" altLang="ko-KR" sz="1800" dirty="0"/>
                  <a:t>frequency </a:t>
                </a:r>
                <a:r>
                  <a:rPr lang="en-US" altLang="ko-KR" sz="1800" dirty="0" smtClean="0"/>
                  <a:t>domain.</a:t>
                </a:r>
              </a:p>
              <a:p>
                <a:pPr lvl="1"/>
                <a:r>
                  <a:rPr lang="ko-KR" altLang="en-US" sz="1800" dirty="0"/>
                  <a:t>유사하게</a:t>
                </a:r>
                <a:r>
                  <a:rPr lang="en-US" altLang="ko-KR" sz="1800" dirty="0"/>
                  <a:t>, graph signal</a:t>
                </a:r>
                <a:r>
                  <a:rPr lang="ko-KR" altLang="en-US" sz="1800" dirty="0"/>
                  <a:t>도 두개의 영역으로 </a:t>
                </a:r>
                <a:r>
                  <a:rPr lang="ko-KR" altLang="en-US" sz="1800" dirty="0" smtClean="0"/>
                  <a:t>표현 가능</a:t>
                </a:r>
                <a:r>
                  <a:rPr lang="en-US" altLang="ko-KR" sz="1800" dirty="0" smtClean="0"/>
                  <a:t>, </a:t>
                </a:r>
                <a:r>
                  <a:rPr lang="ko-KR" altLang="en-US" sz="1800" dirty="0" smtClean="0"/>
                  <a:t>즉</a:t>
                </a:r>
                <a:r>
                  <a:rPr lang="en-US" altLang="ko-KR" sz="1800" dirty="0"/>
                  <a:t>, spatial domain</a:t>
                </a:r>
                <a:r>
                  <a:rPr lang="ko-KR" altLang="en-US" sz="1800" dirty="0"/>
                  <a:t>과 </a:t>
                </a:r>
                <a:r>
                  <a:rPr lang="en-US" altLang="ko-KR" sz="1800" dirty="0"/>
                  <a:t>spectral domain (or frequency domain</a:t>
                </a:r>
                <a:r>
                  <a:rPr lang="en-US" altLang="ko-KR" sz="1800" dirty="0" smtClean="0"/>
                  <a:t>)</a:t>
                </a:r>
              </a:p>
              <a:p>
                <a:pPr lvl="1"/>
                <a:r>
                  <a:rPr lang="en-US" altLang="ko-KR" sz="1800" dirty="0"/>
                  <a:t>The spectral domain of graph signals is based on the graph Fourier transform. It is built upon the spectral graph </a:t>
                </a:r>
                <a:r>
                  <a:rPr lang="en-US" altLang="ko-KR" sz="1800" dirty="0" smtClean="0"/>
                  <a:t>theory.</a:t>
                </a:r>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741" r="-706" b="-296"/>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EBC0BAC5-798D-4620-8588-EA74D7724EAB}"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62</a:t>
            </a:fld>
            <a:endParaRPr lang="en-US"/>
          </a:p>
        </p:txBody>
      </p:sp>
    </p:spTree>
    <p:extLst>
      <p:ext uri="{BB962C8B-B14F-4D97-AF65-F5344CB8AC3E}">
        <p14:creationId xmlns:p14="http://schemas.microsoft.com/office/powerpoint/2010/main" val="23497652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Graph Signal Processing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smtClean="0"/>
                  <a:t>Graph </a:t>
                </a:r>
                <a:r>
                  <a:rPr lang="en-US" altLang="ko-KR" sz="2400" dirty="0"/>
                  <a:t>Fourier </a:t>
                </a:r>
                <a:r>
                  <a:rPr lang="en-US" altLang="ko-KR" sz="2400" dirty="0" smtClean="0"/>
                  <a:t>transform</a:t>
                </a:r>
              </a:p>
              <a:p>
                <a:pPr lvl="1"/>
                <a:r>
                  <a:rPr lang="ko-KR" altLang="en-US" sz="2000" dirty="0" smtClean="0"/>
                  <a:t>정의 </a:t>
                </a:r>
                <a:endParaRPr lang="en-US" altLang="ko-KR" sz="2000" dirty="0" smtClean="0"/>
              </a:p>
              <a:p>
                <a:pPr lvl="1"/>
                <a:endParaRPr lang="en-US" altLang="ko-KR" sz="2000" dirty="0"/>
              </a:p>
              <a:p>
                <a:pPr lvl="1"/>
                <a:endParaRPr lang="en-US" altLang="ko-KR" sz="2000" dirty="0" smtClean="0"/>
              </a:p>
              <a:p>
                <a:pPr lvl="1"/>
                <a:endParaRPr lang="en-US" altLang="ko-KR" sz="2000" dirty="0"/>
              </a:p>
              <a:p>
                <a:pPr lvl="1"/>
                <a:endParaRPr lang="en-US" altLang="ko-KR" sz="2000" dirty="0" smtClean="0"/>
              </a:p>
              <a:p>
                <a:pPr lvl="1"/>
                <a:r>
                  <a:rPr lang="ko-KR" altLang="en-US" sz="2000" dirty="0" smtClean="0"/>
                  <a:t>고유벡터와 고유값의 관계</a:t>
                </a:r>
                <a:endParaRPr lang="en-US" altLang="ko-KR" sz="2000" dirty="0" smtClean="0"/>
              </a:p>
              <a:p>
                <a:pPr lvl="2"/>
                <a:r>
                  <a:rPr lang="en-US" altLang="ko-KR" sz="2000" dirty="0"/>
                  <a:t>The  corresponding eigenvalue </a:t>
                </a:r>
                <a14:m>
                  <m:oMath xmlns:m="http://schemas.openxmlformats.org/officeDocument/2006/math">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𝜆</m:t>
                        </m:r>
                      </m:e>
                      <m:sub>
                        <m:r>
                          <a:rPr lang="en-US" altLang="ko-KR" sz="2000" i="1">
                            <a:latin typeface="Cambria Math" panose="02040503050406030204" pitchFamily="18" charset="0"/>
                          </a:rPr>
                          <m:t>𝑙</m:t>
                        </m:r>
                      </m:sub>
                    </m:sSub>
                  </m:oMath>
                </a14:m>
                <a:r>
                  <a:rPr lang="en-US" altLang="ko-KR" sz="2000" dirty="0"/>
                  <a:t> represents the frequency or the smoothness of the </a:t>
                </a:r>
                <a:r>
                  <a:rPr lang="en-US" altLang="ko-KR" sz="2000" dirty="0" smtClean="0"/>
                  <a:t>eigenvector.</a:t>
                </a:r>
                <a:endParaRPr lang="en-US" altLang="ko-KR"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E9BB4228-6661-4FC1-A177-D8513EE9286C}"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63</a:t>
            </a:fld>
            <a:endParaRPr lang="en-US"/>
          </a:p>
        </p:txBody>
      </p:sp>
      <mc:AlternateContent xmlns:mc="http://schemas.openxmlformats.org/markup-compatibility/2006" xmlns:a14="http://schemas.microsoft.com/office/drawing/2010/main">
        <mc:Choice Requires="a14">
          <p:sp>
            <p:nvSpPr>
              <p:cNvPr id="7" name="Rectangle 6"/>
              <p:cNvSpPr/>
              <p:nvPr/>
            </p:nvSpPr>
            <p:spPr>
              <a:xfrm>
                <a:off x="2743200" y="2653123"/>
                <a:ext cx="3206006" cy="8712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ko-KR" altLang="en-US" b="1" i="1">
                              <a:latin typeface="Cambria Math" panose="02040503050406030204" pitchFamily="18" charset="0"/>
                            </a:rPr>
                          </m:ctrlPr>
                        </m:accPr>
                        <m:e>
                          <m:r>
                            <a:rPr lang="ko-KR" altLang="en-US" b="1">
                              <a:latin typeface="Cambria Math" panose="02040503050406030204" pitchFamily="18" charset="0"/>
                            </a:rPr>
                            <m:t>𝐟</m:t>
                          </m:r>
                        </m:e>
                      </m:acc>
                      <m:d>
                        <m:dPr>
                          <m:begChr m:val="["/>
                          <m:endChr m:val="]"/>
                          <m:ctrlPr>
                            <a:rPr lang="ko-KR" altLang="en-US" b="1" i="1">
                              <a:latin typeface="Cambria Math" panose="02040503050406030204" pitchFamily="18" charset="0"/>
                            </a:rPr>
                          </m:ctrlPr>
                        </m:dPr>
                        <m:e>
                          <m:r>
                            <a:rPr lang="ko-KR" altLang="en-US" b="1" i="1">
                              <a:latin typeface="Cambria Math" panose="02040503050406030204" pitchFamily="18" charset="0"/>
                            </a:rPr>
                            <m:t>𝒍</m:t>
                          </m:r>
                        </m:e>
                      </m:d>
                      <m:r>
                        <a:rPr lang="ko-KR" altLang="en-US" b="0" i="0">
                          <a:latin typeface="Cambria Math" panose="02040503050406030204" pitchFamily="18" charset="0"/>
                        </a:rPr>
                        <m:t>= &lt;</m:t>
                      </m:r>
                      <m:r>
                        <a:rPr lang="ko-KR" altLang="en-US" b="1" i="0">
                          <a:latin typeface="Cambria Math" panose="02040503050406030204" pitchFamily="18" charset="0"/>
                        </a:rPr>
                        <m:t>𝐟</m:t>
                      </m:r>
                      <m:r>
                        <a:rPr lang="ko-KR" altLang="en-US" b="0" i="0">
                          <a:latin typeface="Cambria Math" panose="02040503050406030204" pitchFamily="18" charset="0"/>
                        </a:rPr>
                        <m:t>,</m:t>
                      </m:r>
                      <m:sSub>
                        <m:sSubPr>
                          <m:ctrlPr>
                            <a:rPr lang="ko-KR" altLang="en-US" b="0" i="1">
                              <a:latin typeface="Cambria Math" panose="02040503050406030204" pitchFamily="18" charset="0"/>
                            </a:rPr>
                          </m:ctrlPr>
                        </m:sSubPr>
                        <m:e>
                          <m:r>
                            <a:rPr lang="ko-KR" altLang="en-US" b="1" i="0">
                              <a:latin typeface="Cambria Math" panose="02040503050406030204" pitchFamily="18" charset="0"/>
                            </a:rPr>
                            <m:t>𝐮</m:t>
                          </m:r>
                        </m:e>
                        <m:sub>
                          <m:r>
                            <a:rPr lang="ko-KR" altLang="en-US" b="1" i="1">
                              <a:latin typeface="Cambria Math" panose="02040503050406030204" pitchFamily="18" charset="0"/>
                            </a:rPr>
                            <m:t>𝒍</m:t>
                          </m:r>
                        </m:sub>
                      </m:sSub>
                      <m:r>
                        <a:rPr lang="ko-KR" altLang="en-US" b="0" i="0">
                          <a:latin typeface="Cambria Math" panose="02040503050406030204" pitchFamily="18" charset="0"/>
                        </a:rPr>
                        <m:t>&gt; = </m:t>
                      </m:r>
                      <m:nary>
                        <m:naryPr>
                          <m:chr m:val="∑"/>
                          <m:limLoc m:val="undOvr"/>
                          <m:ctrlPr>
                            <a:rPr lang="ko-KR" altLang="en-US" b="0" i="1">
                              <a:latin typeface="Cambria Math" panose="02040503050406030204" pitchFamily="18" charset="0"/>
                            </a:rPr>
                          </m:ctrlPr>
                        </m:naryPr>
                        <m:sub>
                          <m:r>
                            <a:rPr lang="ko-KR" altLang="en-US" b="0" i="1">
                              <a:latin typeface="Cambria Math" panose="02040503050406030204" pitchFamily="18" charset="0"/>
                            </a:rPr>
                            <m:t>𝑖</m:t>
                          </m:r>
                          <m:r>
                            <a:rPr lang="ko-KR" altLang="en-US" b="0" i="0">
                              <a:latin typeface="Cambria Math" panose="02040503050406030204" pitchFamily="18" charset="0"/>
                            </a:rPr>
                            <m:t>=1</m:t>
                          </m:r>
                        </m:sub>
                        <m:sup>
                          <m:r>
                            <a:rPr lang="ko-KR" altLang="en-US" b="0" i="1">
                              <a:latin typeface="Cambria Math" panose="02040503050406030204" pitchFamily="18" charset="0"/>
                            </a:rPr>
                            <m:t>𝑁</m:t>
                          </m:r>
                        </m:sup>
                        <m:e>
                          <m:d>
                            <m:dPr>
                              <m:begChr m:val=""/>
                              <m:endChr m:val="]"/>
                              <m:ctrlPr>
                                <a:rPr lang="ko-KR" altLang="en-US" b="0" i="1">
                                  <a:latin typeface="Cambria Math" panose="02040503050406030204" pitchFamily="18" charset="0"/>
                                </a:rPr>
                              </m:ctrlPr>
                            </m:dPr>
                            <m:e>
                              <m:r>
                                <a:rPr lang="ko-KR" altLang="en-US" b="1" i="0">
                                  <a:latin typeface="Cambria Math" panose="02040503050406030204" pitchFamily="18" charset="0"/>
                                </a:rPr>
                                <m:t>𝐟</m:t>
                              </m:r>
                              <m:d>
                                <m:dPr>
                                  <m:begChr m:val="["/>
                                  <m:endChr m:val="]"/>
                                  <m:ctrlPr>
                                    <a:rPr lang="ko-KR" altLang="en-US" b="1" i="1">
                                      <a:latin typeface="Cambria Math" panose="02040503050406030204" pitchFamily="18" charset="0"/>
                                    </a:rPr>
                                  </m:ctrlPr>
                                </m:dPr>
                                <m:e>
                                  <m:r>
                                    <a:rPr lang="ko-KR" altLang="en-US" b="1" i="1">
                                      <a:latin typeface="Cambria Math" panose="02040503050406030204" pitchFamily="18" charset="0"/>
                                    </a:rPr>
                                    <m:t>𝒊</m:t>
                                  </m:r>
                                </m:e>
                              </m:d>
                              <m:sSub>
                                <m:sSubPr>
                                  <m:ctrlPr>
                                    <a:rPr lang="ko-KR" altLang="en-US" b="1" i="1">
                                      <a:latin typeface="Cambria Math" panose="02040503050406030204" pitchFamily="18" charset="0"/>
                                    </a:rPr>
                                  </m:ctrlPr>
                                </m:sSubPr>
                                <m:e>
                                  <m:r>
                                    <a:rPr lang="ko-KR" altLang="en-US" b="1" i="0">
                                      <a:latin typeface="Cambria Math" panose="02040503050406030204" pitchFamily="18" charset="0"/>
                                    </a:rPr>
                                    <m:t>𝐮</m:t>
                                  </m:r>
                                </m:e>
                                <m:sub>
                                  <m:r>
                                    <a:rPr lang="ko-KR" altLang="en-US" b="1" i="1">
                                      <a:latin typeface="Cambria Math" panose="02040503050406030204" pitchFamily="18" charset="0"/>
                                    </a:rPr>
                                    <m:t>𝒍</m:t>
                                  </m:r>
                                </m:sub>
                              </m:sSub>
                              <m:r>
                                <a:rPr lang="ko-KR" altLang="en-US" b="0" i="0">
                                  <a:latin typeface="Cambria Math" panose="02040503050406030204" pitchFamily="18" charset="0"/>
                                </a:rPr>
                                <m:t>[</m:t>
                              </m:r>
                              <m:r>
                                <a:rPr lang="ko-KR" altLang="en-US" b="1" i="1">
                                  <a:latin typeface="Cambria Math" panose="02040503050406030204" pitchFamily="18" charset="0"/>
                                </a:rPr>
                                <m:t>𝒊</m:t>
                              </m:r>
                            </m:e>
                          </m:d>
                        </m:e>
                      </m:nary>
                    </m:oMath>
                  </m:oMathPara>
                </a14:m>
                <a:endParaRPr lang="ko-KR" altLang="en-US" dirty="0"/>
              </a:p>
            </p:txBody>
          </p:sp>
        </mc:Choice>
        <mc:Fallback xmlns="">
          <p:sp>
            <p:nvSpPr>
              <p:cNvPr id="7" name="Rectangle 6"/>
              <p:cNvSpPr>
                <a:spLocks noRot="1" noChangeAspect="1" noMove="1" noResize="1" noEditPoints="1" noAdjustHandles="1" noChangeArrowheads="1" noChangeShapeType="1" noTextEdit="1"/>
              </p:cNvSpPr>
              <p:nvPr/>
            </p:nvSpPr>
            <p:spPr>
              <a:xfrm>
                <a:off x="2743200" y="2653123"/>
                <a:ext cx="3206006" cy="871264"/>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1828800" y="3524387"/>
                <a:ext cx="6781800" cy="738664"/>
              </a:xfrm>
              <a:prstGeom prst="rect">
                <a:avLst/>
              </a:prstGeom>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ko-KR" altLang="ko-KR" sz="1400" i="1">
                            <a:effectLst/>
                            <a:latin typeface="Cambria Math" panose="02040503050406030204" pitchFamily="18" charset="0"/>
                            <a:ea typeface="Cambria Math" panose="02040503050406030204" pitchFamily="18" charset="0"/>
                          </a:rPr>
                        </m:ctrlPr>
                      </m:sSubPr>
                      <m:e>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𝑙</m:t>
                        </m:r>
                      </m:sub>
                    </m:sSub>
                  </m:oMath>
                </a14:m>
                <a:r>
                  <a:rPr lang="ko-KR" altLang="ko-KR" sz="1400" dirty="0">
                    <a:ea typeface="맑은 고딕" panose="020B0503020000020004" pitchFamily="50" charset="-127"/>
                    <a:cs typeface="Times New Roman" panose="02020603050405020304" pitchFamily="18" charset="0"/>
                  </a:rPr>
                  <a:t>은 해당 그래프의 </a:t>
                </a:r>
                <a:r>
                  <a:rPr lang="en-US" altLang="ko-KR" sz="1400" dirty="0">
                    <a:ea typeface="맑은 고딕" panose="020B0503020000020004" pitchFamily="50" charset="-127"/>
                    <a:cs typeface="Times New Roman" panose="02020603050405020304" pitchFamily="18" charset="0"/>
                  </a:rPr>
                  <a:t>Laplacian </a:t>
                </a:r>
                <a:r>
                  <a:rPr lang="ko-KR" altLang="ko-KR" sz="1400" dirty="0">
                    <a:ea typeface="맑은 고딕" panose="020B0503020000020004" pitchFamily="50" charset="-127"/>
                    <a:cs typeface="Times New Roman" panose="02020603050405020304" pitchFamily="18" charset="0"/>
                  </a:rPr>
                  <a:t>행렬이 갖는 </a:t>
                </a:r>
                <a14:m>
                  <m:oMath xmlns:m="http://schemas.openxmlformats.org/officeDocument/2006/math">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𝑙</m:t>
                    </m:r>
                  </m:oMath>
                </a14:m>
                <a:r>
                  <a:rPr lang="en-US" altLang="ko-KR" sz="1400" dirty="0">
                    <a:latin typeface="맑은 고딕" panose="020B0503020000020004" pitchFamily="50" charset="-127"/>
                    <a:cs typeface="Times New Roman" panose="02020603050405020304" pitchFamily="18" charset="0"/>
                  </a:rPr>
                  <a:t> </a:t>
                </a:r>
                <a:r>
                  <a:rPr lang="ko-KR" altLang="ko-KR" sz="1400" dirty="0">
                    <a:ea typeface="맑은 고딕" panose="020B0503020000020004" pitchFamily="50" charset="-127"/>
                    <a:cs typeface="Times New Roman" panose="02020603050405020304" pitchFamily="18" charset="0"/>
                  </a:rPr>
                  <a:t>번째 </a:t>
                </a:r>
                <a:r>
                  <a:rPr lang="ko-KR" altLang="ko-KR" sz="1400" dirty="0" smtClean="0">
                    <a:ea typeface="맑은 고딕" panose="020B0503020000020004" pitchFamily="50" charset="-127"/>
                    <a:cs typeface="Times New Roman" panose="02020603050405020304" pitchFamily="18" charset="0"/>
                  </a:rPr>
                  <a:t>고유벡터</a:t>
                </a:r>
                <a:endParaRPr lang="en-US" altLang="ko-KR" sz="1400" dirty="0" smtClean="0">
                  <a:ea typeface="맑은 고딕" panose="020B0503020000020004" pitchFamily="50" charset="-127"/>
                  <a:cs typeface="Times New Roman" panose="02020603050405020304" pitchFamily="18" charset="0"/>
                </a:endParaRPr>
              </a:p>
              <a:p>
                <a:pPr marL="285750" indent="-285750">
                  <a:buFont typeface="Arial" panose="020B0604020202020204" pitchFamily="34" charset="0"/>
                  <a:buChar char="•"/>
                </a:pPr>
                <a:r>
                  <a:rPr lang="en-US" altLang="ko-KR" sz="1400" dirty="0"/>
                  <a:t>N</a:t>
                </a:r>
                <a:r>
                  <a:rPr lang="ko-KR" altLang="ko-KR" sz="1400" dirty="0"/>
                  <a:t>은 노드의 </a:t>
                </a:r>
                <a:r>
                  <a:rPr lang="ko-KR" altLang="ko-KR" sz="1400" dirty="0" smtClean="0"/>
                  <a:t>수</a:t>
                </a:r>
                <a:endParaRPr lang="en-US" altLang="ko-KR" sz="1400" dirty="0" smtClean="0"/>
              </a:p>
              <a:p>
                <a:pPr marL="285750" indent="-285750">
                  <a:buFont typeface="Arial" panose="020B0604020202020204" pitchFamily="34" charset="0"/>
                  <a:buChar char="•"/>
                </a:pPr>
                <a14:m>
                  <m:oMath xmlns:m="http://schemas.openxmlformats.org/officeDocument/2006/math">
                    <m:r>
                      <a:rPr lang="en-US" altLang="ko-KR" sz="1400" b="1" i="1">
                        <a:latin typeface="Cambria Math" panose="02040503050406030204" pitchFamily="18" charset="0"/>
                      </a:rPr>
                      <m:t>&lt;</m:t>
                    </m:r>
                    <m:r>
                      <a:rPr lang="en-US" altLang="ko-KR" sz="1400" b="1" i="1">
                        <a:latin typeface="Cambria Math" panose="02040503050406030204" pitchFamily="18" charset="0"/>
                      </a:rPr>
                      <m:t>𝐟</m:t>
                    </m:r>
                    <m:r>
                      <a:rPr lang="en-US" altLang="ko-KR" sz="1400" b="1" i="1">
                        <a:latin typeface="Cambria Math" panose="02040503050406030204" pitchFamily="18" charset="0"/>
                      </a:rPr>
                      <m:t>,</m:t>
                    </m:r>
                    <m:sSub>
                      <m:sSubPr>
                        <m:ctrlPr>
                          <a:rPr lang="ko-KR" altLang="ko-KR" sz="1400" b="1" i="1">
                            <a:latin typeface="Cambria Math" panose="02040503050406030204" pitchFamily="18" charset="0"/>
                          </a:rPr>
                        </m:ctrlPr>
                      </m:sSubPr>
                      <m:e>
                        <m:r>
                          <a:rPr lang="en-US" altLang="ko-KR" sz="1400" b="1" i="1">
                            <a:latin typeface="Cambria Math" panose="02040503050406030204" pitchFamily="18" charset="0"/>
                          </a:rPr>
                          <m:t>𝐮</m:t>
                        </m:r>
                      </m:e>
                      <m:sub>
                        <m:r>
                          <a:rPr lang="en-US" altLang="ko-KR" sz="1400" b="1" i="1">
                            <a:latin typeface="Cambria Math" panose="02040503050406030204" pitchFamily="18" charset="0"/>
                          </a:rPr>
                          <m:t>𝒍</m:t>
                        </m:r>
                      </m:sub>
                    </m:sSub>
                    <m:r>
                      <a:rPr lang="en-US" altLang="ko-KR" sz="1400" b="1" i="1">
                        <a:latin typeface="Cambria Math" panose="02040503050406030204" pitchFamily="18" charset="0"/>
                      </a:rPr>
                      <m:t>&gt;</m:t>
                    </m:r>
                  </m:oMath>
                </a14:m>
                <a:r>
                  <a:rPr lang="ko-KR" altLang="ko-KR" sz="1400" dirty="0"/>
                  <a:t>는 </a:t>
                </a:r>
                <a14:m>
                  <m:oMath xmlns:m="http://schemas.openxmlformats.org/officeDocument/2006/math">
                    <m:r>
                      <a:rPr lang="en-US" altLang="ko-KR" sz="1400" b="1" i="1">
                        <a:latin typeface="Cambria Math" panose="02040503050406030204" pitchFamily="18" charset="0"/>
                      </a:rPr>
                      <m:t>𝐟</m:t>
                    </m:r>
                  </m:oMath>
                </a14:m>
                <a:r>
                  <a:rPr lang="ko-KR" altLang="ko-KR" sz="1400" dirty="0"/>
                  <a:t>과 </a:t>
                </a:r>
                <a14:m>
                  <m:oMath xmlns:m="http://schemas.openxmlformats.org/officeDocument/2006/math">
                    <m:sSub>
                      <m:sSubPr>
                        <m:ctrlPr>
                          <a:rPr lang="ko-KR" altLang="ko-KR" sz="1400" b="1" i="1">
                            <a:latin typeface="Cambria Math" panose="02040503050406030204" pitchFamily="18" charset="0"/>
                          </a:rPr>
                        </m:ctrlPr>
                      </m:sSubPr>
                      <m:e>
                        <m:r>
                          <a:rPr lang="en-US" altLang="ko-KR" sz="1400" b="1" i="1">
                            <a:latin typeface="Cambria Math" panose="02040503050406030204" pitchFamily="18" charset="0"/>
                          </a:rPr>
                          <m:t>𝐮</m:t>
                        </m:r>
                      </m:e>
                      <m:sub>
                        <m:r>
                          <a:rPr lang="en-US" altLang="ko-KR" sz="1400" b="1" i="1">
                            <a:latin typeface="Cambria Math" panose="02040503050406030204" pitchFamily="18" charset="0"/>
                          </a:rPr>
                          <m:t>𝒍</m:t>
                        </m:r>
                      </m:sub>
                    </m:sSub>
                  </m:oMath>
                </a14:m>
                <a:r>
                  <a:rPr lang="ko-KR" altLang="ko-KR" sz="1400" dirty="0"/>
                  <a:t>의 내적</a:t>
                </a:r>
                <a:endParaRPr lang="ko-KR" altLang="en-US" sz="1400" dirty="0"/>
              </a:p>
            </p:txBody>
          </p:sp>
        </mc:Choice>
        <mc:Fallback xmlns="">
          <p:sp>
            <p:nvSpPr>
              <p:cNvPr id="8" name="Rectangle 7"/>
              <p:cNvSpPr>
                <a:spLocks noRot="1" noChangeAspect="1" noMove="1" noResize="1" noEditPoints="1" noAdjustHandles="1" noChangeArrowheads="1" noChangeShapeType="1" noTextEdit="1"/>
              </p:cNvSpPr>
              <p:nvPr/>
            </p:nvSpPr>
            <p:spPr>
              <a:xfrm>
                <a:off x="1828800" y="3524387"/>
                <a:ext cx="6781800" cy="738664"/>
              </a:xfrm>
              <a:prstGeom prst="rect">
                <a:avLst/>
              </a:prstGeom>
              <a:blipFill>
                <a:blip r:embed="rId4"/>
                <a:stretch>
                  <a:fillRect l="-90" t="-1653" b="-8264"/>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819400" y="5234889"/>
                <a:ext cx="4572000" cy="1133837"/>
              </a:xfrm>
              <a:prstGeom prst="rect">
                <a:avLst/>
              </a:prstGeom>
            </p:spPr>
            <p:txBody>
              <a:bodyPr>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bSup>
                        <m:sSub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𝒍</m:t>
                          </m:r>
                        </m:sub>
                        <m: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𝑻</m:t>
                          </m:r>
                        </m:sup>
                      </m:sSub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𝑙</m:t>
                          </m:r>
                        </m:sub>
                      </m:s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𝑙</m:t>
                          </m:r>
                        </m:sub>
                      </m:sSub>
                      <m:sSubSup>
                        <m:sSub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𝒍</m:t>
                          </m:r>
                        </m:sub>
                        <m: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𝑻</m:t>
                          </m:r>
                        </m:sup>
                      </m:sSubSup>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𝑙</m:t>
                          </m:r>
                        </m:sub>
                      </m:s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𝑙</m:t>
                          </m:r>
                        </m:sub>
                      </m:sSub>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Sup>
                        <m:sSubSupPr>
                          <m:ctrlPr>
                            <a:rPr lang="ko-KR" altLang="ko-KR" sz="1600" b="1" i="1">
                              <a:effectLst/>
                              <a:latin typeface="Cambria Math" panose="02040503050406030204" pitchFamily="18" charset="0"/>
                              <a:ea typeface="Cambria Math" panose="02040503050406030204" pitchFamily="18" charset="0"/>
                            </a:rPr>
                          </m:ctrlPr>
                        </m:sSubSup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𝒍</m:t>
                          </m:r>
                        </m:sub>
                        <m:sup>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𝑻</m:t>
                          </m:r>
                        </m:sup>
                      </m:sSubSup>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𝐋</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𝑙</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a:effectLst/>
                              <a:latin typeface="Cambria Math" panose="02040503050406030204" pitchFamily="18" charset="0"/>
                              <a:ea typeface="Cambria Math" panose="02040503050406030204" pitchFamily="18" charset="0"/>
                            </a:rPr>
                          </m:ctrlPr>
                        </m:fPr>
                        <m:num>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2</m:t>
                          </m:r>
                        </m:den>
                      </m:f>
                      <m:nary>
                        <m:naryPr>
                          <m:chr m:val="∑"/>
                          <m:limLoc m:val="undOvr"/>
                          <m:supHide m:val="on"/>
                          <m:ctrlPr>
                            <a:rPr lang="ko-KR" altLang="ko-KR" sz="1600" i="1">
                              <a:effectLst/>
                              <a:latin typeface="Cambria Math" panose="02040503050406030204" pitchFamily="18" charset="0"/>
                              <a:ea typeface="Cambria Math" panose="02040503050406030204" pitchFamily="18" charset="0"/>
                            </a:rPr>
                          </m:ctrlPr>
                        </m:naryPr>
                        <m:sub>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𝑉</m:t>
                          </m:r>
                        </m:sub>
                        <m:sup/>
                        <m:e>
                          <m:nary>
                            <m:naryPr>
                              <m:chr m:val="∑"/>
                              <m:limLoc m:val="undOvr"/>
                              <m:supHide m:val="on"/>
                              <m:ctrlPr>
                                <a:rPr lang="ko-KR" altLang="ko-KR" sz="1600" i="1">
                                  <a:effectLst/>
                                  <a:latin typeface="Cambria Math" panose="02040503050406030204" pitchFamily="18" charset="0"/>
                                  <a:ea typeface="Cambria Math" panose="02040503050406030204" pitchFamily="18" charset="0"/>
                                </a:rPr>
                              </m:ctrlPr>
                            </m:naryPr>
                            <m:sub>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𝑗</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𝑁</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a:effectLst/>
                                      <a:latin typeface="Cambria Math" panose="02040503050406030204" pitchFamily="18" charset="0"/>
                                      <a:ea typeface="Cambria Math" panose="02040503050406030204" pitchFamily="18" charset="0"/>
                                    </a:rPr>
                                  </m:ctrlPr>
                                </m:sSub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𝑣</m:t>
                                  </m:r>
                                </m:e>
                                <m: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𝑖</m:t>
                                  </m:r>
                                </m:sub>
                              </m:sSub>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sub>
                            <m:sup/>
                            <m:e>
                              <m:sSup>
                                <m:sSupPr>
                                  <m:ctrlPr>
                                    <a:rPr lang="ko-KR" altLang="ko-KR" sz="1600" i="1">
                                      <a:effectLst/>
                                      <a:latin typeface="Cambria Math" panose="02040503050406030204" pitchFamily="18" charset="0"/>
                                      <a:ea typeface="Cambria Math" panose="02040503050406030204" pitchFamily="18" charset="0"/>
                                    </a:rPr>
                                  </m:ctrlPr>
                                </m:sSupPr>
                                <m:e>
                                  <m:d>
                                    <m:dPr>
                                      <m:ctrlPr>
                                        <a:rPr lang="ko-KR" altLang="ko-KR" sz="1600" i="1">
                                          <a:effectLst/>
                                          <a:latin typeface="Cambria Math" panose="02040503050406030204" pitchFamily="18" charset="0"/>
                                          <a:ea typeface="Cambria Math" panose="02040503050406030204" pitchFamily="18" charset="0"/>
                                        </a:rPr>
                                      </m:ctrlPr>
                                    </m:dPr>
                                    <m:e>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d>
                                        <m:dPr>
                                          <m:begChr m:val="["/>
                                          <m:endChr m:val="]"/>
                                          <m:ctrlPr>
                                            <a:rPr lang="ko-KR" altLang="ko-KR" sz="1600" i="1">
                                              <a:effectLst/>
                                              <a:latin typeface="Cambria Math" panose="02040503050406030204" pitchFamily="18" charset="0"/>
                                              <a:ea typeface="Cambria Math" panose="02040503050406030204" pitchFamily="18" charset="0"/>
                                            </a:rPr>
                                          </m:ctrlPr>
                                        </m:dPr>
                                        <m:e>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𝑖</m:t>
                                          </m:r>
                                        </m:e>
                                      </m:d>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a:latin typeface="Cambria Math" panose="02040503050406030204" pitchFamily="18" charset="0"/>
                                          <a:ea typeface="맑은 고딕" panose="020B0503020000020004" pitchFamily="50" charset="-127"/>
                                          <a:cs typeface="Times New Roman" panose="02020603050405020304" pitchFamily="18" charset="0"/>
                                        </a:rPr>
                                        <m:t>𝐮</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𝑗</m:t>
                                      </m:r>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m:t>
                                      </m:r>
                                    </m:e>
                                  </m:d>
                                </m:e>
                                <m:sup>
                                  <m:r>
                                    <a:rPr lang="en-US" altLang="ko-KR" sz="1600" i="1">
                                      <a:latin typeface="Cambria Math" panose="02040503050406030204" pitchFamily="18" charset="0"/>
                                      <a:ea typeface="맑은 고딕" panose="020B0503020000020004" pitchFamily="50" charset="-127"/>
                                      <a:cs typeface="Times New Roman" panose="02020603050405020304" pitchFamily="18" charset="0"/>
                                    </a:rPr>
                                    <m:t>2</m:t>
                                  </m:r>
                                </m:sup>
                              </m:sSup>
                            </m:e>
                          </m:nary>
                        </m:e>
                      </m:nary>
                    </m:oMath>
                  </m:oMathPara>
                </a14:m>
                <a:endParaRPr lang="ko-KR" alt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2819400" y="5234889"/>
                <a:ext cx="4572000" cy="1133837"/>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36417371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Graph Signal Processing</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smtClean="0"/>
                  <a:t>Graph </a:t>
                </a:r>
                <a:r>
                  <a:rPr lang="en-US" altLang="ko-KR" sz="2000" dirty="0"/>
                  <a:t>Fourier </a:t>
                </a:r>
                <a:r>
                  <a:rPr lang="en-US" altLang="ko-KR" sz="2000" dirty="0" smtClean="0"/>
                  <a:t>transform (cont’d)</a:t>
                </a:r>
              </a:p>
              <a:p>
                <a:pPr lvl="1"/>
                <a:r>
                  <a:rPr lang="ko-KR" altLang="en-US" sz="1800" dirty="0" smtClean="0"/>
                  <a:t>행렬 형태</a:t>
                </a:r>
                <a:r>
                  <a:rPr lang="en-US" altLang="ko-KR" sz="1800" dirty="0" smtClean="0"/>
                  <a:t>: </a:t>
                </a:r>
                <a14:m>
                  <m:oMath xmlns:m="http://schemas.openxmlformats.org/officeDocument/2006/math">
                    <m:acc>
                      <m:accPr>
                        <m:chr m:val="̂"/>
                        <m:ctrlPr>
                          <a:rPr lang="ko-KR" altLang="en-US" sz="1800" b="1" i="1">
                            <a:latin typeface="Cambria Math" panose="02040503050406030204" pitchFamily="18" charset="0"/>
                          </a:rPr>
                        </m:ctrlPr>
                      </m:accPr>
                      <m:e>
                        <m:r>
                          <a:rPr lang="ko-KR" altLang="en-US" sz="1800" b="1">
                            <a:latin typeface="Cambria Math" panose="02040503050406030204" pitchFamily="18" charset="0"/>
                          </a:rPr>
                          <m:t>𝐟</m:t>
                        </m:r>
                      </m:e>
                    </m:acc>
                    <m:r>
                      <a:rPr lang="ko-KR" altLang="en-US" sz="1800">
                        <a:latin typeface="Cambria Math" panose="02040503050406030204" pitchFamily="18" charset="0"/>
                      </a:rPr>
                      <m:t>=</m:t>
                    </m:r>
                    <m:sSup>
                      <m:sSupPr>
                        <m:ctrlPr>
                          <a:rPr lang="ko-KR" altLang="en-US" sz="1800" i="1">
                            <a:latin typeface="Cambria Math" panose="02040503050406030204" pitchFamily="18" charset="0"/>
                          </a:rPr>
                        </m:ctrlPr>
                      </m:sSupPr>
                      <m:e>
                        <m:r>
                          <a:rPr lang="ko-KR" altLang="en-US" sz="1800" b="1">
                            <a:latin typeface="Cambria Math" panose="02040503050406030204" pitchFamily="18" charset="0"/>
                          </a:rPr>
                          <m:t>𝐔</m:t>
                        </m:r>
                      </m:e>
                      <m:sup>
                        <m:r>
                          <a:rPr lang="ko-KR" altLang="en-US" sz="1800" b="1" i="1">
                            <a:latin typeface="Cambria Math" panose="02040503050406030204" pitchFamily="18" charset="0"/>
                          </a:rPr>
                          <m:t>𝑻</m:t>
                        </m:r>
                      </m:sup>
                    </m:sSup>
                    <m:r>
                      <a:rPr lang="ko-KR" altLang="en-US" sz="1800" b="1">
                        <a:latin typeface="Cambria Math" panose="02040503050406030204" pitchFamily="18" charset="0"/>
                      </a:rPr>
                      <m:t>𝐟</m:t>
                    </m:r>
                  </m:oMath>
                </a14:m>
                <a:endParaRPr lang="ko-KR" altLang="en-US" sz="1800" dirty="0"/>
              </a:p>
              <a:p>
                <a:pPr lvl="2"/>
                <a14:m>
                  <m:oMath xmlns:m="http://schemas.openxmlformats.org/officeDocument/2006/math">
                    <m:acc>
                      <m:accPr>
                        <m:chr m:val="̂"/>
                        <m:ctrlPr>
                          <a:rPr lang="ko-KR" altLang="ko-KR" sz="1400" b="1" i="1">
                            <a:latin typeface="Cambria Math" panose="02040503050406030204" pitchFamily="18" charset="0"/>
                          </a:rPr>
                        </m:ctrlPr>
                      </m:accPr>
                      <m:e>
                        <m:r>
                          <a:rPr lang="en-US" altLang="ko-KR" sz="1400" b="1" i="1">
                            <a:latin typeface="Cambria Math" panose="02040503050406030204" pitchFamily="18" charset="0"/>
                          </a:rPr>
                          <m:t>𝐟</m:t>
                        </m:r>
                      </m:e>
                    </m:acc>
                  </m:oMath>
                </a14:m>
                <a:r>
                  <a:rPr lang="ko-KR" altLang="ko-KR" sz="1400" dirty="0"/>
                  <a:t>의 각 원소를 </a:t>
                </a:r>
                <a:r>
                  <a:rPr lang="en-US" altLang="ko-KR" sz="1400" dirty="0"/>
                  <a:t>graph Fourier coefficient</a:t>
                </a:r>
                <a:r>
                  <a:rPr lang="ko-KR" altLang="ko-KR" sz="1400" dirty="0"/>
                  <a:t>라고 </a:t>
                </a:r>
                <a:r>
                  <a:rPr lang="ko-KR" altLang="ko-KR" sz="1400" dirty="0" smtClean="0"/>
                  <a:t>함</a:t>
                </a:r>
                <a:endParaRPr lang="en-US" altLang="ko-KR" sz="1400" dirty="0" smtClean="0"/>
              </a:p>
              <a:p>
                <a:pPr lvl="2"/>
                <a:r>
                  <a:rPr lang="en-US" altLang="ko-KR" sz="1400" dirty="0"/>
                  <a:t>The graph Fourier </a:t>
                </a:r>
                <a:r>
                  <a:rPr lang="en-US" altLang="ko-KR" sz="1400" dirty="0" smtClean="0"/>
                  <a:t>coefficients </a:t>
                </a:r>
                <a:r>
                  <a:rPr lang="en-US" altLang="ko-KR" sz="1400" dirty="0"/>
                  <a:t>are the representation of the signal f in the spectral domain. </a:t>
                </a:r>
                <a:endParaRPr lang="ko-KR" altLang="ko-KR" sz="1400" dirty="0" smtClean="0"/>
              </a:p>
              <a:p>
                <a:r>
                  <a:rPr lang="en-US" altLang="ko-KR" sz="2000" dirty="0" smtClean="0"/>
                  <a:t>Inverse </a:t>
                </a:r>
                <a:r>
                  <a:rPr lang="en-US" altLang="ko-KR" sz="2000" dirty="0"/>
                  <a:t>graph Fourier </a:t>
                </a:r>
                <a:r>
                  <a:rPr lang="en-US" altLang="ko-KR" sz="2000" dirty="0" smtClean="0"/>
                  <a:t>transform</a:t>
                </a:r>
              </a:p>
              <a:p>
                <a:pPr lvl="1"/>
                <a14:m>
                  <m:oMath xmlns:m="http://schemas.openxmlformats.org/officeDocument/2006/math">
                    <m:r>
                      <a:rPr lang="ko-KR" altLang="en-US" sz="1600" b="1">
                        <a:latin typeface="Cambria Math" panose="02040503050406030204" pitchFamily="18" charset="0"/>
                      </a:rPr>
                      <m:t>𝐟</m:t>
                    </m:r>
                    <m:r>
                      <a:rPr lang="ko-KR" altLang="en-US" sz="1600">
                        <a:latin typeface="Cambria Math" panose="02040503050406030204" pitchFamily="18" charset="0"/>
                      </a:rPr>
                      <m:t>=</m:t>
                    </m:r>
                    <m:r>
                      <a:rPr lang="ko-KR" altLang="en-US" sz="1600" b="1">
                        <a:latin typeface="Cambria Math" panose="02040503050406030204" pitchFamily="18" charset="0"/>
                      </a:rPr>
                      <m:t>𝐔</m:t>
                    </m:r>
                    <m:acc>
                      <m:accPr>
                        <m:chr m:val="̂"/>
                        <m:ctrlPr>
                          <a:rPr lang="ko-KR" altLang="en-US" sz="1600" b="1" i="1">
                            <a:latin typeface="Cambria Math" panose="02040503050406030204" pitchFamily="18" charset="0"/>
                          </a:rPr>
                        </m:ctrlPr>
                      </m:accPr>
                      <m:e>
                        <m:r>
                          <a:rPr lang="ko-KR" altLang="en-US" sz="1600" b="1">
                            <a:latin typeface="Cambria Math" panose="02040503050406030204" pitchFamily="18" charset="0"/>
                          </a:rPr>
                          <m:t>𝐟</m:t>
                        </m:r>
                      </m:e>
                    </m:acc>
                  </m:oMath>
                </a14:m>
                <a:endParaRPr lang="en-US" altLang="ko-KR" sz="1600" dirty="0"/>
              </a:p>
              <a:p>
                <a:pPr lvl="1"/>
                <a:r>
                  <a:rPr lang="en-US" altLang="ko-KR" sz="1800" dirty="0"/>
                  <a:t>In summary, a graph signal can be denoted in two domains; i.e., the spatial  domain and the spectral domain. The representations in the two domains can  be transformed to each other via the graph Fourier transform and the inverse  graph Fourier transform, respectively. </a:t>
                </a:r>
                <a:endParaRPr lang="en-US" altLang="ko-KR" sz="18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403C739F-12A4-42C9-8391-664DA47629A5}"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64</a:t>
            </a:fld>
            <a:endParaRPr lang="en-US"/>
          </a:p>
        </p:txBody>
      </p:sp>
    </p:spTree>
    <p:extLst>
      <p:ext uri="{BB962C8B-B14F-4D97-AF65-F5344CB8AC3E}">
        <p14:creationId xmlns:p14="http://schemas.microsoft.com/office/powerpoint/2010/main" val="38827870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sz="2400" dirty="0"/>
              <a:t>Graph spectral </a:t>
            </a:r>
            <a:r>
              <a:rPr lang="en-US" altLang="ko-KR" sz="2400" dirty="0" smtClean="0"/>
              <a:t>filtering</a:t>
            </a:r>
          </a:p>
          <a:p>
            <a:pPr lvl="1"/>
            <a:r>
              <a:rPr lang="ko-KR" altLang="en-US" sz="2000" dirty="0" smtClean="0"/>
              <a:t>목적</a:t>
            </a:r>
            <a:endParaRPr lang="en-US" altLang="ko-KR" sz="2000" dirty="0" smtClean="0"/>
          </a:p>
          <a:p>
            <a:pPr lvl="2"/>
            <a:r>
              <a:rPr lang="ko-KR" altLang="en-US" sz="1800" dirty="0" smtClean="0"/>
              <a:t>그</a:t>
            </a:r>
            <a:r>
              <a:rPr lang="ko-KR" altLang="ko-KR" sz="1800" dirty="0"/>
              <a:t>래프가 갖고 있는 정보중에서 정답을 맞히는데 있어 중요한 역할을 하는 정보를 </a:t>
            </a:r>
            <a:r>
              <a:rPr lang="ko-KR" altLang="ko-KR" sz="1800" dirty="0" smtClean="0"/>
              <a:t>추출</a:t>
            </a:r>
            <a:endParaRPr lang="en-US" altLang="ko-KR" sz="1800" dirty="0" smtClean="0"/>
          </a:p>
          <a:p>
            <a:pPr lvl="1"/>
            <a:r>
              <a:rPr lang="ko-KR" altLang="en-US" sz="2000" dirty="0" smtClean="0"/>
              <a:t>과정</a:t>
            </a:r>
            <a:endParaRPr lang="en-US" altLang="ko-KR" sz="2000" dirty="0" smtClean="0"/>
          </a:p>
          <a:p>
            <a:pPr lvl="2"/>
            <a:endParaRPr lang="ko-KR" altLang="en-US" sz="1800" dirty="0"/>
          </a:p>
        </p:txBody>
      </p:sp>
      <p:sp>
        <p:nvSpPr>
          <p:cNvPr id="4" name="Date Placeholder 3"/>
          <p:cNvSpPr>
            <a:spLocks noGrp="1"/>
          </p:cNvSpPr>
          <p:nvPr>
            <p:ph type="dt" sz="half" idx="10"/>
          </p:nvPr>
        </p:nvSpPr>
        <p:spPr/>
        <p:txBody>
          <a:bodyPr/>
          <a:lstStyle/>
          <a:p>
            <a:fld id="{BEC0C914-159A-41A2-8E06-A87D2A2789A8}"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65</a:t>
            </a:fld>
            <a:endParaRPr lang="en-US"/>
          </a:p>
        </p:txBody>
      </p:sp>
      <p:pic>
        <p:nvPicPr>
          <p:cNvPr id="8" name="Picture 7"/>
          <p:cNvPicPr>
            <a:picLocks noChangeAspect="1"/>
          </p:cNvPicPr>
          <p:nvPr/>
        </p:nvPicPr>
        <p:blipFill>
          <a:blip r:embed="rId2"/>
          <a:stretch>
            <a:fillRect/>
          </a:stretch>
        </p:blipFill>
        <p:spPr>
          <a:xfrm>
            <a:off x="609600" y="3886200"/>
            <a:ext cx="8108949" cy="1472867"/>
          </a:xfrm>
          <a:prstGeom prst="rect">
            <a:avLst/>
          </a:prstGeom>
        </p:spPr>
      </p:pic>
    </p:spTree>
    <p:extLst>
      <p:ext uri="{BB962C8B-B14F-4D97-AF65-F5344CB8AC3E}">
        <p14:creationId xmlns:p14="http://schemas.microsoft.com/office/powerpoint/2010/main" val="12433141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sz="1800" dirty="0" smtClean="0"/>
              <a:t>f’</a:t>
            </a:r>
            <a:r>
              <a:rPr lang="ko-KR" altLang="en-US" sz="1800" dirty="0" smtClean="0"/>
              <a:t>에 필터를 적용하는 것의 의미</a:t>
            </a:r>
            <a:endParaRPr lang="en-US" altLang="ko-KR" sz="1800" dirty="0" smtClean="0"/>
          </a:p>
          <a:p>
            <a:pPr lvl="1"/>
            <a:r>
              <a:rPr lang="en-US" altLang="ko-KR" sz="1800" dirty="0"/>
              <a:t>These graph Fourier coefficients describe how each graph Fourier component contributes to the graph signal f. </a:t>
            </a:r>
            <a:endParaRPr lang="en-US" altLang="ko-KR" sz="1800" dirty="0" smtClean="0"/>
          </a:p>
          <a:p>
            <a:pPr lvl="1"/>
            <a:r>
              <a:rPr lang="ko-KR" altLang="en-US" sz="1800" dirty="0" smtClean="0"/>
              <a:t>예를 들어</a:t>
            </a:r>
            <a:r>
              <a:rPr lang="en-US" altLang="ko-KR" sz="1800" dirty="0" smtClean="0"/>
              <a:t>, </a:t>
            </a:r>
            <a:r>
              <a:rPr lang="ko-KR" altLang="en-US" sz="1800" dirty="0" smtClean="0"/>
              <a:t>고유값이 </a:t>
            </a:r>
            <a:r>
              <a:rPr lang="en-US" altLang="ko-KR" sz="1800" dirty="0" smtClean="0"/>
              <a:t>0</a:t>
            </a:r>
            <a:r>
              <a:rPr lang="ko-KR" altLang="en-US" sz="1800" dirty="0" smtClean="0"/>
              <a:t>인 고유벡터에 해당하는 </a:t>
            </a:r>
            <a:r>
              <a:rPr lang="en-US" altLang="ko-KR" sz="1800" dirty="0" smtClean="0"/>
              <a:t>coefficient </a:t>
            </a:r>
            <a:r>
              <a:rPr lang="ko-KR" altLang="en-US" sz="1800" dirty="0" smtClean="0"/>
              <a:t>값이 크다는 것은 원래 </a:t>
            </a:r>
            <a:r>
              <a:rPr lang="en-US" altLang="ko-KR" sz="1800" dirty="0" smtClean="0"/>
              <a:t>signal </a:t>
            </a:r>
            <a:r>
              <a:rPr lang="ko-KR" altLang="en-US" sz="1800" dirty="0" smtClean="0"/>
              <a:t>이 </a:t>
            </a:r>
            <a:r>
              <a:rPr lang="en-US" altLang="ko-KR" sz="1800" dirty="0" smtClean="0"/>
              <a:t>smooth </a:t>
            </a:r>
            <a:r>
              <a:rPr lang="ko-KR" altLang="en-US" sz="1800" dirty="0" smtClean="0"/>
              <a:t>하다는 것을 의미한다</a:t>
            </a:r>
            <a:r>
              <a:rPr lang="en-US" altLang="ko-KR" sz="1800" dirty="0" smtClean="0"/>
              <a:t>. </a:t>
            </a:r>
            <a:r>
              <a:rPr lang="ko-KR" altLang="en-US" sz="1800" dirty="0" smtClean="0"/>
              <a:t>즉</a:t>
            </a:r>
            <a:r>
              <a:rPr lang="en-US" altLang="ko-KR" sz="1800" dirty="0" smtClean="0"/>
              <a:t>, </a:t>
            </a:r>
            <a:r>
              <a:rPr lang="ko-KR" altLang="en-US" sz="1800" dirty="0" smtClean="0"/>
              <a:t>노드들 간의 값 차이가 크지 않다는 것을 의미</a:t>
            </a:r>
            <a:r>
              <a:rPr lang="en-US" altLang="ko-KR" sz="1800" dirty="0" smtClean="0"/>
              <a:t>. </a:t>
            </a:r>
          </a:p>
          <a:p>
            <a:pPr lvl="1"/>
            <a:r>
              <a:rPr lang="ko-KR" altLang="en-US" sz="1800" dirty="0" smtClean="0"/>
              <a:t>반대로 고유값이 큰 고유벡터에 해당하는 </a:t>
            </a:r>
            <a:r>
              <a:rPr lang="en-US" altLang="ko-KR" sz="1800" dirty="0" smtClean="0"/>
              <a:t>coefficient </a:t>
            </a:r>
            <a:r>
              <a:rPr lang="ko-KR" altLang="en-US" sz="1800" dirty="0" smtClean="0"/>
              <a:t>값이 크다는 것은 원래 </a:t>
            </a:r>
            <a:r>
              <a:rPr lang="en-US" altLang="ko-KR" sz="1800" dirty="0" smtClean="0"/>
              <a:t>signal </a:t>
            </a:r>
            <a:r>
              <a:rPr lang="ko-KR" altLang="en-US" sz="1800" dirty="0" smtClean="0"/>
              <a:t>이 </a:t>
            </a:r>
            <a:r>
              <a:rPr lang="en-US" altLang="ko-KR" sz="1800" dirty="0" smtClean="0"/>
              <a:t>smooth </a:t>
            </a:r>
            <a:r>
              <a:rPr lang="ko-KR" altLang="en-US" sz="1800" dirty="0" smtClean="0"/>
              <a:t>하지 않다는 것 </a:t>
            </a:r>
            <a:r>
              <a:rPr lang="en-US" altLang="ko-KR" sz="1800" dirty="0" smtClean="0"/>
              <a:t>(</a:t>
            </a:r>
            <a:r>
              <a:rPr lang="ko-KR" altLang="en-US" sz="1800" dirty="0" smtClean="0"/>
              <a:t>즉</a:t>
            </a:r>
            <a:r>
              <a:rPr lang="en-US" altLang="ko-KR" sz="1800" dirty="0" smtClean="0"/>
              <a:t>, high frequency)</a:t>
            </a:r>
            <a:r>
              <a:rPr lang="ko-KR" altLang="en-US" sz="1800" dirty="0" smtClean="0"/>
              <a:t>을 의미</a:t>
            </a:r>
            <a:r>
              <a:rPr lang="en-US" altLang="ko-KR" sz="1800" dirty="0" smtClean="0"/>
              <a:t>, </a:t>
            </a:r>
            <a:r>
              <a:rPr lang="ko-KR" altLang="en-US" sz="1800" dirty="0" smtClean="0"/>
              <a:t>즉</a:t>
            </a:r>
            <a:r>
              <a:rPr lang="en-US" altLang="ko-KR" sz="1800" dirty="0" smtClean="0"/>
              <a:t>, </a:t>
            </a:r>
            <a:r>
              <a:rPr lang="ko-KR" altLang="en-US" sz="1800" dirty="0" smtClean="0"/>
              <a:t>노드들 간의 값 차이가 크다는 것을 의미</a:t>
            </a:r>
            <a:endParaRPr lang="en-US" altLang="ko-KR" sz="1800" dirty="0" smtClean="0"/>
          </a:p>
          <a:p>
            <a:pPr lvl="1"/>
            <a:r>
              <a:rPr lang="ko-KR" altLang="en-US" sz="1800" dirty="0" smtClean="0"/>
              <a:t>관련 예제는 </a:t>
            </a:r>
            <a:r>
              <a:rPr lang="en-US" altLang="ko-KR" sz="1800" dirty="0" err="1" smtClean="0"/>
              <a:t>graph_basics.ipynb</a:t>
            </a:r>
            <a:r>
              <a:rPr lang="en-US" altLang="ko-KR" sz="1800" dirty="0" smtClean="0"/>
              <a:t> </a:t>
            </a:r>
            <a:r>
              <a:rPr lang="ko-KR" altLang="en-US" sz="1800" dirty="0" smtClean="0"/>
              <a:t>참고</a:t>
            </a:r>
            <a:endParaRPr lang="ko-KR" altLang="ko-KR" sz="1800" dirty="0"/>
          </a:p>
          <a:p>
            <a:pPr lvl="1"/>
            <a:r>
              <a:rPr lang="en-US" altLang="ko-KR" sz="1800" dirty="0"/>
              <a:t>graph Fourier </a:t>
            </a:r>
            <a:r>
              <a:rPr lang="en-US" altLang="ko-KR" sz="1800" dirty="0" smtClean="0"/>
              <a:t>coefficients</a:t>
            </a:r>
            <a:r>
              <a:rPr lang="ko-KR" altLang="en-US" sz="1800" dirty="0" smtClean="0"/>
              <a:t>에 필터를 적용한다는 것은 </a:t>
            </a:r>
            <a:r>
              <a:rPr lang="en-US" altLang="ko-KR" sz="1800" dirty="0" smtClean="0"/>
              <a:t>coefficients </a:t>
            </a:r>
            <a:r>
              <a:rPr lang="ko-KR" altLang="en-US" sz="1800" dirty="0" smtClean="0"/>
              <a:t>조절하겠다는 것을 의미 </a:t>
            </a:r>
            <a:r>
              <a:rPr lang="ko-KR" altLang="en-US" sz="1800" dirty="0" smtClean="0">
                <a:latin typeface="맑은 고딕" panose="020B0503020000020004" pitchFamily="50" charset="-127"/>
                <a:ea typeface="맑은 고딕" panose="020B0503020000020004" pitchFamily="50" charset="-127"/>
              </a:rPr>
              <a:t>⇒ 어떠한 값이 얼마만큼 조절 되는지는 학습을 통해 결정 </a:t>
            </a:r>
            <a:r>
              <a:rPr lang="en-US" altLang="ko-KR" sz="1800" dirty="0" smtClean="0">
                <a:latin typeface="맑은 고딕" panose="020B0503020000020004" pitchFamily="50" charset="-127"/>
                <a:ea typeface="맑은 고딕" panose="020B0503020000020004" pitchFamily="50" charset="-127"/>
              </a:rPr>
              <a:t>(</a:t>
            </a:r>
            <a:r>
              <a:rPr lang="ko-KR" altLang="en-US" sz="1800" dirty="0" smtClean="0">
                <a:latin typeface="맑은 고딕" panose="020B0503020000020004" pitchFamily="50" charset="-127"/>
                <a:ea typeface="맑은 고딕" panose="020B0503020000020004" pitchFamily="50" charset="-127"/>
              </a:rPr>
              <a:t>즉</a:t>
            </a:r>
            <a:r>
              <a:rPr lang="en-US" altLang="ko-KR" sz="1800" dirty="0" smtClean="0">
                <a:latin typeface="맑은 고딕" panose="020B0503020000020004" pitchFamily="50" charset="-127"/>
                <a:ea typeface="맑은 고딕" panose="020B0503020000020004" pitchFamily="50" charset="-127"/>
              </a:rPr>
              <a:t>, </a:t>
            </a:r>
            <a:r>
              <a:rPr lang="ko-KR" altLang="en-US" sz="1800" dirty="0" smtClean="0">
                <a:latin typeface="맑은 고딕" panose="020B0503020000020004" pitchFamily="50" charset="-127"/>
                <a:ea typeface="맑은 고딕" panose="020B0503020000020004" pitchFamily="50" charset="-127"/>
              </a:rPr>
              <a:t>정답을 잘 맞히는 방향으로 조절</a:t>
            </a:r>
            <a:r>
              <a:rPr lang="en-US" altLang="ko-KR" sz="1800" dirty="0" smtClean="0">
                <a:latin typeface="맑은 고딕" panose="020B0503020000020004" pitchFamily="50" charset="-127"/>
                <a:ea typeface="맑은 고딕" panose="020B0503020000020004" pitchFamily="50" charset="-127"/>
              </a:rPr>
              <a:t>)</a:t>
            </a:r>
            <a:endParaRPr lang="ko-KR" altLang="en-US" sz="1800" dirty="0"/>
          </a:p>
        </p:txBody>
      </p:sp>
      <p:sp>
        <p:nvSpPr>
          <p:cNvPr id="4" name="Date Placeholder 3"/>
          <p:cNvSpPr>
            <a:spLocks noGrp="1"/>
          </p:cNvSpPr>
          <p:nvPr>
            <p:ph type="dt" sz="half" idx="10"/>
          </p:nvPr>
        </p:nvSpPr>
        <p:spPr/>
        <p:txBody>
          <a:bodyPr/>
          <a:lstStyle/>
          <a:p>
            <a:fld id="{EC34DCB1-8E72-4EF1-BAE2-3739D3238061}"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66</a:t>
            </a:fld>
            <a:endParaRPr lang="en-US"/>
          </a:p>
        </p:txBody>
      </p:sp>
    </p:spTree>
    <p:extLst>
      <p:ext uri="{BB962C8B-B14F-4D97-AF65-F5344CB8AC3E}">
        <p14:creationId xmlns:p14="http://schemas.microsoft.com/office/powerpoint/2010/main" val="2309511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smtClean="0"/>
                  <a:t>f’</a:t>
                </a:r>
                <a:r>
                  <a:rPr lang="ko-KR" altLang="en-US" sz="2000" dirty="0" smtClean="0"/>
                  <a:t>에 필터를 적용하는 것의 의미 </a:t>
                </a:r>
                <a:r>
                  <a:rPr lang="en-US" altLang="ko-KR" sz="2000" dirty="0" smtClean="0"/>
                  <a:t>(cont’d)</a:t>
                </a:r>
              </a:p>
              <a:p>
                <a:pPr lvl="1"/>
                <a:r>
                  <a:rPr lang="ko-KR" altLang="en-US" sz="1600" dirty="0" smtClean="0"/>
                  <a:t>예를 들어</a:t>
                </a:r>
                <a:r>
                  <a:rPr lang="en-US" altLang="ko-KR" sz="1600" dirty="0"/>
                  <a:t>, smooth</a:t>
                </a:r>
                <a:r>
                  <a:rPr lang="ko-KR" altLang="en-US" sz="1600" dirty="0"/>
                  <a:t>한 고유벡터의 역할을 </a:t>
                </a:r>
                <a:r>
                  <a:rPr lang="ko-KR" altLang="en-US" sz="1600" dirty="0" smtClean="0"/>
                  <a:t>증가시키면 </a:t>
                </a:r>
                <a:r>
                  <a:rPr lang="en-US" altLang="ko-KR" sz="1600" dirty="0" smtClean="0"/>
                  <a:t>(</a:t>
                </a:r>
                <a:r>
                  <a:rPr lang="ko-KR" altLang="en-US" sz="1600" dirty="0" smtClean="0"/>
                  <a:t>즉</a:t>
                </a:r>
                <a:r>
                  <a:rPr lang="en-US" altLang="ko-KR" sz="1600" dirty="0" smtClean="0"/>
                  <a:t>, </a:t>
                </a:r>
                <a:r>
                  <a:rPr lang="ko-KR" altLang="en-US" sz="1600" dirty="0" smtClean="0"/>
                  <a:t>해당 </a:t>
                </a:r>
                <a:r>
                  <a:rPr lang="en-US" altLang="ko-KR" sz="1600" dirty="0" smtClean="0"/>
                  <a:t>coefficient </a:t>
                </a:r>
                <a:r>
                  <a:rPr lang="ko-KR" altLang="en-US" sz="1600" dirty="0" smtClean="0"/>
                  <a:t>값을 증가시키면</a:t>
                </a:r>
                <a:r>
                  <a:rPr lang="en-US" altLang="ko-KR" sz="1600" dirty="0" smtClean="0"/>
                  <a:t>), </a:t>
                </a:r>
                <a:r>
                  <a:rPr lang="ko-KR" altLang="en-US" sz="1600" dirty="0"/>
                  <a:t>원래의 </a:t>
                </a:r>
                <a:r>
                  <a:rPr lang="en-US" altLang="ko-KR" sz="1600" dirty="0"/>
                  <a:t>signal</a:t>
                </a:r>
                <a:r>
                  <a:rPr lang="ko-KR" altLang="en-US" sz="1600" dirty="0"/>
                  <a:t>은 더 </a:t>
                </a:r>
                <a:r>
                  <a:rPr lang="en-US" altLang="ko-KR" sz="1600" dirty="0"/>
                  <a:t>smooth</a:t>
                </a:r>
                <a:r>
                  <a:rPr lang="ko-KR" altLang="en-US" sz="1600" dirty="0"/>
                  <a:t>하게 되고</a:t>
                </a:r>
                <a:r>
                  <a:rPr lang="en-US" altLang="ko-KR" sz="1600" dirty="0"/>
                  <a:t>, less smooth</a:t>
                </a:r>
                <a:r>
                  <a:rPr lang="ko-KR" altLang="en-US" sz="1600" dirty="0"/>
                  <a:t>한 고유벡터의 역할을 </a:t>
                </a:r>
                <a:r>
                  <a:rPr lang="ko-KR" altLang="en-US" sz="1600" dirty="0" smtClean="0"/>
                  <a:t>증가시키면</a:t>
                </a:r>
                <a:r>
                  <a:rPr lang="en-US" altLang="ko-KR" sz="1600" dirty="0" smtClean="0"/>
                  <a:t>, </a:t>
                </a:r>
                <a:r>
                  <a:rPr lang="en-US" altLang="ko-KR" sz="1600" dirty="0"/>
                  <a:t>signal</a:t>
                </a:r>
                <a:r>
                  <a:rPr lang="ko-KR" altLang="en-US" sz="1600" dirty="0"/>
                  <a:t>은 덜 </a:t>
                </a:r>
                <a:r>
                  <a:rPr lang="en-US" altLang="ko-KR" sz="1600" dirty="0"/>
                  <a:t>smooth</a:t>
                </a:r>
                <a:r>
                  <a:rPr lang="ko-KR" altLang="en-US" sz="1600" dirty="0"/>
                  <a:t>하게 </a:t>
                </a:r>
                <a:r>
                  <a:rPr lang="ko-KR" altLang="en-US" sz="1600" dirty="0" smtClean="0"/>
                  <a:t>변환 된다</a:t>
                </a:r>
                <a:r>
                  <a:rPr lang="en-US" altLang="ko-KR" sz="1600" dirty="0"/>
                  <a:t>. </a:t>
                </a:r>
              </a:p>
              <a:p>
                <a:pPr lvl="1"/>
                <a:r>
                  <a:rPr lang="ko-KR" altLang="en-US" sz="1600" dirty="0" smtClean="0"/>
                  <a:t>이렇게 </a:t>
                </a:r>
                <a:r>
                  <a:rPr lang="ko-KR" altLang="en-US" sz="1600" dirty="0"/>
                  <a:t>하면</a:t>
                </a:r>
                <a:r>
                  <a:rPr lang="en-US" altLang="ko-KR" sz="1600" dirty="0"/>
                  <a:t>, </a:t>
                </a:r>
                <a:r>
                  <a:rPr lang="ko-KR" altLang="en-US" sz="1600" dirty="0"/>
                  <a:t>정답을 예측하는데 있어서 중요한 역할을 하는 정보 </a:t>
                </a:r>
                <a:r>
                  <a:rPr lang="en-US" altLang="ko-KR" sz="1600" dirty="0"/>
                  <a:t>(</a:t>
                </a:r>
                <a:r>
                  <a:rPr lang="ko-KR" altLang="en-US" sz="1600" dirty="0"/>
                  <a:t>노드 정보 혹은 연결 정보</a:t>
                </a:r>
                <a:r>
                  <a:rPr lang="en-US" altLang="ko-KR" sz="1600" dirty="0"/>
                  <a:t>)</a:t>
                </a:r>
                <a:r>
                  <a:rPr lang="ko-KR" altLang="en-US" sz="1600" dirty="0"/>
                  <a:t>를 더 잘 표현할 수 있다</a:t>
                </a:r>
                <a:r>
                  <a:rPr lang="en-US" altLang="ko-KR" sz="1600" dirty="0" smtClean="0"/>
                  <a:t>.</a:t>
                </a:r>
              </a:p>
              <a:p>
                <a:r>
                  <a:rPr lang="en-US" altLang="ko-KR" sz="2000" dirty="0"/>
                  <a:t>f’</a:t>
                </a:r>
                <a:r>
                  <a:rPr lang="ko-KR" altLang="en-US" sz="2000" dirty="0"/>
                  <a:t>에 </a:t>
                </a:r>
                <a:r>
                  <a:rPr lang="ko-KR" altLang="en-US" sz="2000" dirty="0" smtClean="0"/>
                  <a:t>필터 적용</a:t>
                </a:r>
                <a:endParaRPr lang="en-US" altLang="ko-KR" sz="2000" dirty="0" smtClean="0"/>
              </a:p>
              <a:p>
                <a:pPr lvl="1"/>
                <a14:m>
                  <m:oMath xmlns:m="http://schemas.openxmlformats.org/officeDocument/2006/math">
                    <m:sSup>
                      <m:sSupPr>
                        <m:ctrlPr>
                          <a:rPr lang="ko-KR" altLang="ko-KR" sz="2000" b="1" i="1">
                            <a:latin typeface="Cambria Math" panose="02040503050406030204" pitchFamily="18" charset="0"/>
                          </a:rPr>
                        </m:ctrlPr>
                      </m:sSupPr>
                      <m:e>
                        <m:acc>
                          <m:accPr>
                            <m:chr m:val="̂"/>
                            <m:ctrlPr>
                              <a:rPr lang="ko-KR" altLang="ko-KR" sz="2000" b="1" i="1">
                                <a:latin typeface="Cambria Math" panose="02040503050406030204" pitchFamily="18" charset="0"/>
                              </a:rPr>
                            </m:ctrlPr>
                          </m:accPr>
                          <m:e>
                            <m:r>
                              <a:rPr lang="en-US" altLang="ko-KR" sz="2000" b="1" i="1">
                                <a:latin typeface="Cambria Math" panose="02040503050406030204" pitchFamily="18" charset="0"/>
                              </a:rPr>
                              <m:t>𝐟</m:t>
                            </m:r>
                          </m:e>
                        </m:acc>
                      </m:e>
                      <m:sup>
                        <m:r>
                          <a:rPr lang="en-US" altLang="ko-KR" sz="2000" b="1" i="1">
                            <a:latin typeface="Cambria Math" panose="02040503050406030204" pitchFamily="18" charset="0"/>
                          </a:rPr>
                          <m:t>′</m:t>
                        </m:r>
                      </m:sup>
                    </m:sSup>
                    <m:d>
                      <m:dPr>
                        <m:begChr m:val="["/>
                        <m:endChr m:val="]"/>
                        <m:ctrlPr>
                          <a:rPr lang="ko-KR" altLang="ko-KR" sz="2000" b="1" i="1">
                            <a:latin typeface="Cambria Math" panose="02040503050406030204" pitchFamily="18" charset="0"/>
                          </a:rPr>
                        </m:ctrlPr>
                      </m:dPr>
                      <m:e>
                        <m:r>
                          <a:rPr lang="en-US" altLang="ko-KR" sz="2000" i="1">
                            <a:latin typeface="Cambria Math" panose="02040503050406030204" pitchFamily="18" charset="0"/>
                          </a:rPr>
                          <m:t>𝑖</m:t>
                        </m:r>
                      </m:e>
                    </m:d>
                    <m:r>
                      <a:rPr lang="en-US" altLang="ko-KR" sz="2000" b="1">
                        <a:latin typeface="Cambria Math" panose="02040503050406030204" pitchFamily="18" charset="0"/>
                      </a:rPr>
                      <m:t>=</m:t>
                    </m:r>
                    <m:acc>
                      <m:accPr>
                        <m:chr m:val="̂"/>
                        <m:ctrlPr>
                          <a:rPr lang="ko-KR" altLang="ko-KR" sz="2000" b="1" i="1">
                            <a:latin typeface="Cambria Math" panose="02040503050406030204" pitchFamily="18" charset="0"/>
                          </a:rPr>
                        </m:ctrlPr>
                      </m:accPr>
                      <m:e>
                        <m:r>
                          <a:rPr lang="en-US" altLang="ko-KR" sz="2000" b="1" i="1">
                            <a:latin typeface="Cambria Math" panose="02040503050406030204" pitchFamily="18" charset="0"/>
                          </a:rPr>
                          <m:t>𝐟</m:t>
                        </m:r>
                      </m:e>
                    </m:acc>
                    <m:d>
                      <m:dPr>
                        <m:begChr m:val="["/>
                        <m:endChr m:val="]"/>
                        <m:ctrlPr>
                          <a:rPr lang="ko-KR" altLang="ko-KR" sz="2000" b="1" i="1">
                            <a:latin typeface="Cambria Math" panose="02040503050406030204" pitchFamily="18" charset="0"/>
                          </a:rPr>
                        </m:ctrlPr>
                      </m:dPr>
                      <m:e>
                        <m:r>
                          <a:rPr lang="en-US" altLang="ko-KR" sz="2000" i="1">
                            <a:latin typeface="Cambria Math" panose="02040503050406030204" pitchFamily="18" charset="0"/>
                          </a:rPr>
                          <m:t>𝑖</m:t>
                        </m:r>
                      </m:e>
                    </m:d>
                    <m:r>
                      <m:rPr>
                        <m:sty m:val="p"/>
                      </m:rPr>
                      <a:rPr lang="en-US" altLang="ko-KR" sz="2000">
                        <a:latin typeface="Cambria Math" panose="02040503050406030204" pitchFamily="18" charset="0"/>
                      </a:rPr>
                      <m:t>γ</m:t>
                    </m:r>
                    <m:d>
                      <m:dPr>
                        <m:ctrlPr>
                          <a:rPr lang="ko-KR" altLang="ko-KR" sz="2000" i="1">
                            <a:latin typeface="Cambria Math" panose="02040503050406030204" pitchFamily="18" charset="0"/>
                          </a:rPr>
                        </m:ctrlPr>
                      </m:dPr>
                      <m:e>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𝜆</m:t>
                            </m:r>
                          </m:e>
                          <m:sub>
                            <m:r>
                              <a:rPr lang="en-US" altLang="ko-KR" sz="2000" i="1">
                                <a:latin typeface="Cambria Math" panose="02040503050406030204" pitchFamily="18" charset="0"/>
                              </a:rPr>
                              <m:t>𝑖</m:t>
                            </m:r>
                          </m:sub>
                        </m:sSub>
                      </m:e>
                    </m:d>
                    <m:r>
                      <a:rPr lang="en-US" altLang="ko-KR" sz="2000">
                        <a:latin typeface="Cambria Math" panose="02040503050406030204" pitchFamily="18" charset="0"/>
                      </a:rPr>
                      <m:t>,  </m:t>
                    </m:r>
                    <m:r>
                      <m:rPr>
                        <m:sty m:val="p"/>
                      </m:rPr>
                      <a:rPr lang="en-US" altLang="ko-KR" sz="2000">
                        <a:latin typeface="Cambria Math" panose="02040503050406030204" pitchFamily="18" charset="0"/>
                      </a:rPr>
                      <m:t>for</m:t>
                    </m:r>
                    <m:r>
                      <a:rPr lang="en-US" altLang="ko-KR" sz="2000">
                        <a:latin typeface="Cambria Math" panose="02040503050406030204" pitchFamily="18" charset="0"/>
                      </a:rPr>
                      <m:t> </m:t>
                    </m:r>
                    <m:r>
                      <a:rPr lang="en-US" altLang="ko-KR" sz="2000" i="1">
                        <a:latin typeface="Cambria Math" panose="02040503050406030204" pitchFamily="18" charset="0"/>
                      </a:rPr>
                      <m:t>𝑖</m:t>
                    </m:r>
                    <m:r>
                      <a:rPr lang="en-US" altLang="ko-KR" sz="2000">
                        <a:latin typeface="Cambria Math" panose="02040503050406030204" pitchFamily="18" charset="0"/>
                      </a:rPr>
                      <m:t>=1, …, </m:t>
                    </m:r>
                    <m:r>
                      <m:rPr>
                        <m:sty m:val="p"/>
                      </m:rPr>
                      <a:rPr lang="en-US" altLang="ko-KR" sz="2000">
                        <a:latin typeface="Cambria Math" panose="02040503050406030204" pitchFamily="18" charset="0"/>
                      </a:rPr>
                      <m:t>N</m:t>
                    </m:r>
                  </m:oMath>
                </a14:m>
                <a:endParaRPr lang="ko-KR" altLang="ko-KR" sz="2000" dirty="0"/>
              </a:p>
              <a:p>
                <a:pPr lvl="1"/>
                <a:r>
                  <a:rPr lang="en-US" altLang="ko-KR" sz="1600" dirty="0"/>
                  <a:t>where </a:t>
                </a:r>
                <a14:m>
                  <m:oMath xmlns:m="http://schemas.openxmlformats.org/officeDocument/2006/math">
                    <m:r>
                      <m:rPr>
                        <m:sty m:val="p"/>
                      </m:rPr>
                      <a:rPr lang="en-US" altLang="ko-KR" sz="1600">
                        <a:latin typeface="Cambria Math" panose="02040503050406030204" pitchFamily="18" charset="0"/>
                      </a:rPr>
                      <m:t>γ</m:t>
                    </m:r>
                    <m:d>
                      <m:dPr>
                        <m:ctrlPr>
                          <a:rPr lang="ko-KR" altLang="ko-KR" sz="1600" i="1">
                            <a:latin typeface="Cambria Math" panose="02040503050406030204" pitchFamily="18" charset="0"/>
                          </a:rPr>
                        </m:ctrlPr>
                      </m:dPr>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𝜆</m:t>
                            </m:r>
                          </m:e>
                          <m:sub>
                            <m:r>
                              <a:rPr lang="en-US" altLang="ko-KR" sz="1600" i="1">
                                <a:latin typeface="Cambria Math" panose="02040503050406030204" pitchFamily="18" charset="0"/>
                              </a:rPr>
                              <m:t>𝑖</m:t>
                            </m:r>
                          </m:sub>
                        </m:sSub>
                      </m:e>
                    </m:d>
                  </m:oMath>
                </a14:m>
                <a:r>
                  <a:rPr lang="en-US" altLang="ko-KR" sz="1600" dirty="0" smtClean="0"/>
                  <a:t> is </a:t>
                </a:r>
                <a:r>
                  <a:rPr lang="en-US" altLang="ko-KR" sz="1600" dirty="0"/>
                  <a:t>a function with the frequency </a:t>
                </a:r>
                <a14:m>
                  <m:oMath xmlns:m="http://schemas.openxmlformats.org/officeDocument/2006/math">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𝜆</m:t>
                        </m:r>
                      </m:e>
                      <m:sub>
                        <m:r>
                          <a:rPr lang="en-US" altLang="ko-KR" sz="1600" i="1">
                            <a:latin typeface="Cambria Math" panose="02040503050406030204" pitchFamily="18" charset="0"/>
                          </a:rPr>
                          <m:t>𝑖</m:t>
                        </m:r>
                      </m:sub>
                    </m:sSub>
                  </m:oMath>
                </a14:m>
                <a:r>
                  <a:rPr lang="en-US" altLang="ko-KR" sz="1600" dirty="0" smtClean="0"/>
                  <a:t> </a:t>
                </a:r>
                <a:r>
                  <a:rPr lang="en-US" altLang="ko-KR" sz="1600" dirty="0"/>
                  <a:t>as input, which determines how the corresponding frequency component should be </a:t>
                </a:r>
                <a:r>
                  <a:rPr lang="en-US" altLang="ko-KR" sz="1600" dirty="0" smtClean="0"/>
                  <a:t>modulated. </a:t>
                </a:r>
                <a:r>
                  <a:rPr lang="en-US" altLang="ko-KR" sz="1600" dirty="0" smtClean="0">
                    <a:latin typeface="맑은 고딕" panose="020B0503020000020004" pitchFamily="50" charset="-127"/>
                    <a:ea typeface="맑은 고딕" panose="020B0503020000020004" pitchFamily="50" charset="-127"/>
                  </a:rPr>
                  <a:t>⇒ </a:t>
                </a:r>
                <a:r>
                  <a:rPr lang="ko-KR" altLang="en-US" sz="1600" dirty="0">
                    <a:latin typeface="맑은 고딕" panose="020B0503020000020004" pitchFamily="50" charset="-127"/>
                    <a:ea typeface="맑은 고딕" panose="020B0503020000020004" pitchFamily="50" charset="-127"/>
                  </a:rPr>
                  <a:t>이는 해당 고유벡터의 역할 정도를 조절한다는 것을 의미한다</a:t>
                </a:r>
                <a:r>
                  <a:rPr lang="en-US" altLang="ko-KR" sz="1600" dirty="0" smtClean="0">
                    <a:latin typeface="맑은 고딕" panose="020B0503020000020004" pitchFamily="50" charset="-127"/>
                    <a:ea typeface="맑은 고딕" panose="020B0503020000020004" pitchFamily="50" charset="-127"/>
                  </a:rPr>
                  <a:t>. </a:t>
                </a:r>
                <a:r>
                  <a:rPr lang="en-US" altLang="ko-KR" sz="1600" dirty="0">
                    <a:latin typeface="맑은 고딕" panose="020B0503020000020004" pitchFamily="50" charset="-127"/>
                    <a:ea typeface="맑은 고딕" panose="020B0503020000020004" pitchFamily="50" charset="-127"/>
                  </a:rPr>
                  <a:t>smooth</a:t>
                </a:r>
                <a:r>
                  <a:rPr lang="ko-KR" altLang="en-US" sz="1600" dirty="0">
                    <a:latin typeface="맑은 고딕" panose="020B0503020000020004" pitchFamily="50" charset="-127"/>
                    <a:ea typeface="맑은 고딕" panose="020B0503020000020004" pitchFamily="50" charset="-127"/>
                  </a:rPr>
                  <a:t>한 고유벡터의 역할을 증가시키는 경우</a:t>
                </a:r>
                <a:r>
                  <a:rPr lang="en-US" altLang="ko-KR" sz="1600" dirty="0">
                    <a:latin typeface="맑은 고딕" panose="020B0503020000020004" pitchFamily="50" charset="-127"/>
                    <a:ea typeface="맑은 고딕" panose="020B0503020000020004" pitchFamily="50" charset="-127"/>
                  </a:rPr>
                  <a:t>, </a:t>
                </a:r>
                <a:r>
                  <a:rPr lang="ko-KR" altLang="en-US" sz="1600" dirty="0">
                    <a:latin typeface="맑은 고딕" panose="020B0503020000020004" pitchFamily="50" charset="-127"/>
                    <a:ea typeface="맑은 고딕" panose="020B0503020000020004" pitchFamily="50" charset="-127"/>
                  </a:rPr>
                  <a:t>복원되는 </a:t>
                </a:r>
                <a:r>
                  <a:rPr lang="en-US" altLang="ko-KR" sz="1600" dirty="0">
                    <a:latin typeface="맑은 고딕" panose="020B0503020000020004" pitchFamily="50" charset="-127"/>
                    <a:ea typeface="맑은 고딕" panose="020B0503020000020004" pitchFamily="50" charset="-127"/>
                  </a:rPr>
                  <a:t>signal</a:t>
                </a:r>
                <a:r>
                  <a:rPr lang="ko-KR" altLang="en-US" sz="1600" dirty="0">
                    <a:latin typeface="맑은 고딕" panose="020B0503020000020004" pitchFamily="50" charset="-127"/>
                    <a:ea typeface="맑은 고딕" panose="020B0503020000020004" pitchFamily="50" charset="-127"/>
                  </a:rPr>
                  <a:t>도 더 </a:t>
                </a:r>
                <a:r>
                  <a:rPr lang="en-US" altLang="ko-KR" sz="1600" dirty="0">
                    <a:latin typeface="맑은 고딕" panose="020B0503020000020004" pitchFamily="50" charset="-127"/>
                    <a:ea typeface="맑은 고딕" panose="020B0503020000020004" pitchFamily="50" charset="-127"/>
                  </a:rPr>
                  <a:t>smooth </a:t>
                </a:r>
                <a:r>
                  <a:rPr lang="ko-KR" altLang="en-US" sz="1600" dirty="0">
                    <a:latin typeface="맑은 고딕" panose="020B0503020000020004" pitchFamily="50" charset="-127"/>
                    <a:ea typeface="맑은 고딕" panose="020B0503020000020004" pitchFamily="50" charset="-127"/>
                  </a:rPr>
                  <a:t>해 진다</a:t>
                </a:r>
                <a:r>
                  <a:rPr lang="en-US" altLang="ko-KR" sz="1600" dirty="0" smtClean="0">
                    <a:latin typeface="맑은 고딕" panose="020B0503020000020004" pitchFamily="50" charset="-127"/>
                    <a:ea typeface="맑은 고딕" panose="020B0503020000020004" pitchFamily="50" charset="-127"/>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r="-314"/>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20B9A809-EEDB-4FAC-BB85-F591E17DDE4C}"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67</a:t>
            </a:fld>
            <a:endParaRPr lang="en-US"/>
          </a:p>
        </p:txBody>
      </p:sp>
    </p:spTree>
    <p:extLst>
      <p:ext uri="{BB962C8B-B14F-4D97-AF65-F5344CB8AC3E}">
        <p14:creationId xmlns:p14="http://schemas.microsoft.com/office/powerpoint/2010/main" val="173504428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smtClean="0"/>
                  <a:t>f</a:t>
                </a:r>
                <a:r>
                  <a:rPr lang="en-US" altLang="ko-KR" sz="2000" dirty="0"/>
                  <a:t>’</a:t>
                </a:r>
                <a:r>
                  <a:rPr lang="ko-KR" altLang="en-US" sz="2000" dirty="0"/>
                  <a:t>에 </a:t>
                </a:r>
                <a:r>
                  <a:rPr lang="ko-KR" altLang="en-US" sz="2000" dirty="0" smtClean="0"/>
                  <a:t>필터 적용 </a:t>
                </a:r>
                <a:r>
                  <a:rPr lang="en-US" altLang="ko-KR" sz="2000" dirty="0" smtClean="0"/>
                  <a:t>(cont’d)</a:t>
                </a:r>
              </a:p>
              <a:p>
                <a:pPr lvl="1"/>
                <a:r>
                  <a:rPr lang="ko-KR" altLang="en-US" sz="1600" dirty="0" smtClean="0">
                    <a:latin typeface="맑은 고딕" panose="020B0503020000020004" pitchFamily="50" charset="-127"/>
                    <a:ea typeface="맑은 고딕" panose="020B0503020000020004" pitchFamily="50" charset="-127"/>
                  </a:rPr>
                  <a:t>행렬 형태</a:t>
                </a:r>
                <a:r>
                  <a:rPr lang="en-US" altLang="ko-KR" sz="1600" dirty="0" smtClean="0">
                    <a:latin typeface="맑은 고딕" panose="020B0503020000020004" pitchFamily="50" charset="-127"/>
                    <a:ea typeface="맑은 고딕" panose="020B0503020000020004" pitchFamily="50" charset="-127"/>
                  </a:rPr>
                  <a:t>: </a:t>
                </a:r>
              </a:p>
              <a:p>
                <a:pPr lvl="1"/>
                <a:endParaRPr lang="en-US" altLang="ko-KR" sz="1600" dirty="0">
                  <a:latin typeface="맑은 고딕" panose="020B0503020000020004" pitchFamily="50" charset="-127"/>
                  <a:ea typeface="맑은 고딕" panose="020B0503020000020004" pitchFamily="50" charset="-127"/>
                </a:endParaRPr>
              </a:p>
              <a:p>
                <a:pPr lvl="1"/>
                <a:endParaRPr lang="en-US" altLang="ko-KR" sz="1600" dirty="0" smtClean="0">
                  <a:latin typeface="맑은 고딕" panose="020B0503020000020004" pitchFamily="50" charset="-127"/>
                  <a:ea typeface="맑은 고딕" panose="020B0503020000020004" pitchFamily="50" charset="-127"/>
                </a:endParaRPr>
              </a:p>
              <a:p>
                <a:pPr marL="457200" lvl="1" indent="0">
                  <a:buNone/>
                </a:pPr>
                <a:endParaRPr lang="en-US" altLang="ko-KR" sz="1600" dirty="0" smtClean="0">
                  <a:latin typeface="맑은 고딕" panose="020B0503020000020004" pitchFamily="50" charset="-127"/>
                  <a:ea typeface="맑은 고딕" panose="020B0503020000020004" pitchFamily="50" charset="-127"/>
                </a:endParaRPr>
              </a:p>
              <a:p>
                <a:pPr lvl="1"/>
                <a14:m>
                  <m:oMath xmlns:m="http://schemas.openxmlformats.org/officeDocument/2006/math">
                    <m:acc>
                      <m:accPr>
                        <m:chr m:val="̂"/>
                        <m:ctrlPr>
                          <a:rPr lang="en-US" altLang="ko-KR" sz="1600" i="1" smtClean="0">
                            <a:latin typeface="Cambria Math" panose="02040503050406030204" pitchFamily="18" charset="0"/>
                          </a:rPr>
                        </m:ctrlPr>
                      </m:accPr>
                      <m:e>
                        <m:r>
                          <a:rPr lang="en-US" altLang="ko-KR" sz="1600" b="1" i="0" smtClean="0">
                            <a:latin typeface="Cambria Math" panose="02040503050406030204" pitchFamily="18" charset="0"/>
                          </a:rPr>
                          <m:t>𝐟</m:t>
                        </m:r>
                      </m:e>
                    </m:acc>
                  </m:oMath>
                </a14:m>
                <a:r>
                  <a:rPr lang="en-US" altLang="ko-KR" sz="1600" dirty="0" smtClean="0"/>
                  <a:t>’</a:t>
                </a:r>
                <a:r>
                  <a:rPr lang="ko-KR" altLang="en-US" sz="1600" dirty="0" smtClean="0"/>
                  <a:t>을 </a:t>
                </a:r>
                <a:r>
                  <a:rPr lang="ko-KR" altLang="en-US" sz="1600" dirty="0"/>
                  <a:t>이용해서 다시 </a:t>
                </a:r>
                <a:r>
                  <a:rPr lang="en-US" altLang="ko-KR" sz="1600" dirty="0"/>
                  <a:t>signal</a:t>
                </a:r>
                <a:r>
                  <a:rPr lang="ko-KR" altLang="en-US" sz="1600" dirty="0"/>
                  <a:t>을 </a:t>
                </a:r>
                <a:r>
                  <a:rPr lang="en-US" altLang="ko-KR" sz="1600" dirty="0"/>
                  <a:t>spatial domain</a:t>
                </a:r>
                <a:r>
                  <a:rPr lang="ko-KR" altLang="en-US" sz="1600" dirty="0"/>
                  <a:t>으로 </a:t>
                </a:r>
                <a:r>
                  <a:rPr lang="ko-KR" altLang="en-US" sz="1600" dirty="0" smtClean="0"/>
                  <a:t>복원</a:t>
                </a:r>
                <a:endParaRPr lang="en-US" altLang="ko-KR" sz="1600" dirty="0" smtClean="0"/>
              </a:p>
              <a:p>
                <a:pPr lvl="2"/>
                <a14:m>
                  <m:oMath xmlns:m="http://schemas.openxmlformats.org/officeDocument/2006/math">
                    <m:sSup>
                      <m:sSupPr>
                        <m:ctrlPr>
                          <a:rPr lang="ko-KR" altLang="ko-KR" sz="1600" b="1" i="1">
                            <a:latin typeface="Cambria Math" panose="02040503050406030204" pitchFamily="18" charset="0"/>
                          </a:rPr>
                        </m:ctrlPr>
                      </m:sSupPr>
                      <m:e>
                        <m:r>
                          <a:rPr lang="en-US" altLang="ko-KR" sz="1600" b="1" i="1">
                            <a:latin typeface="Cambria Math" panose="02040503050406030204" pitchFamily="18" charset="0"/>
                          </a:rPr>
                          <m:t>𝐟</m:t>
                        </m:r>
                      </m:e>
                      <m:sup>
                        <m:r>
                          <a:rPr lang="en-US" altLang="ko-KR" sz="1600" b="1" i="1">
                            <a:latin typeface="Cambria Math" panose="02040503050406030204" pitchFamily="18" charset="0"/>
                          </a:rPr>
                          <m:t>′</m:t>
                        </m:r>
                      </m:sup>
                    </m:sSup>
                    <m:r>
                      <a:rPr lang="en-US" altLang="ko-KR" sz="1600" b="1">
                        <a:latin typeface="Cambria Math" panose="02040503050406030204" pitchFamily="18" charset="0"/>
                      </a:rPr>
                      <m:t>=</m:t>
                    </m:r>
                    <m:r>
                      <a:rPr lang="en-US" altLang="ko-KR" sz="1600" b="1" i="1">
                        <a:latin typeface="Cambria Math" panose="02040503050406030204" pitchFamily="18" charset="0"/>
                      </a:rPr>
                      <m:t>𝐔</m:t>
                    </m:r>
                    <m:sSup>
                      <m:sSupPr>
                        <m:ctrlPr>
                          <a:rPr lang="ko-KR" altLang="ko-KR" sz="1600" b="1" i="1">
                            <a:latin typeface="Cambria Math" panose="02040503050406030204" pitchFamily="18" charset="0"/>
                          </a:rPr>
                        </m:ctrlPr>
                      </m:sSup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𝐟</m:t>
                            </m:r>
                          </m:e>
                        </m:acc>
                      </m:e>
                      <m:sup>
                        <m:r>
                          <a:rPr lang="en-US" altLang="ko-KR" sz="1600" b="1" i="1">
                            <a:latin typeface="Cambria Math" panose="02040503050406030204" pitchFamily="18" charset="0"/>
                          </a:rPr>
                          <m:t>′</m:t>
                        </m:r>
                      </m:sup>
                    </m:sSup>
                    <m:r>
                      <a:rPr lang="en-US" altLang="ko-KR" sz="1600" b="1" i="1">
                        <a:latin typeface="Cambria Math" panose="02040503050406030204" pitchFamily="18" charset="0"/>
                      </a:rPr>
                      <m:t>=</m:t>
                    </m:r>
                    <m:r>
                      <a:rPr lang="en-US" altLang="ko-KR" sz="1600" b="1" i="1">
                        <a:latin typeface="Cambria Math" panose="02040503050406030204" pitchFamily="18" charset="0"/>
                      </a:rPr>
                      <m:t>𝐔</m:t>
                    </m:r>
                    <m:r>
                      <a:rPr lang="en-US" altLang="ko-KR" sz="1600" b="1">
                        <a:latin typeface="Cambria Math" panose="02040503050406030204" pitchFamily="18" charset="0"/>
                      </a:rPr>
                      <m:t>∙</m:t>
                    </m:r>
                    <m:r>
                      <m:rPr>
                        <m:sty m:val="p"/>
                      </m:rPr>
                      <a:rPr lang="en-US" altLang="ko-KR" sz="1600">
                        <a:latin typeface="Cambria Math" panose="02040503050406030204" pitchFamily="18" charset="0"/>
                      </a:rPr>
                      <m:t>γ</m:t>
                    </m:r>
                    <m:d>
                      <m:dPr>
                        <m:ctrlPr>
                          <a:rPr lang="ko-KR" altLang="ko-KR" sz="1600" b="1" i="1">
                            <a:latin typeface="Cambria Math" panose="02040503050406030204" pitchFamily="18" charset="0"/>
                          </a:rPr>
                        </m:ctrlPr>
                      </m:dPr>
                      <m:e>
                        <m:r>
                          <a:rPr lang="en-US" altLang="ko-KR" sz="1600" b="1" i="1">
                            <a:latin typeface="Cambria Math" panose="02040503050406030204" pitchFamily="18" charset="0"/>
                          </a:rPr>
                          <m:t>𝚲</m:t>
                        </m:r>
                      </m:e>
                    </m:d>
                    <m:r>
                      <a:rPr lang="en-US" altLang="ko-KR" sz="1600" b="1" i="1">
                        <a:latin typeface="Cambria Math" panose="02040503050406030204" pitchFamily="18" charset="0"/>
                      </a:rPr>
                      <m:t>∙</m:t>
                    </m:r>
                    <m:sSup>
                      <m:sSupPr>
                        <m:ctrlPr>
                          <a:rPr lang="ko-KR" altLang="ko-KR" sz="1600" b="1" i="1">
                            <a:latin typeface="Cambria Math" panose="02040503050406030204" pitchFamily="18" charset="0"/>
                          </a:rPr>
                        </m:ctrlPr>
                      </m:sSupPr>
                      <m:e>
                        <m:r>
                          <a:rPr lang="en-US" altLang="ko-KR" sz="1600" b="1" i="1">
                            <a:latin typeface="Cambria Math" panose="02040503050406030204" pitchFamily="18" charset="0"/>
                          </a:rPr>
                          <m:t>𝐔</m:t>
                        </m:r>
                      </m:e>
                      <m:sup>
                        <m:r>
                          <a:rPr lang="en-US" altLang="ko-KR" sz="1600" b="1" i="1">
                            <a:latin typeface="Cambria Math" panose="02040503050406030204" pitchFamily="18" charset="0"/>
                          </a:rPr>
                          <m:t>𝐓</m:t>
                        </m:r>
                      </m:sup>
                    </m:sSup>
                    <m:r>
                      <a:rPr lang="en-US" altLang="ko-KR" sz="1600" b="1" i="1">
                        <a:latin typeface="Cambria Math" panose="02040503050406030204" pitchFamily="18" charset="0"/>
                      </a:rPr>
                      <m:t>𝐟</m:t>
                    </m:r>
                  </m:oMath>
                </a14:m>
                <a:r>
                  <a:rPr lang="en-US" altLang="ko-KR" sz="1600" dirty="0" smtClean="0"/>
                  <a:t>, </a:t>
                </a:r>
                <a:r>
                  <a:rPr lang="en-US" altLang="ko-KR" sz="1600" dirty="0"/>
                  <a:t>where </a:t>
                </a:r>
                <a:r>
                  <a:rPr lang="en-US" altLang="ko-KR" sz="1600" b="1" dirty="0"/>
                  <a:t>f’</a:t>
                </a:r>
                <a:r>
                  <a:rPr lang="en-US" altLang="ko-KR" sz="1600" dirty="0"/>
                  <a:t> is the obtained filtered graph signal</a:t>
                </a:r>
                <a:r>
                  <a:rPr lang="en-US" altLang="ko-KR" sz="1600" dirty="0" smtClean="0"/>
                  <a:t>.</a:t>
                </a:r>
              </a:p>
              <a:p>
                <a:pPr lvl="2"/>
                <a:r>
                  <a:rPr lang="en-US" altLang="ko-KR" sz="1600" dirty="0"/>
                  <a:t>The filtering process can be  regarded as applying the operator </a:t>
                </a:r>
                <a14:m>
                  <m:oMath xmlns:m="http://schemas.openxmlformats.org/officeDocument/2006/math">
                    <m:r>
                      <a:rPr lang="en-US" altLang="ko-KR" sz="1600" b="1" i="1">
                        <a:latin typeface="Cambria Math" panose="02040503050406030204" pitchFamily="18" charset="0"/>
                      </a:rPr>
                      <m:t>𝐔</m:t>
                    </m:r>
                    <m:r>
                      <a:rPr lang="en-US" altLang="ko-KR" sz="1600" b="1">
                        <a:latin typeface="Cambria Math" panose="02040503050406030204" pitchFamily="18" charset="0"/>
                      </a:rPr>
                      <m:t>∙</m:t>
                    </m:r>
                    <m:r>
                      <m:rPr>
                        <m:sty m:val="p"/>
                      </m:rPr>
                      <a:rPr lang="en-US" altLang="ko-KR" sz="1600">
                        <a:latin typeface="Cambria Math" panose="02040503050406030204" pitchFamily="18" charset="0"/>
                      </a:rPr>
                      <m:t>γ</m:t>
                    </m:r>
                    <m:d>
                      <m:dPr>
                        <m:ctrlPr>
                          <a:rPr lang="ko-KR" altLang="ko-KR" sz="1600" b="1" i="1">
                            <a:latin typeface="Cambria Math" panose="02040503050406030204" pitchFamily="18" charset="0"/>
                          </a:rPr>
                        </m:ctrlPr>
                      </m:dPr>
                      <m:e>
                        <m:r>
                          <a:rPr lang="en-US" altLang="ko-KR" sz="1600" b="1" i="1">
                            <a:latin typeface="Cambria Math" panose="02040503050406030204" pitchFamily="18" charset="0"/>
                          </a:rPr>
                          <m:t>𝚲</m:t>
                        </m:r>
                      </m:e>
                    </m:d>
                    <m:r>
                      <a:rPr lang="en-US" altLang="ko-KR" sz="1600" b="1" i="1">
                        <a:latin typeface="Cambria Math" panose="02040503050406030204" pitchFamily="18" charset="0"/>
                      </a:rPr>
                      <m:t>∙</m:t>
                    </m:r>
                    <m:sSup>
                      <m:sSupPr>
                        <m:ctrlPr>
                          <a:rPr lang="ko-KR" altLang="ko-KR" sz="1600" b="1" i="1">
                            <a:latin typeface="Cambria Math" panose="02040503050406030204" pitchFamily="18" charset="0"/>
                          </a:rPr>
                        </m:ctrlPr>
                      </m:sSupPr>
                      <m:e>
                        <m:r>
                          <a:rPr lang="en-US" altLang="ko-KR" sz="1600" b="1" i="1">
                            <a:latin typeface="Cambria Math" panose="02040503050406030204" pitchFamily="18" charset="0"/>
                          </a:rPr>
                          <m:t>𝐔</m:t>
                        </m:r>
                      </m:e>
                      <m:sup>
                        <m:r>
                          <a:rPr lang="en-US" altLang="ko-KR" sz="1600" b="1" i="1">
                            <a:latin typeface="Cambria Math" panose="02040503050406030204" pitchFamily="18" charset="0"/>
                          </a:rPr>
                          <m:t>𝐓</m:t>
                        </m:r>
                      </m:sup>
                    </m:sSup>
                  </m:oMath>
                </a14:m>
                <a:r>
                  <a:rPr lang="en-US" altLang="ko-KR" sz="1600" dirty="0"/>
                  <a:t> to the input graph signal. For convenience, we sometimes refer to the function </a:t>
                </a:r>
                <a14:m>
                  <m:oMath xmlns:m="http://schemas.openxmlformats.org/officeDocument/2006/math">
                    <m:r>
                      <m:rPr>
                        <m:sty m:val="p"/>
                      </m:rPr>
                      <a:rPr lang="en-US" altLang="ko-KR" sz="1600">
                        <a:latin typeface="Cambria Math" panose="02040503050406030204" pitchFamily="18" charset="0"/>
                      </a:rPr>
                      <m:t>γ</m:t>
                    </m:r>
                    <m:d>
                      <m:dPr>
                        <m:ctrlPr>
                          <a:rPr lang="ko-KR" altLang="ko-KR" sz="1600" b="1" i="1">
                            <a:latin typeface="Cambria Math" panose="02040503050406030204" pitchFamily="18" charset="0"/>
                          </a:rPr>
                        </m:ctrlPr>
                      </m:dPr>
                      <m:e>
                        <m:r>
                          <a:rPr lang="en-US" altLang="ko-KR" sz="1600" b="1" i="1">
                            <a:latin typeface="Cambria Math" panose="02040503050406030204" pitchFamily="18" charset="0"/>
                          </a:rPr>
                          <m:t>𝚲</m:t>
                        </m:r>
                      </m:e>
                    </m:d>
                  </m:oMath>
                </a14:m>
                <a:r>
                  <a:rPr lang="en-US" altLang="ko-KR" sz="1600" dirty="0" smtClean="0"/>
                  <a:t> </a:t>
                </a:r>
                <a:r>
                  <a:rPr lang="en-US" altLang="ko-KR" sz="1600" dirty="0"/>
                  <a:t>as the filter because it  controls how each frequency component of the graph signal f is filtered</a:t>
                </a:r>
                <a:r>
                  <a:rPr lang="en-US" altLang="ko-KR" sz="1600" dirty="0" smtClean="0"/>
                  <a:t>.</a:t>
                </a:r>
              </a:p>
              <a:p>
                <a:pPr lvl="2"/>
                <a14:m>
                  <m:oMath xmlns:m="http://schemas.openxmlformats.org/officeDocument/2006/math">
                    <m:r>
                      <m:rPr>
                        <m:sty m:val="p"/>
                      </m:rPr>
                      <a:rPr lang="en-US" altLang="ko-KR" sz="1600">
                        <a:latin typeface="Cambria Math" panose="02040503050406030204" pitchFamily="18" charset="0"/>
                      </a:rPr>
                      <m:t>γ</m:t>
                    </m:r>
                    <m:d>
                      <m:dPr>
                        <m:ctrlPr>
                          <a:rPr lang="ko-KR" altLang="ko-KR" sz="1600" b="1" i="1">
                            <a:latin typeface="Cambria Math" panose="02040503050406030204" pitchFamily="18" charset="0"/>
                          </a:rPr>
                        </m:ctrlPr>
                      </m:dPr>
                      <m:e>
                        <m:r>
                          <a:rPr lang="en-US" altLang="ko-KR" sz="1600" b="1" i="1">
                            <a:latin typeface="Cambria Math" panose="02040503050406030204" pitchFamily="18" charset="0"/>
                          </a:rPr>
                          <m:t>𝚲</m:t>
                        </m:r>
                      </m:e>
                    </m:d>
                  </m:oMath>
                </a14:m>
                <a:r>
                  <a:rPr lang="ko-KR" altLang="en-US" sz="1600" dirty="0" smtClean="0"/>
                  <a:t>으로 무엇을 사용하느냐에 따라 모형의 종류가 달라짐</a:t>
                </a:r>
                <a:endParaRPr lang="en-US" altLang="ko-KR" sz="1600" dirty="0" smtClean="0"/>
              </a:p>
              <a:p>
                <a:pPr lvl="2"/>
                <a:r>
                  <a:rPr lang="en-US" altLang="ko-KR" sz="1600" dirty="0"/>
                  <a:t>For example, in the extreme case, if </a:t>
                </a:r>
                <a14:m>
                  <m:oMath xmlns:m="http://schemas.openxmlformats.org/officeDocument/2006/math">
                    <m:d>
                      <m:dPr>
                        <m:ctrlPr>
                          <a:rPr lang="ko-KR" altLang="ko-KR" sz="1600" i="1">
                            <a:latin typeface="Cambria Math" panose="02040503050406030204" pitchFamily="18" charset="0"/>
                          </a:rPr>
                        </m:ctrlPr>
                      </m:dPr>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𝜆</m:t>
                            </m:r>
                          </m:e>
                          <m:sub>
                            <m:r>
                              <a:rPr lang="en-US" altLang="ko-KR" sz="1600" i="1">
                                <a:latin typeface="Cambria Math" panose="02040503050406030204" pitchFamily="18" charset="0"/>
                              </a:rPr>
                              <m:t>𝑖</m:t>
                            </m:r>
                          </m:sub>
                        </m:sSub>
                      </m:e>
                    </m:d>
                  </m:oMath>
                </a14:m>
                <a:r>
                  <a:rPr lang="en-US" altLang="ko-KR" sz="1600" dirty="0" smtClean="0"/>
                  <a:t> </a:t>
                </a:r>
                <a:r>
                  <a:rPr lang="en-US" altLang="ko-KR" sz="1600" dirty="0"/>
                  <a:t>equals 0, then </a:t>
                </a:r>
                <a14:m>
                  <m:oMath xmlns:m="http://schemas.openxmlformats.org/officeDocument/2006/math">
                    <m:sSup>
                      <m:sSupPr>
                        <m:ctrlPr>
                          <a:rPr lang="ko-KR" altLang="ko-KR" sz="1600" b="1" i="1">
                            <a:latin typeface="Cambria Math" panose="02040503050406030204" pitchFamily="18" charset="0"/>
                          </a:rPr>
                        </m:ctrlPr>
                      </m:sSup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𝐟</m:t>
                            </m:r>
                          </m:e>
                        </m:acc>
                      </m:e>
                      <m:sup>
                        <m:r>
                          <a:rPr lang="en-US" altLang="ko-KR" sz="1600" b="1" i="1">
                            <a:latin typeface="Cambria Math" panose="02040503050406030204" pitchFamily="18" charset="0"/>
                          </a:rPr>
                          <m:t>′</m:t>
                        </m:r>
                      </m:sup>
                    </m:sSup>
                    <m:d>
                      <m:dPr>
                        <m:begChr m:val="["/>
                        <m:endChr m:val="]"/>
                        <m:ctrlPr>
                          <a:rPr lang="ko-KR" altLang="ko-KR" sz="1600" i="1">
                            <a:latin typeface="Cambria Math" panose="02040503050406030204" pitchFamily="18" charset="0"/>
                          </a:rPr>
                        </m:ctrlPr>
                      </m:dPr>
                      <m:e>
                        <m:r>
                          <a:rPr lang="en-US" altLang="ko-KR" sz="1600" i="1">
                            <a:latin typeface="Cambria Math" panose="02040503050406030204" pitchFamily="18" charset="0"/>
                          </a:rPr>
                          <m:t>𝑖</m:t>
                        </m:r>
                      </m:e>
                    </m:d>
                    <m:r>
                      <a:rPr lang="en-US" altLang="ko-KR" sz="1600" i="1">
                        <a:latin typeface="Cambria Math" panose="02040503050406030204" pitchFamily="18" charset="0"/>
                      </a:rPr>
                      <m:t>=0</m:t>
                    </m:r>
                  </m:oMath>
                </a14:m>
                <a:r>
                  <a:rPr lang="en-US" altLang="ko-KR" sz="1600" dirty="0"/>
                  <a:t> and the frequency  component </a:t>
                </a:r>
                <a:r>
                  <a:rPr lang="en-US" altLang="ko-KR" sz="1600" dirty="0" err="1"/>
                  <a:t>ui</a:t>
                </a:r>
                <a:r>
                  <a:rPr lang="en-US" altLang="ko-KR" sz="1600" dirty="0"/>
                  <a:t> is removed from the graph signal f. =&gt; </a:t>
                </a:r>
                <a:r>
                  <a:rPr lang="ko-KR" altLang="ko-KR" sz="1600" dirty="0"/>
                  <a:t>복원될 때 아무런 역할을 하지 못한다</a:t>
                </a:r>
                <a:r>
                  <a:rPr lang="en-US" altLang="ko-KR" sz="1600" dirty="0"/>
                  <a:t>. </a:t>
                </a:r>
                <a:endParaRPr lang="ko-KR" altLang="ko-KR" sz="1600" dirty="0"/>
              </a:p>
              <a:p>
                <a:pPr lvl="2"/>
                <a:endParaRPr lang="ko-KR" altLang="ko-KR" sz="1600" dirty="0"/>
              </a:p>
              <a:p>
                <a:pPr lvl="2"/>
                <a:endParaRPr lang="ko-KR" altLang="ko-KR" dirty="0"/>
              </a:p>
              <a:p>
                <a:pPr lvl="2"/>
                <a:endParaRPr lang="en-US" altLang="ko-KR" sz="12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b="-681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0B518008-86F3-490A-B60D-F0E1D045509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68</a:t>
            </a:fld>
            <a:endParaRPr lang="en-US"/>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1963141" y="2651125"/>
            <a:ext cx="2465705" cy="569913"/>
          </a:xfrm>
          <a:prstGeom prst="rect">
            <a:avLst/>
          </a:prstGeom>
          <a:noFill/>
          <a:ln>
            <a:noFill/>
          </a:ln>
        </p:spPr>
      </p:pic>
      <p:pic>
        <p:nvPicPr>
          <p:cNvPr id="8" name="Picture 7"/>
          <p:cNvPicPr/>
          <p:nvPr/>
        </p:nvPicPr>
        <p:blipFill>
          <a:blip r:embed="rId4">
            <a:extLst>
              <a:ext uri="{28A0092B-C50C-407E-A947-70E740481C1C}">
                <a14:useLocalDpi xmlns:a14="http://schemas.microsoft.com/office/drawing/2010/main" val="0"/>
              </a:ext>
            </a:extLst>
          </a:blip>
          <a:srcRect/>
          <a:stretch>
            <a:fillRect/>
          </a:stretch>
        </p:blipFill>
        <p:spPr bwMode="auto">
          <a:xfrm>
            <a:off x="4594756" y="2286000"/>
            <a:ext cx="4415635" cy="1300162"/>
          </a:xfrm>
          <a:prstGeom prst="rect">
            <a:avLst/>
          </a:prstGeom>
          <a:noFill/>
          <a:ln>
            <a:noFill/>
          </a:ln>
        </p:spPr>
      </p:pic>
    </p:spTree>
    <p:extLst>
      <p:ext uri="{BB962C8B-B14F-4D97-AF65-F5344CB8AC3E}">
        <p14:creationId xmlns:p14="http://schemas.microsoft.com/office/powerpoint/2010/main" val="1792352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ko-KR" altLang="en-US" sz="2400" dirty="0" smtClean="0"/>
                  <a:t>필터</a:t>
                </a:r>
                <a:r>
                  <a:rPr lang="en-US" altLang="ko-KR" sz="2400" dirty="0" smtClean="0"/>
                  <a:t>, </a:t>
                </a:r>
                <a14:m>
                  <m:oMath xmlns:m="http://schemas.openxmlformats.org/officeDocument/2006/math">
                    <m:r>
                      <m:rPr>
                        <m:sty m:val="p"/>
                      </m:rPr>
                      <a:rPr lang="en-US" altLang="ko-KR" sz="2400">
                        <a:latin typeface="Cambria Math" panose="02040503050406030204" pitchFamily="18" charset="0"/>
                      </a:rPr>
                      <m:t>γ</m:t>
                    </m:r>
                    <m:d>
                      <m:dPr>
                        <m:ctrlPr>
                          <a:rPr lang="ko-KR" altLang="ko-KR" sz="2400" b="1" i="1">
                            <a:latin typeface="Cambria Math" panose="02040503050406030204" pitchFamily="18" charset="0"/>
                          </a:rPr>
                        </m:ctrlPr>
                      </m:dPr>
                      <m:e>
                        <m:r>
                          <a:rPr lang="en-US" altLang="ko-KR" sz="2400" b="1" i="1">
                            <a:latin typeface="Cambria Math" panose="02040503050406030204" pitchFamily="18" charset="0"/>
                          </a:rPr>
                          <m:t>𝚲</m:t>
                        </m:r>
                      </m:e>
                    </m:d>
                  </m:oMath>
                </a14:m>
                <a:r>
                  <a:rPr lang="en-US" altLang="ko-KR" sz="2400" dirty="0" smtClean="0"/>
                  <a:t>, </a:t>
                </a:r>
                <a:r>
                  <a:rPr lang="ko-KR" altLang="en-US" sz="2400" dirty="0" smtClean="0"/>
                  <a:t>의 형태</a:t>
                </a:r>
                <a:endParaRPr lang="en-US" altLang="ko-KR" sz="2400" dirty="0" smtClean="0"/>
              </a:p>
              <a:p>
                <a:pPr lvl="1"/>
                <a:r>
                  <a:rPr lang="ko-KR" altLang="en-US" sz="2000" dirty="0" smtClean="0"/>
                  <a:t>필터의 역할</a:t>
                </a:r>
                <a:endParaRPr lang="en-US" altLang="ko-KR" sz="2000" dirty="0" smtClean="0"/>
              </a:p>
              <a:p>
                <a:pPr lvl="2"/>
                <a:r>
                  <a:rPr lang="ko-KR" altLang="en-US" sz="1800" dirty="0"/>
                  <a:t>시그날이 갖고 있는 </a:t>
                </a:r>
                <a:r>
                  <a:rPr lang="en-US" altLang="ko-KR" sz="1800" dirty="0" smtClean="0"/>
                  <a:t>frequency</a:t>
                </a:r>
                <a:r>
                  <a:rPr lang="ko-KR" altLang="en-US" sz="1800" dirty="0"/>
                  <a:t>를 </a:t>
                </a:r>
                <a:r>
                  <a:rPr lang="ko-KR" altLang="en-US" sz="1800" dirty="0" smtClean="0"/>
                  <a:t>조절 </a:t>
                </a:r>
                <a:endParaRPr lang="en-US" altLang="ko-KR" sz="1800" dirty="0" smtClean="0"/>
              </a:p>
              <a:p>
                <a:pPr lvl="1"/>
                <a:r>
                  <a:rPr lang="ko-KR" altLang="en-US" sz="2000" dirty="0" smtClean="0"/>
                  <a:t>시그날이 갖고 있는 어떠한 </a:t>
                </a:r>
                <a:r>
                  <a:rPr lang="en-US" altLang="ko-KR" sz="2000" dirty="0" smtClean="0"/>
                  <a:t>frequency</a:t>
                </a:r>
                <a:r>
                  <a:rPr lang="ko-KR" altLang="en-US" sz="2000" dirty="0" smtClean="0"/>
                  <a:t>를 얼마나 조절할지는 학습을 통해서 결정</a:t>
                </a:r>
                <a:endParaRPr lang="en-US" altLang="ko-KR" sz="2000" dirty="0" smtClean="0"/>
              </a:p>
              <a:p>
                <a:pPr lvl="1"/>
                <a:r>
                  <a:rPr lang="ko-KR" altLang="en-US" sz="2000" dirty="0" smtClean="0"/>
                  <a:t>따라서</a:t>
                </a:r>
                <a:r>
                  <a:rPr lang="en-US" altLang="ko-KR" sz="2000" dirty="0" smtClean="0"/>
                  <a:t>, </a:t>
                </a:r>
                <a14:m>
                  <m:oMath xmlns:m="http://schemas.openxmlformats.org/officeDocument/2006/math">
                    <m:r>
                      <m:rPr>
                        <m:sty m:val="p"/>
                      </m:rPr>
                      <a:rPr lang="en-US" altLang="ko-KR" sz="2000">
                        <a:latin typeface="Cambria Math" panose="02040503050406030204" pitchFamily="18" charset="0"/>
                      </a:rPr>
                      <m:t>γ</m:t>
                    </m:r>
                    <m:d>
                      <m:dPr>
                        <m:ctrlPr>
                          <a:rPr lang="ko-KR" altLang="ko-KR" sz="2000" b="1" i="1">
                            <a:latin typeface="Cambria Math" panose="02040503050406030204" pitchFamily="18" charset="0"/>
                          </a:rPr>
                        </m:ctrlPr>
                      </m:dPr>
                      <m:e>
                        <m:r>
                          <a:rPr lang="en-US" altLang="ko-KR" sz="2000" b="1" i="1">
                            <a:latin typeface="Cambria Math" panose="02040503050406030204" pitchFamily="18" charset="0"/>
                          </a:rPr>
                          <m:t>𝚲</m:t>
                        </m:r>
                      </m:e>
                    </m:d>
                  </m:oMath>
                </a14:m>
                <a:r>
                  <a:rPr lang="ko-KR" altLang="en-US" sz="2000" dirty="0" smtClean="0"/>
                  <a:t>는 파라미터</a:t>
                </a:r>
                <a:r>
                  <a:rPr lang="en-US" altLang="ko-KR" sz="2000" dirty="0" smtClean="0"/>
                  <a:t>(</a:t>
                </a:r>
                <a:r>
                  <a:rPr lang="ko-KR" altLang="en-US" sz="2000" dirty="0" smtClean="0"/>
                  <a:t>들</a:t>
                </a:r>
                <a:r>
                  <a:rPr lang="en-US" altLang="ko-KR" sz="2000" dirty="0" smtClean="0"/>
                  <a:t>)</a:t>
                </a:r>
                <a:r>
                  <a:rPr lang="ko-KR" altLang="en-US" sz="2000" dirty="0" smtClean="0"/>
                  <a:t>의 함수로 표현 </a:t>
                </a:r>
                <a:r>
                  <a:rPr lang="ko-KR" altLang="en-US" sz="2000" dirty="0" smtClean="0">
                    <a:latin typeface="맑은 고딕" panose="020B0503020000020004" pitchFamily="50" charset="-127"/>
                    <a:ea typeface="맑은 고딕" panose="020B0503020000020004" pitchFamily="50" charset="-127"/>
                  </a:rPr>
                  <a:t>⇒</a:t>
                </a:r>
                <a:r>
                  <a:rPr lang="ko-KR" altLang="en-US" sz="2000" dirty="0" smtClean="0"/>
                  <a:t> 파라미터의 값들은 학습을 통해서 결정</a:t>
                </a:r>
                <a:endParaRPr lang="en-US" altLang="ko-KR" sz="2000" dirty="0" smtClean="0"/>
              </a:p>
              <a:p>
                <a:pPr lvl="1"/>
                <a:r>
                  <a:rPr lang="ko-KR" altLang="en-US" sz="2000" dirty="0" smtClean="0"/>
                  <a:t>가장 간단하게 생각할 수 있는 형태 </a:t>
                </a:r>
                <a:r>
                  <a:rPr lang="en-US" altLang="ko-KR" sz="2000" dirty="0" smtClean="0"/>
                  <a:t>(</a:t>
                </a:r>
                <a:r>
                  <a:rPr lang="en-US" altLang="ko-KR" sz="2000" dirty="0" err="1" smtClean="0"/>
                  <a:t>Bruna</a:t>
                </a:r>
                <a:r>
                  <a:rPr lang="en-US" altLang="ko-KR" sz="2000" dirty="0" smtClean="0"/>
                  <a:t> et al., 2013)</a:t>
                </a:r>
              </a:p>
              <a:p>
                <a:pPr lvl="2"/>
                <a14:m>
                  <m:oMath xmlns:m="http://schemas.openxmlformats.org/officeDocument/2006/math">
                    <m:r>
                      <m:rPr>
                        <m:sty m:val="p"/>
                      </m:rPr>
                      <a:rPr lang="en-US" altLang="ko-KR" sz="1600">
                        <a:latin typeface="Cambria Math" panose="02040503050406030204" pitchFamily="18" charset="0"/>
                      </a:rPr>
                      <m:t>γ</m:t>
                    </m:r>
                    <m:d>
                      <m:dPr>
                        <m:ctrlPr>
                          <a:rPr lang="ko-KR" altLang="ko-KR" sz="1600" i="1">
                            <a:latin typeface="Cambria Math" panose="02040503050406030204" pitchFamily="18" charset="0"/>
                          </a:rPr>
                        </m:ctrlPr>
                      </m:dPr>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𝜆</m:t>
                            </m:r>
                          </m:e>
                          <m:sub>
                            <m:r>
                              <a:rPr lang="en-US" altLang="ko-KR" sz="1600" i="1">
                                <a:latin typeface="Cambria Math" panose="02040503050406030204" pitchFamily="18" charset="0"/>
                              </a:rPr>
                              <m:t>𝑖</m:t>
                            </m:r>
                          </m:sub>
                        </m:sSub>
                      </m:e>
                    </m:d>
                    <m:r>
                      <a:rPr lang="en-US" altLang="ko-KR" sz="1600">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𝑖</m:t>
                        </m:r>
                      </m:sub>
                    </m:sSub>
                  </m:oMath>
                </a14:m>
                <a:endParaRPr lang="en-US" altLang="ko-KR" sz="1800" dirty="0" smtClean="0"/>
              </a:p>
              <a:p>
                <a:pPr lvl="2"/>
                <a:r>
                  <a:rPr lang="ko-KR" altLang="en-US" sz="1800" dirty="0" smtClean="0"/>
                  <a:t>따라서</a:t>
                </a:r>
                <a:r>
                  <a:rPr lang="en-US" altLang="ko-KR" sz="1800" dirty="0" smtClean="0"/>
                  <a:t>, </a:t>
                </a:r>
                <a14:m>
                  <m:oMath xmlns:m="http://schemas.openxmlformats.org/officeDocument/2006/math">
                    <m:sSup>
                      <m:sSupPr>
                        <m:ctrlPr>
                          <a:rPr lang="ko-KR" altLang="ko-KR" sz="2000" b="1" i="1">
                            <a:latin typeface="Cambria Math" panose="02040503050406030204" pitchFamily="18" charset="0"/>
                          </a:rPr>
                        </m:ctrlPr>
                      </m:sSupPr>
                      <m:e>
                        <m:acc>
                          <m:accPr>
                            <m:chr m:val="̂"/>
                            <m:ctrlPr>
                              <a:rPr lang="ko-KR" altLang="ko-KR" sz="2000" b="1" i="1">
                                <a:latin typeface="Cambria Math" panose="02040503050406030204" pitchFamily="18" charset="0"/>
                              </a:rPr>
                            </m:ctrlPr>
                          </m:accPr>
                          <m:e>
                            <m:r>
                              <a:rPr lang="en-US" altLang="ko-KR" sz="2000" b="1" i="1">
                                <a:latin typeface="Cambria Math" panose="02040503050406030204" pitchFamily="18" charset="0"/>
                              </a:rPr>
                              <m:t>𝐟</m:t>
                            </m:r>
                          </m:e>
                        </m:acc>
                      </m:e>
                      <m:sup>
                        <m:r>
                          <a:rPr lang="en-US" altLang="ko-KR" sz="2000" b="1" i="1">
                            <a:latin typeface="Cambria Math" panose="02040503050406030204" pitchFamily="18" charset="0"/>
                          </a:rPr>
                          <m:t>′</m:t>
                        </m:r>
                      </m:sup>
                    </m:sSup>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𝑖</m:t>
                        </m:r>
                      </m:e>
                    </m:d>
                    <m:r>
                      <a:rPr lang="en-US" altLang="ko-KR" sz="2000" i="1">
                        <a:latin typeface="Cambria Math" panose="02040503050406030204" pitchFamily="18" charset="0"/>
                      </a:rPr>
                      <m:t>=</m:t>
                    </m:r>
                    <m:acc>
                      <m:accPr>
                        <m:chr m:val="̂"/>
                        <m:ctrlPr>
                          <a:rPr lang="ko-KR" altLang="ko-KR" sz="2000" b="1" i="1">
                            <a:latin typeface="Cambria Math" panose="02040503050406030204" pitchFamily="18" charset="0"/>
                          </a:rPr>
                        </m:ctrlPr>
                      </m:accPr>
                      <m:e>
                        <m:r>
                          <a:rPr lang="en-US" altLang="ko-KR" sz="2000" b="1" i="1">
                            <a:latin typeface="Cambria Math" panose="02040503050406030204" pitchFamily="18" charset="0"/>
                          </a:rPr>
                          <m:t>𝐟</m:t>
                        </m:r>
                      </m:e>
                    </m:acc>
                    <m:d>
                      <m:dPr>
                        <m:begChr m:val="["/>
                        <m:endChr m:val="]"/>
                        <m:ctrlPr>
                          <a:rPr lang="ko-KR" altLang="ko-KR" sz="2000" i="1">
                            <a:latin typeface="Cambria Math" panose="02040503050406030204" pitchFamily="18" charset="0"/>
                          </a:rPr>
                        </m:ctrlPr>
                      </m:dPr>
                      <m:e>
                        <m:r>
                          <a:rPr lang="en-US" altLang="ko-KR" sz="2000" i="1">
                            <a:latin typeface="Cambria Math" panose="02040503050406030204" pitchFamily="18" charset="0"/>
                          </a:rPr>
                          <m:t>𝑖</m:t>
                        </m:r>
                      </m:e>
                    </m:d>
                    <m:sSub>
                      <m:sSubPr>
                        <m:ctrlPr>
                          <a:rPr lang="ko-KR" altLang="ko-KR" sz="2000" i="1">
                            <a:latin typeface="Cambria Math" panose="02040503050406030204" pitchFamily="18" charset="0"/>
                          </a:rPr>
                        </m:ctrlPr>
                      </m:sSubPr>
                      <m:e>
                        <m:r>
                          <a:rPr lang="en-US" altLang="ko-KR" sz="2000" i="1">
                            <a:latin typeface="Cambria Math" panose="02040503050406030204" pitchFamily="18" charset="0"/>
                          </a:rPr>
                          <m:t>𝜃</m:t>
                        </m:r>
                      </m:e>
                      <m:sub>
                        <m:r>
                          <a:rPr lang="en-US" altLang="ko-KR" sz="2000" i="1">
                            <a:latin typeface="Cambria Math" panose="02040503050406030204" pitchFamily="18" charset="0"/>
                          </a:rPr>
                          <m:t>𝑖</m:t>
                        </m:r>
                      </m:sub>
                    </m:sSub>
                    <m:r>
                      <a:rPr lang="en-US" altLang="ko-KR" sz="2000" i="1">
                        <a:latin typeface="Cambria Math" panose="02040503050406030204" pitchFamily="18" charset="0"/>
                      </a:rPr>
                      <m:t>,  </m:t>
                    </m:r>
                    <m:r>
                      <a:rPr lang="en-US" altLang="ko-KR" sz="2000" i="1">
                        <a:latin typeface="Cambria Math" panose="02040503050406030204" pitchFamily="18" charset="0"/>
                      </a:rPr>
                      <m:t>𝑓𝑜𝑟</m:t>
                    </m:r>
                    <m:r>
                      <a:rPr lang="en-US" altLang="ko-KR" sz="2000" i="1">
                        <a:latin typeface="Cambria Math" panose="02040503050406030204" pitchFamily="18" charset="0"/>
                      </a:rPr>
                      <m:t> </m:t>
                    </m:r>
                    <m:r>
                      <a:rPr lang="en-US" altLang="ko-KR" sz="2000" i="1">
                        <a:latin typeface="Cambria Math" panose="02040503050406030204" pitchFamily="18" charset="0"/>
                      </a:rPr>
                      <m:t>𝑖</m:t>
                    </m:r>
                    <m:r>
                      <a:rPr lang="en-US" altLang="ko-KR" sz="2000" i="1">
                        <a:latin typeface="Cambria Math" panose="02040503050406030204" pitchFamily="18" charset="0"/>
                      </a:rPr>
                      <m:t>=1, …, </m:t>
                    </m:r>
                    <m:r>
                      <a:rPr lang="en-US" altLang="ko-KR" sz="2000" i="1">
                        <a:latin typeface="Cambria Math" panose="02040503050406030204" pitchFamily="18" charset="0"/>
                      </a:rPr>
                      <m:t>𝑁</m:t>
                    </m:r>
                  </m:oMath>
                </a14:m>
                <a:endParaRPr lang="ko-KR" altLang="ko-KR" sz="2000" dirty="0"/>
              </a:p>
              <a:p>
                <a:pPr lvl="2"/>
                <a:endParaRPr lang="ko-KR" altLang="ko-KR" sz="1800" dirty="0"/>
              </a:p>
              <a:p>
                <a:pPr lvl="2"/>
                <a:endParaRPr lang="ko-KR" alt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333"/>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B2A1ABD5-F44C-4BD5-8DFA-8E748EE2971F}"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69</a:t>
            </a:fld>
            <a:endParaRPr lang="en-US"/>
          </a:p>
        </p:txBody>
      </p:sp>
      <p:sp>
        <p:nvSpPr>
          <p:cNvPr id="7" name="Rectangle 6"/>
          <p:cNvSpPr/>
          <p:nvPr/>
        </p:nvSpPr>
        <p:spPr>
          <a:xfrm>
            <a:off x="3276600" y="5901680"/>
            <a:ext cx="5239544" cy="461665"/>
          </a:xfrm>
          <a:prstGeom prst="rect">
            <a:avLst/>
          </a:prstGeom>
        </p:spPr>
        <p:txBody>
          <a:bodyPr wrap="square">
            <a:spAutoFit/>
          </a:bodyPr>
          <a:lstStyle/>
          <a:p>
            <a:r>
              <a:rPr lang="en-US" altLang="ko-KR" sz="1200" dirty="0" err="1">
                <a:solidFill>
                  <a:srgbClr val="222222"/>
                </a:solidFill>
                <a:latin typeface="Arial" panose="020B0604020202020204" pitchFamily="34" charset="0"/>
              </a:rPr>
              <a:t>Bruna</a:t>
            </a:r>
            <a:r>
              <a:rPr lang="en-US" altLang="ko-KR" sz="1200" dirty="0">
                <a:solidFill>
                  <a:srgbClr val="222222"/>
                </a:solidFill>
                <a:latin typeface="Arial" panose="020B0604020202020204" pitchFamily="34" charset="0"/>
              </a:rPr>
              <a:t>, J., </a:t>
            </a:r>
            <a:r>
              <a:rPr lang="en-US" altLang="ko-KR" sz="1200" dirty="0" err="1">
                <a:solidFill>
                  <a:srgbClr val="222222"/>
                </a:solidFill>
                <a:latin typeface="Arial" panose="020B0604020202020204" pitchFamily="34" charset="0"/>
              </a:rPr>
              <a:t>Zaremba</a:t>
            </a:r>
            <a:r>
              <a:rPr lang="en-US" altLang="ko-KR" sz="1200" dirty="0">
                <a:solidFill>
                  <a:srgbClr val="222222"/>
                </a:solidFill>
                <a:latin typeface="Arial" panose="020B0604020202020204" pitchFamily="34" charset="0"/>
              </a:rPr>
              <a:t>, W., </a:t>
            </a:r>
            <a:r>
              <a:rPr lang="en-US" altLang="ko-KR" sz="1200" dirty="0" err="1">
                <a:solidFill>
                  <a:srgbClr val="222222"/>
                </a:solidFill>
                <a:latin typeface="Arial" panose="020B0604020202020204" pitchFamily="34" charset="0"/>
              </a:rPr>
              <a:t>Szlam</a:t>
            </a:r>
            <a:r>
              <a:rPr lang="en-US" altLang="ko-KR" sz="1200" dirty="0">
                <a:solidFill>
                  <a:srgbClr val="222222"/>
                </a:solidFill>
                <a:latin typeface="Arial" panose="020B0604020202020204" pitchFamily="34" charset="0"/>
              </a:rPr>
              <a:t>, A., &amp; </a:t>
            </a:r>
            <a:r>
              <a:rPr lang="en-US" altLang="ko-KR" sz="1200" dirty="0" err="1">
                <a:solidFill>
                  <a:srgbClr val="222222"/>
                </a:solidFill>
                <a:latin typeface="Arial" panose="020B0604020202020204" pitchFamily="34" charset="0"/>
              </a:rPr>
              <a:t>LeCun</a:t>
            </a:r>
            <a:r>
              <a:rPr lang="en-US" altLang="ko-KR" sz="1200" dirty="0">
                <a:solidFill>
                  <a:srgbClr val="222222"/>
                </a:solidFill>
                <a:latin typeface="Arial" panose="020B0604020202020204" pitchFamily="34" charset="0"/>
              </a:rPr>
              <a:t>, Y. (2013). Spectral networks and locally connected networks on graphs. </a:t>
            </a:r>
            <a:r>
              <a:rPr lang="en-US" altLang="ko-KR" sz="1200" i="1" dirty="0" err="1">
                <a:solidFill>
                  <a:srgbClr val="222222"/>
                </a:solidFill>
                <a:latin typeface="Arial" panose="020B0604020202020204" pitchFamily="34" charset="0"/>
              </a:rPr>
              <a:t>arXiv</a:t>
            </a:r>
            <a:r>
              <a:rPr lang="en-US" altLang="ko-KR" sz="1200" i="1" dirty="0">
                <a:solidFill>
                  <a:srgbClr val="222222"/>
                </a:solidFill>
                <a:latin typeface="Arial" panose="020B0604020202020204" pitchFamily="34" charset="0"/>
              </a:rPr>
              <a:t> preprint </a:t>
            </a:r>
            <a:r>
              <a:rPr lang="en-US" altLang="ko-KR" sz="1200" i="1" dirty="0" err="1">
                <a:solidFill>
                  <a:srgbClr val="222222"/>
                </a:solidFill>
                <a:latin typeface="Arial" panose="020B0604020202020204" pitchFamily="34" charset="0"/>
              </a:rPr>
              <a:t>arXiv:1312.6203</a:t>
            </a:r>
            <a:r>
              <a:rPr lang="en-US" altLang="ko-KR" sz="1200" dirty="0">
                <a:solidFill>
                  <a:srgbClr val="222222"/>
                </a:solidFill>
                <a:latin typeface="Arial" panose="020B0604020202020204" pitchFamily="34" charset="0"/>
              </a:rPr>
              <a:t>.</a:t>
            </a:r>
            <a:endParaRPr lang="ko-KR" altLang="en-US" sz="1200" dirty="0"/>
          </a:p>
        </p:txBody>
      </p:sp>
      <p:pic>
        <p:nvPicPr>
          <p:cNvPr id="8" name="Picture 7"/>
          <p:cNvPicPr/>
          <p:nvPr/>
        </p:nvPicPr>
        <p:blipFill>
          <a:blip r:embed="rId3">
            <a:extLst>
              <a:ext uri="{28A0092B-C50C-407E-A947-70E740481C1C}">
                <a14:useLocalDpi xmlns:a14="http://schemas.microsoft.com/office/drawing/2010/main" val="0"/>
              </a:ext>
            </a:extLst>
          </a:blip>
          <a:srcRect/>
          <a:stretch>
            <a:fillRect/>
          </a:stretch>
        </p:blipFill>
        <p:spPr bwMode="auto">
          <a:xfrm>
            <a:off x="153809" y="5324972"/>
            <a:ext cx="1736090" cy="931545"/>
          </a:xfrm>
          <a:prstGeom prst="rect">
            <a:avLst/>
          </a:prstGeom>
          <a:noFill/>
          <a:ln>
            <a:noFill/>
          </a:ln>
        </p:spPr>
      </p:pic>
    </p:spTree>
    <p:extLst>
      <p:ext uri="{BB962C8B-B14F-4D97-AF65-F5344CB8AC3E}">
        <p14:creationId xmlns:p14="http://schemas.microsoft.com/office/powerpoint/2010/main" val="82261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Graph</a:t>
            </a:r>
            <a:endParaRPr lang="ko-KR" altLang="en-US" dirty="0"/>
          </a:p>
        </p:txBody>
      </p:sp>
      <p:sp>
        <p:nvSpPr>
          <p:cNvPr id="3" name="Content Placeholder 2"/>
          <p:cNvSpPr>
            <a:spLocks noGrp="1"/>
          </p:cNvSpPr>
          <p:nvPr>
            <p:ph idx="1"/>
          </p:nvPr>
        </p:nvSpPr>
        <p:spPr>
          <a:xfrm>
            <a:off x="1182688" y="2017713"/>
            <a:ext cx="7961312" cy="4114800"/>
          </a:xfrm>
        </p:spPr>
        <p:txBody>
          <a:bodyPr/>
          <a:lstStyle/>
          <a:p>
            <a:r>
              <a:rPr lang="ko-KR" altLang="en-US" sz="2000" dirty="0" smtClean="0"/>
              <a:t>파이썬을 이용한 그래프 분석</a:t>
            </a:r>
            <a:endParaRPr lang="en-US" altLang="ko-KR" sz="2000" dirty="0" smtClean="0"/>
          </a:p>
          <a:p>
            <a:pPr lvl="1"/>
            <a:r>
              <a:rPr lang="ko-KR" altLang="en-US" sz="1800" dirty="0" smtClean="0"/>
              <a:t>예제 코드</a:t>
            </a:r>
            <a:r>
              <a:rPr lang="en-US" altLang="ko-KR" sz="1800" dirty="0"/>
              <a:t>: </a:t>
            </a:r>
            <a:r>
              <a:rPr lang="en-US" altLang="ko-KR" sz="1800" dirty="0" err="1" smtClean="0"/>
              <a:t>graph_example.ipynb</a:t>
            </a:r>
            <a:endParaRPr lang="en-US" altLang="ko-KR" sz="1800" dirty="0" smtClean="0"/>
          </a:p>
          <a:p>
            <a:r>
              <a:rPr lang="en-US" altLang="ko-KR" sz="2000" dirty="0"/>
              <a:t>Main procedure of </a:t>
            </a:r>
            <a:r>
              <a:rPr lang="en-US" altLang="ko-KR" sz="2000" dirty="0" smtClean="0"/>
              <a:t>graph </a:t>
            </a:r>
            <a:r>
              <a:rPr lang="en-US" altLang="ko-KR" sz="2000" dirty="0"/>
              <a:t>analysis using </a:t>
            </a:r>
            <a:r>
              <a:rPr lang="en-US" altLang="ko-KR" sz="2000" dirty="0" err="1"/>
              <a:t>NetworkX</a:t>
            </a:r>
            <a:endParaRPr lang="en-US" altLang="ko-KR" sz="2000" dirty="0"/>
          </a:p>
          <a:p>
            <a:pPr lvl="1"/>
            <a:r>
              <a:rPr lang="en-US" altLang="ko-KR" sz="1800" dirty="0"/>
              <a:t>1) Prepare </a:t>
            </a:r>
            <a:r>
              <a:rPr lang="en-US" altLang="ko-KR" sz="1800" dirty="0" smtClean="0"/>
              <a:t>graph </a:t>
            </a:r>
            <a:r>
              <a:rPr lang="en-US" altLang="ko-KR" sz="1800" dirty="0"/>
              <a:t>data </a:t>
            </a:r>
          </a:p>
          <a:p>
            <a:pPr lvl="2"/>
            <a:r>
              <a:rPr lang="en-US" altLang="ko-KR" sz="1400" dirty="0"/>
              <a:t>that is information about nodes and their ties</a:t>
            </a:r>
          </a:p>
          <a:p>
            <a:pPr lvl="1"/>
            <a:r>
              <a:rPr lang="en-US" altLang="ko-KR" sz="1800" dirty="0"/>
              <a:t>2) Construct a </a:t>
            </a:r>
            <a:r>
              <a:rPr lang="en-US" altLang="ko-KR" sz="1800" dirty="0" smtClean="0"/>
              <a:t>graph </a:t>
            </a:r>
            <a:r>
              <a:rPr lang="en-US" altLang="ko-KR" sz="1800" dirty="0"/>
              <a:t>representing the </a:t>
            </a:r>
            <a:r>
              <a:rPr lang="en-US" altLang="ko-KR" sz="1800" dirty="0" smtClean="0"/>
              <a:t>graph </a:t>
            </a:r>
            <a:r>
              <a:rPr lang="en-US" altLang="ko-KR" sz="1800" dirty="0"/>
              <a:t>data using </a:t>
            </a:r>
            <a:r>
              <a:rPr lang="en-US" altLang="ko-KR" sz="1800" dirty="0" err="1"/>
              <a:t>NetworkX</a:t>
            </a:r>
            <a:endParaRPr lang="en-US" altLang="ko-KR" sz="1800" dirty="0"/>
          </a:p>
          <a:p>
            <a:pPr lvl="2"/>
            <a:r>
              <a:rPr lang="en-US" altLang="ko-KR" sz="1400" dirty="0"/>
              <a:t>create an empty </a:t>
            </a:r>
            <a:r>
              <a:rPr lang="en-US" altLang="ko-KR" sz="1400" dirty="0" smtClean="0"/>
              <a:t>graph</a:t>
            </a:r>
            <a:endParaRPr lang="en-US" altLang="ko-KR" sz="1400" dirty="0"/>
          </a:p>
          <a:p>
            <a:pPr lvl="2"/>
            <a:r>
              <a:rPr lang="en-US" altLang="ko-KR" sz="1400" dirty="0"/>
              <a:t>add nodes to the </a:t>
            </a:r>
            <a:r>
              <a:rPr lang="en-US" altLang="ko-KR" sz="1400" dirty="0" smtClean="0"/>
              <a:t>graph</a:t>
            </a:r>
            <a:endParaRPr lang="en-US" altLang="ko-KR" sz="1400" dirty="0"/>
          </a:p>
          <a:p>
            <a:pPr lvl="2"/>
            <a:r>
              <a:rPr lang="en-US" altLang="ko-KR" sz="1400" dirty="0"/>
              <a:t>add edges to </a:t>
            </a:r>
            <a:r>
              <a:rPr lang="en-US" altLang="ko-KR" sz="1400" dirty="0" smtClean="0"/>
              <a:t>the graph</a:t>
            </a:r>
            <a:endParaRPr lang="en-US" altLang="ko-KR" sz="1400" dirty="0"/>
          </a:p>
          <a:p>
            <a:pPr lvl="1"/>
            <a:r>
              <a:rPr lang="en-US" altLang="ko-KR" sz="1800" dirty="0"/>
              <a:t>3) Analysis</a:t>
            </a:r>
          </a:p>
          <a:p>
            <a:pPr lvl="2"/>
            <a:r>
              <a:rPr lang="en-US" altLang="ko-KR" sz="1400" dirty="0"/>
              <a:t>Do </a:t>
            </a:r>
            <a:r>
              <a:rPr lang="en-US" altLang="ko-KR" sz="1400" dirty="0" smtClean="0"/>
              <a:t>graph </a:t>
            </a:r>
            <a:r>
              <a:rPr lang="en-US" altLang="ko-KR" sz="1400" dirty="0"/>
              <a:t>analysis using </a:t>
            </a:r>
            <a:r>
              <a:rPr lang="en-US" altLang="ko-KR" sz="1400" dirty="0" err="1" smtClean="0"/>
              <a:t>NetworkX</a:t>
            </a:r>
            <a:endParaRPr lang="en-US" altLang="ko-KR" sz="1400" dirty="0" smtClean="0"/>
          </a:p>
          <a:p>
            <a:pPr lvl="3"/>
            <a:r>
              <a:rPr lang="en-US" altLang="ko-KR" sz="1050" dirty="0" smtClean="0"/>
              <a:t>We usually do EDA with </a:t>
            </a:r>
            <a:r>
              <a:rPr lang="en-US" altLang="ko-KR" sz="1050" dirty="0" err="1" smtClean="0"/>
              <a:t>NetworkX</a:t>
            </a:r>
            <a:endParaRPr lang="en-US" altLang="ko-KR" sz="1050" dirty="0"/>
          </a:p>
          <a:p>
            <a:pPr lvl="2"/>
            <a:r>
              <a:rPr lang="en-US" altLang="ko-KR" sz="1400" dirty="0" smtClean="0"/>
              <a:t>Or export </a:t>
            </a:r>
            <a:r>
              <a:rPr lang="en-US" altLang="ko-KR" sz="1400" dirty="0"/>
              <a:t>network data to other programs and do some analysis</a:t>
            </a:r>
          </a:p>
          <a:p>
            <a:endParaRPr lang="ko-KR" altLang="en-US" sz="2000" dirty="0"/>
          </a:p>
        </p:txBody>
      </p:sp>
      <p:sp>
        <p:nvSpPr>
          <p:cNvPr id="4" name="Date Placeholder 3"/>
          <p:cNvSpPr>
            <a:spLocks noGrp="1"/>
          </p:cNvSpPr>
          <p:nvPr>
            <p:ph type="dt" sz="half" idx="10"/>
          </p:nvPr>
        </p:nvSpPr>
        <p:spPr/>
        <p:txBody>
          <a:bodyPr/>
          <a:lstStyle/>
          <a:p>
            <a:fld id="{4510264E-C359-4AE2-8F2F-4E427E92DAE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a:t>
            </a:fld>
            <a:endParaRPr lang="en-US"/>
          </a:p>
        </p:txBody>
      </p:sp>
    </p:spTree>
    <p:extLst>
      <p:ext uri="{BB962C8B-B14F-4D97-AF65-F5344CB8AC3E}">
        <p14:creationId xmlns:p14="http://schemas.microsoft.com/office/powerpoint/2010/main" val="8484466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93837" y="2017713"/>
                <a:ext cx="7480299" cy="4114800"/>
              </a:xfrm>
            </p:spPr>
            <p:txBody>
              <a:bodyPr/>
              <a:lstStyle/>
              <a:p>
                <a:r>
                  <a:rPr lang="en-US" altLang="ko-KR" sz="1800" dirty="0" smtClean="0"/>
                  <a:t>Poly-Filter </a:t>
                </a:r>
              </a:p>
              <a:p>
                <a:pPr lvl="1"/>
                <a:r>
                  <a:rPr lang="ko-KR" altLang="en-US" sz="1600" dirty="0" smtClean="0"/>
                  <a:t>앞의 필터의 단점은</a:t>
                </a:r>
                <a:r>
                  <a:rPr lang="en-US" altLang="ko-KR" sz="1600" dirty="0" smtClean="0"/>
                  <a:t>?</a:t>
                </a:r>
              </a:p>
              <a:p>
                <a:pPr lvl="1"/>
                <a:r>
                  <a:rPr lang="en-US" altLang="ko-KR" sz="1600" dirty="0"/>
                  <a:t>To address these issues, a polynomial filter operator, which we denote as </a:t>
                </a:r>
                <a:r>
                  <a:rPr lang="en-US" altLang="ko-KR" sz="1600" dirty="0" smtClean="0"/>
                  <a:t>Poly-Filter</a:t>
                </a:r>
                <a:r>
                  <a:rPr lang="en-US" altLang="ko-KR" sz="1600" dirty="0"/>
                  <a:t>, was proposed in </a:t>
                </a:r>
                <a:r>
                  <a:rPr lang="en-US" altLang="ko-KR" sz="1600" dirty="0" err="1"/>
                  <a:t>Defferrard</a:t>
                </a:r>
                <a:r>
                  <a:rPr lang="en-US" altLang="ko-KR" sz="1600" dirty="0"/>
                  <a:t> et al. (2016). </a:t>
                </a:r>
                <a:endParaRPr lang="en-US" altLang="ko-KR" sz="1600" dirty="0" smtClean="0"/>
              </a:p>
              <a:p>
                <a:pPr lvl="1"/>
                <a:r>
                  <a:rPr lang="en-US" altLang="ko-KR" sz="1600" dirty="0" smtClean="0"/>
                  <a:t>Poly-Filter</a:t>
                </a:r>
              </a:p>
              <a:p>
                <a:pPr lvl="1"/>
                <a:endParaRPr lang="en-US" altLang="ko-KR" sz="1800" dirty="0"/>
              </a:p>
              <a:p>
                <a:pPr lvl="1"/>
                <a:endParaRPr lang="en-US" altLang="ko-KR" sz="1800" dirty="0" smtClean="0"/>
              </a:p>
              <a:p>
                <a:pPr lvl="2"/>
                <a:r>
                  <a:rPr lang="ko-KR" altLang="en-US" sz="1400" dirty="0" smtClean="0"/>
                  <a:t>행렬 형태</a:t>
                </a:r>
                <a:endParaRPr lang="en-US" altLang="ko-KR" sz="1400" dirty="0" smtClean="0"/>
              </a:p>
              <a:p>
                <a:pPr lvl="2"/>
                <a:endParaRPr lang="en-US" altLang="ko-KR" sz="1400" dirty="0"/>
              </a:p>
              <a:p>
                <a:pPr marL="914400" lvl="2" indent="0">
                  <a:buNone/>
                </a:pPr>
                <a:endParaRPr lang="en-US" altLang="ko-KR" sz="1400" dirty="0"/>
              </a:p>
              <a:p>
                <a:pPr lvl="2"/>
                <a:r>
                  <a:rPr lang="ko-KR" altLang="en-US" sz="1400" dirty="0" smtClean="0"/>
                  <a:t>파라미터수 </a:t>
                </a:r>
                <a:r>
                  <a:rPr lang="en-US" altLang="ko-KR" sz="1400" dirty="0" smtClean="0"/>
                  <a:t>= </a:t>
                </a:r>
                <a:r>
                  <a:rPr lang="en-US" altLang="ko-KR" sz="1400" dirty="0" err="1" smtClean="0"/>
                  <a:t>K+1</a:t>
                </a:r>
                <a:endParaRPr lang="en-US" altLang="ko-KR" sz="1400" dirty="0" smtClean="0"/>
              </a:p>
              <a:p>
                <a:pPr lvl="2"/>
                <a:r>
                  <a:rPr lang="en-US" altLang="ko-KR" sz="1400" dirty="0"/>
                  <a:t>Furthermore, we can show that </a:t>
                </a:r>
                <a14:m>
                  <m:oMath xmlns:m="http://schemas.openxmlformats.org/officeDocument/2006/math">
                    <m:r>
                      <a:rPr lang="en-US" altLang="ko-KR" sz="1400" b="1" i="1">
                        <a:latin typeface="Cambria Math" panose="02040503050406030204" pitchFamily="18" charset="0"/>
                      </a:rPr>
                      <m:t>𝐔</m:t>
                    </m:r>
                    <m:r>
                      <a:rPr lang="en-US" altLang="ko-KR" sz="1400">
                        <a:latin typeface="Cambria Math" panose="02040503050406030204" pitchFamily="18" charset="0"/>
                      </a:rPr>
                      <m:t>∙</m:t>
                    </m:r>
                    <m:r>
                      <m:rPr>
                        <m:sty m:val="p"/>
                      </m:rPr>
                      <a:rPr lang="en-US" altLang="ko-KR" sz="1400">
                        <a:latin typeface="Cambria Math" panose="02040503050406030204" pitchFamily="18" charset="0"/>
                      </a:rPr>
                      <m:t>γ</m:t>
                    </m:r>
                    <m:d>
                      <m:dPr>
                        <m:ctrlPr>
                          <a:rPr lang="ko-KR" altLang="ko-KR" sz="1400" i="1">
                            <a:latin typeface="Cambria Math" panose="02040503050406030204" pitchFamily="18" charset="0"/>
                          </a:rPr>
                        </m:ctrlPr>
                      </m:dPr>
                      <m:e>
                        <m:r>
                          <a:rPr lang="en-US" altLang="ko-KR" sz="1400" b="1" i="1">
                            <a:latin typeface="Cambria Math" panose="02040503050406030204" pitchFamily="18" charset="0"/>
                          </a:rPr>
                          <m:t>𝚲</m:t>
                        </m:r>
                      </m:e>
                    </m:d>
                    <m:r>
                      <a:rPr lang="en-US" altLang="ko-KR" sz="1400" i="1">
                        <a:latin typeface="Cambria Math" panose="02040503050406030204" pitchFamily="18" charset="0"/>
                      </a:rPr>
                      <m:t>∙</m:t>
                    </m:r>
                    <m:sSup>
                      <m:sSupPr>
                        <m:ctrlPr>
                          <a:rPr lang="ko-KR" altLang="ko-KR" sz="1400" i="1">
                            <a:latin typeface="Cambria Math" panose="02040503050406030204" pitchFamily="18" charset="0"/>
                          </a:rPr>
                        </m:ctrlPr>
                      </m:sSupPr>
                      <m:e>
                        <m:r>
                          <a:rPr lang="en-US" altLang="ko-KR" sz="1400" b="1" i="1">
                            <a:latin typeface="Cambria Math" panose="02040503050406030204" pitchFamily="18" charset="0"/>
                          </a:rPr>
                          <m:t>𝐔</m:t>
                        </m:r>
                      </m:e>
                      <m:sup>
                        <m:r>
                          <m:rPr>
                            <m:sty m:val="p"/>
                          </m:rPr>
                          <a:rPr lang="en-US" altLang="ko-KR" sz="1400">
                            <a:latin typeface="Cambria Math" panose="02040503050406030204" pitchFamily="18" charset="0"/>
                          </a:rPr>
                          <m:t>T</m:t>
                        </m:r>
                      </m:sup>
                    </m:sSup>
                  </m:oMath>
                </a14:m>
                <a:r>
                  <a:rPr lang="en-US" altLang="ko-KR" sz="1400" dirty="0"/>
                  <a:t> can be simplified to be a </a:t>
                </a:r>
                <a:r>
                  <a:rPr lang="en-US" altLang="ko-KR" sz="1400" b="1" u="sng" dirty="0"/>
                  <a:t>polynomial of the Laplacian matrix</a:t>
                </a:r>
                <a:r>
                  <a:rPr lang="en-US" altLang="ko-KR" sz="1400" dirty="0"/>
                  <a:t>.</a:t>
                </a:r>
                <a:endParaRPr lang="ko-KR" altLang="en-US" sz="1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93837" y="2017713"/>
                <a:ext cx="7480299" cy="4114800"/>
              </a:xfrm>
              <a:blipFill>
                <a:blip r:embed="rId2"/>
                <a:stretch>
                  <a:fillRect t="-889"/>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03EB1F7B-998B-4545-86C0-37ADB1568AA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70</a:t>
            </a:fld>
            <a:endParaRPr lang="en-US"/>
          </a:p>
        </p:txBody>
      </p:sp>
      <p:sp>
        <p:nvSpPr>
          <p:cNvPr id="7" name="Rectangle 6"/>
          <p:cNvSpPr/>
          <p:nvPr/>
        </p:nvSpPr>
        <p:spPr>
          <a:xfrm>
            <a:off x="1804987" y="6132513"/>
            <a:ext cx="6657975" cy="430887"/>
          </a:xfrm>
          <a:prstGeom prst="rect">
            <a:avLst/>
          </a:prstGeom>
        </p:spPr>
        <p:txBody>
          <a:bodyPr wrap="square">
            <a:spAutoFit/>
          </a:bodyPr>
          <a:lstStyle/>
          <a:p>
            <a:r>
              <a:rPr lang="en-US" altLang="ko-KR" sz="1100" dirty="0" err="1">
                <a:solidFill>
                  <a:srgbClr val="222222"/>
                </a:solidFill>
                <a:latin typeface="Arial" panose="020B0604020202020204" pitchFamily="34" charset="0"/>
              </a:rPr>
              <a:t>Defferrard</a:t>
            </a:r>
            <a:r>
              <a:rPr lang="en-US" altLang="ko-KR" sz="1100" dirty="0">
                <a:solidFill>
                  <a:srgbClr val="222222"/>
                </a:solidFill>
                <a:latin typeface="Arial" panose="020B0604020202020204" pitchFamily="34" charset="0"/>
              </a:rPr>
              <a:t>, M., </a:t>
            </a:r>
            <a:r>
              <a:rPr lang="en-US" altLang="ko-KR" sz="1100" dirty="0" err="1">
                <a:solidFill>
                  <a:srgbClr val="222222"/>
                </a:solidFill>
                <a:latin typeface="Arial" panose="020B0604020202020204" pitchFamily="34" charset="0"/>
              </a:rPr>
              <a:t>Bresson</a:t>
            </a:r>
            <a:r>
              <a:rPr lang="en-US" altLang="ko-KR" sz="1100" dirty="0">
                <a:solidFill>
                  <a:srgbClr val="222222"/>
                </a:solidFill>
                <a:latin typeface="Arial" panose="020B0604020202020204" pitchFamily="34" charset="0"/>
              </a:rPr>
              <a:t>, X., &amp; </a:t>
            </a:r>
            <a:r>
              <a:rPr lang="en-US" altLang="ko-KR" sz="1100" dirty="0" err="1">
                <a:solidFill>
                  <a:srgbClr val="222222"/>
                </a:solidFill>
                <a:latin typeface="Arial" panose="020B0604020202020204" pitchFamily="34" charset="0"/>
              </a:rPr>
              <a:t>Vandergheynst</a:t>
            </a:r>
            <a:r>
              <a:rPr lang="en-US" altLang="ko-KR" sz="1100" dirty="0">
                <a:solidFill>
                  <a:srgbClr val="222222"/>
                </a:solidFill>
                <a:latin typeface="Arial" panose="020B0604020202020204" pitchFamily="34" charset="0"/>
              </a:rPr>
              <a:t>, P. (2016). Convolutional neural networks on graphs with fast localized spectral filtering. </a:t>
            </a:r>
            <a:r>
              <a:rPr lang="en-US" altLang="ko-KR" sz="1100" i="1" dirty="0">
                <a:solidFill>
                  <a:srgbClr val="222222"/>
                </a:solidFill>
                <a:latin typeface="Arial" panose="020B0604020202020204" pitchFamily="34" charset="0"/>
              </a:rPr>
              <a:t>Advances in neural information processing systems</a:t>
            </a:r>
            <a:r>
              <a:rPr lang="en-US" altLang="ko-KR" sz="1100" dirty="0">
                <a:solidFill>
                  <a:srgbClr val="222222"/>
                </a:solidFill>
                <a:latin typeface="Arial" panose="020B0604020202020204" pitchFamily="34" charset="0"/>
              </a:rPr>
              <a:t>, </a:t>
            </a:r>
            <a:r>
              <a:rPr lang="en-US" altLang="ko-KR" sz="1100" i="1" dirty="0">
                <a:solidFill>
                  <a:srgbClr val="222222"/>
                </a:solidFill>
                <a:latin typeface="Arial" panose="020B0604020202020204" pitchFamily="34" charset="0"/>
              </a:rPr>
              <a:t>29</a:t>
            </a:r>
            <a:r>
              <a:rPr lang="en-US" altLang="ko-KR" sz="1100" dirty="0">
                <a:solidFill>
                  <a:srgbClr val="222222"/>
                </a:solidFill>
                <a:latin typeface="Arial" panose="020B0604020202020204" pitchFamily="34" charset="0"/>
              </a:rPr>
              <a:t>.</a:t>
            </a:r>
            <a:endParaRPr lang="ko-KR" altLang="en-US" sz="1100" dirty="0"/>
          </a:p>
        </p:txBody>
      </p:sp>
      <mc:AlternateContent xmlns:mc="http://schemas.openxmlformats.org/markup-compatibility/2006" xmlns:a14="http://schemas.microsoft.com/office/drawing/2010/main">
        <mc:Choice Requires="a14">
          <p:sp>
            <p:nvSpPr>
              <p:cNvPr id="8" name="Rectangle 7"/>
              <p:cNvSpPr/>
              <p:nvPr/>
            </p:nvSpPr>
            <p:spPr>
              <a:xfrm>
                <a:off x="2108974" y="3280650"/>
                <a:ext cx="6858000" cy="87145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ko-KR" altLang="en-US">
                          <a:latin typeface="Cambria Math" panose="02040503050406030204" pitchFamily="18" charset="0"/>
                        </a:rPr>
                        <m:t>γ</m:t>
                      </m:r>
                      <m:d>
                        <m:dPr>
                          <m:ctrlPr>
                            <a:rPr lang="ko-KR" altLang="en-US" i="1">
                              <a:latin typeface="Cambria Math" panose="02040503050406030204" pitchFamily="18" charset="0"/>
                            </a:rPr>
                          </m:ctrlPr>
                        </m:dPr>
                        <m:e>
                          <m:sSub>
                            <m:sSubPr>
                              <m:ctrlPr>
                                <a:rPr lang="ko-KR" altLang="en-US" i="1">
                                  <a:latin typeface="Cambria Math" panose="02040503050406030204" pitchFamily="18" charset="0"/>
                                </a:rPr>
                              </m:ctrlPr>
                            </m:sSubPr>
                            <m:e>
                              <m:r>
                                <a:rPr lang="ko-KR" altLang="en-US" i="1">
                                  <a:latin typeface="Cambria Math" panose="02040503050406030204" pitchFamily="18" charset="0"/>
                                </a:rPr>
                                <m:t>𝜆</m:t>
                              </m:r>
                            </m:e>
                            <m:sub>
                              <m:r>
                                <a:rPr lang="ko-KR" altLang="en-US" i="1">
                                  <a:latin typeface="Cambria Math" panose="02040503050406030204" pitchFamily="18" charset="0"/>
                                </a:rPr>
                                <m:t>𝑙</m:t>
                              </m:r>
                            </m:sub>
                          </m:sSub>
                        </m:e>
                      </m:d>
                      <m:r>
                        <a:rPr lang="ko-KR" altLang="en-US" i="0">
                          <a:latin typeface="Cambria Math" panose="02040503050406030204" pitchFamily="18" charset="0"/>
                        </a:rPr>
                        <m:t>=</m:t>
                      </m:r>
                      <m:nary>
                        <m:naryPr>
                          <m:chr m:val="∑"/>
                          <m:limLoc m:val="undOvr"/>
                          <m:ctrlPr>
                            <a:rPr lang="ko-KR" altLang="en-US" i="1">
                              <a:latin typeface="Cambria Math" panose="02040503050406030204" pitchFamily="18" charset="0"/>
                            </a:rPr>
                          </m:ctrlPr>
                        </m:naryPr>
                        <m:sub>
                          <m:r>
                            <a:rPr lang="ko-KR" altLang="en-US" i="1">
                              <a:latin typeface="Cambria Math" panose="02040503050406030204" pitchFamily="18" charset="0"/>
                            </a:rPr>
                            <m:t>𝑘</m:t>
                          </m:r>
                          <m:r>
                            <a:rPr lang="ko-KR" altLang="en-US" i="0">
                              <a:latin typeface="Cambria Math" panose="02040503050406030204" pitchFamily="18" charset="0"/>
                            </a:rPr>
                            <m:t>=0</m:t>
                          </m:r>
                        </m:sub>
                        <m:sup>
                          <m:r>
                            <a:rPr lang="ko-KR" altLang="en-US" i="1">
                              <a:latin typeface="Cambria Math" panose="02040503050406030204" pitchFamily="18" charset="0"/>
                            </a:rPr>
                            <m:t>𝐾</m:t>
                          </m:r>
                        </m:sup>
                        <m:e>
                          <m:sSub>
                            <m:sSubPr>
                              <m:ctrlPr>
                                <a:rPr lang="ko-KR" altLang="en-US" i="1">
                                  <a:latin typeface="Cambria Math" panose="02040503050406030204" pitchFamily="18" charset="0"/>
                                </a:rPr>
                              </m:ctrlPr>
                            </m:sSubPr>
                            <m:e>
                              <m:r>
                                <a:rPr lang="ko-KR" altLang="en-US" i="1">
                                  <a:latin typeface="Cambria Math" panose="02040503050406030204" pitchFamily="18" charset="0"/>
                                </a:rPr>
                                <m:t>𝜃</m:t>
                              </m:r>
                            </m:e>
                            <m:sub>
                              <m:r>
                                <a:rPr lang="ko-KR" altLang="en-US" i="1">
                                  <a:latin typeface="Cambria Math" panose="02040503050406030204" pitchFamily="18" charset="0"/>
                                </a:rPr>
                                <m:t>𝑘</m:t>
                              </m:r>
                            </m:sub>
                          </m:sSub>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𝜆</m:t>
                              </m:r>
                            </m:e>
                            <m:sub>
                              <m:r>
                                <a:rPr lang="ko-KR" altLang="en-US" i="1">
                                  <a:latin typeface="Cambria Math" panose="02040503050406030204" pitchFamily="18" charset="0"/>
                                </a:rPr>
                                <m:t>𝑙</m:t>
                              </m:r>
                            </m:sub>
                            <m:sup>
                              <m:r>
                                <a:rPr lang="ko-KR" altLang="en-US" i="1">
                                  <a:latin typeface="Cambria Math" panose="02040503050406030204" pitchFamily="18" charset="0"/>
                                </a:rPr>
                                <m:t>𝑘</m:t>
                              </m:r>
                            </m:sup>
                          </m:sSubSup>
                        </m:e>
                      </m:nary>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a:rPr lang="ko-KR" altLang="en-US" i="1">
                              <a:latin typeface="Cambria Math" panose="02040503050406030204" pitchFamily="18" charset="0"/>
                            </a:rPr>
                            <m:t>𝜃</m:t>
                          </m:r>
                        </m:e>
                        <m:sub>
                          <m:r>
                            <a:rPr lang="ko-KR" altLang="en-US" i="0">
                              <a:latin typeface="Cambria Math" panose="02040503050406030204" pitchFamily="18" charset="0"/>
                            </a:rPr>
                            <m:t>0</m:t>
                          </m:r>
                        </m:sub>
                      </m:sSub>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a:rPr lang="ko-KR" altLang="en-US" i="1">
                              <a:latin typeface="Cambria Math" panose="02040503050406030204" pitchFamily="18" charset="0"/>
                            </a:rPr>
                            <m:t>𝜃</m:t>
                          </m:r>
                        </m:e>
                        <m:sub>
                          <m:r>
                            <a:rPr lang="ko-KR" altLang="en-US" i="0">
                              <a:latin typeface="Cambria Math" panose="02040503050406030204" pitchFamily="18" charset="0"/>
                            </a:rPr>
                            <m:t>1</m:t>
                          </m:r>
                        </m:sub>
                      </m:sSub>
                      <m:sSub>
                        <m:sSubPr>
                          <m:ctrlPr>
                            <a:rPr lang="ko-KR" altLang="en-US" i="1">
                              <a:latin typeface="Cambria Math" panose="02040503050406030204" pitchFamily="18" charset="0"/>
                            </a:rPr>
                          </m:ctrlPr>
                        </m:sSubPr>
                        <m:e>
                          <m:r>
                            <a:rPr lang="ko-KR" altLang="en-US" i="1">
                              <a:latin typeface="Cambria Math" panose="02040503050406030204" pitchFamily="18" charset="0"/>
                            </a:rPr>
                            <m:t>𝜆</m:t>
                          </m:r>
                        </m:e>
                        <m:sub>
                          <m:r>
                            <a:rPr lang="ko-KR" altLang="en-US" i="1">
                              <a:latin typeface="Cambria Math" panose="02040503050406030204" pitchFamily="18" charset="0"/>
                            </a:rPr>
                            <m:t>𝑙</m:t>
                          </m:r>
                        </m:sub>
                      </m:sSub>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a:rPr lang="ko-KR" altLang="en-US" i="1">
                              <a:latin typeface="Cambria Math" panose="02040503050406030204" pitchFamily="18" charset="0"/>
                            </a:rPr>
                            <m:t>𝜃</m:t>
                          </m:r>
                        </m:e>
                        <m:sub>
                          <m:r>
                            <a:rPr lang="ko-KR" altLang="en-US" i="0">
                              <a:latin typeface="Cambria Math" panose="02040503050406030204" pitchFamily="18" charset="0"/>
                            </a:rPr>
                            <m:t>2</m:t>
                          </m:r>
                        </m:sub>
                      </m:sSub>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𝜆</m:t>
                          </m:r>
                        </m:e>
                        <m:sub>
                          <m:r>
                            <a:rPr lang="ko-KR" altLang="en-US" i="1">
                              <a:latin typeface="Cambria Math" panose="02040503050406030204" pitchFamily="18" charset="0"/>
                            </a:rPr>
                            <m:t>𝑙</m:t>
                          </m:r>
                        </m:sub>
                        <m:sup>
                          <m:r>
                            <a:rPr lang="ko-KR" altLang="en-US" i="0">
                              <a:latin typeface="Cambria Math" panose="02040503050406030204" pitchFamily="18" charset="0"/>
                            </a:rPr>
                            <m:t>2</m:t>
                          </m:r>
                        </m:sup>
                      </m:sSubSup>
                      <m:r>
                        <a:rPr lang="ko-KR" altLang="en-US" i="0">
                          <a:latin typeface="Cambria Math" panose="02040503050406030204" pitchFamily="18" charset="0"/>
                        </a:rPr>
                        <m:t>+…+</m:t>
                      </m:r>
                      <m:sSub>
                        <m:sSubPr>
                          <m:ctrlPr>
                            <a:rPr lang="ko-KR" altLang="en-US" i="1">
                              <a:latin typeface="Cambria Math" panose="02040503050406030204" pitchFamily="18" charset="0"/>
                            </a:rPr>
                          </m:ctrlPr>
                        </m:sSubPr>
                        <m:e>
                          <m:r>
                            <a:rPr lang="ko-KR" altLang="en-US" i="1">
                              <a:latin typeface="Cambria Math" panose="02040503050406030204" pitchFamily="18" charset="0"/>
                            </a:rPr>
                            <m:t>𝜃</m:t>
                          </m:r>
                        </m:e>
                        <m:sub>
                          <m:r>
                            <a:rPr lang="ko-KR" altLang="en-US" i="1">
                              <a:latin typeface="Cambria Math" panose="02040503050406030204" pitchFamily="18" charset="0"/>
                            </a:rPr>
                            <m:t>𝐾</m:t>
                          </m:r>
                        </m:sub>
                      </m:sSub>
                      <m:sSubSup>
                        <m:sSubSupPr>
                          <m:ctrlPr>
                            <a:rPr lang="ko-KR" altLang="en-US" i="1">
                              <a:latin typeface="Cambria Math" panose="02040503050406030204" pitchFamily="18" charset="0"/>
                            </a:rPr>
                          </m:ctrlPr>
                        </m:sSubSupPr>
                        <m:e>
                          <m:r>
                            <a:rPr lang="ko-KR" altLang="en-US" i="1">
                              <a:latin typeface="Cambria Math" panose="02040503050406030204" pitchFamily="18" charset="0"/>
                            </a:rPr>
                            <m:t>𝜆</m:t>
                          </m:r>
                        </m:e>
                        <m:sub>
                          <m:r>
                            <a:rPr lang="ko-KR" altLang="en-US" i="1">
                              <a:latin typeface="Cambria Math" panose="02040503050406030204" pitchFamily="18" charset="0"/>
                            </a:rPr>
                            <m:t>𝑙</m:t>
                          </m:r>
                        </m:sub>
                        <m:sup>
                          <m:r>
                            <a:rPr lang="ko-KR" altLang="en-US" i="1">
                              <a:latin typeface="Cambria Math" panose="02040503050406030204" pitchFamily="18" charset="0"/>
                            </a:rPr>
                            <m:t>𝐾</m:t>
                          </m:r>
                        </m:sup>
                      </m:sSubSup>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2108974" y="3280650"/>
                <a:ext cx="6858000" cy="87145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505200" y="4152107"/>
                <a:ext cx="1884940"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ko-KR" altLang="en-US">
                          <a:latin typeface="Cambria Math" panose="02040503050406030204" pitchFamily="18" charset="0"/>
                        </a:rPr>
                        <m:t>γ</m:t>
                      </m:r>
                      <m:d>
                        <m:dPr>
                          <m:ctrlPr>
                            <a:rPr lang="ko-KR" altLang="en-US" i="1">
                              <a:latin typeface="Cambria Math" panose="02040503050406030204" pitchFamily="18" charset="0"/>
                            </a:rPr>
                          </m:ctrlPr>
                        </m:dPr>
                        <m:e>
                          <m:r>
                            <a:rPr lang="ko-KR" altLang="en-US" b="1" i="0">
                              <a:latin typeface="Cambria Math" panose="02040503050406030204" pitchFamily="18" charset="0"/>
                            </a:rPr>
                            <m:t>𝚲</m:t>
                          </m:r>
                        </m:e>
                      </m:d>
                      <m:r>
                        <a:rPr lang="ko-KR" altLang="en-US" b="0" i="0">
                          <a:latin typeface="Cambria Math" panose="02040503050406030204" pitchFamily="18" charset="0"/>
                        </a:rPr>
                        <m:t>=</m:t>
                      </m:r>
                      <m:nary>
                        <m:naryPr>
                          <m:chr m:val="∑"/>
                          <m:limLoc m:val="undOvr"/>
                          <m:ctrlPr>
                            <a:rPr lang="ko-KR" altLang="en-US" b="0" i="1">
                              <a:latin typeface="Cambria Math" panose="02040503050406030204" pitchFamily="18" charset="0"/>
                            </a:rPr>
                          </m:ctrlPr>
                        </m:naryPr>
                        <m:sub>
                          <m:r>
                            <a:rPr lang="ko-KR" altLang="en-US" b="0" i="1">
                              <a:latin typeface="Cambria Math" panose="02040503050406030204" pitchFamily="18" charset="0"/>
                            </a:rPr>
                            <m:t>𝑘</m:t>
                          </m:r>
                          <m:r>
                            <a:rPr lang="ko-KR" altLang="en-US" b="0" i="0">
                              <a:latin typeface="Cambria Math" panose="02040503050406030204" pitchFamily="18" charset="0"/>
                            </a:rPr>
                            <m:t>=0</m:t>
                          </m:r>
                        </m:sub>
                        <m:sup>
                          <m:r>
                            <a:rPr lang="ko-KR" altLang="en-US" b="0" i="1">
                              <a:latin typeface="Cambria Math" panose="02040503050406030204" pitchFamily="18" charset="0"/>
                            </a:rPr>
                            <m:t>𝐾</m:t>
                          </m:r>
                        </m:sup>
                        <m:e>
                          <m:sSub>
                            <m:sSubPr>
                              <m:ctrlPr>
                                <a:rPr lang="ko-KR" altLang="en-US" b="0" i="1">
                                  <a:latin typeface="Cambria Math" panose="02040503050406030204" pitchFamily="18" charset="0"/>
                                </a:rPr>
                              </m:ctrlPr>
                            </m:sSubPr>
                            <m:e>
                              <m:r>
                                <a:rPr lang="ko-KR" altLang="en-US" b="0" i="1">
                                  <a:latin typeface="Cambria Math" panose="02040503050406030204" pitchFamily="18" charset="0"/>
                                </a:rPr>
                                <m:t>𝜃</m:t>
                              </m:r>
                            </m:e>
                            <m:sub>
                              <m:r>
                                <a:rPr lang="ko-KR" altLang="en-US" b="0" i="1">
                                  <a:latin typeface="Cambria Math" panose="02040503050406030204" pitchFamily="18" charset="0"/>
                                </a:rPr>
                                <m:t>𝑘</m:t>
                              </m:r>
                            </m:sub>
                          </m:sSub>
                          <m:sSup>
                            <m:sSupPr>
                              <m:ctrlPr>
                                <a:rPr lang="ko-KR" altLang="en-US" b="0" i="1">
                                  <a:latin typeface="Cambria Math" panose="02040503050406030204" pitchFamily="18" charset="0"/>
                                </a:rPr>
                              </m:ctrlPr>
                            </m:sSupPr>
                            <m:e>
                              <m:r>
                                <a:rPr lang="ko-KR" altLang="en-US" b="1" i="0">
                                  <a:latin typeface="Cambria Math" panose="02040503050406030204" pitchFamily="18" charset="0"/>
                                </a:rPr>
                                <m:t>𝚲</m:t>
                              </m:r>
                            </m:e>
                            <m:sup>
                              <m:r>
                                <a:rPr lang="ko-KR" altLang="en-US" b="0" i="1">
                                  <a:latin typeface="Cambria Math" panose="02040503050406030204" pitchFamily="18" charset="0"/>
                                </a:rPr>
                                <m:t>𝑘</m:t>
                              </m:r>
                            </m:sup>
                          </m:sSup>
                        </m:e>
                      </m:nary>
                    </m:oMath>
                  </m:oMathPara>
                </a14:m>
                <a:endParaRPr lang="ko-KR" altLang="en-US" dirty="0"/>
              </a:p>
            </p:txBody>
          </p:sp>
        </mc:Choice>
        <mc:Fallback xmlns="">
          <p:sp>
            <p:nvSpPr>
              <p:cNvPr id="9" name="Rectangle 8"/>
              <p:cNvSpPr>
                <a:spLocks noRot="1" noChangeAspect="1" noMove="1" noResize="1" noEditPoints="1" noAdjustHandles="1" noChangeArrowheads="1" noChangeShapeType="1" noTextEdit="1"/>
              </p:cNvSpPr>
              <p:nvPr/>
            </p:nvSpPr>
            <p:spPr>
              <a:xfrm>
                <a:off x="3505200" y="4152107"/>
                <a:ext cx="1884940" cy="871457"/>
              </a:xfrm>
              <a:prstGeom prst="rect">
                <a:avLst/>
              </a:prstGeom>
              <a:blipFill>
                <a:blip r:embed="rId4"/>
                <a:stretch>
                  <a:fillRect/>
                </a:stretch>
              </a:blipFill>
            </p:spPr>
            <p:txBody>
              <a:bodyPr/>
              <a:lstStyle/>
              <a:p>
                <a:r>
                  <a:rPr lang="ko-KR" altLang="en-US">
                    <a:noFill/>
                  </a:rPr>
                  <a:t> </a:t>
                </a:r>
              </a:p>
            </p:txBody>
          </p:sp>
        </mc:Fallback>
      </mc:AlternateContent>
      <p:sp>
        <p:nvSpPr>
          <p:cNvPr id="10" name="Rectangle 9"/>
          <p:cNvSpPr/>
          <p:nvPr/>
        </p:nvSpPr>
        <p:spPr>
          <a:xfrm>
            <a:off x="33454" y="3547397"/>
            <a:ext cx="2108974" cy="2677656"/>
          </a:xfrm>
          <a:prstGeom prst="rect">
            <a:avLst/>
          </a:prstGeom>
        </p:spPr>
        <p:txBody>
          <a:bodyPr wrap="square">
            <a:spAutoFit/>
          </a:bodyPr>
          <a:lstStyle/>
          <a:p>
            <a:r>
              <a:rPr lang="en-US" altLang="ko-KR" sz="1400" dirty="0">
                <a:latin typeface="맑은 고딕" panose="020B0503020000020004" pitchFamily="50" charset="-127"/>
                <a:cs typeface="Times New Roman" panose="02020603050405020304" pitchFamily="18" charset="0"/>
              </a:rPr>
              <a:t>This means that (1) no </a:t>
            </a:r>
            <a:r>
              <a:rPr lang="en-US" altLang="ko-KR" sz="1400" dirty="0" err="1">
                <a:latin typeface="맑은 고딕" panose="020B0503020000020004" pitchFamily="50" charset="-127"/>
                <a:cs typeface="Times New Roman" panose="02020603050405020304" pitchFamily="18" charset="0"/>
              </a:rPr>
              <a:t>eigendecomposition</a:t>
            </a:r>
            <a:r>
              <a:rPr lang="en-US" altLang="ko-KR" sz="1400" dirty="0">
                <a:latin typeface="맑은 고딕" panose="020B0503020000020004" pitchFamily="50" charset="-127"/>
                <a:cs typeface="Times New Roman" panose="02020603050405020304" pitchFamily="18" charset="0"/>
              </a:rPr>
              <a:t> is needed and (2) the polynomial  parameterized filtering operator is spatially localized; i.e., the calculation of  each element of the output f’ only involves a small number of nodes in the </a:t>
            </a:r>
            <a:r>
              <a:rPr lang="en-US" altLang="ko-KR" sz="1400" dirty="0" smtClean="0">
                <a:latin typeface="맑은 고딕" panose="020B0503020000020004" pitchFamily="50" charset="-127"/>
                <a:cs typeface="Times New Roman" panose="02020603050405020304" pitchFamily="18" charset="0"/>
              </a:rPr>
              <a:t>graph.</a:t>
            </a:r>
            <a:endParaRPr lang="ko-KR" altLang="en-US" sz="1400" dirty="0"/>
          </a:p>
        </p:txBody>
      </p:sp>
      <p:cxnSp>
        <p:nvCxnSpPr>
          <p:cNvPr id="12" name="Straight Arrow Connector 11"/>
          <p:cNvCxnSpPr/>
          <p:nvPr/>
        </p:nvCxnSpPr>
        <p:spPr bwMode="auto">
          <a:xfrm flipH="1" flipV="1">
            <a:off x="1981200" y="4724400"/>
            <a:ext cx="762000" cy="6096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5339203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smtClean="0"/>
                  <a:t>Poly-Filter (cont’d)</a:t>
                </a:r>
              </a:p>
              <a:p>
                <a:pPr lvl="1"/>
                <a:r>
                  <a:rPr lang="en-US" altLang="ko-KR" sz="2000" dirty="0"/>
                  <a:t>By applying this Poly-Filter operator on f, we can get the output f’ as </a:t>
                </a:r>
                <a:r>
                  <a:rPr lang="en-US" altLang="ko-KR" sz="2000" dirty="0" smtClean="0"/>
                  <a:t>follows:</a:t>
                </a:r>
              </a:p>
              <a:p>
                <a:pPr lvl="1"/>
                <a:endParaRPr lang="en-US" altLang="ko-KR" sz="2000" dirty="0"/>
              </a:p>
              <a:p>
                <a:pPr lvl="1"/>
                <a:endParaRPr lang="en-US" altLang="ko-KR" sz="2000" dirty="0" smtClean="0"/>
              </a:p>
              <a:p>
                <a:pPr lvl="1"/>
                <a:r>
                  <a:rPr lang="ko-KR" altLang="en-US" sz="1600" dirty="0" smtClean="0"/>
                  <a:t>여기에서 </a:t>
                </a:r>
                <a14:m>
                  <m:oMath xmlns:m="http://schemas.openxmlformats.org/officeDocument/2006/math">
                    <m:r>
                      <a:rPr lang="en-US" altLang="ko-KR" sz="2000" b="1" i="1">
                        <a:latin typeface="Cambria Math" panose="02040503050406030204" pitchFamily="18" charset="0"/>
                      </a:rPr>
                      <m:t>𝐔</m:t>
                    </m:r>
                    <m:r>
                      <a:rPr lang="en-US" altLang="ko-KR" sz="2000">
                        <a:latin typeface="Cambria Math" panose="02040503050406030204" pitchFamily="18" charset="0"/>
                      </a:rPr>
                      <m:t>∙</m:t>
                    </m:r>
                    <m:sSup>
                      <m:sSupPr>
                        <m:ctrlPr>
                          <a:rPr lang="ko-KR" altLang="ko-KR" sz="2000" i="1">
                            <a:latin typeface="Cambria Math" panose="02040503050406030204" pitchFamily="18" charset="0"/>
                          </a:rPr>
                        </m:ctrlPr>
                      </m:sSupPr>
                      <m:e>
                        <m:r>
                          <a:rPr lang="en-US" altLang="ko-KR" sz="2000" b="1" i="1">
                            <a:latin typeface="Cambria Math" panose="02040503050406030204" pitchFamily="18" charset="0"/>
                          </a:rPr>
                          <m:t>𝚲</m:t>
                        </m:r>
                      </m:e>
                      <m:sup>
                        <m:r>
                          <a:rPr lang="en-US" altLang="ko-KR" sz="2000" i="1">
                            <a:latin typeface="Cambria Math" panose="02040503050406030204" pitchFamily="18" charset="0"/>
                          </a:rPr>
                          <m:t>𝑘</m:t>
                        </m:r>
                      </m:sup>
                    </m:sSup>
                    <m:r>
                      <a:rPr lang="en-US" altLang="ko-KR" sz="2000" i="1">
                        <a:latin typeface="Cambria Math" panose="02040503050406030204" pitchFamily="18" charset="0"/>
                      </a:rPr>
                      <m:t>∙</m:t>
                    </m:r>
                    <m:sSup>
                      <m:sSupPr>
                        <m:ctrlPr>
                          <a:rPr lang="ko-KR" altLang="ko-KR" sz="2000" i="1">
                            <a:latin typeface="Cambria Math" panose="02040503050406030204" pitchFamily="18" charset="0"/>
                          </a:rPr>
                        </m:ctrlPr>
                      </m:sSupPr>
                      <m:e>
                        <m:r>
                          <a:rPr lang="en-US" altLang="ko-KR" sz="2000" b="1" i="1">
                            <a:latin typeface="Cambria Math" panose="02040503050406030204" pitchFamily="18" charset="0"/>
                          </a:rPr>
                          <m:t>𝐔</m:t>
                        </m:r>
                      </m:e>
                      <m:sup>
                        <m:r>
                          <m:rPr>
                            <m:sty m:val="p"/>
                          </m:rPr>
                          <a:rPr lang="en-US" altLang="ko-KR" sz="2000">
                            <a:latin typeface="Cambria Math" panose="02040503050406030204" pitchFamily="18" charset="0"/>
                          </a:rPr>
                          <m:t>T</m:t>
                        </m:r>
                      </m:sup>
                    </m:sSup>
                    <m:r>
                      <a:rPr lang="en-US" altLang="ko-KR" sz="2000" i="1">
                        <a:latin typeface="Cambria Math" panose="02040503050406030204" pitchFamily="18" charset="0"/>
                      </a:rPr>
                      <m:t>=</m:t>
                    </m:r>
                    <m:sSup>
                      <m:sSupPr>
                        <m:ctrlPr>
                          <a:rPr lang="ko-KR" altLang="ko-KR" sz="2000" i="1">
                            <a:latin typeface="Cambria Math" panose="02040503050406030204" pitchFamily="18" charset="0"/>
                          </a:rPr>
                        </m:ctrlPr>
                      </m:sSupPr>
                      <m:e>
                        <m:r>
                          <a:rPr lang="en-US" altLang="ko-KR" sz="2000" b="1" i="1">
                            <a:latin typeface="Cambria Math" panose="02040503050406030204" pitchFamily="18" charset="0"/>
                          </a:rPr>
                          <m:t>𝐋</m:t>
                        </m:r>
                      </m:e>
                      <m:sup>
                        <m:r>
                          <a:rPr lang="en-US" altLang="ko-KR" sz="2000" i="1">
                            <a:latin typeface="Cambria Math" panose="02040503050406030204" pitchFamily="18" charset="0"/>
                          </a:rPr>
                          <m:t>𝑘</m:t>
                        </m:r>
                      </m:sup>
                    </m:sSup>
                  </m:oMath>
                </a14:m>
                <a:endParaRPr lang="ko-KR" alt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5E7DABE6-079D-4D21-AD91-DB285C384406}"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71</a:t>
            </a:fld>
            <a:endParaRPr lang="en-US"/>
          </a:p>
        </p:txBody>
      </p:sp>
      <mc:AlternateContent xmlns:mc="http://schemas.openxmlformats.org/markup-compatibility/2006" xmlns:a14="http://schemas.microsoft.com/office/drawing/2010/main">
        <mc:Choice Requires="a14">
          <p:sp>
            <p:nvSpPr>
              <p:cNvPr id="7" name="Rectangle 6"/>
              <p:cNvSpPr/>
              <p:nvPr/>
            </p:nvSpPr>
            <p:spPr>
              <a:xfrm>
                <a:off x="1752600" y="2931403"/>
                <a:ext cx="6400800" cy="1028615"/>
              </a:xfrm>
              <a:prstGeom prst="rect">
                <a:avLst/>
              </a:prstGeom>
            </p:spPr>
            <p:txBody>
              <a:bodyPr wrap="square">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ko-KR" altLang="ko-KR"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e>
                        <m: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γ</m:t>
                      </m:r>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p>
                        <m:e>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b>
                          </m:sSub>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e>
                      </m:nary>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p>
                        <m:e>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b>
                          </m:sSub>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e>
                      </m:nary>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1752600" y="2931403"/>
                <a:ext cx="6400800" cy="1028615"/>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158806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4" name="Date Placeholder 3"/>
          <p:cNvSpPr>
            <a:spLocks noGrp="1"/>
          </p:cNvSpPr>
          <p:nvPr>
            <p:ph type="dt" sz="half" idx="10"/>
          </p:nvPr>
        </p:nvSpPr>
        <p:spPr/>
        <p:txBody>
          <a:bodyPr/>
          <a:lstStyle/>
          <a:p>
            <a:fld id="{7FF41B54-F316-4879-8B96-5058FEEC86EA}"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72</a:t>
            </a:fld>
            <a:endParaRPr lang="en-US"/>
          </a:p>
        </p:txBody>
      </p:sp>
      <mc:AlternateContent xmlns:mc="http://schemas.openxmlformats.org/markup-compatibility/2006" xmlns:a14="http://schemas.microsoft.com/office/drawing/2010/main">
        <mc:Choice Requires="a14">
          <p:sp>
            <p:nvSpPr>
              <p:cNvPr id="7" name="Rectangle 6"/>
              <p:cNvSpPr/>
              <p:nvPr/>
            </p:nvSpPr>
            <p:spPr>
              <a:xfrm>
                <a:off x="527050" y="2270691"/>
                <a:ext cx="5340350" cy="3972947"/>
              </a:xfrm>
              <a:prstGeom prst="rect">
                <a:avLst/>
              </a:prstGeom>
            </p:spPr>
            <p:txBody>
              <a:bodyPr wrap="square">
                <a:spAutoFit/>
              </a:bodyPr>
              <a:lstStyle/>
              <a:p>
                <a:pPr algn="just" latinLnBrk="1">
                  <a:lnSpc>
                    <a:spcPct val="107000"/>
                  </a:lnSpc>
                  <a:spcAft>
                    <a:spcPts val="800"/>
                  </a:spcAft>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L</a:t>
                </a:r>
                <a:r>
                  <a:rPr lang="ko-KR" altLang="ko-KR" kern="100" dirty="0">
                    <a:latin typeface="맑은 고딕" panose="020B0503020000020004" pitchFamily="50" charset="-127"/>
                    <a:ea typeface="맑은 고딕" panose="020B0503020000020004" pitchFamily="50" charset="-127"/>
                    <a:cs typeface="Times New Roman" panose="02020603050405020304" pitchFamily="18" charset="0"/>
                  </a:rPr>
                  <a:t>이</a:t>
                </a: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symmetric</a:t>
                </a:r>
                <a:r>
                  <a:rPr lang="ko-KR" altLang="ko-KR" kern="100" dirty="0">
                    <a:latin typeface="맑은 고딕" panose="020B0503020000020004" pitchFamily="50" charset="-127"/>
                    <a:ea typeface="맑은 고딕" panose="020B0503020000020004" pitchFamily="50" charset="-127"/>
                    <a:cs typeface="Times New Roman" panose="02020603050405020304" pitchFamily="18" charset="0"/>
                  </a:rPr>
                  <a:t>이기 때문에 </a:t>
                </a:r>
                <a14:m>
                  <m:oMath xmlns:m="http://schemas.openxmlformats.org/officeDocument/2006/math">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1</m:t>
                        </m:r>
                      </m:sup>
                    </m:sSup>
                  </m:oMath>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1</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ko-KR" altLang="ko-KR" kern="100" dirty="0">
                    <a:latin typeface="맑은 고딕" panose="020B0503020000020004" pitchFamily="50" charset="-127"/>
                    <a:ea typeface="맑은 고딕" panose="020B0503020000020004" pitchFamily="50" charset="-127"/>
                    <a:cs typeface="Times New Roman" panose="02020603050405020304" pitchFamily="18" charset="0"/>
                  </a:rPr>
                  <a:t>따라서</a:t>
                </a: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ko-KR" altLang="ko-KR"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d>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𝐋</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ko-KR" altLang="ko-KR" kern="100" dirty="0">
                    <a:latin typeface="맑은 고딕" panose="020B0503020000020004" pitchFamily="50" charset="-127"/>
                    <a:ea typeface="맑은 고딕" panose="020B0503020000020004" pitchFamily="50" charset="-127"/>
                    <a:cs typeface="Times New Roman" panose="02020603050405020304" pitchFamily="18" charset="0"/>
                  </a:rPr>
                  <a:t>따라서 </a:t>
                </a: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ko-KR" altLang="ko-KR"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e>
                        <m: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p>
                        <m:e>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b>
                          </m:sSub>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𝚲</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e>
                      </m:nary>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p>
                        <m:e>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b>
                          </m:sSub>
                        </m:e>
                      </m:nary>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𝐋</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𝐋𝐟</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sub>
                      </m:sSub>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𝐋</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b>
                      </m:sSub>
                      <m:sSup>
                        <m:sSup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𝐋</m:t>
                          </m:r>
                        </m:e>
                        <m:sup>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𝐾</m:t>
                          </m:r>
                        </m:sup>
                      </m:sSup>
                      <m:r>
                        <a:rPr lang="en-US" altLang="ko-KR"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527050" y="2270691"/>
                <a:ext cx="5340350" cy="3972947"/>
              </a:xfrm>
              <a:prstGeom prst="rect">
                <a:avLst/>
              </a:prstGeom>
              <a:blipFill>
                <a:blip r:embed="rId2"/>
                <a:stretch>
                  <a:fillRect l="-912" t="-76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5505140" y="2819400"/>
                <a:ext cx="3625850" cy="1691553"/>
              </a:xfrm>
              <a:prstGeom prst="rect">
                <a:avLst/>
              </a:prstGeom>
            </p:spPr>
            <p:txBody>
              <a:bodyPr wrap="square">
                <a:spAutoFit/>
              </a:bodyPr>
              <a:lstStyle/>
              <a:p>
                <a:pPr algn="just" latinLnBrk="1">
                  <a:lnSpc>
                    <a:spcPct val="107000"/>
                  </a:lnSpc>
                  <a:spcAft>
                    <a:spcPts val="800"/>
                  </a:spcAft>
                </a:pP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여기서 </a:t>
                </a:r>
                <a14:m>
                  <m:oMath xmlns:m="http://schemas.openxmlformats.org/officeDocument/2006/math">
                    <m:sSup>
                      <m:sSupPr>
                        <m:ctrlPr>
                          <a:rPr lang="ko-KR" altLang="ko-KR" sz="14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400" b="1" i="1" kern="100">
                            <a:latin typeface="Cambria Math" panose="02040503050406030204" pitchFamily="18" charset="0"/>
                            <a:ea typeface="맑은 고딕" panose="020B0503020000020004" pitchFamily="50" charset="-127"/>
                            <a:cs typeface="Times New Roman" panose="02020603050405020304" pitchFamily="18" charset="0"/>
                          </a:rPr>
                          <m:t>𝐋</m:t>
                        </m:r>
                      </m:e>
                      <m:sup>
                        <m:r>
                          <a:rPr lang="en-US" altLang="ko-KR" sz="1400" i="1" kern="100">
                            <a:latin typeface="Cambria Math" panose="02040503050406030204" pitchFamily="18" charset="0"/>
                            <a:ea typeface="맑은 고딕" panose="020B0503020000020004" pitchFamily="50" charset="-127"/>
                            <a:cs typeface="Times New Roman" panose="02020603050405020304" pitchFamily="18" charset="0"/>
                          </a:rPr>
                          <m:t>𝑘</m:t>
                        </m:r>
                      </m:sup>
                    </m:sSup>
                    <m:r>
                      <a:rPr lang="en-US" altLang="ko-KR" sz="1400" b="1" i="1" kern="100">
                        <a:latin typeface="Cambria Math" panose="02040503050406030204" pitchFamily="18" charset="0"/>
                        <a:ea typeface="맑은 고딕" panose="020B0503020000020004" pitchFamily="50" charset="-127"/>
                        <a:cs typeface="Times New Roman" panose="02020603050405020304" pitchFamily="18" charset="0"/>
                      </a:rPr>
                      <m:t>𝐟</m:t>
                    </m:r>
                  </m:oMath>
                </a14:m>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는 </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k-hop distant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이웃 노드들의 특성 정보까지 사용한다는 것</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=&gt;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이것 관련해서는 </a:t>
                </a:r>
                <a:r>
                  <a:rPr lang="en-US" altLang="ko-KR" sz="14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https://</a:t>
                </a:r>
                <a:r>
                  <a:rPr lang="en-US" altLang="ko-KR" sz="14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towardsdatascience.com</a:t>
                </a:r>
                <a:r>
                  <a:rPr lang="en-US" altLang="ko-KR" sz="14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/the-intuition-behind-graph-convolutions-and-message-passing-6dcd0ebf0063</a:t>
                </a:r>
                <a:r>
                  <a:rPr lang="en-US" altLang="ko-KR" sz="1400" kern="100" dirty="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400" kern="100" dirty="0">
                    <a:latin typeface="맑은 고딕" panose="020B0503020000020004" pitchFamily="50" charset="-127"/>
                    <a:ea typeface="맑은 고딕" panose="020B0503020000020004" pitchFamily="50" charset="-127"/>
                    <a:cs typeface="Times New Roman" panose="02020603050405020304" pitchFamily="18" charset="0"/>
                  </a:rPr>
                  <a:t>의 내용을 참고할 것</a:t>
                </a:r>
              </a:p>
            </p:txBody>
          </p:sp>
        </mc:Choice>
        <mc:Fallback xmlns="">
          <p:sp>
            <p:nvSpPr>
              <p:cNvPr id="8" name="Rectangle 7"/>
              <p:cNvSpPr>
                <a:spLocks noRot="1" noChangeAspect="1" noMove="1" noResize="1" noEditPoints="1" noAdjustHandles="1" noChangeArrowheads="1" noChangeShapeType="1" noTextEdit="1"/>
              </p:cNvSpPr>
              <p:nvPr/>
            </p:nvSpPr>
            <p:spPr>
              <a:xfrm>
                <a:off x="5505140" y="2819400"/>
                <a:ext cx="3625850" cy="1691553"/>
              </a:xfrm>
              <a:prstGeom prst="rect">
                <a:avLst/>
              </a:prstGeom>
              <a:blipFill>
                <a:blip r:embed="rId4"/>
                <a:stretch>
                  <a:fillRect l="-504" t="-722" r="-504" b="-2527"/>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7045097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sz="2400" dirty="0" smtClean="0"/>
              <a:t>Poly-Filter (cont’d)</a:t>
            </a:r>
          </a:p>
          <a:p>
            <a:pPr lvl="1"/>
            <a:r>
              <a:rPr lang="en-US" altLang="ko-KR" sz="2000" dirty="0" smtClean="0"/>
              <a:t>Example</a:t>
            </a:r>
            <a:endParaRPr lang="ko-KR" altLang="en-US" sz="2000" dirty="0"/>
          </a:p>
        </p:txBody>
      </p:sp>
      <p:sp>
        <p:nvSpPr>
          <p:cNvPr id="4" name="Date Placeholder 3"/>
          <p:cNvSpPr>
            <a:spLocks noGrp="1"/>
          </p:cNvSpPr>
          <p:nvPr>
            <p:ph type="dt" sz="half" idx="10"/>
          </p:nvPr>
        </p:nvSpPr>
        <p:spPr/>
        <p:txBody>
          <a:bodyPr/>
          <a:lstStyle/>
          <a:p>
            <a:fld id="{9D23C433-A588-475D-A7C0-C22BDD4661C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73</a:t>
            </a:fld>
            <a:endParaRPr lang="en-US"/>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2889" y="2819400"/>
            <a:ext cx="3098165" cy="699770"/>
          </a:xfrm>
          <a:prstGeom prst="rect">
            <a:avLst/>
          </a:prstGeom>
          <a:noFill/>
        </p:spPr>
      </p:pic>
      <mc:AlternateContent xmlns:mc="http://schemas.openxmlformats.org/markup-compatibility/2006" xmlns:a14="http://schemas.microsoft.com/office/drawing/2010/main">
        <mc:Choice Requires="a14">
          <p:sp>
            <p:nvSpPr>
              <p:cNvPr id="8" name="Rectangle 7"/>
              <p:cNvSpPr/>
              <p:nvPr/>
            </p:nvSpPr>
            <p:spPr>
              <a:xfrm>
                <a:off x="27878" y="3487575"/>
                <a:ext cx="5153722" cy="2320507"/>
              </a:xfrm>
              <a:prstGeom prst="rect">
                <a:avLst/>
              </a:prstGeom>
            </p:spPr>
            <p:txBody>
              <a:bodyPr wrap="square">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m:rPr>
                          <m:sty m:val="p"/>
                        </m:rPr>
                        <a:rPr lang="en-US" altLang="ko-KR" kern="100">
                          <a:latin typeface="Cambria Math" panose="02040503050406030204" pitchFamily="18" charset="0"/>
                          <a:ea typeface="맑은 고딕" panose="020B0503020000020004" pitchFamily="50" charset="-127"/>
                          <a:cs typeface="Times New Roman" panose="02020603050405020304" pitchFamily="18" charset="0"/>
                        </a:rPr>
                        <m:t>L</m:t>
                      </m:r>
                      <m:r>
                        <a:rPr lang="en-US" altLang="ko-KR" kern="100">
                          <a:latin typeface="Cambria Math" panose="02040503050406030204" pitchFamily="18" charset="0"/>
                          <a:ea typeface="맑은 고딕" panose="020B0503020000020004" pitchFamily="50" charset="-127"/>
                          <a:cs typeface="Times New Roman" panose="02020603050405020304" pitchFamily="18" charset="0"/>
                        </a:rPr>
                        <m:t>=</m:t>
                      </m:r>
                      <m:d>
                        <m:dPr>
                          <m:begChr m:val="["/>
                          <m:endChr m:val="]"/>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m>
                            <m:mPr>
                              <m:mcs>
                                <m:mc>
                                  <m:mcPr>
                                    <m:count m:val="3"/>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e>
                                <m:m>
                                  <m:mPr>
                                    <m:mcs>
                                      <m:mc>
                                        <m:mcPr>
                                          <m:count m:val="2"/>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mr>
                                </m:m>
                              </m:e>
                            </m:m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e>
                              <m:e>
                                <m:m>
                                  <m:mPr>
                                    <m:mcs>
                                      <m:mc>
                                        <m:mcPr>
                                          <m:count m:val="2"/>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mr>
                                </m:m>
                              </m:e>
                            </m:mr>
                            <m:mr>
                              <m:e>
                                <m:m>
                                  <m:mPr>
                                    <m:mcs>
                                      <m:mc>
                                        <m:mcPr>
                                          <m:count m:val="1"/>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m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mr>
                                </m:m>
                              </m:e>
                              <m:e>
                                <m:m>
                                  <m:mPr>
                                    <m:mcs>
                                      <m:mc>
                                        <m:mcPr>
                                          <m:count m:val="1"/>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m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e>
                                  </m:mr>
                                </m:m>
                              </m:e>
                              <m:e>
                                <m:m>
                                  <m:mPr>
                                    <m:mcs>
                                      <m:mc>
                                        <m:mcPr>
                                          <m:count m:val="1"/>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m>
                                        <m:mPr>
                                          <m:mcs>
                                            <m:mc>
                                              <m:mcPr>
                                                <m:count m:val="2"/>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mr>
                                      </m:m>
                                    </m:e>
                                  </m:mr>
                                  <m:mr>
                                    <m:e>
                                      <m:m>
                                        <m:mPr>
                                          <m:mcs>
                                            <m:mc>
                                              <m:mcPr>
                                                <m:count m:val="2"/>
                                                <m:mcJc m:val="center"/>
                                              </m:mcPr>
                                            </m:mc>
                                          </m:mcs>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mPr>
                                        <m:m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e>
                                        </m:mr>
                                      </m:m>
                                    </m:e>
                                  </m:mr>
                                </m:m>
                              </m:e>
                            </m:mr>
                          </m:m>
                        </m:e>
                      </m:d>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sty m:val="p"/>
                        </m:rPr>
                        <a:rPr lang="en-US" altLang="ko-KR">
                          <a:latin typeface="Cambria Math" panose="02040503050406030204" pitchFamily="18" charset="0"/>
                          <a:ea typeface="맑은 고딕" panose="020B0503020000020004" pitchFamily="50" charset="-127"/>
                          <a:cs typeface="Times New Roman" panose="02020603050405020304" pitchFamily="18" charset="0"/>
                        </a:rPr>
                        <m:t>Lf</m:t>
                      </m:r>
                      <m:r>
                        <a:rPr lang="en-US" altLang="ko-KR">
                          <a:latin typeface="Cambria Math" panose="02040503050406030204" pitchFamily="18" charset="0"/>
                          <a:ea typeface="맑은 고딕" panose="020B0503020000020004" pitchFamily="50" charset="-127"/>
                          <a:cs typeface="Times New Roman" panose="02020603050405020304" pitchFamily="18" charset="0"/>
                        </a:rPr>
                        <m:t>=</m:t>
                      </m:r>
                      <m:d>
                        <m:dPr>
                          <m:begChr m:val="["/>
                          <m:endChr m:val="]"/>
                          <m:ctrlPr>
                            <a:rPr lang="ko-KR" altLang="ko-KR" i="1">
                              <a:effectLst/>
                              <a:latin typeface="Cambria Math" panose="02040503050406030204" pitchFamily="18" charset="0"/>
                              <a:ea typeface="Cambria Math" panose="02040503050406030204" pitchFamily="18" charset="0"/>
                            </a:rPr>
                          </m:ctrlPr>
                        </m:dPr>
                        <m:e>
                          <m:m>
                            <m:mPr>
                              <m:mcs>
                                <m:mc>
                                  <m:mcPr>
                                    <m:count m:val="3"/>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e>
                                <m:m>
                                  <m:mPr>
                                    <m:mcs>
                                      <m:mc>
                                        <m:mcPr>
                                          <m:count m:val="2"/>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mr>
                                </m:m>
                              </m:e>
                            </m:m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e>
                              <m:e>
                                <m:m>
                                  <m:mPr>
                                    <m:mcs>
                                      <m:mc>
                                        <m:mcPr>
                                          <m:count m:val="2"/>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mr>
                                </m:m>
                              </m:e>
                            </m:mr>
                            <m:mr>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m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mr>
                                </m:m>
                              </m:e>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m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0</m:t>
                                      </m:r>
                                    </m:e>
                                  </m:mr>
                                </m:m>
                              </m:e>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m>
                                        <m:mPr>
                                          <m:mcs>
                                            <m:mc>
                                              <m:mcPr>
                                                <m:count m:val="2"/>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mr>
                                      </m:m>
                                    </m:e>
                                  </m:mr>
                                  <m:mr>
                                    <m:e>
                                      <m:m>
                                        <m:mPr>
                                          <m:mcs>
                                            <m:mc>
                                              <m:mcPr>
                                                <m:count m:val="2"/>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e>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e>
                                        </m:mr>
                                      </m:m>
                                    </m:e>
                                  </m:mr>
                                </m:m>
                              </m:e>
                            </m:mr>
                          </m:m>
                        </m:e>
                      </m:d>
                      <m:d>
                        <m:dPr>
                          <m:begChr m:val="["/>
                          <m:endChr m:val="]"/>
                          <m:ctrlPr>
                            <a:rPr lang="ko-KR" altLang="ko-KR" i="1">
                              <a:effectLst/>
                              <a:latin typeface="Cambria Math" panose="02040503050406030204" pitchFamily="18" charset="0"/>
                              <a:ea typeface="Cambria Math" panose="02040503050406030204" pitchFamily="18" charset="0"/>
                            </a:rPr>
                          </m:ctrlPr>
                        </m:dPr>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sub>
                                </m:sSub>
                              </m:e>
                            </m:m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sub>
                                </m:sSub>
                              </m:e>
                            </m:mr>
                            <m:mr>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3</m:t>
                                          </m:r>
                                        </m:sub>
                                      </m:sSub>
                                    </m:e>
                                  </m:m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4</m:t>
                                          </m:r>
                                        </m:sub>
                                      </m:sSub>
                                    </m:e>
                                  </m:mr>
                                </m:m>
                              </m:e>
                            </m:mr>
                          </m:m>
                        </m:e>
                      </m:d>
                      <m:r>
                        <a:rPr lang="en-US" altLang="ko-KR">
                          <a:latin typeface="Cambria Math" panose="02040503050406030204" pitchFamily="18" charset="0"/>
                          <a:ea typeface="맑은 고딕" panose="020B0503020000020004" pitchFamily="50" charset="-127"/>
                          <a:cs typeface="Times New Roman" panose="02020603050405020304" pitchFamily="18" charset="0"/>
                        </a:rPr>
                        <m:t>= </m:t>
                      </m:r>
                      <m:d>
                        <m:dPr>
                          <m:begChr m:val="["/>
                          <m:endChr m:val="]"/>
                          <m:ctrlPr>
                            <a:rPr lang="ko-KR" altLang="ko-KR" i="1">
                              <a:effectLst/>
                              <a:latin typeface="Cambria Math" panose="02040503050406030204" pitchFamily="18" charset="0"/>
                              <a:ea typeface="Cambria Math" panose="02040503050406030204" pitchFamily="18" charset="0"/>
                            </a:rPr>
                          </m:ctrlPr>
                        </m:dPr>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sub>
                                </m:sSub>
                              </m:e>
                            </m:m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3</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e>
                            </m:mr>
                            <m:mr>
                              <m:e>
                                <m:m>
                                  <m:mPr>
                                    <m:mcs>
                                      <m:mc>
                                        <m:mcPr>
                                          <m:count m:val="1"/>
                                          <m:mcJc m:val="center"/>
                                        </m:mcPr>
                                      </m:mc>
                                    </m:mcs>
                                    <m:ctrlPr>
                                      <a:rPr lang="ko-KR" altLang="ko-KR" i="1">
                                        <a:effectLst/>
                                        <a:latin typeface="Cambria Math" panose="02040503050406030204" pitchFamily="18" charset="0"/>
                                        <a:ea typeface="Cambria Math" panose="02040503050406030204" pitchFamily="18" charset="0"/>
                                      </a:rPr>
                                    </m:ctrlPr>
                                  </m:mPr>
                                  <m:mr>
                                    <m:e>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3</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2</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4</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e>
                                  </m:mr>
                                  <m:mr>
                                    <m:e>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4</m:t>
                                          </m:r>
                                        </m:sub>
                                      </m:sSub>
                                      <m:r>
                                        <a:rPr lang="en-US" altLang="ko-KR" i="1">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a:effectLst/>
                                              <a:latin typeface="Cambria Math" panose="02040503050406030204" pitchFamily="18" charset="0"/>
                                              <a:ea typeface="Cambria Math" panose="02040503050406030204" pitchFamily="18" charset="0"/>
                                            </a:rPr>
                                          </m:ctrlPr>
                                        </m:sSubPr>
                                        <m:e>
                                          <m:r>
                                            <a:rPr lang="en-US" altLang="ko-KR" i="1">
                                              <a:latin typeface="Cambria Math" panose="02040503050406030204" pitchFamily="18" charset="0"/>
                                              <a:ea typeface="맑은 고딕" panose="020B0503020000020004" pitchFamily="50" charset="-127"/>
                                              <a:cs typeface="Times New Roman" panose="02020603050405020304" pitchFamily="18" charset="0"/>
                                            </a:rPr>
                                            <m:t>𝑥</m:t>
                                          </m:r>
                                        </m:e>
                                        <m:sub>
                                          <m:r>
                                            <a:rPr lang="en-US" altLang="ko-KR" i="1">
                                              <a:latin typeface="Cambria Math" panose="02040503050406030204" pitchFamily="18" charset="0"/>
                                              <a:ea typeface="맑은 고딕" panose="020B0503020000020004" pitchFamily="50" charset="-127"/>
                                              <a:cs typeface="Times New Roman" panose="02020603050405020304" pitchFamily="18" charset="0"/>
                                            </a:rPr>
                                            <m:t>3</m:t>
                                          </m:r>
                                        </m:sub>
                                      </m:sSub>
                                    </m:e>
                                  </m:mr>
                                </m:m>
                              </m:e>
                            </m:mr>
                          </m:m>
                        </m:e>
                      </m:d>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27878" y="3487575"/>
                <a:ext cx="5153722" cy="232050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5548836" y="3860483"/>
                <a:ext cx="3406252" cy="111280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en-US" i="1">
                              <a:latin typeface="Cambria Math" panose="02040503050406030204" pitchFamily="18" charset="0"/>
                            </a:rPr>
                          </m:ctrlPr>
                        </m:sSupPr>
                        <m:e>
                          <m:r>
                            <m:rPr>
                              <m:sty m:val="p"/>
                            </m:rPr>
                            <a:rPr lang="ko-KR" altLang="en-US">
                              <a:latin typeface="Cambria Math" panose="02040503050406030204" pitchFamily="18" charset="0"/>
                            </a:rPr>
                            <m:t>L</m:t>
                          </m:r>
                        </m:e>
                        <m:sup>
                          <m:r>
                            <a:rPr lang="ko-KR" altLang="en-US" i="0">
                              <a:latin typeface="Cambria Math" panose="02040503050406030204" pitchFamily="18" charset="0"/>
                            </a:rPr>
                            <m:t>2</m:t>
                          </m:r>
                        </m:sup>
                      </m:sSup>
                      <m:r>
                        <a:rPr lang="ko-KR" altLang="en-US" i="0">
                          <a:latin typeface="Cambria Math" panose="02040503050406030204" pitchFamily="18" charset="0"/>
                        </a:rPr>
                        <m:t>=</m:t>
                      </m:r>
                      <m:r>
                        <m:rPr>
                          <m:sty m:val="p"/>
                        </m:rPr>
                        <a:rPr lang="ko-KR" altLang="en-US" i="0">
                          <a:latin typeface="Cambria Math" panose="02040503050406030204" pitchFamily="18" charset="0"/>
                        </a:rPr>
                        <m:t>L</m:t>
                      </m:r>
                      <m:r>
                        <a:rPr lang="ko-KR" altLang="en-US" i="0">
                          <a:latin typeface="Cambria Math" panose="02040503050406030204" pitchFamily="18" charset="0"/>
                        </a:rPr>
                        <m:t>∙</m:t>
                      </m:r>
                      <m:r>
                        <m:rPr>
                          <m:sty m:val="p"/>
                        </m:rPr>
                        <a:rPr lang="ko-KR" altLang="en-US" i="0">
                          <a:latin typeface="Cambria Math" panose="02040503050406030204" pitchFamily="18" charset="0"/>
                        </a:rPr>
                        <m:t>L</m:t>
                      </m:r>
                      <m:r>
                        <a:rPr lang="ko-KR" altLang="en-US" i="0">
                          <a:latin typeface="Cambria Math" panose="02040503050406030204" pitchFamily="18" charset="0"/>
                        </a:rPr>
                        <m:t>=</m:t>
                      </m:r>
                      <m:d>
                        <m:dPr>
                          <m:begChr m:val="["/>
                          <m:endChr m:val="]"/>
                          <m:ctrlPr>
                            <a:rPr lang="ko-KR" altLang="en-US" i="1">
                              <a:latin typeface="Cambria Math" panose="02040503050406030204" pitchFamily="18" charset="0"/>
                            </a:rPr>
                          </m:ctrlPr>
                        </m:dPr>
                        <m:e>
                          <m:m>
                            <m:mPr>
                              <m:mcs>
                                <m:mc>
                                  <m:mcPr>
                                    <m:count m:val="3"/>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2</m:t>
                                </m:r>
                              </m:e>
                              <m:e>
                                <m:r>
                                  <a:rPr lang="ko-KR" altLang="en-US" i="0">
                                    <a:latin typeface="Cambria Math" panose="02040503050406030204" pitchFamily="18" charset="0"/>
                                  </a:rPr>
                                  <m:t>−3</m:t>
                                </m:r>
                              </m:e>
                              <m:e>
                                <m:m>
                                  <m:mPr>
                                    <m:mcs>
                                      <m:mc>
                                        <m:mcPr>
                                          <m:count m:val="2"/>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1</m:t>
                                      </m:r>
                                    </m:e>
                                    <m:e>
                                      <m:r>
                                        <a:rPr lang="ko-KR" altLang="en-US" i="0">
                                          <a:latin typeface="Cambria Math" panose="02040503050406030204" pitchFamily="18" charset="0"/>
                                        </a:rPr>
                                        <m:t>0</m:t>
                                      </m:r>
                                    </m:e>
                                  </m:mr>
                                </m:m>
                              </m:e>
                            </m:mr>
                            <m:mr>
                              <m:e>
                                <m:r>
                                  <a:rPr lang="ko-KR" altLang="en-US" i="0">
                                    <a:latin typeface="Cambria Math" panose="02040503050406030204" pitchFamily="18" charset="0"/>
                                  </a:rPr>
                                  <m:t>−3</m:t>
                                </m:r>
                              </m:e>
                              <m:e>
                                <m:r>
                                  <a:rPr lang="ko-KR" altLang="en-US" i="0">
                                    <a:latin typeface="Cambria Math" panose="02040503050406030204" pitchFamily="18" charset="0"/>
                                  </a:rPr>
                                  <m:t>6</m:t>
                                </m:r>
                              </m:e>
                              <m:e>
                                <m:m>
                                  <m:mPr>
                                    <m:mcs>
                                      <m:mc>
                                        <m:mcPr>
                                          <m:count m:val="2"/>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−4</m:t>
                                      </m:r>
                                    </m:e>
                                    <m:e>
                                      <m:r>
                                        <a:rPr lang="ko-KR" altLang="en-US" i="0">
                                          <a:latin typeface="Cambria Math" panose="02040503050406030204" pitchFamily="18" charset="0"/>
                                        </a:rPr>
                                        <m:t>1</m:t>
                                      </m:r>
                                    </m:e>
                                  </m:mr>
                                </m:m>
                              </m:e>
                            </m:mr>
                            <m:mr>
                              <m:e>
                                <m:m>
                                  <m:mPr>
                                    <m:mcs>
                                      <m:mc>
                                        <m:mcPr>
                                          <m:count m:val="1"/>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1</m:t>
                                      </m:r>
                                    </m:e>
                                  </m:mr>
                                  <m:mr>
                                    <m:e>
                                      <m:r>
                                        <a:rPr lang="ko-KR" altLang="en-US" i="0">
                                          <a:latin typeface="Cambria Math" panose="02040503050406030204" pitchFamily="18" charset="0"/>
                                        </a:rPr>
                                        <m:t>0</m:t>
                                      </m:r>
                                    </m:e>
                                  </m:mr>
                                </m:m>
                              </m:e>
                              <m:e>
                                <m:m>
                                  <m:mPr>
                                    <m:mcs>
                                      <m:mc>
                                        <m:mcPr>
                                          <m:count m:val="1"/>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−4</m:t>
                                      </m:r>
                                    </m:e>
                                  </m:mr>
                                  <m:mr>
                                    <m:e>
                                      <m:r>
                                        <a:rPr lang="ko-KR" altLang="en-US" i="0">
                                          <a:latin typeface="Cambria Math" panose="02040503050406030204" pitchFamily="18" charset="0"/>
                                        </a:rPr>
                                        <m:t>1</m:t>
                                      </m:r>
                                    </m:e>
                                  </m:mr>
                                </m:m>
                              </m:e>
                              <m:e>
                                <m:m>
                                  <m:mPr>
                                    <m:mcs>
                                      <m:mc>
                                        <m:mcPr>
                                          <m:count m:val="1"/>
                                          <m:mcJc m:val="center"/>
                                        </m:mcPr>
                                      </m:mc>
                                    </m:mcs>
                                    <m:ctrlPr>
                                      <a:rPr lang="ko-KR" altLang="en-US" i="1">
                                        <a:latin typeface="Cambria Math" panose="02040503050406030204" pitchFamily="18" charset="0"/>
                                      </a:rPr>
                                    </m:ctrlPr>
                                  </m:mPr>
                                  <m:mr>
                                    <m:e>
                                      <m:m>
                                        <m:mPr>
                                          <m:mcs>
                                            <m:mc>
                                              <m:mcPr>
                                                <m:count m:val="2"/>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6</m:t>
                                            </m:r>
                                          </m:e>
                                          <m:e>
                                            <m:r>
                                              <a:rPr lang="ko-KR" altLang="en-US" i="0">
                                                <a:latin typeface="Cambria Math" panose="02040503050406030204" pitchFamily="18" charset="0"/>
                                              </a:rPr>
                                              <m:t>−3</m:t>
                                            </m:r>
                                          </m:e>
                                        </m:mr>
                                      </m:m>
                                    </m:e>
                                  </m:mr>
                                  <m:mr>
                                    <m:e>
                                      <m:m>
                                        <m:mPr>
                                          <m:mcs>
                                            <m:mc>
                                              <m:mcPr>
                                                <m:count m:val="2"/>
                                                <m:mcJc m:val="center"/>
                                              </m:mcPr>
                                            </m:mc>
                                          </m:mcs>
                                          <m:ctrlPr>
                                            <a:rPr lang="ko-KR" altLang="en-US" i="1">
                                              <a:latin typeface="Cambria Math" panose="02040503050406030204" pitchFamily="18" charset="0"/>
                                            </a:rPr>
                                          </m:ctrlPr>
                                        </m:mPr>
                                        <m:mr>
                                          <m:e>
                                            <m:r>
                                              <a:rPr lang="ko-KR" altLang="en-US" i="0">
                                                <a:latin typeface="Cambria Math" panose="02040503050406030204" pitchFamily="18" charset="0"/>
                                              </a:rPr>
                                              <m:t>−3</m:t>
                                            </m:r>
                                          </m:e>
                                          <m:e>
                                            <m:r>
                                              <a:rPr lang="ko-KR" altLang="en-US" i="0">
                                                <a:latin typeface="Cambria Math" panose="02040503050406030204" pitchFamily="18" charset="0"/>
                                              </a:rPr>
                                              <m:t>2</m:t>
                                            </m:r>
                                          </m:e>
                                        </m:mr>
                                      </m:m>
                                    </m:e>
                                  </m:mr>
                                </m:m>
                              </m:e>
                            </m:mr>
                          </m:m>
                        </m:e>
                      </m:d>
                    </m:oMath>
                  </m:oMathPara>
                </a14:m>
                <a:endParaRPr lang="ko-KR" altLang="en-US" dirty="0"/>
              </a:p>
            </p:txBody>
          </p:sp>
        </mc:Choice>
        <mc:Fallback xmlns="">
          <p:sp>
            <p:nvSpPr>
              <p:cNvPr id="9" name="Rectangle 8"/>
              <p:cNvSpPr>
                <a:spLocks noRot="1" noChangeAspect="1" noMove="1" noResize="1" noEditPoints="1" noAdjustHandles="1" noChangeArrowheads="1" noChangeShapeType="1" noTextEdit="1"/>
              </p:cNvSpPr>
              <p:nvPr/>
            </p:nvSpPr>
            <p:spPr>
              <a:xfrm>
                <a:off x="5548836" y="3860483"/>
                <a:ext cx="3406252" cy="1112805"/>
              </a:xfrm>
              <a:prstGeom prst="rect">
                <a:avLst/>
              </a:prstGeom>
              <a:blipFill>
                <a:blip r:embed="rId4"/>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42690166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sz="2800" dirty="0" smtClean="0"/>
              <a:t>Poly-Filter (cont’d)</a:t>
            </a:r>
          </a:p>
          <a:p>
            <a:pPr lvl="1"/>
            <a:r>
              <a:rPr lang="ko-KR" altLang="en-US" sz="2400" dirty="0" smtClean="0"/>
              <a:t>주요 단점</a:t>
            </a:r>
            <a:endParaRPr lang="en-US" altLang="ko-KR" sz="2400" dirty="0" smtClean="0"/>
          </a:p>
          <a:p>
            <a:pPr lvl="2"/>
            <a:r>
              <a:rPr lang="en-US" altLang="ko-KR" sz="2000" dirty="0" smtClean="0"/>
              <a:t>The </a:t>
            </a:r>
            <a:r>
              <a:rPr lang="en-US" altLang="ko-KR" sz="2000" dirty="0"/>
              <a:t>basis of the polynomial </a:t>
            </a:r>
            <a:r>
              <a:rPr lang="en-US" altLang="ko-KR" sz="2000" dirty="0" smtClean="0"/>
              <a:t>is </a:t>
            </a:r>
            <a:r>
              <a:rPr lang="en-US" altLang="ko-KR" sz="2000" dirty="0"/>
              <a:t>not an orthogonal basis. Hence, the coefficients are dependent on each </a:t>
            </a:r>
            <a:r>
              <a:rPr lang="en-US" altLang="ko-KR" sz="2000" dirty="0" smtClean="0"/>
              <a:t>other. =&gt; </a:t>
            </a:r>
            <a:r>
              <a:rPr lang="ko-KR" altLang="en-US" sz="2000" dirty="0" smtClean="0"/>
              <a:t>학습 불안정</a:t>
            </a:r>
            <a:endParaRPr lang="en-US" altLang="ko-KR" sz="2000" dirty="0"/>
          </a:p>
          <a:p>
            <a:pPr lvl="1"/>
            <a:endParaRPr lang="ko-KR" altLang="en-US" sz="2400" dirty="0"/>
          </a:p>
        </p:txBody>
      </p:sp>
      <p:sp>
        <p:nvSpPr>
          <p:cNvPr id="4" name="Date Placeholder 3"/>
          <p:cNvSpPr>
            <a:spLocks noGrp="1"/>
          </p:cNvSpPr>
          <p:nvPr>
            <p:ph type="dt" sz="half" idx="10"/>
          </p:nvPr>
        </p:nvSpPr>
        <p:spPr/>
        <p:txBody>
          <a:bodyPr/>
          <a:lstStyle/>
          <a:p>
            <a:fld id="{1369CF31-79FF-4163-B2A7-BA6592D0A462}"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74</a:t>
            </a:fld>
            <a:endParaRPr lang="en-US"/>
          </a:p>
        </p:txBody>
      </p:sp>
    </p:spTree>
    <p:extLst>
      <p:ext uri="{BB962C8B-B14F-4D97-AF65-F5344CB8AC3E}">
        <p14:creationId xmlns:p14="http://schemas.microsoft.com/office/powerpoint/2010/main" val="27246391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800" dirty="0" err="1" smtClean="0"/>
                  <a:t>Cheby</a:t>
                </a:r>
                <a:r>
                  <a:rPr lang="en-US" altLang="ko-KR" sz="2800" dirty="0" smtClean="0"/>
                  <a:t>-Filter</a:t>
                </a:r>
              </a:p>
              <a:p>
                <a:pPr lvl="1"/>
                <a:r>
                  <a:rPr lang="en-US" altLang="ko-KR" sz="2400" dirty="0" smtClean="0"/>
                  <a:t>Based </a:t>
                </a:r>
                <a:r>
                  <a:rPr lang="en-US" altLang="ko-KR" sz="2400" dirty="0"/>
                  <a:t>on </a:t>
                </a:r>
                <a:r>
                  <a:rPr lang="en-US" altLang="ko-KR" sz="2400" dirty="0" err="1"/>
                  <a:t>Chebyshev</a:t>
                </a:r>
                <a:r>
                  <a:rPr lang="en-US" altLang="ko-KR" sz="2400" dirty="0"/>
                  <a:t> </a:t>
                </a:r>
                <a:r>
                  <a:rPr lang="en-US" altLang="ko-KR" sz="2400" dirty="0" smtClean="0"/>
                  <a:t>polynomials, </a:t>
                </a:r>
                <a14:m>
                  <m:oMath xmlns:m="http://schemas.openxmlformats.org/officeDocument/2006/math">
                    <m:sSub>
                      <m:sSubPr>
                        <m:ctrlPr>
                          <a:rPr lang="ko-KR" altLang="ko-KR" sz="2400" i="1">
                            <a:latin typeface="Cambria Math" panose="02040503050406030204" pitchFamily="18" charset="0"/>
                          </a:rPr>
                        </m:ctrlPr>
                      </m:sSubPr>
                      <m:e>
                        <m:r>
                          <a:rPr lang="en-US" altLang="ko-KR" sz="2400" i="1">
                            <a:latin typeface="Cambria Math" panose="02040503050406030204" pitchFamily="18" charset="0"/>
                          </a:rPr>
                          <m:t>𝑇</m:t>
                        </m:r>
                      </m:e>
                      <m:sub>
                        <m:r>
                          <a:rPr lang="en-US" altLang="ko-KR" sz="2400" i="1">
                            <a:latin typeface="Cambria Math" panose="02040503050406030204" pitchFamily="18" charset="0"/>
                          </a:rPr>
                          <m:t>𝑘</m:t>
                        </m:r>
                      </m:sub>
                    </m:sSub>
                    <m:d>
                      <m:dPr>
                        <m:ctrlPr>
                          <a:rPr lang="ko-KR" altLang="ko-KR" sz="2400" i="1">
                            <a:latin typeface="Cambria Math" panose="02040503050406030204" pitchFamily="18" charset="0"/>
                          </a:rPr>
                        </m:ctrlPr>
                      </m:dPr>
                      <m:e>
                        <m:r>
                          <a:rPr lang="en-US" altLang="ko-KR" sz="2400" i="1">
                            <a:latin typeface="Cambria Math" panose="02040503050406030204" pitchFamily="18" charset="0"/>
                          </a:rPr>
                          <m:t>𝑦</m:t>
                        </m:r>
                      </m:e>
                    </m:d>
                  </m:oMath>
                </a14:m>
                <a:endParaRPr lang="en-US" altLang="ko-KR" sz="2000" dirty="0" smtClean="0"/>
              </a:p>
              <a:p>
                <a:pPr lvl="1"/>
                <a:r>
                  <a:rPr lang="en-US" altLang="ko-KR" sz="2400" dirty="0" err="1"/>
                  <a:t>Chebyshev</a:t>
                </a:r>
                <a:r>
                  <a:rPr lang="en-US" altLang="ko-KR" sz="2400" dirty="0"/>
                  <a:t> </a:t>
                </a:r>
                <a:r>
                  <a:rPr lang="en-US" altLang="ko-KR" sz="2400" dirty="0" smtClean="0"/>
                  <a:t>polynomials</a:t>
                </a:r>
              </a:p>
              <a:p>
                <a:pPr lvl="1"/>
                <a:endParaRPr lang="en-US" altLang="ko-KR" sz="2400" dirty="0"/>
              </a:p>
              <a:p>
                <a:pPr lvl="1"/>
                <a:endParaRPr lang="en-US" altLang="ko-KR" sz="2400" dirty="0" smtClean="0"/>
              </a:p>
              <a:p>
                <a:pPr lvl="1"/>
                <a:endParaRPr lang="en-US" altLang="ko-KR" sz="2400" dirty="0"/>
              </a:p>
              <a:p>
                <a:pPr lvl="1"/>
                <a:r>
                  <a:rPr lang="ko-KR" altLang="en-US" sz="2400" dirty="0" smtClean="0"/>
                  <a:t>주요 특징</a:t>
                </a:r>
                <a:endParaRPr lang="en-US" altLang="ko-KR" sz="2400" dirty="0" smtClean="0"/>
              </a:p>
              <a:p>
                <a:pPr lvl="2"/>
                <a:r>
                  <a:rPr lang="en-US" altLang="ko-KR" sz="2000" dirty="0"/>
                  <a:t> </a:t>
                </a:r>
                <a:r>
                  <a:rPr lang="en-US" altLang="ko-KR" sz="2000" dirty="0" err="1"/>
                  <a:t>Chebyshev</a:t>
                </a:r>
                <a:r>
                  <a:rPr lang="en-US" altLang="ko-KR" sz="2000" dirty="0"/>
                  <a:t> polynomials are orthogonal to each </a:t>
                </a:r>
                <a:r>
                  <a:rPr lang="en-US" altLang="ko-KR" sz="2000" dirty="0" smtClean="0"/>
                  <a:t>other</a:t>
                </a:r>
              </a:p>
              <a:p>
                <a:pPr lvl="1"/>
                <a:endParaRPr lang="en-US" altLang="ko-KR" sz="2400" dirty="0" smtClean="0"/>
              </a:p>
              <a:p>
                <a:pPr lvl="2"/>
                <a:endParaRPr lang="en-US" altLang="ko-KR" dirty="0" smtClean="0"/>
              </a:p>
              <a:p>
                <a:pPr lvl="1"/>
                <a:endParaRPr lang="en-US" altLang="ko-KR" sz="2400" dirty="0"/>
              </a:p>
              <a:p>
                <a:pPr lvl="1"/>
                <a:endParaRPr lang="en-US" altLang="ko-KR" sz="2400" dirty="0" smtClean="0"/>
              </a:p>
              <a:p>
                <a:pPr lvl="2"/>
                <a:endParaRPr lang="ko-KR" alt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314" t="-1630"/>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BECF23F1-F085-4923-BF1D-D157049B7092}"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75</a:t>
            </a:fld>
            <a:endParaRPr lang="en-US"/>
          </a:p>
        </p:txBody>
      </p:sp>
      <mc:AlternateContent xmlns:mc="http://schemas.openxmlformats.org/markup-compatibility/2006" xmlns:a14="http://schemas.microsoft.com/office/drawing/2010/main">
        <mc:Choice Requires="a14">
          <p:sp>
            <p:nvSpPr>
              <p:cNvPr id="7" name="Rectangle 6"/>
              <p:cNvSpPr/>
              <p:nvPr/>
            </p:nvSpPr>
            <p:spPr>
              <a:xfrm>
                <a:off x="2362200" y="3519235"/>
                <a:ext cx="4572000" cy="787652"/>
              </a:xfrm>
              <a:prstGeom prst="rect">
                <a:avLst/>
              </a:prstGeom>
            </p:spPr>
            <p:txBody>
              <a:bodyPr>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sub>
                      </m:sSub>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−2</m:t>
                          </m:r>
                        </m:sub>
                      </m:sSub>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e>
                      </m:d>
                    </m:oMath>
                  </m:oMathPara>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r>
                  <a:rPr lang="en-US" altLang="ko-KR" kern="100" dirty="0" smtClean="0">
                    <a:latin typeface="맑은 고딕" panose="020B0503020000020004" pitchFamily="50" charset="-127"/>
                    <a:ea typeface="맑은 고딕" panose="020B0503020000020004" pitchFamily="50" charset="-127"/>
                    <a:cs typeface="Times New Roman" panose="02020603050405020304" pitchFamily="18" charset="0"/>
                  </a:rPr>
                  <a:t>          with </a:t>
                </a:r>
                <a14:m>
                  <m:oMath xmlns:m="http://schemas.openxmlformats.org/officeDocument/2006/math">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0</m:t>
                        </m:r>
                      </m:sub>
                    </m:sSub>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 </m:t>
                    </m:r>
                    <m:sSub>
                      <m:sSub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e>
                    </m:d>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i="1" kern="100">
                        <a:latin typeface="Cambria Math" panose="02040503050406030204" pitchFamily="18" charset="0"/>
                        <a:ea typeface="맑은 고딕" panose="020B0503020000020004" pitchFamily="50" charset="-127"/>
                        <a:cs typeface="Times New Roman" panose="02020603050405020304" pitchFamily="18" charset="0"/>
                      </a:rPr>
                      <m:t>𝑦</m:t>
                    </m:r>
                  </m:oMath>
                </a14:m>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2362200" y="3519235"/>
                <a:ext cx="4572000" cy="787652"/>
              </a:xfrm>
              <a:prstGeom prst="rect">
                <a:avLst/>
              </a:prstGeom>
              <a:blipFill>
                <a:blip r:embed="rId3"/>
                <a:stretch>
                  <a:fillRect b="-7692"/>
                </a:stretch>
              </a:blipFill>
            </p:spPr>
            <p:txBody>
              <a:bodyPr/>
              <a:lstStyle/>
              <a:p>
                <a:r>
                  <a:rPr lang="ko-KR" altLang="en-US">
                    <a:noFill/>
                  </a:rPr>
                  <a:t> </a:t>
                </a:r>
              </a:p>
            </p:txBody>
          </p:sp>
        </mc:Fallback>
      </mc:AlternateContent>
      <p:sp>
        <p:nvSpPr>
          <p:cNvPr id="8" name="Rectangle 7"/>
          <p:cNvSpPr/>
          <p:nvPr/>
        </p:nvSpPr>
        <p:spPr>
          <a:xfrm>
            <a:off x="2438400" y="4309646"/>
            <a:ext cx="4214615" cy="338554"/>
          </a:xfrm>
          <a:prstGeom prst="rect">
            <a:avLst/>
          </a:prstGeom>
        </p:spPr>
        <p:txBody>
          <a:bodyPr wrap="none">
            <a:spAutoFit/>
          </a:bodyPr>
          <a:lstStyle/>
          <a:p>
            <a:r>
              <a:rPr lang="en-US" altLang="ko-KR" sz="1600" dirty="0">
                <a:cs typeface="Times New Roman" panose="02020603050405020304" pitchFamily="18" charset="0"/>
              </a:rPr>
              <a:t>For y ∈ [</a:t>
            </a:r>
            <a:r>
              <a:rPr lang="ko-KR" altLang="ko-KR" sz="1600" dirty="0">
                <a:ea typeface="바탕" panose="02030600000101010101" pitchFamily="18" charset="-127"/>
                <a:cs typeface="바탕" panose="02030600000101010101" pitchFamily="18" charset="-127"/>
              </a:rPr>
              <a:t>−</a:t>
            </a:r>
            <a:r>
              <a:rPr lang="en-US" altLang="ko-KR" sz="1600" dirty="0">
                <a:cs typeface="Times New Roman" panose="02020603050405020304" pitchFamily="18" charset="0"/>
              </a:rPr>
              <a:t>1, </a:t>
            </a:r>
            <a:r>
              <a:rPr lang="en-US" altLang="ko-KR" sz="1600" dirty="0" smtClean="0">
                <a:cs typeface="Times New Roman" panose="02020603050405020304" pitchFamily="18" charset="0"/>
              </a:rPr>
              <a:t>1], </a:t>
            </a:r>
            <a:r>
              <a:rPr lang="en-US" altLang="ko-KR" sz="1600" dirty="0" err="1"/>
              <a:t>Tk</a:t>
            </a:r>
            <a:r>
              <a:rPr lang="en-US" altLang="ko-KR" sz="1600" dirty="0"/>
              <a:t>(y) is bounded in [</a:t>
            </a:r>
            <a:r>
              <a:rPr lang="ko-KR" altLang="ko-KR" sz="1600" dirty="0"/>
              <a:t>−</a:t>
            </a:r>
            <a:r>
              <a:rPr lang="en-US" altLang="ko-KR" sz="1600" dirty="0"/>
              <a:t>1, 1]</a:t>
            </a:r>
            <a:endParaRPr lang="ko-KR" altLang="en-US" sz="1600" dirty="0"/>
          </a:p>
        </p:txBody>
      </p:sp>
    </p:spTree>
    <p:extLst>
      <p:ext uri="{BB962C8B-B14F-4D97-AF65-F5344CB8AC3E}">
        <p14:creationId xmlns:p14="http://schemas.microsoft.com/office/powerpoint/2010/main" val="37558286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altLang="ko-KR" sz="2400" dirty="0" smtClean="0"/>
                  <a:t>Cheby-Filter (cont’d)</a:t>
                </a:r>
              </a:p>
              <a:p>
                <a:pPr lvl="1"/>
                <a:r>
                  <a:rPr lang="en-US" altLang="ko-KR" sz="2000" dirty="0" err="1" smtClean="0"/>
                  <a:t>GNN</a:t>
                </a:r>
                <a:r>
                  <a:rPr lang="ko-KR" altLang="en-US" sz="2000" dirty="0" smtClean="0"/>
                  <a:t>의 경우</a:t>
                </a:r>
                <a:endParaRPr lang="en-US" altLang="ko-KR" sz="2000" dirty="0" smtClean="0"/>
              </a:p>
              <a:p>
                <a:pPr lvl="2"/>
                <a14:m>
                  <m:oMath xmlns:m="http://schemas.openxmlformats.org/officeDocument/2006/math">
                    <m:sSub>
                      <m:sSub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800" i="1" kern="100">
                            <a:latin typeface="Cambria Math" panose="02040503050406030204" pitchFamily="18" charset="0"/>
                            <a:ea typeface="맑은 고딕" panose="020B0503020000020004" pitchFamily="50" charset="-127"/>
                            <a:cs typeface="Times New Roman" panose="02020603050405020304" pitchFamily="18" charset="0"/>
                          </a:rPr>
                          <m:t>𝑘</m:t>
                        </m:r>
                      </m:sub>
                    </m:sSub>
                    <m:d>
                      <m:dPr>
                        <m:ctrlPr>
                          <a:rPr lang="ko-KR" altLang="ko-KR" sz="18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en-US" sz="1800" i="1">
                                <a:latin typeface="Cambria Math" panose="02040503050406030204" pitchFamily="18" charset="0"/>
                              </a:rPr>
                            </m:ctrlPr>
                          </m:sSubPr>
                          <m:e>
                            <m:r>
                              <a:rPr lang="en-US" altLang="ko-KR" sz="1800" i="1">
                                <a:latin typeface="Cambria Math" panose="02040503050406030204" pitchFamily="18" charset="0"/>
                              </a:rPr>
                              <m:t>𝜆</m:t>
                            </m:r>
                          </m:e>
                          <m:sub>
                            <m:r>
                              <a:rPr lang="en-US" altLang="ko-KR" sz="1800" i="1">
                                <a:latin typeface="Cambria Math" panose="02040503050406030204" pitchFamily="18" charset="0"/>
                              </a:rPr>
                              <m:t>𝑙</m:t>
                            </m:r>
                          </m:sub>
                        </m:sSub>
                      </m:e>
                    </m:d>
                  </m:oMath>
                </a14:m>
                <a:endParaRPr lang="en-US" altLang="ko-KR" sz="2000" dirty="0" smtClean="0"/>
              </a:p>
              <a:p>
                <a:pPr lvl="2"/>
                <a:r>
                  <a:rPr lang="ko-KR" altLang="en-US" sz="2000" dirty="0" smtClean="0"/>
                  <a:t>따라서</a:t>
                </a:r>
                <a:r>
                  <a:rPr lang="en-US" altLang="ko-KR" sz="2000" dirty="0" smtClean="0"/>
                  <a:t>, </a:t>
                </a:r>
                <a14:m>
                  <m:oMath xmlns:m="http://schemas.openxmlformats.org/officeDocument/2006/math">
                    <m:sSub>
                      <m:sSubPr>
                        <m:ctrlPr>
                          <a:rPr lang="ko-KR" altLang="en-US" sz="2000" i="1">
                            <a:latin typeface="Cambria Math" panose="02040503050406030204" pitchFamily="18" charset="0"/>
                          </a:rPr>
                        </m:ctrlPr>
                      </m:sSubPr>
                      <m:e>
                        <m:acc>
                          <m:accPr>
                            <m:chr m:val="̃"/>
                            <m:ctrlPr>
                              <a:rPr lang="ko-KR" altLang="en-US" sz="2000" i="1">
                                <a:latin typeface="Cambria Math" panose="02040503050406030204" pitchFamily="18" charset="0"/>
                              </a:rPr>
                            </m:ctrlPr>
                          </m:accPr>
                          <m:e>
                            <m:r>
                              <a:rPr lang="ko-KR" altLang="en-US" sz="2000" i="1">
                                <a:latin typeface="Cambria Math" panose="02040503050406030204" pitchFamily="18" charset="0"/>
                              </a:rPr>
                              <m:t>𝜆</m:t>
                            </m:r>
                          </m:e>
                        </m:acc>
                      </m:e>
                      <m:sub>
                        <m:r>
                          <a:rPr lang="ko-KR" altLang="en-US" sz="2000" i="1">
                            <a:latin typeface="Cambria Math" panose="02040503050406030204" pitchFamily="18" charset="0"/>
                          </a:rPr>
                          <m:t>𝑙</m:t>
                        </m:r>
                      </m:sub>
                    </m:sSub>
                    <m:r>
                      <a:rPr lang="ko-KR" altLang="en-US" sz="2000">
                        <a:latin typeface="Cambria Math" panose="02040503050406030204" pitchFamily="18" charset="0"/>
                      </a:rPr>
                      <m:t>=</m:t>
                    </m:r>
                    <m:f>
                      <m:fPr>
                        <m:ctrlPr>
                          <a:rPr lang="ko-KR" altLang="en-US" sz="2000" i="1">
                            <a:latin typeface="Cambria Math" panose="02040503050406030204" pitchFamily="18" charset="0"/>
                          </a:rPr>
                        </m:ctrlPr>
                      </m:fPr>
                      <m:num>
                        <m:r>
                          <a:rPr lang="ko-KR" altLang="en-US" sz="2000">
                            <a:latin typeface="Cambria Math" panose="02040503050406030204" pitchFamily="18" charset="0"/>
                          </a:rPr>
                          <m:t>2</m:t>
                        </m:r>
                        <m:sSub>
                          <m:sSubPr>
                            <m:ctrlPr>
                              <a:rPr lang="ko-KR" altLang="en-US" sz="2000" i="1">
                                <a:latin typeface="Cambria Math" panose="02040503050406030204" pitchFamily="18" charset="0"/>
                              </a:rPr>
                            </m:ctrlPr>
                          </m:sSubPr>
                          <m:e>
                            <m:r>
                              <a:rPr lang="ko-KR" altLang="en-US" sz="2000" i="1">
                                <a:latin typeface="Cambria Math" panose="02040503050406030204" pitchFamily="18" charset="0"/>
                              </a:rPr>
                              <m:t>𝜆</m:t>
                            </m:r>
                          </m:e>
                          <m:sub>
                            <m:r>
                              <a:rPr lang="ko-KR" altLang="en-US" sz="2000" i="1">
                                <a:latin typeface="Cambria Math" panose="02040503050406030204" pitchFamily="18" charset="0"/>
                              </a:rPr>
                              <m:t>𝑙</m:t>
                            </m:r>
                          </m:sub>
                        </m:sSub>
                      </m:num>
                      <m:den>
                        <m:sSub>
                          <m:sSubPr>
                            <m:ctrlPr>
                              <a:rPr lang="ko-KR" altLang="en-US" sz="2000" i="1">
                                <a:latin typeface="Cambria Math" panose="02040503050406030204" pitchFamily="18" charset="0"/>
                              </a:rPr>
                            </m:ctrlPr>
                          </m:sSubPr>
                          <m:e>
                            <m:r>
                              <a:rPr lang="ko-KR" altLang="en-US" sz="2000" i="1">
                                <a:latin typeface="Cambria Math" panose="02040503050406030204" pitchFamily="18" charset="0"/>
                              </a:rPr>
                              <m:t>𝜆</m:t>
                            </m:r>
                          </m:e>
                          <m:sub>
                            <m:r>
                              <a:rPr lang="ko-KR" altLang="en-US" sz="2000" i="1">
                                <a:latin typeface="Cambria Math" panose="02040503050406030204" pitchFamily="18" charset="0"/>
                              </a:rPr>
                              <m:t>𝑚𝑎𝑥</m:t>
                            </m:r>
                          </m:sub>
                        </m:sSub>
                      </m:den>
                    </m:f>
                    <m:r>
                      <a:rPr lang="ko-KR" altLang="en-US" sz="2000">
                        <a:latin typeface="Cambria Math" panose="02040503050406030204" pitchFamily="18" charset="0"/>
                      </a:rPr>
                      <m:t>−1</m:t>
                    </m:r>
                  </m:oMath>
                </a14:m>
                <a:r>
                  <a:rPr lang="ko-KR" altLang="en-US" sz="2000" dirty="0" smtClean="0"/>
                  <a:t>을 </a:t>
                </a:r>
                <a:r>
                  <a:rPr lang="ko-KR" altLang="en-US" sz="2000" dirty="0" smtClean="0"/>
                  <a:t>사용 </a:t>
                </a:r>
                <a:r>
                  <a:rPr lang="ko-KR" altLang="en-US" sz="2000" dirty="0" smtClean="0">
                    <a:latin typeface="맑은 고딕" panose="020B0503020000020004" pitchFamily="50" charset="-127"/>
                    <a:ea typeface="맑은 고딕" panose="020B0503020000020004" pitchFamily="50" charset="-127"/>
                  </a:rPr>
                  <a:t>⇒</a:t>
                </a:r>
                <a:r>
                  <a:rPr lang="en-US" altLang="ko-KR" sz="2000" dirty="0" smtClean="0"/>
                  <a:t> </a:t>
                </a:r>
                <a14:m>
                  <m:oMath xmlns:m="http://schemas.openxmlformats.org/officeDocument/2006/math">
                    <m:sSub>
                      <m:sSubPr>
                        <m:ctrlPr>
                          <a:rPr lang="ko-KR" altLang="ko-KR" sz="2000" i="1">
                            <a:latin typeface="Cambria Math" panose="02040503050406030204" pitchFamily="18" charset="0"/>
                          </a:rPr>
                        </m:ctrlPr>
                      </m:sSubPr>
                      <m:e>
                        <m:acc>
                          <m:accPr>
                            <m:chr m:val="̃"/>
                            <m:ctrlPr>
                              <a:rPr lang="ko-KR" altLang="ko-KR" sz="2000" i="1">
                                <a:latin typeface="Cambria Math" panose="02040503050406030204" pitchFamily="18" charset="0"/>
                              </a:rPr>
                            </m:ctrlPr>
                          </m:accPr>
                          <m:e>
                            <m:r>
                              <a:rPr lang="en-US" altLang="ko-KR" sz="2000" i="1">
                                <a:latin typeface="Cambria Math" panose="02040503050406030204" pitchFamily="18" charset="0"/>
                              </a:rPr>
                              <m:t>𝜆</m:t>
                            </m:r>
                          </m:e>
                        </m:acc>
                      </m:e>
                      <m:sub>
                        <m:r>
                          <a:rPr lang="en-US" altLang="ko-KR" sz="2000" i="1">
                            <a:latin typeface="Cambria Math" panose="02040503050406030204" pitchFamily="18" charset="0"/>
                          </a:rPr>
                          <m:t>𝑙</m:t>
                        </m:r>
                      </m:sub>
                    </m:sSub>
                    <m:r>
                      <a:rPr lang="en-US" altLang="ko-KR" sz="2000" i="1" smtClean="0">
                        <a:latin typeface="Cambria Math" panose="02040503050406030204" pitchFamily="18" charset="0"/>
                        <a:ea typeface="Cambria Math" panose="02040503050406030204" pitchFamily="18" charset="0"/>
                      </a:rPr>
                      <m:t>∈</m:t>
                    </m:r>
                    <m:r>
                      <a:rPr lang="en-US" altLang="ko-KR" sz="2000" b="0" i="1" smtClean="0">
                        <a:latin typeface="Cambria Math" panose="02040503050406030204" pitchFamily="18" charset="0"/>
                        <a:ea typeface="Cambria Math" panose="02040503050406030204" pitchFamily="18" charset="0"/>
                      </a:rPr>
                      <m:t>[−1,1]</m:t>
                    </m:r>
                  </m:oMath>
                </a14:m>
                <a:endParaRPr lang="en-US" altLang="ko-KR" sz="2000" dirty="0" smtClean="0"/>
              </a:p>
              <a:p>
                <a:pPr lvl="2"/>
                <a:r>
                  <a:rPr lang="ko-KR" altLang="en-US" sz="2000" dirty="0" smtClean="0"/>
                  <a:t>행렬의 행태</a:t>
                </a:r>
                <a:endParaRPr lang="en-US" altLang="ko-KR" sz="2000" dirty="0" smtClean="0"/>
              </a:p>
              <a:p>
                <a:pPr lvl="3"/>
                <a14:m>
                  <m:oMath xmlns:m="http://schemas.openxmlformats.org/officeDocument/2006/math">
                    <m:acc>
                      <m:accPr>
                        <m:chr m:val="̃"/>
                        <m:ctrlPr>
                          <a:rPr lang="ko-KR" altLang="ko-KR" b="1" i="1">
                            <a:latin typeface="Cambria Math" panose="02040503050406030204" pitchFamily="18" charset="0"/>
                          </a:rPr>
                        </m:ctrlPr>
                      </m:accPr>
                      <m:e>
                        <m:r>
                          <a:rPr lang="en-US" altLang="ko-KR" b="1" i="1">
                            <a:latin typeface="Cambria Math" panose="02040503050406030204" pitchFamily="18" charset="0"/>
                          </a:rPr>
                          <m:t>𝚲</m:t>
                        </m:r>
                      </m:e>
                    </m:acc>
                    <m:r>
                      <a:rPr lang="en-US" altLang="ko-KR" i="1">
                        <a:latin typeface="Cambria Math" panose="02040503050406030204" pitchFamily="18" charset="0"/>
                      </a:rPr>
                      <m:t>=</m:t>
                    </m:r>
                    <m:f>
                      <m:fPr>
                        <m:ctrlPr>
                          <a:rPr lang="ko-KR" altLang="ko-KR" i="1">
                            <a:latin typeface="Cambria Math" panose="02040503050406030204" pitchFamily="18" charset="0"/>
                          </a:rPr>
                        </m:ctrlPr>
                      </m:fPr>
                      <m:num>
                        <m:r>
                          <a:rPr lang="en-US" altLang="ko-KR" i="1">
                            <a:latin typeface="Cambria Math" panose="02040503050406030204" pitchFamily="18" charset="0"/>
                          </a:rPr>
                          <m:t>2</m:t>
                        </m:r>
                        <m:r>
                          <a:rPr lang="en-US" altLang="ko-KR" b="1" i="1">
                            <a:latin typeface="Cambria Math" panose="02040503050406030204" pitchFamily="18" charset="0"/>
                          </a:rPr>
                          <m:t>𝚲</m:t>
                        </m:r>
                      </m:num>
                      <m:den>
                        <m:sSub>
                          <m:sSubPr>
                            <m:ctrlPr>
                              <a:rPr lang="ko-KR" altLang="ko-KR" i="1">
                                <a:latin typeface="Cambria Math" panose="02040503050406030204" pitchFamily="18" charset="0"/>
                              </a:rPr>
                            </m:ctrlPr>
                          </m:sSubPr>
                          <m:e>
                            <m:r>
                              <a:rPr lang="en-US" altLang="ko-KR" i="1">
                                <a:latin typeface="Cambria Math" panose="02040503050406030204" pitchFamily="18" charset="0"/>
                              </a:rPr>
                              <m:t>𝜆</m:t>
                            </m:r>
                          </m:e>
                          <m:sub>
                            <m:r>
                              <a:rPr lang="en-US" altLang="ko-KR" i="1">
                                <a:latin typeface="Cambria Math" panose="02040503050406030204" pitchFamily="18" charset="0"/>
                              </a:rPr>
                              <m:t>𝑚𝑎𝑥</m:t>
                            </m:r>
                          </m:sub>
                        </m:sSub>
                      </m:den>
                    </m:f>
                    <m:r>
                      <a:rPr lang="en-US" altLang="ko-KR" i="1">
                        <a:latin typeface="Cambria Math" panose="02040503050406030204" pitchFamily="18" charset="0"/>
                      </a:rPr>
                      <m:t>−</m:t>
                    </m:r>
                    <m:r>
                      <a:rPr lang="en-US" altLang="ko-KR" b="1" i="1">
                        <a:latin typeface="Cambria Math" panose="02040503050406030204" pitchFamily="18" charset="0"/>
                      </a:rPr>
                      <m:t>𝐈</m:t>
                    </m:r>
                  </m:oMath>
                </a14:m>
                <a:endParaRPr lang="ko-KR" altLang="ko-KR" dirty="0"/>
              </a:p>
              <a:p>
                <a:pPr lvl="2"/>
                <a:r>
                  <a:rPr lang="en-US" altLang="ko-KR" sz="2000" dirty="0" err="1"/>
                  <a:t>Cheby</a:t>
                </a:r>
                <a:r>
                  <a:rPr lang="en-US" altLang="ko-KR" sz="2000" dirty="0"/>
                  <a:t>-Filter</a:t>
                </a:r>
                <a:endParaRPr lang="en-US" altLang="ko-KR" sz="2000" dirty="0" smtClean="0"/>
              </a:p>
              <a:p>
                <a:pPr lvl="2"/>
                <a:endParaRPr lang="en-US" altLang="ko-KR" sz="2000" dirty="0" smtClean="0"/>
              </a:p>
              <a:p>
                <a:pPr lvl="2"/>
                <a:endParaRPr lang="en-US" altLang="ko-KR" sz="2000" dirty="0" smtClean="0"/>
              </a:p>
              <a:p>
                <a:pPr lvl="1"/>
                <a:endParaRPr lang="en-US" altLang="ko-KR" sz="2000" dirty="0"/>
              </a:p>
              <a:p>
                <a:pPr lvl="1"/>
                <a:endParaRPr lang="en-US" altLang="ko-KR" sz="2000" dirty="0" smtClean="0"/>
              </a:p>
              <a:p>
                <a:pPr lvl="2"/>
                <a:endParaRPr lang="ko-KR" altLang="en-US" sz="1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3B005C09-4969-45AE-9ED9-2D9D5C80EB5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76</a:t>
            </a:fld>
            <a:endParaRPr lang="en-US"/>
          </a:p>
        </p:txBody>
      </p:sp>
      <mc:AlternateContent xmlns:mc="http://schemas.openxmlformats.org/markup-compatibility/2006" xmlns:a14="http://schemas.microsoft.com/office/drawing/2010/main">
        <mc:Choice Requires="a14">
          <p:sp>
            <p:nvSpPr>
              <p:cNvPr id="10" name="Rectangle 9"/>
              <p:cNvSpPr/>
              <p:nvPr/>
            </p:nvSpPr>
            <p:spPr>
              <a:xfrm>
                <a:off x="3200400" y="5029200"/>
                <a:ext cx="2251707"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ko-KR" altLang="en-US">
                          <a:latin typeface="Cambria Math" panose="02040503050406030204" pitchFamily="18" charset="0"/>
                        </a:rPr>
                        <m:t>γ</m:t>
                      </m:r>
                      <m:d>
                        <m:dPr>
                          <m:ctrlPr>
                            <a:rPr lang="ko-KR" altLang="en-US" i="1">
                              <a:latin typeface="Cambria Math" panose="02040503050406030204" pitchFamily="18" charset="0"/>
                            </a:rPr>
                          </m:ctrlPr>
                        </m:dPr>
                        <m:e>
                          <m:r>
                            <a:rPr lang="ko-KR" altLang="en-US" b="1" i="0">
                              <a:latin typeface="Cambria Math" panose="02040503050406030204" pitchFamily="18" charset="0"/>
                            </a:rPr>
                            <m:t>𝚲</m:t>
                          </m:r>
                        </m:e>
                      </m:d>
                      <m:r>
                        <a:rPr lang="ko-KR" altLang="en-US" b="0" i="0">
                          <a:latin typeface="Cambria Math" panose="02040503050406030204" pitchFamily="18" charset="0"/>
                        </a:rPr>
                        <m:t>=</m:t>
                      </m:r>
                      <m:nary>
                        <m:naryPr>
                          <m:chr m:val="∑"/>
                          <m:limLoc m:val="undOvr"/>
                          <m:ctrlPr>
                            <a:rPr lang="ko-KR" altLang="en-US" b="0" i="1">
                              <a:latin typeface="Cambria Math" panose="02040503050406030204" pitchFamily="18" charset="0"/>
                            </a:rPr>
                          </m:ctrlPr>
                        </m:naryPr>
                        <m:sub>
                          <m:r>
                            <a:rPr lang="ko-KR" altLang="en-US" b="0" i="1">
                              <a:latin typeface="Cambria Math" panose="02040503050406030204" pitchFamily="18" charset="0"/>
                            </a:rPr>
                            <m:t>𝑘</m:t>
                          </m:r>
                          <m:r>
                            <a:rPr lang="ko-KR" altLang="en-US" b="0" i="0">
                              <a:latin typeface="Cambria Math" panose="02040503050406030204" pitchFamily="18" charset="0"/>
                            </a:rPr>
                            <m:t>=0</m:t>
                          </m:r>
                        </m:sub>
                        <m:sup>
                          <m:r>
                            <a:rPr lang="ko-KR" altLang="en-US" b="0" i="1">
                              <a:latin typeface="Cambria Math" panose="02040503050406030204" pitchFamily="18" charset="0"/>
                            </a:rPr>
                            <m:t>𝐾</m:t>
                          </m:r>
                        </m:sup>
                        <m:e>
                          <m:sSub>
                            <m:sSubPr>
                              <m:ctrlPr>
                                <a:rPr lang="ko-KR" altLang="en-US" b="0" i="1">
                                  <a:latin typeface="Cambria Math" panose="02040503050406030204" pitchFamily="18" charset="0"/>
                                </a:rPr>
                              </m:ctrlPr>
                            </m:sSubPr>
                            <m:e>
                              <m:r>
                                <a:rPr lang="ko-KR" altLang="en-US" b="0" i="1">
                                  <a:latin typeface="Cambria Math" panose="02040503050406030204" pitchFamily="18" charset="0"/>
                                </a:rPr>
                                <m:t>𝜃</m:t>
                              </m:r>
                            </m:e>
                            <m:sub>
                              <m:r>
                                <a:rPr lang="ko-KR" altLang="en-US" b="0" i="1">
                                  <a:latin typeface="Cambria Math" panose="02040503050406030204" pitchFamily="18" charset="0"/>
                                </a:rPr>
                                <m:t>𝑘</m:t>
                              </m:r>
                            </m:sub>
                          </m:sSub>
                          <m:sSub>
                            <m:sSubPr>
                              <m:ctrlPr>
                                <a:rPr lang="ko-KR" altLang="en-US" b="0" i="1">
                                  <a:latin typeface="Cambria Math" panose="02040503050406030204" pitchFamily="18" charset="0"/>
                                </a:rPr>
                              </m:ctrlPr>
                            </m:sSubPr>
                            <m:e>
                              <m:r>
                                <a:rPr lang="ko-KR" altLang="en-US" b="0" i="1">
                                  <a:latin typeface="Cambria Math" panose="02040503050406030204" pitchFamily="18" charset="0"/>
                                </a:rPr>
                                <m:t>𝑇</m:t>
                              </m:r>
                            </m:e>
                            <m:sub>
                              <m:r>
                                <a:rPr lang="ko-KR" altLang="en-US" b="0" i="1">
                                  <a:latin typeface="Cambria Math" panose="02040503050406030204" pitchFamily="18" charset="0"/>
                                </a:rPr>
                                <m:t>𝑘</m:t>
                              </m:r>
                            </m:sub>
                          </m:sSub>
                        </m:e>
                      </m:nary>
                      <m:d>
                        <m:dPr>
                          <m:ctrlPr>
                            <a:rPr lang="ko-KR" altLang="en-US" b="0" i="1">
                              <a:latin typeface="Cambria Math" panose="02040503050406030204" pitchFamily="18" charset="0"/>
                            </a:rPr>
                          </m:ctrlPr>
                        </m:dPr>
                        <m:e>
                          <m:acc>
                            <m:accPr>
                              <m:chr m:val="̃"/>
                              <m:ctrlPr>
                                <a:rPr lang="ko-KR" altLang="en-US" b="0" i="1">
                                  <a:latin typeface="Cambria Math" panose="02040503050406030204" pitchFamily="18" charset="0"/>
                                </a:rPr>
                              </m:ctrlPr>
                            </m:accPr>
                            <m:e>
                              <m:r>
                                <a:rPr lang="ko-KR" altLang="en-US" b="1" i="0">
                                  <a:latin typeface="Cambria Math" panose="02040503050406030204" pitchFamily="18" charset="0"/>
                                </a:rPr>
                                <m:t>𝚲</m:t>
                              </m:r>
                            </m:e>
                          </m:acc>
                        </m:e>
                      </m:d>
                    </m:oMath>
                  </m:oMathPara>
                </a14:m>
                <a:endParaRPr lang="ko-KR" altLang="en-US" dirty="0"/>
              </a:p>
            </p:txBody>
          </p:sp>
        </mc:Choice>
        <mc:Fallback xmlns="">
          <p:sp>
            <p:nvSpPr>
              <p:cNvPr id="10" name="Rectangle 9"/>
              <p:cNvSpPr>
                <a:spLocks noRot="1" noChangeAspect="1" noMove="1" noResize="1" noEditPoints="1" noAdjustHandles="1" noChangeArrowheads="1" noChangeShapeType="1" noTextEdit="1"/>
              </p:cNvSpPr>
              <p:nvPr/>
            </p:nvSpPr>
            <p:spPr>
              <a:xfrm>
                <a:off x="3200400" y="5029200"/>
                <a:ext cx="2251707" cy="871457"/>
              </a:xfrm>
              <a:prstGeom prst="rect">
                <a:avLst/>
              </a:prstGeom>
              <a:blipFill>
                <a:blip r:embed="rId3"/>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51613240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smtClean="0"/>
                  <a:t>Cheby-Filter (cont’d)</a:t>
                </a:r>
              </a:p>
              <a:p>
                <a:pPr lvl="1"/>
                <a:r>
                  <a:rPr lang="en-US" altLang="ko-KR" sz="1800" dirty="0"/>
                  <a:t>The process of applying the </a:t>
                </a:r>
                <a:r>
                  <a:rPr lang="en-US" altLang="ko-KR" sz="1800" dirty="0" err="1"/>
                  <a:t>Cheby</a:t>
                </a:r>
                <a:r>
                  <a:rPr lang="en-US" altLang="ko-KR" sz="1800" dirty="0"/>
                  <a:t>-Filter on a graph signal f can be </a:t>
                </a:r>
                <a:r>
                  <a:rPr lang="en-US" altLang="ko-KR" sz="1800" dirty="0" smtClean="0"/>
                  <a:t>defined as:</a:t>
                </a:r>
              </a:p>
              <a:p>
                <a:pPr lvl="1"/>
                <a:endParaRPr lang="en-US" altLang="ko-KR" sz="1800" dirty="0"/>
              </a:p>
              <a:p>
                <a:pPr lvl="1"/>
                <a:endParaRPr lang="en-US" altLang="ko-KR" sz="1800" dirty="0" smtClean="0"/>
              </a:p>
              <a:p>
                <a:pPr lvl="1"/>
                <a:r>
                  <a:rPr lang="ko-KR" altLang="en-US" sz="1600" dirty="0" smtClean="0"/>
                  <a:t>위 식에서 </a:t>
                </a:r>
                <a14:m>
                  <m:oMath xmlns:m="http://schemas.openxmlformats.org/officeDocument/2006/math">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sSub>
                      <m:sSubPr>
                        <m:ctrlPr>
                          <a:rPr lang="ko-KR" altLang="en-US" sz="1600" i="1">
                            <a:latin typeface="Cambria Math" panose="02040503050406030204" pitchFamily="18" charset="0"/>
                          </a:rPr>
                        </m:ctrlPr>
                      </m:sSubPr>
                      <m:e>
                        <m:r>
                          <a:rPr lang="ko-KR" altLang="en-US" sz="1600" i="1">
                            <a:latin typeface="Cambria Math" panose="02040503050406030204" pitchFamily="18" charset="0"/>
                          </a:rPr>
                          <m:t>𝑇</m:t>
                        </m:r>
                      </m:e>
                      <m:sub>
                        <m:r>
                          <a:rPr lang="ko-KR" altLang="en-US" sz="1600" i="1">
                            <a:latin typeface="Cambria Math" panose="02040503050406030204" pitchFamily="18" charset="0"/>
                          </a:rPr>
                          <m:t>𝑘</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acc>
                      </m:e>
                    </m:d>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oMath>
                </a14:m>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where   </a:t>
                </a:r>
                <a14:m>
                  <m:oMath xmlns:m="http://schemas.openxmlformats.org/officeDocument/2006/math">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num>
                      <m:den>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𝑚𝑎𝑥</m:t>
                            </m:r>
                          </m:sub>
                        </m:sSub>
                      </m:den>
                    </m:f>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oMath>
                </a14:m>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lvl="1"/>
                <a:r>
                  <a:rPr lang="ko-KR" altLang="en-US" sz="1600" kern="100" dirty="0" smtClean="0">
                    <a:latin typeface="맑은 고딕" panose="020B0503020000020004" pitchFamily="50" charset="-127"/>
                    <a:ea typeface="맑은 고딕" panose="020B0503020000020004" pitchFamily="50" charset="-127"/>
                    <a:cs typeface="Times New Roman" panose="02020603050405020304" pitchFamily="18" charset="0"/>
                  </a:rPr>
                  <a:t>따라서</a:t>
                </a:r>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lvl="1"/>
                <a:endPar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endParaRPr>
              </a:p>
              <a:p>
                <a:pPr lvl="1"/>
                <a:r>
                  <a:rPr lang="en-US" altLang="ko-KR" sz="1600" kern="100" dirty="0">
                    <a:ea typeface="맑은 고딕" panose="020B0503020000020004" pitchFamily="50" charset="-127"/>
                    <a:cs typeface="Times New Roman" panose="02020603050405020304" pitchFamily="18" charset="0"/>
                  </a:rPr>
                  <a:t>Hence, the </a:t>
                </a:r>
                <a:r>
                  <a:rPr lang="en-US" altLang="ko-KR" sz="1600" kern="100" dirty="0" err="1">
                    <a:ea typeface="맑은 고딕" panose="020B0503020000020004" pitchFamily="50" charset="-127"/>
                    <a:cs typeface="Times New Roman" panose="02020603050405020304" pitchFamily="18" charset="0"/>
                  </a:rPr>
                  <a:t>Cheby</a:t>
                </a:r>
                <a:r>
                  <a:rPr lang="en-US" altLang="ko-KR" sz="1600" kern="100" dirty="0">
                    <a:ea typeface="맑은 고딕" panose="020B0503020000020004" pitchFamily="50" charset="-127"/>
                    <a:cs typeface="Times New Roman" panose="02020603050405020304" pitchFamily="18" charset="0"/>
                  </a:rPr>
                  <a:t>-Filter still enjoys the advantages of </a:t>
                </a:r>
                <a:r>
                  <a:rPr lang="en-US" altLang="ko-KR" sz="1600" kern="100" dirty="0" smtClean="0">
                    <a:ea typeface="맑은 고딕" panose="020B0503020000020004" pitchFamily="50" charset="-127"/>
                    <a:cs typeface="Times New Roman" panose="02020603050405020304" pitchFamily="18" charset="0"/>
                  </a:rPr>
                  <a:t>Poly-Filter</a:t>
                </a:r>
                <a:r>
                  <a:rPr lang="en-US" altLang="ko-KR" sz="1400" kern="100" dirty="0" smtClean="0">
                    <a:ea typeface="맑은 고딕" panose="020B0503020000020004" pitchFamily="50" charset="-127"/>
                    <a:cs typeface="Times New Roman" panose="02020603050405020304" pitchFamily="18" charset="0"/>
                  </a:rPr>
                  <a:t>, </a:t>
                </a:r>
                <a:r>
                  <a:rPr lang="ko-KR" altLang="en-US" sz="1400" kern="100" dirty="0" smtClean="0">
                    <a:ea typeface="맑은 고딕" panose="020B0503020000020004" pitchFamily="50" charset="-127"/>
                    <a:cs typeface="Times New Roman" panose="02020603050405020304" pitchFamily="18" charset="0"/>
                  </a:rPr>
                  <a:t>하지만 학습 과정에서 더욱 안정적</a:t>
                </a:r>
                <a:endParaRPr lang="ko-KR" altLang="ko-KR" sz="1600" kern="100" dirty="0">
                  <a:ea typeface="맑은 고딕" panose="020B0503020000020004" pitchFamily="50" charset="-127"/>
                  <a:cs typeface="Times New Roman" panose="02020603050405020304" pitchFamily="18" charset="0"/>
                </a:endParaRPr>
              </a:p>
              <a:p>
                <a:pPr lvl="1"/>
                <a:endParaRPr lang="en-US" altLang="ko-KR" sz="1600" dirty="0"/>
              </a:p>
              <a:p>
                <a:pPr lvl="1"/>
                <a:endParaRPr lang="en-US" altLang="ko-KR" sz="1600" dirty="0" smtClean="0"/>
              </a:p>
              <a:p>
                <a:pPr lvl="2"/>
                <a:endParaRPr lang="ko-KR" altLang="en-US" sz="1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r="-941" b="-7852"/>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3B05DE92-C70E-4C7A-AF8F-3FCF86F22DED}"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77</a:t>
            </a:fld>
            <a:endParaRPr lang="en-US"/>
          </a:p>
        </p:txBody>
      </p:sp>
      <mc:AlternateContent xmlns:mc="http://schemas.openxmlformats.org/markup-compatibility/2006" xmlns:a14="http://schemas.microsoft.com/office/drawing/2010/main">
        <mc:Choice Requires="a14">
          <p:sp>
            <p:nvSpPr>
              <p:cNvPr id="7" name="Rectangle 6"/>
              <p:cNvSpPr/>
              <p:nvPr/>
            </p:nvSpPr>
            <p:spPr>
              <a:xfrm>
                <a:off x="2797268" y="2859128"/>
                <a:ext cx="4126707" cy="7848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en-US" sz="1600" b="1" i="1">
                              <a:latin typeface="Cambria Math" panose="02040503050406030204" pitchFamily="18" charset="0"/>
                            </a:rPr>
                          </m:ctrlPr>
                        </m:sSupPr>
                        <m:e>
                          <m:r>
                            <a:rPr lang="ko-KR" altLang="en-US" sz="1600" b="1">
                              <a:latin typeface="Cambria Math" panose="02040503050406030204" pitchFamily="18" charset="0"/>
                            </a:rPr>
                            <m:t>𝐟</m:t>
                          </m:r>
                        </m:e>
                        <m:sup>
                          <m:r>
                            <a:rPr lang="ko-KR" altLang="en-US" sz="1600" b="0" i="0">
                              <a:latin typeface="Cambria Math" panose="02040503050406030204" pitchFamily="18" charset="0"/>
                            </a:rPr>
                            <m:t>′</m:t>
                          </m:r>
                        </m:sup>
                      </m:sSup>
                      <m:r>
                        <a:rPr lang="ko-KR" altLang="en-US" sz="1600" b="0" i="0">
                          <a:latin typeface="Cambria Math" panose="02040503050406030204" pitchFamily="18" charset="0"/>
                        </a:rPr>
                        <m:t>=</m:t>
                      </m:r>
                      <m:r>
                        <a:rPr lang="ko-KR" altLang="en-US" sz="1600" b="1" i="0">
                          <a:latin typeface="Cambria Math" panose="02040503050406030204" pitchFamily="18" charset="0"/>
                        </a:rPr>
                        <m:t>𝐔</m:t>
                      </m:r>
                      <m:nary>
                        <m:naryPr>
                          <m:chr m:val="∑"/>
                          <m:limLoc m:val="undOvr"/>
                          <m:ctrlPr>
                            <a:rPr lang="ko-KR" altLang="en-US" sz="1600" b="1" i="1">
                              <a:latin typeface="Cambria Math" panose="02040503050406030204" pitchFamily="18" charset="0"/>
                            </a:rPr>
                          </m:ctrlPr>
                        </m:naryPr>
                        <m:sub>
                          <m:r>
                            <a:rPr lang="ko-KR" altLang="en-US" sz="1600" b="0" i="1">
                              <a:latin typeface="Cambria Math" panose="02040503050406030204" pitchFamily="18" charset="0"/>
                            </a:rPr>
                            <m:t>𝑘</m:t>
                          </m:r>
                          <m:r>
                            <a:rPr lang="ko-KR" altLang="en-US" sz="1600" b="0" i="0">
                              <a:latin typeface="Cambria Math" panose="02040503050406030204" pitchFamily="18" charset="0"/>
                            </a:rPr>
                            <m:t>=0</m:t>
                          </m:r>
                        </m:sub>
                        <m:sup>
                          <m:r>
                            <a:rPr lang="ko-KR" altLang="en-US" sz="1600" b="0" i="1">
                              <a:latin typeface="Cambria Math" panose="02040503050406030204" pitchFamily="18" charset="0"/>
                            </a:rPr>
                            <m:t>𝐾</m:t>
                          </m:r>
                        </m:sup>
                        <m:e>
                          <m:sSub>
                            <m:sSubPr>
                              <m:ctrlPr>
                                <a:rPr lang="ko-KR" altLang="en-US" sz="1600" b="0" i="1">
                                  <a:latin typeface="Cambria Math" panose="02040503050406030204" pitchFamily="18" charset="0"/>
                                </a:rPr>
                              </m:ctrlPr>
                            </m:sSubPr>
                            <m:e>
                              <m:r>
                                <a:rPr lang="ko-KR" altLang="en-US" sz="1600" b="0" i="1">
                                  <a:latin typeface="Cambria Math" panose="02040503050406030204" pitchFamily="18" charset="0"/>
                                </a:rPr>
                                <m:t>𝜃</m:t>
                              </m:r>
                            </m:e>
                            <m:sub>
                              <m:r>
                                <a:rPr lang="ko-KR" altLang="en-US" sz="1600" b="0" i="1">
                                  <a:latin typeface="Cambria Math" panose="02040503050406030204" pitchFamily="18" charset="0"/>
                                </a:rPr>
                                <m:t>𝑘</m:t>
                              </m:r>
                            </m:sub>
                          </m:sSub>
                          <m:sSub>
                            <m:sSubPr>
                              <m:ctrlPr>
                                <a:rPr lang="ko-KR" altLang="en-US" sz="1600" b="0" i="1">
                                  <a:latin typeface="Cambria Math" panose="02040503050406030204" pitchFamily="18" charset="0"/>
                                </a:rPr>
                              </m:ctrlPr>
                            </m:sSubPr>
                            <m:e>
                              <m:r>
                                <a:rPr lang="ko-KR" altLang="en-US" sz="1600" b="0" i="1">
                                  <a:latin typeface="Cambria Math" panose="02040503050406030204" pitchFamily="18" charset="0"/>
                                </a:rPr>
                                <m:t>𝑇</m:t>
                              </m:r>
                            </m:e>
                            <m:sub>
                              <m:r>
                                <a:rPr lang="ko-KR" altLang="en-US" sz="1600" b="0" i="1">
                                  <a:latin typeface="Cambria Math" panose="02040503050406030204" pitchFamily="18" charset="0"/>
                                </a:rPr>
                                <m:t>𝑘</m:t>
                              </m:r>
                            </m:sub>
                          </m:sSub>
                        </m:e>
                      </m:nary>
                      <m:d>
                        <m:dPr>
                          <m:ctrlPr>
                            <a:rPr lang="ko-KR" altLang="en-US" sz="1600" b="1" i="1">
                              <a:latin typeface="Cambria Math" panose="02040503050406030204" pitchFamily="18" charset="0"/>
                            </a:rPr>
                          </m:ctrlPr>
                        </m:dPr>
                        <m:e>
                          <m:acc>
                            <m:accPr>
                              <m:chr m:val="̃"/>
                              <m:ctrlPr>
                                <a:rPr lang="ko-KR" altLang="en-US" sz="1600" b="1" i="1">
                                  <a:latin typeface="Cambria Math" panose="02040503050406030204" pitchFamily="18" charset="0"/>
                                </a:rPr>
                              </m:ctrlPr>
                            </m:accPr>
                            <m:e>
                              <m:r>
                                <a:rPr lang="ko-KR" altLang="en-US" sz="1600" b="1" i="0">
                                  <a:latin typeface="Cambria Math" panose="02040503050406030204" pitchFamily="18" charset="0"/>
                                </a:rPr>
                                <m:t>𝚲</m:t>
                              </m:r>
                            </m:e>
                          </m:acc>
                        </m:e>
                      </m:d>
                      <m:sSup>
                        <m:sSupPr>
                          <m:ctrlPr>
                            <a:rPr lang="ko-KR" altLang="en-US" sz="1600" b="1" i="1">
                              <a:latin typeface="Cambria Math" panose="02040503050406030204" pitchFamily="18" charset="0"/>
                            </a:rPr>
                          </m:ctrlPr>
                        </m:sSupPr>
                        <m:e>
                          <m:r>
                            <a:rPr lang="ko-KR" altLang="en-US" sz="1600" b="1" i="0">
                              <a:latin typeface="Cambria Math" panose="02040503050406030204" pitchFamily="18" charset="0"/>
                            </a:rPr>
                            <m:t>𝐔</m:t>
                          </m:r>
                        </m:e>
                        <m:sup>
                          <m:r>
                            <m:rPr>
                              <m:sty m:val="p"/>
                            </m:rPr>
                            <a:rPr lang="ko-KR" altLang="en-US" sz="1600" b="0" i="0">
                              <a:latin typeface="Cambria Math" panose="02040503050406030204" pitchFamily="18" charset="0"/>
                            </a:rPr>
                            <m:t>T</m:t>
                          </m:r>
                        </m:sup>
                      </m:sSup>
                      <m:r>
                        <a:rPr lang="ko-KR" altLang="en-US" sz="1600" b="1" i="0">
                          <a:latin typeface="Cambria Math" panose="02040503050406030204" pitchFamily="18" charset="0"/>
                        </a:rPr>
                        <m:t>𝐟</m:t>
                      </m:r>
                      <m:r>
                        <a:rPr lang="ko-KR" altLang="en-US" sz="1600" b="0" i="0">
                          <a:latin typeface="Cambria Math" panose="02040503050406030204" pitchFamily="18" charset="0"/>
                        </a:rPr>
                        <m:t>=</m:t>
                      </m:r>
                      <m:nary>
                        <m:naryPr>
                          <m:chr m:val="∑"/>
                          <m:limLoc m:val="undOvr"/>
                          <m:ctrlPr>
                            <a:rPr lang="ko-KR" altLang="en-US" sz="1600" b="0" i="1">
                              <a:latin typeface="Cambria Math" panose="02040503050406030204" pitchFamily="18" charset="0"/>
                            </a:rPr>
                          </m:ctrlPr>
                        </m:naryPr>
                        <m:sub>
                          <m:r>
                            <a:rPr lang="ko-KR" altLang="en-US" sz="1600" b="0" i="1">
                              <a:latin typeface="Cambria Math" panose="02040503050406030204" pitchFamily="18" charset="0"/>
                            </a:rPr>
                            <m:t>𝑘</m:t>
                          </m:r>
                          <m:r>
                            <a:rPr lang="ko-KR" altLang="en-US" sz="1600" b="0" i="0">
                              <a:latin typeface="Cambria Math" panose="02040503050406030204" pitchFamily="18" charset="0"/>
                            </a:rPr>
                            <m:t>=0</m:t>
                          </m:r>
                        </m:sub>
                        <m:sup>
                          <m:r>
                            <a:rPr lang="ko-KR" altLang="en-US" sz="1600" b="0" i="1">
                              <a:latin typeface="Cambria Math" panose="02040503050406030204" pitchFamily="18" charset="0"/>
                            </a:rPr>
                            <m:t>𝐾</m:t>
                          </m:r>
                        </m:sup>
                        <m:e>
                          <m:sSub>
                            <m:sSubPr>
                              <m:ctrlPr>
                                <a:rPr lang="ko-KR" altLang="en-US" sz="1600" b="0" i="1">
                                  <a:latin typeface="Cambria Math" panose="02040503050406030204" pitchFamily="18" charset="0"/>
                                </a:rPr>
                              </m:ctrlPr>
                            </m:sSubPr>
                            <m:e>
                              <m:r>
                                <a:rPr lang="ko-KR" altLang="en-US" sz="1600" b="0" i="1">
                                  <a:latin typeface="Cambria Math" panose="02040503050406030204" pitchFamily="18" charset="0"/>
                                </a:rPr>
                                <m:t>𝜃</m:t>
                              </m:r>
                            </m:e>
                            <m:sub>
                              <m:r>
                                <a:rPr lang="ko-KR" altLang="en-US" sz="1600" b="0" i="1">
                                  <a:latin typeface="Cambria Math" panose="02040503050406030204" pitchFamily="18" charset="0"/>
                                </a:rPr>
                                <m:t>𝑘</m:t>
                              </m:r>
                            </m:sub>
                          </m:sSub>
                          <m:r>
                            <a:rPr lang="ko-KR" altLang="en-US" sz="1600" b="1" i="0">
                              <a:latin typeface="Cambria Math" panose="02040503050406030204" pitchFamily="18" charset="0"/>
                            </a:rPr>
                            <m:t>𝐔</m:t>
                          </m:r>
                          <m:sSub>
                            <m:sSubPr>
                              <m:ctrlPr>
                                <a:rPr lang="ko-KR" altLang="en-US" sz="1600" b="1" i="1">
                                  <a:latin typeface="Cambria Math" panose="02040503050406030204" pitchFamily="18" charset="0"/>
                                </a:rPr>
                              </m:ctrlPr>
                            </m:sSubPr>
                            <m:e>
                              <m:r>
                                <a:rPr lang="ko-KR" altLang="en-US" sz="1600" b="0" i="1">
                                  <a:latin typeface="Cambria Math" panose="02040503050406030204" pitchFamily="18" charset="0"/>
                                </a:rPr>
                                <m:t>𝑇</m:t>
                              </m:r>
                            </m:e>
                            <m:sub>
                              <m:r>
                                <a:rPr lang="ko-KR" altLang="en-US" sz="1600" b="0" i="1">
                                  <a:latin typeface="Cambria Math" panose="02040503050406030204" pitchFamily="18" charset="0"/>
                                </a:rPr>
                                <m:t>𝑘</m:t>
                              </m:r>
                            </m:sub>
                          </m:sSub>
                        </m:e>
                      </m:nary>
                      <m:d>
                        <m:dPr>
                          <m:ctrlPr>
                            <a:rPr lang="ko-KR" altLang="en-US" sz="1600" b="0" i="1">
                              <a:latin typeface="Cambria Math" panose="02040503050406030204" pitchFamily="18" charset="0"/>
                            </a:rPr>
                          </m:ctrlPr>
                        </m:dPr>
                        <m:e>
                          <m:acc>
                            <m:accPr>
                              <m:chr m:val="̃"/>
                              <m:ctrlPr>
                                <a:rPr lang="ko-KR" altLang="en-US" sz="1600" b="0" i="1">
                                  <a:latin typeface="Cambria Math" panose="02040503050406030204" pitchFamily="18" charset="0"/>
                                </a:rPr>
                              </m:ctrlPr>
                            </m:accPr>
                            <m:e>
                              <m:r>
                                <a:rPr lang="ko-KR" altLang="en-US" sz="1600" b="1" i="0">
                                  <a:latin typeface="Cambria Math" panose="02040503050406030204" pitchFamily="18" charset="0"/>
                                </a:rPr>
                                <m:t>𝚲</m:t>
                              </m:r>
                            </m:e>
                          </m:acc>
                        </m:e>
                      </m:d>
                      <m:sSup>
                        <m:sSupPr>
                          <m:ctrlPr>
                            <a:rPr lang="ko-KR" altLang="en-US" sz="1600" b="0" i="1">
                              <a:latin typeface="Cambria Math" panose="02040503050406030204" pitchFamily="18" charset="0"/>
                            </a:rPr>
                          </m:ctrlPr>
                        </m:sSupPr>
                        <m:e>
                          <m:r>
                            <a:rPr lang="ko-KR" altLang="en-US" sz="1600" b="1" i="0">
                              <a:latin typeface="Cambria Math" panose="02040503050406030204" pitchFamily="18" charset="0"/>
                            </a:rPr>
                            <m:t>𝐔</m:t>
                          </m:r>
                        </m:e>
                        <m:sup>
                          <m:r>
                            <m:rPr>
                              <m:sty m:val="p"/>
                            </m:rPr>
                            <a:rPr lang="ko-KR" altLang="en-US" sz="1600" b="0" i="0">
                              <a:latin typeface="Cambria Math" panose="02040503050406030204" pitchFamily="18" charset="0"/>
                            </a:rPr>
                            <m:t>T</m:t>
                          </m:r>
                        </m:sup>
                      </m:sSup>
                      <m:r>
                        <a:rPr lang="ko-KR" altLang="en-US" sz="1600" b="1" i="0">
                          <a:latin typeface="Cambria Math" panose="02040503050406030204" pitchFamily="18" charset="0"/>
                        </a:rPr>
                        <m:t>𝐟</m:t>
                      </m:r>
                    </m:oMath>
                  </m:oMathPara>
                </a14:m>
                <a:endParaRPr lang="ko-KR" altLang="en-US" sz="1600" dirty="0"/>
              </a:p>
            </p:txBody>
          </p:sp>
        </mc:Choice>
        <mc:Fallback xmlns="">
          <p:sp>
            <p:nvSpPr>
              <p:cNvPr id="7" name="Rectangle 6"/>
              <p:cNvSpPr>
                <a:spLocks noRot="1" noChangeAspect="1" noMove="1" noResize="1" noEditPoints="1" noAdjustHandles="1" noChangeArrowheads="1" noChangeShapeType="1" noTextEdit="1"/>
              </p:cNvSpPr>
              <p:nvPr/>
            </p:nvSpPr>
            <p:spPr>
              <a:xfrm>
                <a:off x="2797268" y="2859128"/>
                <a:ext cx="4126707" cy="784895"/>
              </a:xfrm>
              <a:prstGeom prst="rect">
                <a:avLst/>
              </a:prstGeom>
              <a:blipFill>
                <a:blip r:embed="rId3"/>
                <a:stretch>
                  <a:fillRect/>
                </a:stretch>
              </a:blipFill>
            </p:spPr>
            <p:txBody>
              <a:bodyPr/>
              <a:lstStyle/>
              <a:p>
                <a:r>
                  <a:rPr lang="ko-KR" altLang="en-US">
                    <a:noFill/>
                  </a:rPr>
                  <a:t> </a:t>
                </a:r>
              </a:p>
            </p:txBody>
          </p:sp>
        </mc:Fallback>
      </mc:AlternateContent>
      <p:sp>
        <p:nvSpPr>
          <p:cNvPr id="8" name="Rectangle 7"/>
          <p:cNvSpPr/>
          <p:nvPr/>
        </p:nvSpPr>
        <p:spPr>
          <a:xfrm>
            <a:off x="2308132" y="4708262"/>
            <a:ext cx="4572000" cy="364972"/>
          </a:xfrm>
          <a:prstGeom prst="rect">
            <a:avLst/>
          </a:prstGeom>
        </p:spPr>
        <p:txBody>
          <a:bodyPr>
            <a:spAutoFit/>
          </a:bodyPr>
          <a:lstStyle/>
          <a:p>
            <a:pPr algn="just" latinLnBrk="1">
              <a:lnSpc>
                <a:spcPct val="107000"/>
              </a:lnSpc>
              <a:spcAft>
                <a:spcPts val="800"/>
              </a:spcAft>
            </a:pPr>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Rectangle 8"/>
              <p:cNvSpPr/>
              <p:nvPr/>
            </p:nvSpPr>
            <p:spPr>
              <a:xfrm>
                <a:off x="1028001" y="4495800"/>
                <a:ext cx="7665239" cy="7898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en-US" sz="1600" b="1" i="1" smtClean="0">
                              <a:latin typeface="Cambria Math" panose="02040503050406030204" pitchFamily="18" charset="0"/>
                            </a:rPr>
                          </m:ctrlPr>
                        </m:sSupPr>
                        <m:e>
                          <m:r>
                            <a:rPr lang="ko-KR" altLang="en-US" sz="1600" b="1">
                              <a:latin typeface="Cambria Math" panose="02040503050406030204" pitchFamily="18" charset="0"/>
                            </a:rPr>
                            <m:t>𝐟</m:t>
                          </m:r>
                        </m:e>
                        <m:sup>
                          <m:r>
                            <a:rPr lang="ko-KR" altLang="en-US" sz="1600">
                              <a:latin typeface="Cambria Math" panose="02040503050406030204" pitchFamily="18" charset="0"/>
                            </a:rPr>
                            <m:t>′</m:t>
                          </m:r>
                        </m:sup>
                      </m:sSup>
                      <m:r>
                        <a:rPr lang="ko-KR" altLang="en-US" sz="1600">
                          <a:latin typeface="Cambria Math" panose="02040503050406030204" pitchFamily="18" charset="0"/>
                        </a:rPr>
                        <m:t>=</m:t>
                      </m:r>
                      <m:nary>
                        <m:naryPr>
                          <m:chr m:val="∑"/>
                          <m:limLoc m:val="undOvr"/>
                          <m:ctrlPr>
                            <a:rPr lang="ko-KR" altLang="en-US" sz="1600" i="1">
                              <a:latin typeface="Cambria Math" panose="02040503050406030204" pitchFamily="18" charset="0"/>
                            </a:rPr>
                          </m:ctrlPr>
                        </m:naryPr>
                        <m:sub>
                          <m:r>
                            <a:rPr lang="ko-KR" altLang="en-US" sz="1600" i="1">
                              <a:latin typeface="Cambria Math" panose="02040503050406030204" pitchFamily="18" charset="0"/>
                            </a:rPr>
                            <m:t>𝑘</m:t>
                          </m:r>
                          <m:r>
                            <a:rPr lang="ko-KR" altLang="en-US" sz="1600">
                              <a:latin typeface="Cambria Math" panose="02040503050406030204" pitchFamily="18" charset="0"/>
                            </a:rPr>
                            <m:t>=0</m:t>
                          </m:r>
                        </m:sub>
                        <m:sup>
                          <m:r>
                            <a:rPr lang="ko-KR" altLang="en-US" sz="1600" i="1">
                              <a:latin typeface="Cambria Math" panose="02040503050406030204" pitchFamily="18" charset="0"/>
                            </a:rPr>
                            <m:t>𝐾</m:t>
                          </m:r>
                        </m:sup>
                        <m:e>
                          <m:sSub>
                            <m:sSubPr>
                              <m:ctrlPr>
                                <a:rPr lang="ko-KR" altLang="en-US" sz="1600" i="1">
                                  <a:latin typeface="Cambria Math" panose="02040503050406030204" pitchFamily="18" charset="0"/>
                                </a:rPr>
                              </m:ctrlPr>
                            </m:sSubPr>
                            <m:e>
                              <m:r>
                                <a:rPr lang="ko-KR" altLang="en-US" sz="1600" i="1">
                                  <a:latin typeface="Cambria Math" panose="02040503050406030204" pitchFamily="18" charset="0"/>
                                </a:rPr>
                                <m:t>𝜃</m:t>
                              </m:r>
                            </m:e>
                            <m:sub>
                              <m:r>
                                <a:rPr lang="ko-KR" altLang="en-US" sz="1600" i="1">
                                  <a:latin typeface="Cambria Math" panose="02040503050406030204" pitchFamily="18" charset="0"/>
                                </a:rPr>
                                <m:t>𝑘</m:t>
                              </m:r>
                            </m:sub>
                          </m:sSub>
                          <m:r>
                            <a:rPr lang="ko-KR" altLang="en-US" sz="1600" b="1">
                              <a:latin typeface="Cambria Math" panose="02040503050406030204" pitchFamily="18" charset="0"/>
                            </a:rPr>
                            <m:t>𝐔</m:t>
                          </m:r>
                          <m:sSub>
                            <m:sSubPr>
                              <m:ctrlPr>
                                <a:rPr lang="ko-KR" altLang="en-US" sz="1600" b="1" i="1">
                                  <a:latin typeface="Cambria Math" panose="02040503050406030204" pitchFamily="18" charset="0"/>
                                </a:rPr>
                              </m:ctrlPr>
                            </m:sSubPr>
                            <m:e>
                              <m:r>
                                <a:rPr lang="ko-KR" altLang="en-US" sz="1600" i="1">
                                  <a:latin typeface="Cambria Math" panose="02040503050406030204" pitchFamily="18" charset="0"/>
                                </a:rPr>
                                <m:t>𝑇</m:t>
                              </m:r>
                            </m:e>
                            <m:sub>
                              <m:r>
                                <a:rPr lang="ko-KR" altLang="en-US" sz="1600" i="1">
                                  <a:latin typeface="Cambria Math" panose="02040503050406030204" pitchFamily="18" charset="0"/>
                                </a:rPr>
                                <m:t>𝑘</m:t>
                              </m:r>
                            </m:sub>
                          </m:sSub>
                        </m:e>
                      </m:nary>
                      <m:d>
                        <m:dPr>
                          <m:ctrlPr>
                            <a:rPr lang="ko-KR" altLang="en-US" sz="1600" i="1">
                              <a:latin typeface="Cambria Math" panose="02040503050406030204" pitchFamily="18" charset="0"/>
                            </a:rPr>
                          </m:ctrlPr>
                        </m:dPr>
                        <m:e>
                          <m:acc>
                            <m:accPr>
                              <m:chr m:val="̃"/>
                              <m:ctrlPr>
                                <a:rPr lang="ko-KR" altLang="en-US" sz="1600" i="1">
                                  <a:latin typeface="Cambria Math" panose="02040503050406030204" pitchFamily="18" charset="0"/>
                                </a:rPr>
                              </m:ctrlPr>
                            </m:accPr>
                            <m:e>
                              <m:r>
                                <a:rPr lang="ko-KR" altLang="en-US" sz="1600" b="1">
                                  <a:latin typeface="Cambria Math" panose="02040503050406030204" pitchFamily="18" charset="0"/>
                                </a:rPr>
                                <m:t>𝚲</m:t>
                              </m:r>
                            </m:e>
                          </m:acc>
                        </m:e>
                      </m:d>
                      <m:sSup>
                        <m:sSupPr>
                          <m:ctrlPr>
                            <a:rPr lang="ko-KR" altLang="en-US" sz="1600" i="1">
                              <a:latin typeface="Cambria Math" panose="02040503050406030204" pitchFamily="18" charset="0"/>
                            </a:rPr>
                          </m:ctrlPr>
                        </m:sSupPr>
                        <m:e>
                          <m:r>
                            <a:rPr lang="ko-KR" altLang="en-US" sz="1600" b="1">
                              <a:latin typeface="Cambria Math" panose="02040503050406030204" pitchFamily="18" charset="0"/>
                            </a:rPr>
                            <m:t>𝐔</m:t>
                          </m:r>
                        </m:e>
                        <m:sup>
                          <m:r>
                            <m:rPr>
                              <m:sty m:val="p"/>
                            </m:rPr>
                            <a:rPr lang="ko-KR" altLang="en-US" sz="1600">
                              <a:latin typeface="Cambria Math" panose="02040503050406030204" pitchFamily="18" charset="0"/>
                            </a:rPr>
                            <m:t>T</m:t>
                          </m:r>
                        </m:sup>
                      </m:sSup>
                      <m:r>
                        <a:rPr lang="ko-KR" altLang="en-US" sz="1600" b="1">
                          <a:latin typeface="Cambria Math" panose="02040503050406030204" pitchFamily="18" charset="0"/>
                        </a:rPr>
                        <m:t>𝐟</m:t>
                      </m:r>
                      <m:r>
                        <a:rPr lang="en-US" altLang="ko-KR" sz="1600" b="1" i="0" smtClean="0">
                          <a:latin typeface="Cambria Math" panose="02040503050406030204" pitchFamily="18" charset="0"/>
                        </a:rPr>
                        <m:t>=</m:t>
                      </m:r>
                      <m:nary>
                        <m:naryPr>
                          <m:chr m:val="∑"/>
                          <m:limLoc m:val="undOvr"/>
                          <m:ctrlPr>
                            <a:rPr lang="ko-KR" altLang="ko-KR" sz="1600" i="1">
                              <a:latin typeface="Cambria Math" panose="02040503050406030204" pitchFamily="18" charset="0"/>
                            </a:rPr>
                          </m:ctrlPr>
                        </m:naryPr>
                        <m:sub>
                          <m:r>
                            <a:rPr lang="en-US" altLang="ko-KR" sz="1600" i="1">
                              <a:latin typeface="Cambria Math" panose="02040503050406030204" pitchFamily="18" charset="0"/>
                            </a:rPr>
                            <m:t>𝑘</m:t>
                          </m:r>
                          <m:r>
                            <a:rPr lang="en-US" altLang="ko-KR" sz="1600" i="1">
                              <a:latin typeface="Cambria Math" panose="02040503050406030204" pitchFamily="18" charset="0"/>
                            </a:rPr>
                            <m:t>=0</m:t>
                          </m:r>
                        </m:sub>
                        <m:sup>
                          <m:r>
                            <a:rPr lang="en-US" altLang="ko-KR" sz="1600" i="1">
                              <a:latin typeface="Cambria Math" panose="02040503050406030204" pitchFamily="18" charset="0"/>
                            </a:rPr>
                            <m:t>𝐾</m:t>
                          </m:r>
                        </m:sup>
                        <m:e>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𝑘</m:t>
                              </m:r>
                            </m:sub>
                          </m:sSub>
                        </m:e>
                      </m:nary>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𝑇</m:t>
                          </m:r>
                        </m:e>
                        <m:sub>
                          <m:r>
                            <a:rPr lang="en-US" altLang="ko-KR" sz="1600" i="1">
                              <a:latin typeface="Cambria Math" panose="02040503050406030204" pitchFamily="18" charset="0"/>
                            </a:rPr>
                            <m:t>𝑘</m:t>
                          </m:r>
                        </m:sub>
                      </m:sSub>
                      <m:d>
                        <m:dPr>
                          <m:ctrlPr>
                            <a:rPr lang="ko-KR" altLang="ko-KR" sz="1600" i="1">
                              <a:latin typeface="Cambria Math" panose="02040503050406030204" pitchFamily="18" charset="0"/>
                            </a:rPr>
                          </m:ctrlPr>
                        </m:d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𝐋</m:t>
                              </m:r>
                            </m:e>
                          </m:acc>
                        </m:e>
                      </m:d>
                      <m:r>
                        <a:rPr lang="en-US" altLang="ko-KR" sz="1600" b="1" i="1">
                          <a:latin typeface="Cambria Math" panose="02040503050406030204" pitchFamily="18" charset="0"/>
                        </a:rPr>
                        <m:t>𝐟</m:t>
                      </m:r>
                      <m:r>
                        <a:rPr lang="en-US" altLang="ko-KR" sz="1600" b="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0</m:t>
                          </m:r>
                        </m:sub>
                      </m:sSub>
                      <m:r>
                        <a:rPr lang="en-US" altLang="ko-KR" sz="1600" b="1" i="1">
                          <a:latin typeface="Cambria Math" panose="02040503050406030204" pitchFamily="18" charset="0"/>
                        </a:rPr>
                        <m:t>𝐈</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1</m:t>
                          </m:r>
                        </m:sub>
                      </m:sSub>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𝑇</m:t>
                          </m:r>
                        </m:e>
                        <m:sub>
                          <m:r>
                            <a:rPr lang="en-US" altLang="ko-KR" sz="1600" i="1">
                              <a:latin typeface="Cambria Math" panose="02040503050406030204" pitchFamily="18" charset="0"/>
                            </a:rPr>
                            <m:t>1</m:t>
                          </m:r>
                        </m:sub>
                      </m:sSub>
                      <m:d>
                        <m:dPr>
                          <m:ctrlPr>
                            <a:rPr lang="ko-KR" altLang="ko-KR" sz="1600" i="1">
                              <a:latin typeface="Cambria Math" panose="02040503050406030204" pitchFamily="18" charset="0"/>
                            </a:rPr>
                          </m:ctrlPr>
                        </m:d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𝐋</m:t>
                              </m:r>
                            </m:e>
                          </m:acc>
                        </m:e>
                      </m:d>
                      <m:r>
                        <a:rPr lang="en-US" altLang="ko-KR" sz="1600" b="1" i="1">
                          <a:latin typeface="Cambria Math" panose="02040503050406030204" pitchFamily="18" charset="0"/>
                        </a:rPr>
                        <m:t>𝐟</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2</m:t>
                          </m:r>
                        </m:sub>
                      </m:sSub>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𝑇</m:t>
                          </m:r>
                        </m:e>
                        <m:sub>
                          <m:r>
                            <a:rPr lang="en-US" altLang="ko-KR" sz="1600" i="1">
                              <a:latin typeface="Cambria Math" panose="02040503050406030204" pitchFamily="18" charset="0"/>
                            </a:rPr>
                            <m:t>2</m:t>
                          </m:r>
                        </m:sub>
                      </m:sSub>
                      <m:d>
                        <m:dPr>
                          <m:ctrlPr>
                            <a:rPr lang="ko-KR" altLang="ko-KR" sz="1600" i="1">
                              <a:latin typeface="Cambria Math" panose="02040503050406030204" pitchFamily="18" charset="0"/>
                            </a:rPr>
                          </m:ctrlPr>
                        </m:d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𝐋</m:t>
                              </m:r>
                            </m:e>
                          </m:acc>
                        </m:e>
                      </m:d>
                      <m:r>
                        <a:rPr lang="en-US" altLang="ko-KR" sz="1600" b="1" i="1">
                          <a:latin typeface="Cambria Math" panose="02040503050406030204" pitchFamily="18" charset="0"/>
                        </a:rPr>
                        <m:t>𝐟</m:t>
                      </m:r>
                      <m:r>
                        <a:rPr lang="en-US" altLang="ko-KR" sz="1600" i="1">
                          <a:latin typeface="Cambria Math" panose="02040503050406030204" pitchFamily="18" charset="0"/>
                        </a:rPr>
                        <m:t>+…+</m:t>
                      </m:r>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𝜃</m:t>
                          </m:r>
                        </m:e>
                        <m:sub>
                          <m:r>
                            <a:rPr lang="en-US" altLang="ko-KR" sz="1600" i="1">
                              <a:latin typeface="Cambria Math" panose="02040503050406030204" pitchFamily="18" charset="0"/>
                            </a:rPr>
                            <m:t>𝐾</m:t>
                          </m:r>
                        </m:sub>
                      </m:sSub>
                      <m:sSub>
                        <m:sSubPr>
                          <m:ctrlPr>
                            <a:rPr lang="ko-KR" altLang="ko-KR" sz="1600" i="1">
                              <a:latin typeface="Cambria Math" panose="02040503050406030204" pitchFamily="18" charset="0"/>
                            </a:rPr>
                          </m:ctrlPr>
                        </m:sSubPr>
                        <m:e>
                          <m:r>
                            <a:rPr lang="en-US" altLang="ko-KR" sz="1600" i="1">
                              <a:latin typeface="Cambria Math" panose="02040503050406030204" pitchFamily="18" charset="0"/>
                            </a:rPr>
                            <m:t>𝑇</m:t>
                          </m:r>
                        </m:e>
                        <m:sub>
                          <m:r>
                            <a:rPr lang="en-US" altLang="ko-KR" sz="1600" i="1">
                              <a:latin typeface="Cambria Math" panose="02040503050406030204" pitchFamily="18" charset="0"/>
                            </a:rPr>
                            <m:t>𝐾</m:t>
                          </m:r>
                        </m:sub>
                      </m:sSub>
                      <m:d>
                        <m:dPr>
                          <m:ctrlPr>
                            <a:rPr lang="ko-KR" altLang="ko-KR" sz="1600" i="1">
                              <a:latin typeface="Cambria Math" panose="02040503050406030204" pitchFamily="18" charset="0"/>
                            </a:rPr>
                          </m:ctrlPr>
                        </m:d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𝐋</m:t>
                              </m:r>
                            </m:e>
                          </m:acc>
                        </m:e>
                      </m:d>
                      <m:r>
                        <a:rPr lang="en-US" altLang="ko-KR" sz="1600" b="1" i="1">
                          <a:latin typeface="Cambria Math" panose="02040503050406030204" pitchFamily="18" charset="0"/>
                        </a:rPr>
                        <m:t>𝐟</m:t>
                      </m:r>
                    </m:oMath>
                  </m:oMathPara>
                </a14:m>
                <a:endParaRPr lang="ko-KR" altLang="ko-KR" sz="1600" dirty="0"/>
              </a:p>
            </p:txBody>
          </p:sp>
        </mc:Choice>
        <mc:Fallback xmlns="">
          <p:sp>
            <p:nvSpPr>
              <p:cNvPr id="9" name="Rectangle 8"/>
              <p:cNvSpPr>
                <a:spLocks noRot="1" noChangeAspect="1" noMove="1" noResize="1" noEditPoints="1" noAdjustHandles="1" noChangeArrowheads="1" noChangeShapeType="1" noTextEdit="1"/>
              </p:cNvSpPr>
              <p:nvPr/>
            </p:nvSpPr>
            <p:spPr>
              <a:xfrm>
                <a:off x="1028001" y="4495800"/>
                <a:ext cx="7665239" cy="789896"/>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1380893" y="5245973"/>
                <a:ext cx="7772400" cy="504369"/>
              </a:xfrm>
              <a:prstGeom prst="rect">
                <a:avLst/>
              </a:prstGeom>
            </p:spPr>
            <p:txBody>
              <a:bodyPr wrap="square">
                <a:spAutoFit/>
              </a:bodyPr>
              <a:lstStyle/>
              <a:p>
                <a:pPr algn="just" latinLnBrk="1">
                  <a:lnSpc>
                    <a:spcPct val="107000"/>
                  </a:lnSpc>
                  <a:spcAft>
                    <a:spcPts val="800"/>
                  </a:spcAft>
                </a:pP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where </a:t>
                </a:r>
                <a14:m>
                  <m:oMath xmlns:m="http://schemas.openxmlformats.org/officeDocument/2006/math">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𝑘</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oMath>
                </a14:m>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with </a:t>
                </a:r>
                <a14:m>
                  <m:oMath xmlns:m="http://schemas.openxmlformats.org/officeDocument/2006/math">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 </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e>
                    </m:d>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e>
                    </m:acc>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num>
                      <m:den>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𝑚𝑎𝑥</m:t>
                            </m:r>
                          </m:sub>
                        </m:sSub>
                      </m:den>
                    </m:f>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oMath>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380893" y="5245973"/>
                <a:ext cx="7772400" cy="504369"/>
              </a:xfrm>
              <a:prstGeom prst="rect">
                <a:avLst/>
              </a:prstGeom>
              <a:blipFill>
                <a:blip r:embed="rId5"/>
                <a:stretch>
                  <a:fillRect l="-471"/>
                </a:stretch>
              </a:blipFill>
            </p:spPr>
            <p:txBody>
              <a:bodyPr/>
              <a:lstStyle/>
              <a:p>
                <a:r>
                  <a:rPr lang="ko-KR" altLang="en-US">
                    <a:noFill/>
                  </a:rPr>
                  <a:t> </a:t>
                </a:r>
              </a:p>
            </p:txBody>
          </p:sp>
        </mc:Fallback>
      </mc:AlternateContent>
      <p:sp>
        <p:nvSpPr>
          <p:cNvPr id="12" name="Rectangle 11"/>
          <p:cNvSpPr/>
          <p:nvPr/>
        </p:nvSpPr>
        <p:spPr>
          <a:xfrm>
            <a:off x="1528646" y="5614080"/>
            <a:ext cx="7476893" cy="388696"/>
          </a:xfrm>
          <a:prstGeom prst="rect">
            <a:avLst/>
          </a:prstGeom>
        </p:spPr>
        <p:txBody>
          <a:bodyPr wrap="square">
            <a:spAutoFit/>
          </a:bodyPr>
          <a:lstStyle/>
          <a:p>
            <a:pPr latinLnBrk="1">
              <a:lnSpc>
                <a:spcPct val="107000"/>
              </a:lnSpc>
              <a:spcAft>
                <a:spcPts val="800"/>
              </a:spcAft>
            </a:pPr>
            <a:r>
              <a:rPr lang="en-US" altLang="ko-KR" kern="100" dirty="0">
                <a:latin typeface="맑은 고딕" panose="020B0503020000020004" pitchFamily="50" charset="-127"/>
                <a:ea typeface="맑은 고딕" panose="020B0503020000020004" pitchFamily="50" charset="-127"/>
                <a:cs typeface="Times New Roman" panose="02020603050405020304" pitchFamily="18" charset="0"/>
              </a:rPr>
              <a:t> </a:t>
            </a:r>
            <a:endParaRPr lang="ko-KR" altLang="ko-KR"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spTree>
    <p:extLst>
      <p:ext uri="{BB962C8B-B14F-4D97-AF65-F5344CB8AC3E}">
        <p14:creationId xmlns:p14="http://schemas.microsoft.com/office/powerpoint/2010/main" val="2215643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a:xfrm>
            <a:off x="1171575" y="1935513"/>
            <a:ext cx="7772400" cy="4114800"/>
          </a:xfrm>
        </p:spPr>
        <p:txBody>
          <a:bodyPr/>
          <a:lstStyle/>
          <a:p>
            <a:r>
              <a:rPr lang="en-US" altLang="ko-KR" sz="2400" dirty="0" err="1" smtClean="0"/>
              <a:t>Cheby</a:t>
            </a:r>
            <a:r>
              <a:rPr lang="en-US" altLang="ko-KR" sz="2400" dirty="0" smtClean="0"/>
              <a:t>-Filter (from the ordinary </a:t>
            </a:r>
            <a:r>
              <a:rPr lang="en-US" altLang="ko-KR" sz="2400" dirty="0" err="1" smtClean="0"/>
              <a:t>NN</a:t>
            </a:r>
            <a:r>
              <a:rPr lang="en-US" altLang="ko-KR" sz="2400" dirty="0" smtClean="0"/>
              <a:t> perspective)</a:t>
            </a:r>
            <a:endParaRPr lang="ko-KR" altLang="en-US" sz="2400" dirty="0"/>
          </a:p>
        </p:txBody>
      </p:sp>
      <p:sp>
        <p:nvSpPr>
          <p:cNvPr id="4" name="Date Placeholder 3"/>
          <p:cNvSpPr>
            <a:spLocks noGrp="1"/>
          </p:cNvSpPr>
          <p:nvPr>
            <p:ph type="dt" sz="half" idx="10"/>
          </p:nvPr>
        </p:nvSpPr>
        <p:spPr/>
        <p:txBody>
          <a:bodyPr/>
          <a:lstStyle/>
          <a:p>
            <a:fld id="{CFDE3E73-0ECB-46C6-98C3-DA044F9FA377}"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78</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2133135" y="2509112"/>
            <a:ext cx="6436043" cy="3517165"/>
          </a:xfrm>
          <a:prstGeom prst="rect">
            <a:avLst/>
          </a:prstGeom>
          <a:noFill/>
          <a:ln>
            <a:noFill/>
          </a:ln>
        </p:spPr>
      </p:pic>
      <p:sp>
        <p:nvSpPr>
          <p:cNvPr id="8" name="Rectangle 7"/>
          <p:cNvSpPr/>
          <p:nvPr/>
        </p:nvSpPr>
        <p:spPr>
          <a:xfrm>
            <a:off x="3315576" y="6050313"/>
            <a:ext cx="3579647" cy="289951"/>
          </a:xfrm>
          <a:prstGeom prst="rect">
            <a:avLst/>
          </a:prstGeom>
        </p:spPr>
        <p:txBody>
          <a:bodyPr wrap="square">
            <a:spAutoFit/>
          </a:bodyPr>
          <a:lstStyle/>
          <a:p>
            <a:pPr algn="just" latinLnBrk="1">
              <a:lnSpc>
                <a:spcPct val="107000"/>
              </a:lnSpc>
              <a:spcAft>
                <a:spcPts val="800"/>
              </a:spcAft>
            </a:pPr>
            <a:r>
              <a:rPr lang="en-US" altLang="ko-KR" sz="1200" u="sng" kern="100" dirty="0" smtClean="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https</a:t>
            </a:r>
            <a:r>
              <a:rPr lang="en-US" altLang="ko-KR" sz="12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a:t>
            </a:r>
            <a:r>
              <a:rPr lang="en-US" altLang="ko-KR" sz="12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distill.pub</a:t>
            </a:r>
            <a:r>
              <a:rPr lang="en-US" altLang="ko-KR" sz="12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/2021/understanding-</a:t>
            </a:r>
            <a:r>
              <a:rPr lang="en-US" altLang="ko-KR" sz="1200" u="sng" kern="100" dirty="0" err="1">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gnns</a:t>
            </a:r>
            <a:r>
              <a:rPr lang="en-US" altLang="ko-KR" sz="1200" u="sng" kern="100" dirty="0">
                <a:solidFill>
                  <a:srgbClr val="0000FF"/>
                </a:solidFill>
                <a:latin typeface="맑은 고딕" panose="020B0503020000020004" pitchFamily="50" charset="-127"/>
                <a:ea typeface="맑은 고딕" panose="020B0503020000020004" pitchFamily="50" charset="-127"/>
                <a:cs typeface="Times New Roman" panose="02020603050405020304" pitchFamily="18" charset="0"/>
                <a:hlinkClick r:id="rId3"/>
              </a:rPr>
              <a:t>/</a:t>
            </a:r>
            <a:endParaRPr lang="ko-KR" altLang="ko-KR" sz="12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p:pic>
        <p:nvPicPr>
          <p:cNvPr id="9" name="Picture 8"/>
          <p:cNvPicPr/>
          <p:nvPr/>
        </p:nvPicPr>
        <p:blipFill>
          <a:blip r:embed="rId4">
            <a:extLst>
              <a:ext uri="{28A0092B-C50C-407E-A947-70E740481C1C}">
                <a14:useLocalDpi xmlns:a14="http://schemas.microsoft.com/office/drawing/2010/main" val="0"/>
              </a:ext>
            </a:extLst>
          </a:blip>
          <a:srcRect/>
          <a:stretch>
            <a:fillRect/>
          </a:stretch>
        </p:blipFill>
        <p:spPr bwMode="auto">
          <a:xfrm>
            <a:off x="1" y="4234271"/>
            <a:ext cx="1981200" cy="794929"/>
          </a:xfrm>
          <a:prstGeom prst="rect">
            <a:avLst/>
          </a:prstGeom>
          <a:noFill/>
          <a:ln>
            <a:noFill/>
          </a:ln>
        </p:spPr>
      </p:pic>
      <p:cxnSp>
        <p:nvCxnSpPr>
          <p:cNvPr id="11" name="Straight Arrow Connector 10"/>
          <p:cNvCxnSpPr>
            <a:stCxn id="9" idx="3"/>
          </p:cNvCxnSpPr>
          <p:nvPr/>
        </p:nvCxnSpPr>
        <p:spPr bwMode="auto">
          <a:xfrm flipV="1">
            <a:off x="1981201" y="4343400"/>
            <a:ext cx="1334375" cy="288336"/>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p:cNvSpPr txBox="1"/>
          <p:nvPr/>
        </p:nvSpPr>
        <p:spPr>
          <a:xfrm>
            <a:off x="-19050" y="2939728"/>
            <a:ext cx="2133600" cy="523220"/>
          </a:xfrm>
          <a:prstGeom prst="rect">
            <a:avLst/>
          </a:prstGeom>
          <a:noFill/>
        </p:spPr>
        <p:txBody>
          <a:bodyPr wrap="square" rtlCol="0">
            <a:spAutoFit/>
          </a:bodyPr>
          <a:lstStyle/>
          <a:p>
            <a:r>
              <a:rPr lang="en-US" altLang="ko-KR" sz="1400" dirty="0" smtClean="0"/>
              <a:t>This process is similar to that of message passing.</a:t>
            </a:r>
            <a:endParaRPr lang="ko-KR" altLang="en-US" sz="1400" dirty="0"/>
          </a:p>
        </p:txBody>
      </p:sp>
    </p:spTree>
    <p:extLst>
      <p:ext uri="{BB962C8B-B14F-4D97-AF65-F5344CB8AC3E}">
        <p14:creationId xmlns:p14="http://schemas.microsoft.com/office/powerpoint/2010/main" val="3349711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400" dirty="0" smtClean="0"/>
                  <a:t>GCN</a:t>
                </a:r>
                <a:r>
                  <a:rPr lang="en-US" altLang="ko-KR" sz="2400" dirty="0"/>
                  <a:t>-Filter: Simplified </a:t>
                </a:r>
                <a:r>
                  <a:rPr lang="en-US" altLang="ko-KR" sz="2400" dirty="0" err="1"/>
                  <a:t>Cheby</a:t>
                </a:r>
                <a:r>
                  <a:rPr lang="en-US" altLang="ko-KR" sz="2400" dirty="0"/>
                  <a:t>-Filter Involving 1-Hop </a:t>
                </a:r>
                <a:r>
                  <a:rPr lang="en-US" altLang="ko-KR" sz="2400" dirty="0" smtClean="0"/>
                  <a:t>Neighbors</a:t>
                </a:r>
              </a:p>
              <a:p>
                <a:pPr lvl="1"/>
                <a:r>
                  <a:rPr lang="en-US" altLang="ko-KR" sz="1800" dirty="0"/>
                  <a:t>The </a:t>
                </a:r>
                <a:r>
                  <a:rPr lang="en-US" altLang="ko-KR" sz="1800" dirty="0" err="1"/>
                  <a:t>Cheby</a:t>
                </a:r>
                <a:r>
                  <a:rPr lang="en-US" altLang="ko-KR" sz="1800" dirty="0"/>
                  <a:t>-Filter involves a K-hop neighborhood of a node when calculating  the new features for the </a:t>
                </a:r>
                <a:r>
                  <a:rPr lang="en-US" altLang="ko-KR" sz="1800" dirty="0" smtClean="0"/>
                  <a:t>node. </a:t>
                </a:r>
              </a:p>
              <a:p>
                <a:pPr lvl="1"/>
                <a:r>
                  <a:rPr lang="en-US" altLang="ko-KR" sz="1800" dirty="0" smtClean="0"/>
                  <a:t>In </a:t>
                </a:r>
                <a:r>
                  <a:rPr lang="en-US" altLang="ko-KR" sz="1800" dirty="0" err="1"/>
                  <a:t>Kipf</a:t>
                </a:r>
                <a:r>
                  <a:rPr lang="en-US" altLang="ko-KR" sz="1800" dirty="0"/>
                  <a:t> and Welling (</a:t>
                </a:r>
                <a:r>
                  <a:rPr lang="en-US" altLang="ko-KR" sz="1800" dirty="0" smtClean="0"/>
                  <a:t>2016), </a:t>
                </a:r>
                <a:r>
                  <a:rPr lang="en-US" altLang="ko-KR" sz="1800" dirty="0"/>
                  <a:t>a simplified </a:t>
                </a:r>
                <a:r>
                  <a:rPr lang="en-US" altLang="ko-KR" sz="1800" dirty="0" err="1"/>
                  <a:t>ChebyFilter</a:t>
                </a:r>
                <a:r>
                  <a:rPr lang="en-US" altLang="ko-KR" sz="1800" dirty="0"/>
                  <a:t> named </a:t>
                </a:r>
                <a:r>
                  <a:rPr lang="en-US" altLang="ko-KR" sz="1800" dirty="0" err="1"/>
                  <a:t>GCN</a:t>
                </a:r>
                <a:r>
                  <a:rPr lang="en-US" altLang="ko-KR" sz="1800" dirty="0"/>
                  <a:t>-Filter is proposed</a:t>
                </a:r>
                <a:r>
                  <a:rPr lang="en-US" altLang="ko-KR" sz="1800" dirty="0" smtClean="0"/>
                  <a:t>.</a:t>
                </a:r>
              </a:p>
              <a:p>
                <a:pPr lvl="1"/>
                <a:r>
                  <a:rPr lang="en-US" altLang="ko-KR" sz="1800" dirty="0" err="1" smtClean="0"/>
                  <a:t>GCN</a:t>
                </a:r>
                <a:r>
                  <a:rPr lang="en-US" altLang="ko-KR" sz="1800" dirty="0" smtClean="0"/>
                  <a:t> </a:t>
                </a:r>
                <a:r>
                  <a:rPr lang="en-US" altLang="ko-KR" sz="1800" dirty="0" err="1" smtClean="0"/>
                  <a:t>simplies</a:t>
                </a:r>
                <a:r>
                  <a:rPr lang="en-US" altLang="ko-KR" sz="1800" dirty="0" smtClean="0"/>
                  <a:t> </a:t>
                </a:r>
                <a:r>
                  <a:rPr lang="en-US" altLang="ko-KR" sz="1800" dirty="0" err="1" smtClean="0"/>
                  <a:t>Cheby</a:t>
                </a:r>
                <a:r>
                  <a:rPr lang="en-US" altLang="ko-KR" sz="1800" dirty="0"/>
                  <a:t>-Filter  by setting the order of </a:t>
                </a:r>
                <a:r>
                  <a:rPr lang="en-US" altLang="ko-KR" sz="1800" dirty="0" err="1"/>
                  <a:t>Chebyshev</a:t>
                </a:r>
                <a:r>
                  <a:rPr lang="en-US" altLang="ko-KR" sz="1800" dirty="0"/>
                  <a:t> polynomials to K = 1 </a:t>
                </a:r>
                <a:r>
                  <a:rPr lang="en-US" altLang="ko-KR" sz="1800" dirty="0" smtClean="0"/>
                  <a:t>and </a:t>
                </a:r>
                <a14:m>
                  <m:oMath xmlns:m="http://schemas.openxmlformats.org/officeDocument/2006/math">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𝜆</m:t>
                        </m:r>
                      </m:e>
                      <m:sub>
                        <m:r>
                          <a:rPr lang="en-US" altLang="ko-KR" sz="1800" i="1">
                            <a:latin typeface="Cambria Math" panose="02040503050406030204" pitchFamily="18" charset="0"/>
                          </a:rPr>
                          <m:t>𝑚𝑎𝑥</m:t>
                        </m:r>
                      </m:sub>
                    </m:sSub>
                    <m:r>
                      <a:rPr lang="en-US" altLang="ko-KR" sz="1800" b="0" i="1" smtClean="0">
                        <a:latin typeface="Cambria Math" panose="02040503050406030204" pitchFamily="18" charset="0"/>
                      </a:rPr>
                      <m:t>=2</m:t>
                    </m:r>
                  </m:oMath>
                </a14:m>
                <a:r>
                  <a:rPr lang="en-US" altLang="ko-KR" sz="1800" dirty="0" smtClean="0"/>
                  <a:t>.</a:t>
                </a:r>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57" t="-1185"/>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ACC2DDC6-69CA-45BE-AF5D-B6CAE4C268FE}"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79</a:t>
            </a:fld>
            <a:endParaRPr lang="en-US"/>
          </a:p>
        </p:txBody>
      </p:sp>
      <p:sp>
        <p:nvSpPr>
          <p:cNvPr id="7" name="Rectangle 6"/>
          <p:cNvSpPr/>
          <p:nvPr/>
        </p:nvSpPr>
        <p:spPr>
          <a:xfrm>
            <a:off x="381000" y="6057271"/>
            <a:ext cx="8435937" cy="261610"/>
          </a:xfrm>
          <a:prstGeom prst="rect">
            <a:avLst/>
          </a:prstGeom>
        </p:spPr>
        <p:txBody>
          <a:bodyPr wrap="square">
            <a:spAutoFit/>
          </a:bodyPr>
          <a:lstStyle/>
          <a:p>
            <a:r>
              <a:rPr lang="en-US" altLang="ko-KR" sz="1100" dirty="0" err="1">
                <a:solidFill>
                  <a:srgbClr val="222222"/>
                </a:solidFill>
                <a:latin typeface="Arial" panose="020B0604020202020204" pitchFamily="34" charset="0"/>
              </a:rPr>
              <a:t>Kipf</a:t>
            </a:r>
            <a:r>
              <a:rPr lang="en-US" altLang="ko-KR" sz="1100" dirty="0">
                <a:solidFill>
                  <a:srgbClr val="222222"/>
                </a:solidFill>
                <a:latin typeface="Arial" panose="020B0604020202020204" pitchFamily="34" charset="0"/>
              </a:rPr>
              <a:t>, T. N., &amp; Welling, M. (2016). Semi-supervised classification with graph convolutional networks. </a:t>
            </a:r>
            <a:r>
              <a:rPr lang="en-US" altLang="ko-KR" sz="1100" i="1" dirty="0" err="1">
                <a:solidFill>
                  <a:srgbClr val="222222"/>
                </a:solidFill>
                <a:latin typeface="Arial" panose="020B0604020202020204" pitchFamily="34" charset="0"/>
              </a:rPr>
              <a:t>arXiv</a:t>
            </a:r>
            <a:r>
              <a:rPr lang="en-US" altLang="ko-KR" sz="1100" i="1" dirty="0">
                <a:solidFill>
                  <a:srgbClr val="222222"/>
                </a:solidFill>
                <a:latin typeface="Arial" panose="020B0604020202020204" pitchFamily="34" charset="0"/>
              </a:rPr>
              <a:t> preprint </a:t>
            </a:r>
            <a:r>
              <a:rPr lang="en-US" altLang="ko-KR" sz="1100" i="1" dirty="0" err="1">
                <a:solidFill>
                  <a:srgbClr val="222222"/>
                </a:solidFill>
                <a:latin typeface="Arial" panose="020B0604020202020204" pitchFamily="34" charset="0"/>
              </a:rPr>
              <a:t>arXiv:1609.02907</a:t>
            </a:r>
            <a:r>
              <a:rPr lang="en-US" altLang="ko-KR" sz="1100" dirty="0">
                <a:solidFill>
                  <a:srgbClr val="222222"/>
                </a:solidFill>
                <a:latin typeface="Arial" panose="020B0604020202020204" pitchFamily="34" charset="0"/>
              </a:rPr>
              <a:t>.</a:t>
            </a:r>
            <a:endParaRPr lang="ko-KR" altLang="en-US" sz="1100" dirty="0"/>
          </a:p>
        </p:txBody>
      </p:sp>
      <mc:AlternateContent xmlns:mc="http://schemas.openxmlformats.org/markup-compatibility/2006" xmlns:a14="http://schemas.microsoft.com/office/drawing/2010/main">
        <mc:Choice Requires="a14">
          <p:sp>
            <p:nvSpPr>
              <p:cNvPr id="8" name="Rectangle 7"/>
              <p:cNvSpPr/>
              <p:nvPr/>
            </p:nvSpPr>
            <p:spPr>
              <a:xfrm>
                <a:off x="1371600" y="4800600"/>
                <a:ext cx="7011194" cy="504946"/>
              </a:xfrm>
              <a:prstGeom prst="rect">
                <a:avLst/>
              </a:prstGeom>
            </p:spPr>
            <p:txBody>
              <a:bodyPr wrap="square">
                <a:spAutoFit/>
              </a:bodyPr>
              <a:lstStyle/>
              <a:p>
                <a:pPr algn="just" latinLnBrk="1">
                  <a:lnSpc>
                    <a:spcPct val="107000"/>
                  </a:lnSpc>
                  <a:spcAft>
                    <a:spcPts val="800"/>
                  </a:spcAft>
                </a:pPr>
                <a14:m>
                  <m:oMath xmlns:m="http://schemas.openxmlformats.org/officeDocument/2006/math">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γ</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d>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acc>
                      </m:e>
                    </m:d>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𝑇</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acc>
                      </m:e>
                    </m:d>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acc>
                  </m:oMath>
                </a14:m>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where </a:t>
                </a:r>
                <a14:m>
                  <m:oMath xmlns:m="http://schemas.openxmlformats.org/officeDocument/2006/math">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acc>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num>
                      <m:den>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𝜆</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𝑚𝑎𝑥</m:t>
                            </m:r>
                          </m:sub>
                        </m:sSub>
                      </m:den>
                    </m:f>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oMath>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1371600" y="4800600"/>
                <a:ext cx="7011194" cy="504946"/>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009078" y="5416671"/>
                <a:ext cx="4572000" cy="334900"/>
              </a:xfrm>
              <a:prstGeom prst="rect">
                <a:avLst/>
              </a:prstGeom>
            </p:spPr>
            <p:txBody>
              <a:bodyPr>
                <a:spAutoFit/>
              </a:bodyPr>
              <a:lstStyle/>
              <a:p>
                <a:pPr algn="just" latinLnBrk="1">
                  <a:lnSpc>
                    <a:spcPct val="107000"/>
                  </a:lnSpc>
                  <a:spcAft>
                    <a:spcPts val="800"/>
                  </a:spcAft>
                </a:pPr>
                <a:r>
                  <a:rPr lang="ko-KR"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따라서</a:t>
                </a: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14:m>
                  <m:oMath xmlns:m="http://schemas.openxmlformats.org/officeDocument/2006/math">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γ</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d>
                    <m: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e>
                    </m:d>
                  </m:oMath>
                </a14:m>
                <a:endParaRPr lang="ko-KR" altLang="en-US" sz="1600" dirty="0"/>
              </a:p>
            </p:txBody>
          </p:sp>
        </mc:Choice>
        <mc:Fallback xmlns="">
          <p:sp>
            <p:nvSpPr>
              <p:cNvPr id="9" name="Rectangle 8"/>
              <p:cNvSpPr>
                <a:spLocks noRot="1" noChangeAspect="1" noMove="1" noResize="1" noEditPoints="1" noAdjustHandles="1" noChangeArrowheads="1" noChangeShapeType="1" noTextEdit="1"/>
              </p:cNvSpPr>
              <p:nvPr/>
            </p:nvSpPr>
            <p:spPr>
              <a:xfrm>
                <a:off x="2009078" y="5416671"/>
                <a:ext cx="4572000" cy="334900"/>
              </a:xfrm>
              <a:prstGeom prst="rect">
                <a:avLst/>
              </a:prstGeom>
              <a:blipFill>
                <a:blip r:embed="rId4"/>
                <a:stretch>
                  <a:fillRect l="-800" t="-7407" b="-24074"/>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21834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network analysis</a:t>
            </a:r>
            <a:endParaRPr lang="en-US" dirty="0"/>
          </a:p>
        </p:txBody>
      </p:sp>
      <p:sp>
        <p:nvSpPr>
          <p:cNvPr id="3" name="Text Placeholder 2"/>
          <p:cNvSpPr>
            <a:spLocks noGrp="1"/>
          </p:cNvSpPr>
          <p:nvPr>
            <p:ph type="body"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GNN</a:t>
            </a:r>
            <a:endParaRPr lang="en-US"/>
          </a:p>
        </p:txBody>
      </p:sp>
      <p:sp>
        <p:nvSpPr>
          <p:cNvPr id="4" name="Date Placeholder 3"/>
          <p:cNvSpPr>
            <a:spLocks noGrp="1"/>
          </p:cNvSpPr>
          <p:nvPr>
            <p:ph type="dt" sz="half" idx="10"/>
          </p:nvPr>
        </p:nvSpPr>
        <p:spPr/>
        <p:txBody>
          <a:bodyPr/>
          <a:lstStyle/>
          <a:p>
            <a:fld id="{C76900FA-EFBB-4D4B-812B-FC536526FE6D}"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8</a:t>
            </a:fld>
            <a:endParaRPr lang="en-US"/>
          </a:p>
        </p:txBody>
      </p:sp>
    </p:spTree>
    <p:extLst>
      <p:ext uri="{BB962C8B-B14F-4D97-AF65-F5344CB8AC3E}">
        <p14:creationId xmlns:p14="http://schemas.microsoft.com/office/powerpoint/2010/main" val="10670897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ko-KR" sz="2000" dirty="0" err="1" smtClean="0"/>
                  <a:t>GCN</a:t>
                </a:r>
                <a:r>
                  <a:rPr lang="en-US" altLang="ko-KR" sz="2000" dirty="0" smtClean="0"/>
                  <a:t>-Filter</a:t>
                </a:r>
                <a:r>
                  <a:rPr lang="en-US" altLang="ko-KR" sz="2000" dirty="0"/>
                  <a:t> </a:t>
                </a:r>
                <a:r>
                  <a:rPr lang="en-US" altLang="ko-KR" sz="2000" dirty="0" smtClean="0"/>
                  <a:t>(cont’d)</a:t>
                </a:r>
              </a:p>
              <a:p>
                <a:pPr lvl="1"/>
                <a:r>
                  <a:rPr lang="ko-KR" altLang="en-US" sz="1800" dirty="0" smtClean="0"/>
                  <a:t>따라서 입력 시그널 </a:t>
                </a:r>
                <a:r>
                  <a:rPr lang="en-US" altLang="ko-KR" sz="1800" dirty="0" smtClean="0"/>
                  <a:t>f</a:t>
                </a:r>
                <a:r>
                  <a:rPr lang="ko-KR" altLang="en-US" sz="1800" dirty="0" smtClean="0"/>
                  <a:t>에 </a:t>
                </a:r>
                <a:r>
                  <a:rPr lang="en-US" altLang="ko-KR" sz="1800" dirty="0" err="1" smtClean="0"/>
                  <a:t>GCN</a:t>
                </a:r>
                <a:r>
                  <a:rPr lang="en-US" altLang="ko-KR" sz="1800" dirty="0" smtClean="0"/>
                  <a:t> </a:t>
                </a:r>
                <a:r>
                  <a:rPr lang="ko-KR" altLang="en-US" sz="1800" dirty="0" smtClean="0"/>
                  <a:t>필터를 적용하게 되면 결과로 출력 시그널 </a:t>
                </a:r>
                <a:r>
                  <a:rPr lang="en-US" altLang="ko-KR" sz="1800" dirty="0" smtClean="0"/>
                  <a:t>f’</a:t>
                </a:r>
                <a:r>
                  <a:rPr lang="ko-KR" altLang="en-US" sz="1800" dirty="0" smtClean="0"/>
                  <a:t>를 다음과 같이 얻는다</a:t>
                </a:r>
                <a:r>
                  <a:rPr lang="en-US" altLang="ko-KR" sz="1800" dirty="0" smtClean="0"/>
                  <a:t>.</a:t>
                </a:r>
              </a:p>
              <a:p>
                <a:pPr lvl="1"/>
                <a:endParaRPr lang="en-US" altLang="ko-KR" sz="1800" dirty="0"/>
              </a:p>
              <a:p>
                <a:pPr lvl="1"/>
                <a:endParaRPr lang="en-US" altLang="ko-KR" sz="1800" dirty="0" smtClean="0"/>
              </a:p>
              <a:p>
                <a:pPr lvl="1"/>
                <a:endParaRPr lang="en-US" altLang="ko-KR" sz="1800" dirty="0"/>
              </a:p>
              <a:p>
                <a:pPr lvl="1"/>
                <a:endParaRPr lang="en-US" altLang="ko-KR" sz="1800" dirty="0" smtClean="0"/>
              </a:p>
              <a:p>
                <a:pPr lvl="1"/>
                <a:endParaRPr lang="en-US" altLang="ko-KR" sz="1800" dirty="0"/>
              </a:p>
              <a:p>
                <a:pPr lvl="1"/>
                <a:endParaRPr lang="en-US" altLang="ko-KR" sz="1800" dirty="0" smtClean="0"/>
              </a:p>
              <a:p>
                <a:pPr lvl="1"/>
                <a:r>
                  <a:rPr lang="ko-KR" altLang="ko-KR" sz="1800" dirty="0" smtClean="0"/>
                  <a:t>추가적으로 </a:t>
                </a:r>
                <a14:m>
                  <m:oMath xmlns:m="http://schemas.openxmlformats.org/officeDocument/2006/math">
                    <m:r>
                      <a:rPr lang="en-US" altLang="ko-KR" sz="1800" i="1">
                        <a:latin typeface="Cambria Math" panose="02040503050406030204" pitchFamily="18" charset="0"/>
                      </a:rPr>
                      <m:t>𝜃</m:t>
                    </m:r>
                    <m:r>
                      <a:rPr lang="en-US" altLang="ko-KR" sz="1800" i="1">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𝜃</m:t>
                        </m:r>
                      </m:e>
                      <m:sub>
                        <m:r>
                          <a:rPr lang="en-US" altLang="ko-KR" sz="1800" i="1">
                            <a:latin typeface="Cambria Math" panose="02040503050406030204" pitchFamily="18" charset="0"/>
                          </a:rPr>
                          <m:t>0</m:t>
                        </m:r>
                      </m:sub>
                    </m:sSub>
                    <m:r>
                      <a:rPr lang="en-US" altLang="ko-KR" sz="1800" i="1">
                        <a:latin typeface="Cambria Math" panose="02040503050406030204" pitchFamily="18" charset="0"/>
                      </a:rPr>
                      <m:t>=−</m:t>
                    </m:r>
                    <m:sSub>
                      <m:sSubPr>
                        <m:ctrlPr>
                          <a:rPr lang="ko-KR" altLang="ko-KR" sz="1800" i="1">
                            <a:latin typeface="Cambria Math" panose="02040503050406030204" pitchFamily="18" charset="0"/>
                          </a:rPr>
                        </m:ctrlPr>
                      </m:sSubPr>
                      <m:e>
                        <m:r>
                          <a:rPr lang="en-US" altLang="ko-KR" sz="1800" i="1">
                            <a:latin typeface="Cambria Math" panose="02040503050406030204" pitchFamily="18" charset="0"/>
                          </a:rPr>
                          <m:t>𝜃</m:t>
                        </m:r>
                      </m:e>
                      <m:sub>
                        <m:r>
                          <a:rPr lang="en-US" altLang="ko-KR" sz="1800" i="1">
                            <a:latin typeface="Cambria Math" panose="02040503050406030204" pitchFamily="18" charset="0"/>
                          </a:rPr>
                          <m:t>1</m:t>
                        </m:r>
                      </m:sub>
                    </m:sSub>
                  </m:oMath>
                </a14:m>
                <a:r>
                  <a:rPr lang="ko-KR" altLang="ko-KR" sz="1800" dirty="0"/>
                  <a:t>라고 하면</a:t>
                </a:r>
                <a:r>
                  <a:rPr lang="en-US" altLang="ko-KR" sz="1800" dirty="0"/>
                  <a:t>, </a:t>
                </a:r>
                <a:r>
                  <a:rPr lang="ko-KR" altLang="ko-KR" sz="1800" dirty="0"/>
                  <a:t>해당 식은 아래와 </a:t>
                </a:r>
                <a:r>
                  <a:rPr lang="ko-KR" altLang="ko-KR" sz="1800" dirty="0" smtClean="0"/>
                  <a:t>같</a:t>
                </a:r>
                <a:r>
                  <a:rPr lang="ko-KR" altLang="en-US" sz="1800" dirty="0" smtClean="0"/>
                  <a:t>음</a:t>
                </a:r>
                <a:r>
                  <a:rPr lang="en-US" altLang="ko-KR" sz="1800" dirty="0" smtClean="0"/>
                  <a:t>.</a:t>
                </a:r>
              </a:p>
              <a:p>
                <a:pPr lvl="1"/>
                <a:endParaRPr lang="en-US" altLang="ko-KR" sz="1800" dirty="0"/>
              </a:p>
              <a:p>
                <a:pPr lvl="1"/>
                <a:endParaRPr lang="en-US" altLang="ko-KR" sz="1800" dirty="0" smtClean="0"/>
              </a:p>
              <a:p>
                <a:pPr lvl="1"/>
                <a:endParaRPr lang="en-US" altLang="ko-KR" sz="1800" dirty="0"/>
              </a:p>
              <a:p>
                <a:pPr lvl="1"/>
                <a:endParaRPr lang="en-US" altLang="ko-KR" sz="1800" dirty="0" smtClean="0"/>
              </a:p>
              <a:p>
                <a:pPr lvl="1"/>
                <a:endParaRPr lang="ko-KR" alt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889"/>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2AB202C0-D214-4390-82A8-1C8C5658EF5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80</a:t>
            </a:fld>
            <a:endParaRPr lang="en-US"/>
          </a:p>
        </p:txBody>
      </p:sp>
      <mc:AlternateContent xmlns:mc="http://schemas.openxmlformats.org/markup-compatibility/2006" xmlns:a14="http://schemas.microsoft.com/office/drawing/2010/main">
        <mc:Choice Requires="a14">
          <p:sp>
            <p:nvSpPr>
              <p:cNvPr id="10" name="Rectangle 9"/>
              <p:cNvSpPr/>
              <p:nvPr/>
            </p:nvSpPr>
            <p:spPr>
              <a:xfrm>
                <a:off x="1136070" y="3115653"/>
                <a:ext cx="4572000" cy="1688732"/>
              </a:xfrm>
              <a:prstGeom prst="rect">
                <a:avLst/>
              </a:prstGeom>
            </p:spPr>
            <p:txBody>
              <a:bodyPr>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e>
                        <m: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γ</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e>
                      </m:d>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d>
                        <m:dPr>
                          <m:begChr m:val="{"/>
                          <m:endChr m:val="}"/>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e>
                          </m:d>
                        </m:e>
                      </m:d>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e>
                      </m:d>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𝐔𝐈</m:t>
                      </m:r>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d>
                        <m:d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𝚲</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e>
                      </m:d>
                      <m:sSup>
                        <m:sSup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𝐔</m:t>
                          </m:r>
                        </m:e>
                        <m:sup>
                          <m:r>
                            <m:rPr>
                              <m:sty m:val="p"/>
                            </m:rPr>
                            <a:rPr lang="en-US" altLang="ko-KR" sz="1600" kern="100">
                              <a:latin typeface="Cambria Math" panose="02040503050406030204" pitchFamily="18" charset="0"/>
                              <a:ea typeface="맑은 고딕" panose="020B0503020000020004" pitchFamily="50" charset="-127"/>
                              <a:cs typeface="Times New Roman" panose="02020603050405020304" pitchFamily="18" charset="0"/>
                            </a:rPr>
                            <m:t>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e>
                      </m:d>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e>
                      </m:d>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10" name="Rectangle 9"/>
              <p:cNvSpPr>
                <a:spLocks noRot="1" noChangeAspect="1" noMove="1" noResize="1" noEditPoints="1" noAdjustHandles="1" noChangeArrowheads="1" noChangeShapeType="1" noTextEdit="1"/>
              </p:cNvSpPr>
              <p:nvPr/>
            </p:nvSpPr>
            <p:spPr>
              <a:xfrm>
                <a:off x="1136070" y="3115653"/>
                <a:ext cx="4572000" cy="1688732"/>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873673" y="3157426"/>
                <a:ext cx="3048000" cy="1835374"/>
              </a:xfrm>
              <a:prstGeom prst="rect">
                <a:avLst/>
              </a:prstGeom>
            </p:spPr>
            <p:txBody>
              <a:bodyPr wrap="square">
                <a:spAutoFit/>
              </a:bodyPr>
              <a:lstStyle/>
              <a:p>
                <a:pPr marL="285750" indent="-285750" algn="just" latinLnBrk="1">
                  <a:lnSpc>
                    <a:spcPct val="107000"/>
                  </a:lnSpc>
                  <a:spcAft>
                    <a:spcPts val="800"/>
                  </a:spcAft>
                  <a:buFont typeface="Arial" panose="020B0604020202020204" pitchFamily="34" charset="0"/>
                  <a:buChar char="•"/>
                </a:pPr>
                <a:r>
                  <a:rPr lang="ko-KR" altLang="en-US" sz="1600" kern="100" dirty="0" smtClean="0">
                    <a:latin typeface="맑은 고딕" panose="020B0503020000020004" pitchFamily="50" charset="-127"/>
                    <a:ea typeface="맑은 고딕" panose="020B0503020000020004" pitchFamily="50" charset="-127"/>
                    <a:cs typeface="Times New Roman" panose="02020603050405020304" pitchFamily="18" charset="0"/>
                  </a:rPr>
                  <a:t>옆의</a:t>
                </a:r>
                <a:r>
                  <a:rPr lang="ko-KR"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rPr>
                  <a:t>식에서는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normalized Laplacian </a:t>
                </a:r>
                <a:r>
                  <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rPr>
                  <a:t>행렬이 </a:t>
                </a:r>
                <a:r>
                  <a:rPr lang="ko-KR"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사용</a:t>
                </a: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 (</a:t>
                </a:r>
                <a:r>
                  <a:rPr lang="ko-KR" altLang="en-US" sz="1600" kern="100" dirty="0" smtClean="0">
                    <a:latin typeface="맑은 고딕" panose="020B0503020000020004" pitchFamily="50" charset="-127"/>
                    <a:ea typeface="맑은 고딕" panose="020B0503020000020004" pitchFamily="50" charset="-127"/>
                    <a:cs typeface="Times New Roman" panose="02020603050405020304" pitchFamily="18" charset="0"/>
                  </a:rPr>
                  <a:t>따라서 마지막 부분이 성립</a:t>
                </a: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a:t>
                </a:r>
              </a:p>
              <a:p>
                <a:pPr marL="285750" indent="-285750" algn="just" latinLnBrk="1">
                  <a:lnSpc>
                    <a:spcPct val="107000"/>
                  </a:lnSpc>
                  <a:spcAft>
                    <a:spcPts val="800"/>
                  </a:spcAft>
                  <a:buFont typeface="Arial" panose="020B0604020202020204" pitchFamily="34" charset="0"/>
                  <a:buChar char="•"/>
                </a:pP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normalized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Laplacian </a:t>
                </a:r>
                <a:r>
                  <a:rPr lang="ko-KR"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행렬</a:t>
                </a:r>
                <a:r>
                  <a:rPr lang="en-US" altLang="ko-KR" sz="1600" kern="100" dirty="0" smtClean="0">
                    <a:latin typeface="맑은 고딕" panose="020B0503020000020004" pitchFamily="50" charset="-127"/>
                    <a:ea typeface="맑은 고딕" panose="020B0503020000020004" pitchFamily="50" charset="-127"/>
                    <a:cs typeface="Times New Roman" panose="02020603050405020304" pitchFamily="18" charset="0"/>
                  </a:rPr>
                  <a:t>:</a:t>
                </a:r>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𝐋</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5873673" y="3157426"/>
                <a:ext cx="3048000" cy="1835374"/>
              </a:xfrm>
              <a:prstGeom prst="rect">
                <a:avLst/>
              </a:prstGeom>
              <a:blipFill>
                <a:blip r:embed="rId4"/>
                <a:stretch>
                  <a:fillRect l="-800" t="-1329" r="-1000"/>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2209800" y="5367786"/>
                <a:ext cx="4572000" cy="576312"/>
              </a:xfrm>
              <a:prstGeom prst="rect">
                <a:avLst/>
              </a:prstGeom>
            </p:spPr>
            <p:txBody>
              <a:bodyPr>
                <a:spAutoFit/>
              </a:bodyPr>
              <a:lstStyle/>
              <a:p>
                <a:pPr algn="just" latinLnBrk="1">
                  <a:lnSpc>
                    <a:spcPct val="107000"/>
                  </a:lnSpc>
                  <a:spcAft>
                    <a:spcPts val="800"/>
                  </a:spcAft>
                </a:pPr>
                <a14:m>
                  <m:oMathPara xmlns:m="http://schemas.openxmlformats.org/officeDocument/2006/math">
                    <m:oMathParaPr>
                      <m:jc m:val="centerGroup"/>
                    </m:oMathParaPr>
                    <m:oMath xmlns:m="http://schemas.openxmlformats.org/officeDocument/2006/math">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e>
                        <m: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0</m:t>
                          </m:r>
                        </m:sub>
                      </m:sSub>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sSub>
                        <m:sSub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sub>
                      </m:sSub>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e>
                      </m:d>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𝜃</m:t>
                      </m:r>
                      <m:d>
                        <m:d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d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e>
                      </m:d>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𝐟</m:t>
                      </m:r>
                    </m:oMath>
                  </m:oMathPara>
                </a14:m>
                <a:endParaRPr lang="ko-KR" altLang="ko-KR" sz="1600" kern="100" dirty="0">
                  <a:latin typeface="맑은 고딕" panose="020B0503020000020004" pitchFamily="50" charset="-127"/>
                  <a:ea typeface="맑은 고딕" panose="020B0503020000020004" pitchFamily="50" charset="-127"/>
                  <a:cs typeface="Times New Roman" panose="02020603050405020304" pitchFamily="18" charset="0"/>
                </a:endParaRPr>
              </a:p>
            </p:txBody>
          </p:sp>
        </mc:Choice>
        <mc:Fallback xmlns="">
          <p:sp>
            <p:nvSpPr>
              <p:cNvPr id="12" name="Rectangle 11"/>
              <p:cNvSpPr>
                <a:spLocks noRot="1" noChangeAspect="1" noMove="1" noResize="1" noEditPoints="1" noAdjustHandles="1" noChangeArrowheads="1" noChangeShapeType="1" noTextEdit="1"/>
              </p:cNvSpPr>
              <p:nvPr/>
            </p:nvSpPr>
            <p:spPr>
              <a:xfrm>
                <a:off x="2209800" y="5367786"/>
                <a:ext cx="4572000" cy="576312"/>
              </a:xfrm>
              <a:prstGeom prst="rect">
                <a:avLst/>
              </a:prstGeom>
              <a:blipFill>
                <a:blip r:embed="rId5"/>
                <a:stretch>
                  <a:fillRect/>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18792429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56483" y="2102818"/>
                <a:ext cx="8342312" cy="4114800"/>
              </a:xfrm>
            </p:spPr>
            <p:txBody>
              <a:bodyPr/>
              <a:lstStyle/>
              <a:p>
                <a:r>
                  <a:rPr lang="en-US" altLang="ko-KR" sz="1800" dirty="0" err="1"/>
                  <a:t>GCN</a:t>
                </a:r>
                <a:r>
                  <a:rPr lang="en-US" altLang="ko-KR" sz="1800" dirty="0"/>
                  <a:t>-Filter (cont’d</a:t>
                </a:r>
                <a:r>
                  <a:rPr lang="en-US" altLang="ko-KR" sz="1800" dirty="0" smtClean="0"/>
                  <a:t>)</a:t>
                </a:r>
              </a:p>
              <a:p>
                <a:pPr lvl="1"/>
                <a:r>
                  <a:rPr lang="ko-KR" altLang="en-US" sz="1600" dirty="0" smtClean="0"/>
                  <a:t>그런데 앞의 식에서 </a:t>
                </a:r>
                <a14:m>
                  <m:oMath xmlns:m="http://schemas.openxmlformats.org/officeDocument/2006/math">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sSup>
                      <m:sSup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sup>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600"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2</m:t>
                            </m:r>
                          </m:den>
                        </m:f>
                      </m:sup>
                    </m:sSup>
                  </m:oMath>
                </a14:m>
                <a:r>
                  <a:rPr lang="ko-KR" altLang="en-US" sz="1600" dirty="0" smtClean="0"/>
                  <a:t>의 고유값은 </a:t>
                </a:r>
                <a:r>
                  <a:rPr lang="en-US" altLang="ko-KR" sz="1600" dirty="0" smtClean="0"/>
                  <a:t>[0,2] </a:t>
                </a:r>
                <a:r>
                  <a:rPr lang="en-US" altLang="ko-KR" sz="1600" dirty="0" smtClean="0">
                    <a:latin typeface="맑은 고딕" panose="020B0503020000020004" pitchFamily="50" charset="-127"/>
                    <a:ea typeface="맑은 고딕" panose="020B0503020000020004" pitchFamily="50" charset="-127"/>
                  </a:rPr>
                  <a:t>⇒ </a:t>
                </a:r>
                <a:r>
                  <a:rPr lang="ko-KR" altLang="en-US" sz="1600" dirty="0" smtClean="0"/>
                  <a:t>이렇게 되면 학습이 불안정해질 수 있음 </a:t>
                </a:r>
                <a:endParaRPr lang="en-US" altLang="ko-KR" sz="1600" dirty="0" smtClean="0"/>
              </a:p>
              <a:p>
                <a:pPr lvl="1"/>
                <a:r>
                  <a:rPr lang="ko-KR" altLang="en-US" sz="1600" dirty="0" smtClean="0"/>
                  <a:t>이러한 문제를 해소하기 위해</a:t>
                </a:r>
                <a:r>
                  <a:rPr lang="en-US" altLang="ko-KR" sz="1600" dirty="0" smtClean="0"/>
                  <a:t>, </a:t>
                </a:r>
                <a:r>
                  <a:rPr lang="ko-KR" altLang="en-US" sz="1600" dirty="0" smtClean="0"/>
                  <a:t>해당 논문에서는 다시 한번 </a:t>
                </a:r>
                <a:r>
                  <a:rPr lang="en-US" altLang="ko-KR" sz="1600" dirty="0" smtClean="0"/>
                  <a:t>normalization trick</a:t>
                </a:r>
                <a:r>
                  <a:rPr lang="ko-KR" altLang="en-US" sz="1600" dirty="0" smtClean="0"/>
                  <a:t>을 적용 </a:t>
                </a:r>
                <a:r>
                  <a:rPr lang="ko-KR" altLang="ko-KR" sz="1600" dirty="0"/>
                  <a:t> </a:t>
                </a:r>
                <a14:m>
                  <m:oMath xmlns:m="http://schemas.openxmlformats.org/officeDocument/2006/math">
                    <m:r>
                      <a:rPr lang="en-US" altLang="ko-KR" sz="1600" b="1" i="1">
                        <a:latin typeface="Cambria Math" panose="02040503050406030204" pitchFamily="18" charset="0"/>
                      </a:rPr>
                      <m:t>𝐈</m:t>
                    </m:r>
                    <m:r>
                      <a:rPr lang="en-US" altLang="ko-KR" sz="1600" i="1">
                        <a:latin typeface="Cambria Math" panose="02040503050406030204" pitchFamily="18" charset="0"/>
                      </a:rPr>
                      <m:t>+</m:t>
                    </m:r>
                    <m:sSup>
                      <m:sSupPr>
                        <m:ctrlPr>
                          <a:rPr lang="ko-KR" altLang="ko-KR" sz="1600" b="1" i="1">
                            <a:latin typeface="Cambria Math" panose="02040503050406030204" pitchFamily="18" charset="0"/>
                          </a:rPr>
                        </m:ctrlPr>
                      </m:sSupPr>
                      <m:e>
                        <m:r>
                          <a:rPr lang="en-US" altLang="ko-KR" sz="1600" b="1" i="1">
                            <a:latin typeface="Cambria Math" panose="02040503050406030204" pitchFamily="18" charset="0"/>
                          </a:rPr>
                          <m:t>𝐃</m:t>
                        </m:r>
                      </m:e>
                      <m:sup>
                        <m:r>
                          <a:rPr lang="en-US" altLang="ko-KR" sz="1600" i="1">
                            <a:latin typeface="Cambria Math" panose="02040503050406030204" pitchFamily="18" charset="0"/>
                          </a:rPr>
                          <m:t>−</m:t>
                        </m:r>
                        <m:f>
                          <m:fPr>
                            <m:ctrlPr>
                              <a:rPr lang="ko-KR"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2</m:t>
                            </m:r>
                          </m:den>
                        </m:f>
                      </m:sup>
                    </m:sSup>
                    <m:r>
                      <a:rPr lang="en-US" altLang="ko-KR" sz="1600" b="1" i="1">
                        <a:latin typeface="Cambria Math" panose="02040503050406030204" pitchFamily="18" charset="0"/>
                      </a:rPr>
                      <m:t>𝐀</m:t>
                    </m:r>
                    <m:sSup>
                      <m:sSupPr>
                        <m:ctrlPr>
                          <a:rPr lang="ko-KR" altLang="ko-KR" sz="1600" b="1" i="1">
                            <a:latin typeface="Cambria Math" panose="02040503050406030204" pitchFamily="18" charset="0"/>
                          </a:rPr>
                        </m:ctrlPr>
                      </m:sSupPr>
                      <m:e>
                        <m:r>
                          <a:rPr lang="en-US" altLang="ko-KR" sz="1600" b="1" i="1">
                            <a:latin typeface="Cambria Math" panose="02040503050406030204" pitchFamily="18" charset="0"/>
                          </a:rPr>
                          <m:t>𝐃</m:t>
                        </m:r>
                      </m:e>
                      <m:sup>
                        <m:r>
                          <a:rPr lang="en-US" altLang="ko-KR" sz="1600" i="1">
                            <a:latin typeface="Cambria Math" panose="02040503050406030204" pitchFamily="18" charset="0"/>
                          </a:rPr>
                          <m:t>−</m:t>
                        </m:r>
                        <m:f>
                          <m:fPr>
                            <m:ctrlPr>
                              <a:rPr lang="ko-KR"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2</m:t>
                            </m:r>
                          </m:den>
                        </m:f>
                      </m:sup>
                    </m:sSup>
                  </m:oMath>
                </a14:m>
                <a:r>
                  <a:rPr lang="en-US" altLang="ko-KR" sz="1600" dirty="0" smtClean="0"/>
                  <a:t> </a:t>
                </a:r>
                <a:r>
                  <a:rPr lang="ko-KR" altLang="en-US" sz="1600" dirty="0" smtClean="0"/>
                  <a:t>대신 </a:t>
                </a:r>
                <a14:m>
                  <m:oMath xmlns:m="http://schemas.openxmlformats.org/officeDocument/2006/math">
                    <m:sSup>
                      <m:sSupPr>
                        <m:ctrlPr>
                          <a:rPr lang="ko-KR" altLang="ko-KR" sz="1600" b="1" i="1">
                            <a:latin typeface="Cambria Math" panose="02040503050406030204" pitchFamily="18" charset="0"/>
                          </a:rPr>
                        </m:ctrlPr>
                      </m:sSup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𝐃</m:t>
                            </m:r>
                          </m:e>
                        </m:acc>
                      </m:e>
                      <m:sup>
                        <m:r>
                          <a:rPr lang="en-US" altLang="ko-KR" sz="1600" i="1">
                            <a:latin typeface="Cambria Math" panose="02040503050406030204" pitchFamily="18" charset="0"/>
                          </a:rPr>
                          <m:t>−</m:t>
                        </m:r>
                        <m:f>
                          <m:fPr>
                            <m:ctrlPr>
                              <a:rPr lang="ko-KR"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2</m:t>
                            </m:r>
                          </m:den>
                        </m:f>
                      </m:sup>
                    </m:sSup>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𝐀</m:t>
                        </m:r>
                      </m:e>
                    </m:acc>
                    <m:sSup>
                      <m:sSupPr>
                        <m:ctrlPr>
                          <a:rPr lang="ko-KR" altLang="ko-KR" sz="1600" b="1" i="1">
                            <a:latin typeface="Cambria Math" panose="02040503050406030204" pitchFamily="18" charset="0"/>
                          </a:rPr>
                        </m:ctrlPr>
                      </m:sSupPr>
                      <m:e>
                        <m:acc>
                          <m:accPr>
                            <m:chr m:val="̃"/>
                            <m:ctrlPr>
                              <a:rPr lang="ko-KR" altLang="ko-KR" sz="1600" b="1" i="1">
                                <a:latin typeface="Cambria Math" panose="02040503050406030204" pitchFamily="18" charset="0"/>
                              </a:rPr>
                            </m:ctrlPr>
                          </m:accPr>
                          <m:e>
                            <m:r>
                              <a:rPr lang="en-US" altLang="ko-KR" sz="1600" b="1" i="1">
                                <a:latin typeface="Cambria Math" panose="02040503050406030204" pitchFamily="18" charset="0"/>
                              </a:rPr>
                              <m:t>𝐃</m:t>
                            </m:r>
                          </m:e>
                        </m:acc>
                      </m:e>
                      <m:sup>
                        <m:r>
                          <a:rPr lang="en-US" altLang="ko-KR" sz="1600" i="1">
                            <a:latin typeface="Cambria Math" panose="02040503050406030204" pitchFamily="18" charset="0"/>
                          </a:rPr>
                          <m:t>−</m:t>
                        </m:r>
                        <m:f>
                          <m:fPr>
                            <m:ctrlPr>
                              <a:rPr lang="ko-KR" altLang="ko-KR" sz="1600" i="1">
                                <a:latin typeface="Cambria Math" panose="02040503050406030204" pitchFamily="18" charset="0"/>
                              </a:rPr>
                            </m:ctrlPr>
                          </m:fPr>
                          <m:num>
                            <m:r>
                              <a:rPr lang="en-US" altLang="ko-KR" sz="1600" i="1">
                                <a:latin typeface="Cambria Math" panose="02040503050406030204" pitchFamily="18" charset="0"/>
                              </a:rPr>
                              <m:t>1</m:t>
                            </m:r>
                          </m:num>
                          <m:den>
                            <m:r>
                              <a:rPr lang="en-US" altLang="ko-KR" sz="1600" i="1">
                                <a:latin typeface="Cambria Math" panose="02040503050406030204" pitchFamily="18" charset="0"/>
                              </a:rPr>
                              <m:t>2</m:t>
                            </m:r>
                          </m:den>
                        </m:f>
                      </m:sup>
                    </m:sSup>
                  </m:oMath>
                </a14:m>
                <a:r>
                  <a:rPr lang="en-US" altLang="ko-KR" sz="1600" dirty="0" smtClean="0"/>
                  <a:t> </a:t>
                </a:r>
                <a:r>
                  <a:rPr lang="ko-KR" altLang="en-US" sz="1600" dirty="0" smtClean="0"/>
                  <a:t>을 사용</a:t>
                </a:r>
                <a:r>
                  <a:rPr lang="en-US" altLang="ko-KR" sz="1600" dirty="0" smtClean="0"/>
                  <a:t>, </a:t>
                </a:r>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where </a:t>
                </a:r>
                <a14:m>
                  <m:oMath xmlns:m="http://schemas.openxmlformats.org/officeDocument/2006/math">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e>
                    </m:acc>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r>
                      <a:rPr lang="en-US" altLang="ko-KR" sz="1600" b="1" kern="100">
                        <a:latin typeface="Cambria Math" panose="02040503050406030204" pitchFamily="18" charset="0"/>
                        <a:ea typeface="맑은 고딕" panose="020B0503020000020004" pitchFamily="50" charset="-127"/>
                        <a:cs typeface="Times New Roman" panose="02020603050405020304" pitchFamily="18" charset="0"/>
                      </a:rPr>
                      <m:t>+</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𝐈</m:t>
                    </m:r>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 </m:t>
                    </m:r>
                  </m:oMath>
                </a14:m>
                <a:r>
                  <a:rPr lang="en-US" altLang="ko-KR" sz="1600" kern="100" dirty="0">
                    <a:latin typeface="맑은 고딕" panose="020B0503020000020004" pitchFamily="50" charset="-127"/>
                    <a:ea typeface="맑은 고딕" panose="020B0503020000020004" pitchFamily="50" charset="-127"/>
                    <a:cs typeface="Times New Roman" panose="02020603050405020304" pitchFamily="18" charset="0"/>
                  </a:rPr>
                  <a:t>and </a:t>
                </a:r>
                <a14:m>
                  <m:oMath xmlns:m="http://schemas.openxmlformats.org/officeDocument/2006/math">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𝐃</m:t>
                        </m:r>
                      </m:e>
                    </m:acc>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m:t>
                    </m:r>
                    <m:nary>
                      <m:naryPr>
                        <m:chr m:val="∑"/>
                        <m:limLoc m:val="undOvr"/>
                        <m:supHide m:val="on"/>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𝑗</m:t>
                        </m:r>
                      </m:sub>
                      <m:sup/>
                      <m:e>
                        <m:sSub>
                          <m:sSubPr>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ko-KR" altLang="ko-KR" sz="1600" b="1" i="1" kern="100">
                                    <a:latin typeface="Cambria Math" panose="02040503050406030204" pitchFamily="18" charset="0"/>
                                    <a:ea typeface="Cambria Math" panose="02040503050406030204" pitchFamily="18" charset="0"/>
                                    <a:cs typeface="Times New Roman" panose="02020603050405020304" pitchFamily="18" charset="0"/>
                                  </a:rPr>
                                </m:ctrlPr>
                              </m:accPr>
                              <m:e>
                                <m:r>
                                  <a:rPr lang="en-US" altLang="ko-KR" sz="1600" b="1" i="1" kern="100">
                                    <a:latin typeface="Cambria Math" panose="02040503050406030204" pitchFamily="18" charset="0"/>
                                    <a:ea typeface="맑은 고딕" panose="020B0503020000020004" pitchFamily="50" charset="-127"/>
                                    <a:cs typeface="Times New Roman" panose="02020603050405020304" pitchFamily="18" charset="0"/>
                                  </a:rPr>
                                  <m:t>𝐀</m:t>
                                </m:r>
                              </m:e>
                            </m:acc>
                          </m:e>
                          <m:sub>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𝑖</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 </m:t>
                            </m:r>
                            <m:r>
                              <a:rPr lang="en-US" altLang="ko-KR" sz="1600" i="1" kern="100">
                                <a:latin typeface="Cambria Math" panose="02040503050406030204" pitchFamily="18" charset="0"/>
                                <a:ea typeface="맑은 고딕" panose="020B0503020000020004" pitchFamily="50" charset="-127"/>
                                <a:cs typeface="Times New Roman" panose="02020603050405020304" pitchFamily="18" charset="0"/>
                              </a:rPr>
                              <m:t>𝑗</m:t>
                            </m:r>
                          </m:sub>
                        </m:sSub>
                      </m:e>
                    </m:nary>
                  </m:oMath>
                </a14:m>
                <a:endParaRPr lang="en-US" altLang="ko-KR" sz="1600" dirty="0" smtClean="0"/>
              </a:p>
              <a:p>
                <a:pPr lvl="1"/>
                <a:r>
                  <a:rPr lang="ko-KR" altLang="en-US" sz="1600" dirty="0" smtClean="0"/>
                  <a:t>따라서</a:t>
                </a:r>
                <a:r>
                  <a:rPr lang="en-US" altLang="ko-KR" sz="1600" dirty="0" smtClean="0"/>
                  <a:t>, </a:t>
                </a:r>
                <a:r>
                  <a:rPr lang="ko-KR" altLang="en-US" sz="1600" dirty="0" smtClean="0"/>
                  <a:t>최종 </a:t>
                </a:r>
                <a:r>
                  <a:rPr lang="en-US" altLang="ko-KR" sz="1600" dirty="0" err="1" smtClean="0"/>
                  <a:t>GCN</a:t>
                </a:r>
                <a:r>
                  <a:rPr lang="en-US" altLang="ko-KR" sz="1600" dirty="0" smtClean="0"/>
                  <a:t>-Filter</a:t>
                </a:r>
                <a:r>
                  <a:rPr lang="ko-KR" altLang="en-US" sz="1600" dirty="0" smtClean="0"/>
                  <a:t>의 형태는 다음과 같음</a:t>
                </a:r>
                <a:endParaRPr lang="en-US" altLang="ko-KR" sz="1600" dirty="0" smtClean="0"/>
              </a:p>
              <a:p>
                <a:pPr lvl="1"/>
                <a:endParaRPr lang="en-US" altLang="ko-KR" sz="1600" dirty="0"/>
              </a:p>
              <a:p>
                <a:pPr lvl="1"/>
                <a:endParaRPr lang="en-US" altLang="ko-KR" sz="1600" dirty="0" smtClean="0"/>
              </a:p>
              <a:p>
                <a:pPr marL="457200" lvl="1" indent="0">
                  <a:buNone/>
                </a:pPr>
                <a:endParaRPr lang="en-US" altLang="ko-KR" sz="1600" dirty="0" smtClean="0"/>
              </a:p>
              <a:p>
                <a:pPr lvl="2"/>
                <a:r>
                  <a:rPr lang="en-US" altLang="ko-KR" sz="1400" dirty="0"/>
                  <a:t>For a single node, this process can be viewed as aggregating information from its 1-hop neighbors where the node itself is also regarded as its 1-hop neighbor. Thus, the </a:t>
                </a:r>
                <a:r>
                  <a:rPr lang="en-US" altLang="ko-KR" sz="1400" dirty="0" err="1"/>
                  <a:t>GCN</a:t>
                </a:r>
                <a:r>
                  <a:rPr lang="en-US" altLang="ko-KR" sz="1400" dirty="0"/>
                  <a:t>-Filter can also be viewed as a spatial-based filter, which only involves directly connected neighbors when updating node  </a:t>
                </a:r>
                <a:r>
                  <a:rPr lang="en-US" altLang="ko-KR" sz="1400" dirty="0" smtClean="0"/>
                  <a:t>features.</a:t>
                </a:r>
                <a:endParaRPr lang="ko-KR" altLang="ko-KR" sz="1400" dirty="0"/>
              </a:p>
              <a:p>
                <a:pPr lvl="1"/>
                <a:endParaRPr lang="en-US" altLang="ko-KR"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56483" y="2102818"/>
                <a:ext cx="8342312" cy="4114800"/>
              </a:xfrm>
              <a:blipFill>
                <a:blip r:embed="rId2"/>
                <a:stretch>
                  <a:fillRect t="-889"/>
                </a:stretch>
              </a:blipFill>
            </p:spPr>
            <p:txBody>
              <a:bodyPr/>
              <a:lstStyle/>
              <a:p>
                <a:r>
                  <a:rPr lang="ko-KR" altLang="en-US">
                    <a:noFill/>
                  </a:rPr>
                  <a:t> </a:t>
                </a:r>
              </a:p>
            </p:txBody>
          </p:sp>
        </mc:Fallback>
      </mc:AlternateContent>
      <p:sp>
        <p:nvSpPr>
          <p:cNvPr id="4" name="Date Placeholder 3"/>
          <p:cNvSpPr>
            <a:spLocks noGrp="1"/>
          </p:cNvSpPr>
          <p:nvPr>
            <p:ph type="dt" sz="half" idx="10"/>
          </p:nvPr>
        </p:nvSpPr>
        <p:spPr/>
        <p:txBody>
          <a:bodyPr/>
          <a:lstStyle/>
          <a:p>
            <a:fld id="{99BFDFB5-E84C-4681-ADF9-8FC05B0AFFCA}"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81</a:t>
            </a:fld>
            <a:endParaRPr lang="en-US"/>
          </a:p>
        </p:txBody>
      </p:sp>
      <mc:AlternateContent xmlns:mc="http://schemas.openxmlformats.org/markup-compatibility/2006" xmlns:a14="http://schemas.microsoft.com/office/drawing/2010/main">
        <mc:Choice Requires="a14">
          <p:sp>
            <p:nvSpPr>
              <p:cNvPr id="8" name="Rectangle 7"/>
              <p:cNvSpPr/>
              <p:nvPr/>
            </p:nvSpPr>
            <p:spPr>
              <a:xfrm>
                <a:off x="3810000" y="3962400"/>
                <a:ext cx="1913857" cy="4932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ko-KR" altLang="en-US" b="1" i="1">
                              <a:latin typeface="Cambria Math" panose="02040503050406030204" pitchFamily="18" charset="0"/>
                            </a:rPr>
                          </m:ctrlPr>
                        </m:sSupPr>
                        <m:e>
                          <m:r>
                            <a:rPr lang="ko-KR" altLang="en-US" b="1">
                              <a:latin typeface="Cambria Math" panose="02040503050406030204" pitchFamily="18" charset="0"/>
                            </a:rPr>
                            <m:t>𝐟</m:t>
                          </m:r>
                        </m:e>
                        <m:sup>
                          <m:r>
                            <a:rPr lang="ko-KR" altLang="en-US" b="0" i="0">
                              <a:latin typeface="Cambria Math" panose="02040503050406030204" pitchFamily="18" charset="0"/>
                            </a:rPr>
                            <m:t>′</m:t>
                          </m:r>
                        </m:sup>
                      </m:sSup>
                      <m:r>
                        <a:rPr lang="ko-KR" altLang="en-US" b="0" i="0">
                          <a:latin typeface="Cambria Math" panose="02040503050406030204" pitchFamily="18" charset="0"/>
                        </a:rPr>
                        <m:t>=</m:t>
                      </m:r>
                      <m:r>
                        <a:rPr lang="ko-KR" altLang="en-US" b="0" i="1">
                          <a:latin typeface="Cambria Math" panose="02040503050406030204" pitchFamily="18" charset="0"/>
                        </a:rPr>
                        <m:t>𝜃</m:t>
                      </m:r>
                      <m:sSup>
                        <m:sSupPr>
                          <m:ctrlPr>
                            <a:rPr lang="ko-KR" altLang="en-US" b="0" i="1">
                              <a:latin typeface="Cambria Math" panose="02040503050406030204" pitchFamily="18" charset="0"/>
                            </a:rPr>
                          </m:ctrlPr>
                        </m:sSupPr>
                        <m:e>
                          <m:acc>
                            <m:accPr>
                              <m:chr m:val="̃"/>
                              <m:ctrlPr>
                                <a:rPr lang="ko-KR" altLang="en-US" b="0" i="1">
                                  <a:latin typeface="Cambria Math" panose="02040503050406030204" pitchFamily="18" charset="0"/>
                                </a:rPr>
                              </m:ctrlPr>
                            </m:accPr>
                            <m:e>
                              <m:r>
                                <a:rPr lang="ko-KR" altLang="en-US" b="1" i="0">
                                  <a:latin typeface="Cambria Math" panose="02040503050406030204" pitchFamily="18" charset="0"/>
                                </a:rPr>
                                <m:t>𝐃</m:t>
                              </m:r>
                            </m:e>
                          </m:acc>
                        </m:e>
                        <m:sup>
                          <m:r>
                            <a:rPr lang="ko-KR" altLang="en-US" b="0" i="0">
                              <a:latin typeface="Cambria Math" panose="02040503050406030204" pitchFamily="18" charset="0"/>
                            </a:rPr>
                            <m:t>−</m:t>
                          </m:r>
                          <m:f>
                            <m:fPr>
                              <m:ctrlPr>
                                <a:rPr lang="ko-KR" altLang="en-US" b="0" i="1">
                                  <a:latin typeface="Cambria Math" panose="02040503050406030204" pitchFamily="18" charset="0"/>
                                </a:rPr>
                              </m:ctrlPr>
                            </m:fPr>
                            <m:num>
                              <m:r>
                                <a:rPr lang="ko-KR" altLang="en-US" b="0" i="0">
                                  <a:latin typeface="Cambria Math" panose="02040503050406030204" pitchFamily="18" charset="0"/>
                                </a:rPr>
                                <m:t>1</m:t>
                              </m:r>
                            </m:num>
                            <m:den>
                              <m:r>
                                <a:rPr lang="ko-KR" altLang="en-US" b="0" i="0">
                                  <a:latin typeface="Cambria Math" panose="02040503050406030204" pitchFamily="18" charset="0"/>
                                </a:rPr>
                                <m:t>2</m:t>
                              </m:r>
                            </m:den>
                          </m:f>
                        </m:sup>
                      </m:sSup>
                      <m:acc>
                        <m:accPr>
                          <m:chr m:val="̃"/>
                          <m:ctrlPr>
                            <a:rPr lang="ko-KR" altLang="en-US" b="0" i="1">
                              <a:latin typeface="Cambria Math" panose="02040503050406030204" pitchFamily="18" charset="0"/>
                            </a:rPr>
                          </m:ctrlPr>
                        </m:accPr>
                        <m:e>
                          <m:r>
                            <a:rPr lang="ko-KR" altLang="en-US" b="1" i="0">
                              <a:latin typeface="Cambria Math" panose="02040503050406030204" pitchFamily="18" charset="0"/>
                            </a:rPr>
                            <m:t>𝐀</m:t>
                          </m:r>
                        </m:e>
                      </m:acc>
                      <m:sSup>
                        <m:sSupPr>
                          <m:ctrlPr>
                            <a:rPr lang="ko-KR" altLang="en-US" b="0" i="1">
                              <a:latin typeface="Cambria Math" panose="02040503050406030204" pitchFamily="18" charset="0"/>
                            </a:rPr>
                          </m:ctrlPr>
                        </m:sSupPr>
                        <m:e>
                          <m:acc>
                            <m:accPr>
                              <m:chr m:val="̃"/>
                              <m:ctrlPr>
                                <a:rPr lang="ko-KR" altLang="en-US" b="0" i="1">
                                  <a:latin typeface="Cambria Math" panose="02040503050406030204" pitchFamily="18" charset="0"/>
                                </a:rPr>
                              </m:ctrlPr>
                            </m:accPr>
                            <m:e>
                              <m:r>
                                <a:rPr lang="ko-KR" altLang="en-US" b="1" i="0">
                                  <a:latin typeface="Cambria Math" panose="02040503050406030204" pitchFamily="18" charset="0"/>
                                </a:rPr>
                                <m:t>𝐃</m:t>
                              </m:r>
                            </m:e>
                          </m:acc>
                        </m:e>
                        <m:sup>
                          <m:r>
                            <a:rPr lang="ko-KR" altLang="en-US" b="0" i="0">
                              <a:latin typeface="Cambria Math" panose="02040503050406030204" pitchFamily="18" charset="0"/>
                            </a:rPr>
                            <m:t>−</m:t>
                          </m:r>
                          <m:f>
                            <m:fPr>
                              <m:ctrlPr>
                                <a:rPr lang="ko-KR" altLang="en-US" b="0" i="1">
                                  <a:latin typeface="Cambria Math" panose="02040503050406030204" pitchFamily="18" charset="0"/>
                                </a:rPr>
                              </m:ctrlPr>
                            </m:fPr>
                            <m:num>
                              <m:r>
                                <a:rPr lang="ko-KR" altLang="en-US" b="0" i="0">
                                  <a:latin typeface="Cambria Math" panose="02040503050406030204" pitchFamily="18" charset="0"/>
                                </a:rPr>
                                <m:t>1</m:t>
                              </m:r>
                            </m:num>
                            <m:den>
                              <m:r>
                                <a:rPr lang="ko-KR" altLang="en-US" b="0" i="0">
                                  <a:latin typeface="Cambria Math" panose="02040503050406030204" pitchFamily="18" charset="0"/>
                                </a:rPr>
                                <m:t>2</m:t>
                              </m:r>
                            </m:den>
                          </m:f>
                        </m:sup>
                      </m:sSup>
                      <m:r>
                        <a:rPr lang="ko-KR" altLang="en-US" b="1" i="0">
                          <a:latin typeface="Cambria Math" panose="02040503050406030204" pitchFamily="18" charset="0"/>
                        </a:rPr>
                        <m:t>𝐟</m:t>
                      </m:r>
                    </m:oMath>
                  </m:oMathPara>
                </a14:m>
                <a:endParaRPr lang="ko-KR" altLang="en-US" dirty="0"/>
              </a:p>
            </p:txBody>
          </p:sp>
        </mc:Choice>
        <mc:Fallback xmlns="">
          <p:sp>
            <p:nvSpPr>
              <p:cNvPr id="8" name="Rectangle 7"/>
              <p:cNvSpPr>
                <a:spLocks noRot="1" noChangeAspect="1" noMove="1" noResize="1" noEditPoints="1" noAdjustHandles="1" noChangeArrowheads="1" noChangeShapeType="1" noTextEdit="1"/>
              </p:cNvSpPr>
              <p:nvPr/>
            </p:nvSpPr>
            <p:spPr>
              <a:xfrm>
                <a:off x="3810000" y="3962400"/>
                <a:ext cx="1913857" cy="493277"/>
              </a:xfrm>
              <a:prstGeom prst="rect">
                <a:avLst/>
              </a:prstGeom>
              <a:blipFill>
                <a:blip r:embed="rId3"/>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1193839" y="4292732"/>
                <a:ext cx="7467600" cy="394532"/>
              </a:xfrm>
              <a:prstGeom prst="rect">
                <a:avLst/>
              </a:prstGeom>
            </p:spPr>
            <p:txBody>
              <a:bodyPr wrap="square">
                <a:spAutoFit/>
              </a:bodyPr>
              <a:lstStyle/>
              <a:p>
                <a:r>
                  <a:rPr lang="ko-KR" altLang="en-US" sz="1400" dirty="0" smtClean="0"/>
                  <a:t>참고</a:t>
                </a:r>
                <a:r>
                  <a:rPr lang="en-US" altLang="ko-KR" sz="1400" dirty="0" smtClean="0"/>
                  <a:t>: </a:t>
                </a:r>
                <a:r>
                  <a:rPr lang="en-US" altLang="ko-KR" sz="1400" dirty="0" smtClean="0">
                    <a:cs typeface="Times New Roman" panose="02020603050405020304" pitchFamily="18" charset="0"/>
                  </a:rPr>
                  <a:t>The </a:t>
                </a:r>
                <a:r>
                  <a:rPr lang="en-US" altLang="ko-KR" sz="1400" dirty="0" err="1" smtClean="0">
                    <a:cs typeface="Times New Roman" panose="02020603050405020304" pitchFamily="18" charset="0"/>
                  </a:rPr>
                  <a:t>i</a:t>
                </a:r>
                <a:r>
                  <a:rPr lang="en-US" altLang="ko-KR" sz="1400" dirty="0" smtClean="0">
                    <a:cs typeface="Times New Roman" panose="02020603050405020304" pitchFamily="18" charset="0"/>
                  </a:rPr>
                  <a:t>, </a:t>
                </a:r>
                <a:r>
                  <a:rPr lang="en-US" altLang="ko-KR" sz="1400" dirty="0" err="1" smtClean="0">
                    <a:cs typeface="Times New Roman" panose="02020603050405020304" pitchFamily="18" charset="0"/>
                  </a:rPr>
                  <a:t>jth</a:t>
                </a:r>
                <a:r>
                  <a:rPr lang="en-US" altLang="ko-KR" sz="1400" dirty="0" smtClean="0">
                    <a:cs typeface="Times New Roman" panose="02020603050405020304" pitchFamily="18" charset="0"/>
                  </a:rPr>
                  <a:t> element of </a:t>
                </a:r>
                <a14:m>
                  <m:oMath xmlns:m="http://schemas.openxmlformats.org/officeDocument/2006/math">
                    <m:sSup>
                      <m:sSupPr>
                        <m:ctrlPr>
                          <a:rPr lang="ko-KR" altLang="ko-KR" sz="1400" b="1" i="1">
                            <a:effectLst/>
                            <a:latin typeface="Cambria Math" panose="02040503050406030204" pitchFamily="18" charset="0"/>
                            <a:ea typeface="Cambria Math" panose="02040503050406030204" pitchFamily="18" charset="0"/>
                          </a:rPr>
                        </m:ctrlPr>
                      </m:sSupPr>
                      <m:e>
                        <m:acc>
                          <m:accPr>
                            <m:chr m:val="̃"/>
                            <m:ctrlPr>
                              <a:rPr lang="ko-KR" altLang="ko-KR" sz="1400" b="1" i="1">
                                <a:effectLst/>
                                <a:latin typeface="Cambria Math" panose="02040503050406030204" pitchFamily="18" charset="0"/>
                                <a:ea typeface="Cambria Math" panose="02040503050406030204" pitchFamily="18" charset="0"/>
                              </a:rPr>
                            </m:ctrlPr>
                          </m:accPr>
                          <m:e>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𝐃</m:t>
                            </m:r>
                          </m:e>
                        </m:acc>
                      </m:e>
                      <m:sup>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400" i="1">
                                <a:effectLst/>
                                <a:latin typeface="Cambria Math" panose="02040503050406030204" pitchFamily="18" charset="0"/>
                                <a:ea typeface="Cambria Math" panose="02040503050406030204" pitchFamily="18" charset="0"/>
                              </a:rPr>
                            </m:ctrlPr>
                          </m:fPr>
                          <m:num>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2</m:t>
                            </m:r>
                          </m:den>
                        </m:f>
                      </m:sup>
                    </m:sSup>
                    <m:acc>
                      <m:accPr>
                        <m:chr m:val="̃"/>
                        <m:ctrlPr>
                          <a:rPr lang="ko-KR" altLang="ko-KR" sz="1400" b="1" i="1">
                            <a:effectLst/>
                            <a:latin typeface="Cambria Math" panose="02040503050406030204" pitchFamily="18" charset="0"/>
                            <a:ea typeface="Cambria Math" panose="02040503050406030204" pitchFamily="18" charset="0"/>
                          </a:rPr>
                        </m:ctrlPr>
                      </m:accPr>
                      <m:e>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𝐀</m:t>
                        </m:r>
                      </m:e>
                    </m:acc>
                    <m:sSup>
                      <m:sSupPr>
                        <m:ctrlPr>
                          <a:rPr lang="ko-KR" altLang="ko-KR" sz="1400" b="1" i="1">
                            <a:effectLst/>
                            <a:latin typeface="Cambria Math" panose="02040503050406030204" pitchFamily="18" charset="0"/>
                            <a:ea typeface="Cambria Math" panose="02040503050406030204" pitchFamily="18" charset="0"/>
                          </a:rPr>
                        </m:ctrlPr>
                      </m:sSupPr>
                      <m:e>
                        <m:acc>
                          <m:accPr>
                            <m:chr m:val="̃"/>
                            <m:ctrlPr>
                              <a:rPr lang="ko-KR" altLang="ko-KR" sz="1400" b="1" i="1">
                                <a:effectLst/>
                                <a:latin typeface="Cambria Math" panose="02040503050406030204" pitchFamily="18" charset="0"/>
                                <a:ea typeface="Cambria Math" panose="02040503050406030204" pitchFamily="18" charset="0"/>
                              </a:rPr>
                            </m:ctrlPr>
                          </m:accPr>
                          <m:e>
                            <m:r>
                              <a:rPr lang="en-US" altLang="ko-KR" sz="1400" b="1" i="1">
                                <a:latin typeface="Cambria Math" panose="02040503050406030204" pitchFamily="18" charset="0"/>
                                <a:ea typeface="맑은 고딕" panose="020B0503020000020004" pitchFamily="50" charset="-127"/>
                                <a:cs typeface="Times New Roman" panose="02020603050405020304" pitchFamily="18" charset="0"/>
                              </a:rPr>
                              <m:t>𝐃</m:t>
                            </m:r>
                          </m:e>
                        </m:acc>
                      </m:e>
                      <m:sup>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m:t>
                        </m:r>
                        <m:f>
                          <m:fPr>
                            <m:ctrlPr>
                              <a:rPr lang="ko-KR" altLang="ko-KR" sz="1400" i="1">
                                <a:effectLst/>
                                <a:latin typeface="Cambria Math" panose="02040503050406030204" pitchFamily="18" charset="0"/>
                                <a:ea typeface="Cambria Math" panose="02040503050406030204" pitchFamily="18" charset="0"/>
                              </a:rPr>
                            </m:ctrlPr>
                          </m:fPr>
                          <m:num>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1</m:t>
                            </m:r>
                          </m:num>
                          <m:den>
                            <m:r>
                              <a:rPr lang="en-US" altLang="ko-KR" sz="1400" i="1">
                                <a:latin typeface="Cambria Math" panose="02040503050406030204" pitchFamily="18" charset="0"/>
                                <a:ea typeface="맑은 고딕" panose="020B0503020000020004" pitchFamily="50" charset="-127"/>
                                <a:cs typeface="Times New Roman" panose="02020603050405020304" pitchFamily="18" charset="0"/>
                              </a:rPr>
                              <m:t>2</m:t>
                            </m:r>
                          </m:den>
                        </m:f>
                      </m:sup>
                    </m:sSup>
                  </m:oMath>
                </a14:m>
                <a:r>
                  <a:rPr lang="en-US" altLang="ko-KR" sz="1400" b="1" dirty="0">
                    <a:cs typeface="Times New Roman" panose="02020603050405020304" pitchFamily="18" charset="0"/>
                  </a:rPr>
                  <a:t> </a:t>
                </a:r>
                <a:r>
                  <a:rPr lang="en-US" altLang="ko-KR" sz="1400" dirty="0">
                    <a:cs typeface="Times New Roman" panose="02020603050405020304" pitchFamily="18" charset="0"/>
                  </a:rPr>
                  <a:t>is nonzero only when nodes vi and </a:t>
                </a:r>
                <a:r>
                  <a:rPr lang="en-US" altLang="ko-KR" sz="1400" dirty="0" err="1">
                    <a:cs typeface="Times New Roman" panose="02020603050405020304" pitchFamily="18" charset="0"/>
                  </a:rPr>
                  <a:t>vj</a:t>
                </a:r>
                <a:r>
                  <a:rPr lang="en-US" altLang="ko-KR" sz="1400" dirty="0">
                    <a:cs typeface="Times New Roman" panose="02020603050405020304" pitchFamily="18" charset="0"/>
                  </a:rPr>
                  <a:t>  are connected.</a:t>
                </a:r>
                <a:endParaRPr lang="ko-KR" altLang="en-US" sz="1400" dirty="0"/>
              </a:p>
            </p:txBody>
          </p:sp>
        </mc:Choice>
        <mc:Fallback xmlns="">
          <p:sp>
            <p:nvSpPr>
              <p:cNvPr id="9" name="Rectangle 8"/>
              <p:cNvSpPr>
                <a:spLocks noRot="1" noChangeAspect="1" noMove="1" noResize="1" noEditPoints="1" noAdjustHandles="1" noChangeArrowheads="1" noChangeShapeType="1" noTextEdit="1"/>
              </p:cNvSpPr>
              <p:nvPr/>
            </p:nvSpPr>
            <p:spPr>
              <a:xfrm>
                <a:off x="1193839" y="4292732"/>
                <a:ext cx="7467600" cy="394532"/>
              </a:xfrm>
              <a:prstGeom prst="rect">
                <a:avLst/>
              </a:prstGeom>
              <a:blipFill>
                <a:blip r:embed="rId4"/>
                <a:stretch>
                  <a:fillRect l="-245" b="-15385"/>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27809893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sz="2400" dirty="0" err="1" smtClean="0"/>
              <a:t>GCN</a:t>
            </a:r>
            <a:r>
              <a:rPr lang="en-US" altLang="ko-KR" sz="2400" dirty="0" smtClean="0"/>
              <a:t> (from a message passing perspective)</a:t>
            </a:r>
            <a:endParaRPr lang="ko-KR" altLang="en-US" sz="2400" dirty="0"/>
          </a:p>
        </p:txBody>
      </p:sp>
      <p:sp>
        <p:nvSpPr>
          <p:cNvPr id="4" name="Date Placeholder 3"/>
          <p:cNvSpPr>
            <a:spLocks noGrp="1"/>
          </p:cNvSpPr>
          <p:nvPr>
            <p:ph type="dt" sz="half" idx="10"/>
          </p:nvPr>
        </p:nvSpPr>
        <p:spPr/>
        <p:txBody>
          <a:bodyPr/>
          <a:lstStyle/>
          <a:p>
            <a:fld id="{F61D0E52-6632-48F1-AEF8-17DB508A9374}"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82</a:t>
            </a:fld>
            <a:endParaRPr lang="en-US"/>
          </a:p>
        </p:txBody>
      </p:sp>
      <p:pic>
        <p:nvPicPr>
          <p:cNvPr id="8" name="Picture 7"/>
          <p:cNvPicPr>
            <a:picLocks noChangeAspect="1"/>
          </p:cNvPicPr>
          <p:nvPr/>
        </p:nvPicPr>
        <p:blipFill>
          <a:blip r:embed="rId2"/>
          <a:stretch>
            <a:fillRect/>
          </a:stretch>
        </p:blipFill>
        <p:spPr>
          <a:xfrm>
            <a:off x="457200" y="2557463"/>
            <a:ext cx="7639050" cy="4143375"/>
          </a:xfrm>
          <a:prstGeom prst="rect">
            <a:avLst/>
          </a:prstGeom>
        </p:spPr>
      </p:pic>
      <p:sp>
        <p:nvSpPr>
          <p:cNvPr id="11" name="Rectangle 10"/>
          <p:cNvSpPr/>
          <p:nvPr/>
        </p:nvSpPr>
        <p:spPr bwMode="auto">
          <a:xfrm>
            <a:off x="5715000" y="2557463"/>
            <a:ext cx="3423424" cy="1404937"/>
          </a:xfrm>
          <a:prstGeom prst="rect">
            <a:avLst/>
          </a:prstGeom>
          <a:solidFill>
            <a:srgbClr val="92D050"/>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ko-KR" altLang="en-US" sz="1800" b="0" i="0" u="none" strike="noStrike" cap="none" normalizeH="0" baseline="0" smtClean="0">
              <a:ln>
                <a:noFill/>
              </a:ln>
              <a:solidFill>
                <a:schemeClr val="tx1"/>
              </a:solidFill>
              <a:effectLst/>
              <a:latin typeface="Arial" charset="0"/>
            </a:endParaRPr>
          </a:p>
        </p:txBody>
      </p:sp>
      <p:pic>
        <p:nvPicPr>
          <p:cNvPr id="12" name="Picture 11"/>
          <p:cNvPicPr>
            <a:picLocks noChangeAspect="1"/>
          </p:cNvPicPr>
          <p:nvPr/>
        </p:nvPicPr>
        <p:blipFill>
          <a:blip r:embed="rId3"/>
          <a:stretch>
            <a:fillRect/>
          </a:stretch>
        </p:blipFill>
        <p:spPr>
          <a:xfrm>
            <a:off x="5772614" y="2984808"/>
            <a:ext cx="3310434" cy="862826"/>
          </a:xfrm>
          <a:prstGeom prst="rect">
            <a:avLst/>
          </a:prstGeom>
        </p:spPr>
      </p:pic>
      <p:sp>
        <p:nvSpPr>
          <p:cNvPr id="13" name="TextBox 12"/>
          <p:cNvSpPr txBox="1"/>
          <p:nvPr/>
        </p:nvSpPr>
        <p:spPr>
          <a:xfrm>
            <a:off x="5835448" y="2615198"/>
            <a:ext cx="2914772" cy="338554"/>
          </a:xfrm>
          <a:prstGeom prst="rect">
            <a:avLst/>
          </a:prstGeom>
          <a:noFill/>
        </p:spPr>
        <p:txBody>
          <a:bodyPr wrap="none" rtlCol="0">
            <a:spAutoFit/>
          </a:bodyPr>
          <a:lstStyle/>
          <a:p>
            <a:r>
              <a:rPr lang="en-US" altLang="ko-KR" sz="1600" dirty="0" smtClean="0"/>
              <a:t>(</a:t>
            </a:r>
            <a:r>
              <a:rPr lang="ko-KR" altLang="en-US" sz="1600" dirty="0" smtClean="0"/>
              <a:t>원 논문에서의 </a:t>
            </a:r>
            <a:r>
              <a:rPr lang="en-US" altLang="ko-KR" sz="1600" dirty="0" smtClean="0"/>
              <a:t>normalization)</a:t>
            </a:r>
            <a:endParaRPr lang="ko-KR" altLang="en-US" sz="1600" dirty="0"/>
          </a:p>
        </p:txBody>
      </p:sp>
      <p:sp>
        <p:nvSpPr>
          <p:cNvPr id="14" name="TextBox 13"/>
          <p:cNvSpPr txBox="1"/>
          <p:nvPr/>
        </p:nvSpPr>
        <p:spPr>
          <a:xfrm>
            <a:off x="3048000" y="3654902"/>
            <a:ext cx="2698175" cy="338554"/>
          </a:xfrm>
          <a:prstGeom prst="rect">
            <a:avLst/>
          </a:prstGeom>
          <a:noFill/>
        </p:spPr>
        <p:txBody>
          <a:bodyPr wrap="none" rtlCol="0">
            <a:spAutoFit/>
          </a:bodyPr>
          <a:lstStyle/>
          <a:p>
            <a:r>
              <a:rPr lang="ko-KR" altLang="en-US" sz="1600" dirty="0" smtClean="0"/>
              <a:t>원 버전에서는 이 둘을</a:t>
            </a:r>
            <a:r>
              <a:rPr lang="en-US" altLang="ko-KR" sz="1600" dirty="0"/>
              <a:t> </a:t>
            </a:r>
            <a:r>
              <a:rPr lang="ko-KR" altLang="en-US" sz="1600" dirty="0" smtClean="0"/>
              <a:t>공유</a:t>
            </a:r>
            <a:endParaRPr lang="ko-KR" altLang="en-US" sz="1600" dirty="0"/>
          </a:p>
        </p:txBody>
      </p:sp>
      <p:cxnSp>
        <p:nvCxnSpPr>
          <p:cNvPr id="16" name="Straight Arrow Connector 15"/>
          <p:cNvCxnSpPr/>
          <p:nvPr/>
        </p:nvCxnSpPr>
        <p:spPr bwMode="auto">
          <a:xfrm flipH="1">
            <a:off x="2895600" y="3962400"/>
            <a:ext cx="1855599" cy="766297"/>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4799451" y="3962400"/>
            <a:ext cx="382149" cy="912119"/>
          </a:xfrm>
          <a:prstGeom prst="straightConnector1">
            <a:avLst/>
          </a:prstGeom>
          <a:solidFill>
            <a:schemeClr val="accent1"/>
          </a:solidFill>
          <a:ln w="9525" cap="flat" cmpd="sng" algn="ctr">
            <a:solidFill>
              <a:schemeClr val="tx1"/>
            </a:solidFill>
            <a:prstDash val="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5052831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Spectral-based graph filters</a:t>
            </a:r>
            <a:endParaRPr lang="ko-KR" altLang="en-US" dirty="0"/>
          </a:p>
        </p:txBody>
      </p:sp>
      <p:sp>
        <p:nvSpPr>
          <p:cNvPr id="3" name="Content Placeholder 2"/>
          <p:cNvSpPr>
            <a:spLocks noGrp="1"/>
          </p:cNvSpPr>
          <p:nvPr>
            <p:ph idx="1"/>
          </p:nvPr>
        </p:nvSpPr>
        <p:spPr/>
        <p:txBody>
          <a:bodyPr/>
          <a:lstStyle/>
          <a:p>
            <a:r>
              <a:rPr lang="en-US" altLang="ko-KR" dirty="0" smtClean="0"/>
              <a:t>General framework of spectral filters</a:t>
            </a:r>
            <a:endParaRPr lang="ko-KR" altLang="en-US" dirty="0"/>
          </a:p>
        </p:txBody>
      </p:sp>
      <p:sp>
        <p:nvSpPr>
          <p:cNvPr id="4" name="Date Placeholder 3"/>
          <p:cNvSpPr>
            <a:spLocks noGrp="1"/>
          </p:cNvSpPr>
          <p:nvPr>
            <p:ph type="dt" sz="half" idx="10"/>
          </p:nvPr>
        </p:nvSpPr>
        <p:spPr/>
        <p:txBody>
          <a:bodyPr/>
          <a:lstStyle/>
          <a:p>
            <a:fld id="{D2C6BD7C-5516-471A-8CAC-51080CDBB790}" type="datetime1">
              <a:rPr lang="en-US" altLang="ko-KR" smtClean="0"/>
              <a:t>12/8/2023</a:t>
            </a:fld>
            <a:endParaRPr lang="en-US"/>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6" name="Slide Number Placeholder 5"/>
          <p:cNvSpPr>
            <a:spLocks noGrp="1"/>
          </p:cNvSpPr>
          <p:nvPr>
            <p:ph type="sldNum" sz="quarter" idx="12"/>
          </p:nvPr>
        </p:nvSpPr>
        <p:spPr/>
        <p:txBody>
          <a:bodyPr/>
          <a:lstStyle/>
          <a:p>
            <a:fld id="{B1A96CDA-AC9E-4D10-87FE-92C3AF95A555}" type="slidenum">
              <a:rPr lang="en-US" smtClean="0"/>
              <a:pPr/>
              <a:t>83</a:t>
            </a:fld>
            <a:endParaRPr lang="en-US"/>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914400" y="2661424"/>
            <a:ext cx="7696200" cy="4191000"/>
          </a:xfrm>
          <a:prstGeom prst="rect">
            <a:avLst/>
          </a:prstGeom>
          <a:noFill/>
          <a:ln>
            <a:noFill/>
          </a:ln>
        </p:spPr>
      </p:pic>
    </p:spTree>
    <p:extLst>
      <p:ext uri="{BB962C8B-B14F-4D97-AF65-F5344CB8AC3E}">
        <p14:creationId xmlns:p14="http://schemas.microsoft.com/office/powerpoint/2010/main" val="3974933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network analysis</a:t>
            </a:r>
            <a:endParaRPr lang="en-US" dirty="0"/>
          </a:p>
        </p:txBody>
      </p:sp>
      <p:sp>
        <p:nvSpPr>
          <p:cNvPr id="3" name="Content Placeholder 2"/>
          <p:cNvSpPr>
            <a:spLocks noGrp="1"/>
          </p:cNvSpPr>
          <p:nvPr>
            <p:ph idx="1"/>
          </p:nvPr>
        </p:nvSpPr>
        <p:spPr/>
        <p:txBody>
          <a:bodyPr/>
          <a:lstStyle/>
          <a:p>
            <a:r>
              <a:rPr lang="en-US" sz="2400" dirty="0" smtClean="0"/>
              <a:t>You need to construct a network composed of words and ties between words</a:t>
            </a:r>
          </a:p>
          <a:p>
            <a:pPr lvl="1"/>
            <a:r>
              <a:rPr lang="en-US" sz="2000" dirty="0" smtClean="0"/>
              <a:t>nodes: words</a:t>
            </a:r>
          </a:p>
          <a:p>
            <a:pPr lvl="1"/>
            <a:r>
              <a:rPr lang="en-US" sz="2000" dirty="0" smtClean="0"/>
              <a:t>tie? how can we define a tie between two words? </a:t>
            </a:r>
          </a:p>
          <a:p>
            <a:pPr lvl="2"/>
            <a:r>
              <a:rPr lang="en-US" sz="1800" dirty="0" smtClean="0"/>
              <a:t>Commonly we define a tie between two words if they use in the same sentence or paragraph or a document</a:t>
            </a:r>
          </a:p>
          <a:p>
            <a:pPr lvl="2"/>
            <a:r>
              <a:rPr lang="en-US" sz="1800" dirty="0" smtClean="0"/>
              <a:t>We use a sentence</a:t>
            </a:r>
          </a:p>
          <a:p>
            <a:pPr lvl="1"/>
            <a:r>
              <a:rPr lang="en-US" sz="2200" dirty="0" smtClean="0"/>
              <a:t>How to choose the words consisting the network</a:t>
            </a:r>
          </a:p>
          <a:p>
            <a:pPr lvl="2"/>
            <a:r>
              <a:rPr lang="en-US" sz="1800" dirty="0" smtClean="0"/>
              <a:t>1) Choose certain words based on theoretical backgrounds</a:t>
            </a:r>
          </a:p>
          <a:p>
            <a:pPr lvl="2"/>
            <a:r>
              <a:rPr lang="en-US" sz="1800" dirty="0" smtClean="0"/>
              <a:t>2) Choose most frequently used words (e.g., Top 10)</a:t>
            </a:r>
          </a:p>
        </p:txBody>
      </p:sp>
      <p:sp>
        <p:nvSpPr>
          <p:cNvPr id="5" name="Footer Placeholder 4"/>
          <p:cNvSpPr>
            <a:spLocks noGrp="1"/>
          </p:cNvSpPr>
          <p:nvPr>
            <p:ph type="ftr" sz="quarter" idx="11"/>
          </p:nvPr>
        </p:nvSpPr>
        <p:spPr/>
        <p:txBody>
          <a:bodyPr/>
          <a:lstStyle/>
          <a:p>
            <a:r>
              <a:rPr lang="en-US" altLang="ko-KR" smtClean="0"/>
              <a:t>GNN</a:t>
            </a:r>
            <a:endParaRPr lang="en-US" dirty="0"/>
          </a:p>
        </p:txBody>
      </p:sp>
      <p:sp>
        <p:nvSpPr>
          <p:cNvPr id="4" name="Date Placeholder 3"/>
          <p:cNvSpPr>
            <a:spLocks noGrp="1"/>
          </p:cNvSpPr>
          <p:nvPr>
            <p:ph type="dt" sz="half" idx="10"/>
          </p:nvPr>
        </p:nvSpPr>
        <p:spPr/>
        <p:txBody>
          <a:bodyPr/>
          <a:lstStyle/>
          <a:p>
            <a:fld id="{B519BE6C-B16C-44B3-9F50-C4D74E267EA0}" type="datetime1">
              <a:rPr lang="en-US" altLang="ko-KR" smtClean="0"/>
              <a:t>12/8/2023</a:t>
            </a:fld>
            <a:endParaRPr lang="en-US"/>
          </a:p>
        </p:txBody>
      </p:sp>
      <p:sp>
        <p:nvSpPr>
          <p:cNvPr id="6" name="Slide Number Placeholder 5"/>
          <p:cNvSpPr>
            <a:spLocks noGrp="1"/>
          </p:cNvSpPr>
          <p:nvPr>
            <p:ph type="sldNum" sz="quarter" idx="12"/>
          </p:nvPr>
        </p:nvSpPr>
        <p:spPr/>
        <p:txBody>
          <a:bodyPr/>
          <a:lstStyle/>
          <a:p>
            <a:fld id="{B1A96CDA-AC9E-4D10-87FE-92C3AF95A555}" type="slidenum">
              <a:rPr lang="en-US" smtClean="0"/>
              <a:pPr/>
              <a:t>9</a:t>
            </a:fld>
            <a:endParaRPr lang="en-US"/>
          </a:p>
        </p:txBody>
      </p:sp>
    </p:spTree>
    <p:extLst>
      <p:ext uri="{BB962C8B-B14F-4D97-AF65-F5344CB8AC3E}">
        <p14:creationId xmlns:p14="http://schemas.microsoft.com/office/powerpoint/2010/main" val="384932081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Week 1: Course Introduction&amp;quot;&quot;/&gt;&lt;property id=&quot;20307&quot; value=&quot;256&quot;/&gt;&lt;/object&gt;&lt;object type=&quot;3&quot; unique_id=&quot;10005&quot;&gt;&lt;property id=&quot;20148&quot; value=&quot;5&quot;/&gt;&lt;property id=&quot;20300&quot; value=&quot;Slide 4 - &amp;quot;Course Intro. &amp;quot;&quot;/&gt;&lt;property id=&quot;20307&quot; value=&quot;257&quot;/&gt;&lt;/object&gt;&lt;object type=&quot;3&quot; unique_id=&quot;10403&quot;&gt;&lt;property id=&quot;20148&quot; value=&quot;5&quot;/&gt;&lt;property id=&quot;20300&quot; value=&quot;Slide 5&quot;/&gt;&lt;property id=&quot;20307&quot; value=&quot;258&quot;/&gt;&lt;/object&gt;&lt;object type=&quot;3&quot; unique_id=&quot;10435&quot;&gt;&lt;property id=&quot;20148&quot; value=&quot;5&quot;/&gt;&lt;property id=&quot;20300&quot; value=&quot;Slide 2 - &amp;quot;Instructor&amp;quot;&quot;/&gt;&lt;property id=&quot;20307&quot; value=&quot;259&quot;/&gt;&lt;/object&gt;&lt;object type=&quot;3&quot; unique_id=&quot;10436&quot;&gt;&lt;property id=&quot;20148&quot; value=&quot;5&quot;/&gt;&lt;property id=&quot;20300&quot; value=&quot;Slide 6 - &amp;quot;Course Schedule&amp;quot;&quot;/&gt;&lt;property id=&quot;20307&quot; value=&quot;260&quot;/&gt;&lt;/object&gt;&lt;object type=&quot;3&quot; unique_id=&quot;10437&quot;&gt;&lt;property id=&quot;20148&quot; value=&quot;5&quot;/&gt;&lt;property id=&quot;20300&quot; value=&quot;Slide 7 - &amp;quot;Course Schedule (cont.)&amp;quot;&quot;/&gt;&lt;property id=&quot;20307&quot; value=&quot;261&quot;/&gt;&lt;/object&gt;&lt;object type=&quot;3&quot; unique_id=&quot;10438&quot;&gt;&lt;property id=&quot;20148&quot; value=&quot;5&quot;/&gt;&lt;property id=&quot;20300&quot; value=&quot;Slide 8 - &amp;quot;Course Schedule (cont.)&amp;quot;&quot;/&gt;&lt;property id=&quot;20307&quot; value=&quot;262&quot;/&gt;&lt;/object&gt;&lt;object type=&quot;3&quot; unique_id=&quot;10484&quot;&gt;&lt;property id=&quot;20148&quot; value=&quot;5&quot;/&gt;&lt;property id=&quot;20300&quot; value=&quot;Slide 9 - &amp;quot;Weekly Schedule (안)&amp;quot;&quot;/&gt;&lt;property id=&quot;20307&quot; value=&quot;263&quot;/&gt;&lt;/object&gt;&lt;object type=&quot;3&quot; unique_id=&quot;10535&quot;&gt;&lt;property id=&quot;20148&quot; value=&quot;5&quot;/&gt;&lt;property id=&quot;20300&quot; value=&quot;Slide 3 - &amp;quot;Instructor&amp;quot;&quot;/&gt;&lt;property id=&quot;20307&quot; value=&quot;264&quot;/&gt;&lt;/object&gt;&lt;object type=&quot;3&quot; unique_id=&quot;10591&quot;&gt;&lt;property id=&quot;20148&quot; value=&quot;5&quot;/&gt;&lt;property id=&quot;20300&quot; value=&quot;Slide 11 - &amp;quot;Requirements&amp;quot;&quot;/&gt;&lt;property id=&quot;20307&quot; value=&quot;265&quot;/&gt;&lt;/object&gt;&lt;object type=&quot;3&quot; unique_id=&quot;10628&quot;&gt;&lt;property id=&quot;20148&quot; value=&quot;5&quot;/&gt;&lt;property id=&quot;20300&quot; value=&quot;Slide 12 - &amp;quot;Possible research questions&amp;quot;&quot;/&gt;&lt;property id=&quot;20307&quot; value=&quot;266&quot;/&gt;&lt;/object&gt;&lt;object type=&quot;3&quot; unique_id=&quot;10720&quot;&gt;&lt;property id=&quot;20148&quot; value=&quot;5&quot;/&gt;&lt;property id=&quot;20300&quot; value=&quot;Slide 10 - &amp;quot;Grading&amp;quot;&quot;/&gt;&lt;property id=&quot;20307&quot; value=&quot;270&quot;/&gt;&lt;/object&gt;&lt;object type=&quot;3&quot; unique_id=&quot;10721&quot;&gt;&lt;property id=&quot;20148&quot; value=&quot;5&quot;/&gt;&lt;property id=&quot;20300&quot; value=&quot;Slide 13 - &amp;quot;What do we need?&amp;quot;&quot;/&gt;&lt;property id=&quot;20307&quot; value=&quot;267&quot;/&gt;&lt;/object&gt;&lt;object type=&quot;3&quot; unique_id=&quot;10722&quot;&gt;&lt;property id=&quot;20148&quot; value=&quot;5&quot;/&gt;&lt;property id=&quot;20300&quot; value=&quot;Slide 14 - &amp;quot;Data&amp;quot;&quot;/&gt;&lt;property id=&quot;20307&quot; value=&quot;268&quot;/&gt;&lt;/object&gt;&lt;object type=&quot;3&quot; unique_id=&quot;10723&quot;&gt;&lt;property id=&quot;20148&quot; value=&quot;5&quot;/&gt;&lt;property id=&quot;20300&quot; value=&quot;Slide 15 - &amp;quot;Data (cont.)&amp;quot;&quot;/&gt;&lt;property id=&quot;20307&quot; value=&quot;269&quot;/&gt;&lt;/object&gt;&lt;object type=&quot;3&quot; unique_id=&quot;10724&quot;&gt;&lt;property id=&quot;20148&quot; value=&quot;5&quot;/&gt;&lt;property id=&quot;20300&quot; value=&quot;Slide 16 - &amp;quot;Study examples&amp;quot;&quot;/&gt;&lt;property id=&quot;20307&quot; value=&quot;271&quot;/&gt;&lt;/object&gt;&lt;/object&gt;&lt;/object&gt;&lt;/database&gt;"/>
  <p:tag name="SECTOMILLISECCONVERTED" val="1"/>
</p:tagLst>
</file>

<file path=ppt/theme/theme1.xml><?xml version="1.0" encoding="utf-8"?>
<a:theme xmlns:a="http://schemas.openxmlformats.org/drawingml/2006/main" name="01013022">
  <a:themeElements>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noFill/>
          <a:prstDash val="solid"/>
          <a:round/>
          <a:headEnd type="none" w="med" len="med"/>
          <a:tailEnd type="none" w="med" len="med"/>
        </a:ln>
        <a:effectLs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TS102821062</Template>
  <TotalTime>36661</TotalTime>
  <Words>4217</Words>
  <Application>Microsoft Office PowerPoint</Application>
  <PresentationFormat>On-screen Show (4:3)</PresentationFormat>
  <Paragraphs>917</Paragraphs>
  <Slides>83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83</vt:i4>
      </vt:variant>
    </vt:vector>
  </HeadingPairs>
  <TitlesOfParts>
    <vt:vector size="93" baseType="lpstr">
      <vt:lpstr>맑은 고딕</vt:lpstr>
      <vt:lpstr>바탕</vt:lpstr>
      <vt:lpstr>Arial</vt:lpstr>
      <vt:lpstr>Calibri</vt:lpstr>
      <vt:lpstr>Cambria Math</vt:lpstr>
      <vt:lpstr>Helvetica</vt:lpstr>
      <vt:lpstr>Tahoma</vt:lpstr>
      <vt:lpstr>Times New Roman</vt:lpstr>
      <vt:lpstr>Wingdings</vt:lpstr>
      <vt:lpstr>01013022</vt:lpstr>
      <vt:lpstr>Graph Neural Network</vt:lpstr>
      <vt:lpstr>GNN</vt:lpstr>
      <vt:lpstr>Graph</vt:lpstr>
      <vt:lpstr>Graph</vt:lpstr>
      <vt:lpstr>GNN</vt:lpstr>
      <vt:lpstr>Graph</vt:lpstr>
      <vt:lpstr>Graph</vt:lpstr>
      <vt:lpstr>Text network analysis</vt:lpstr>
      <vt:lpstr>Text network analysis</vt:lpstr>
      <vt:lpstr>Text network analysis</vt:lpstr>
      <vt:lpstr>Text network analysis</vt:lpstr>
      <vt:lpstr>Text network analysis</vt:lpstr>
      <vt:lpstr>Text network analysis</vt:lpstr>
      <vt:lpstr>Graph Neural Networks</vt:lpstr>
      <vt:lpstr>GNN</vt:lpstr>
      <vt:lpstr>GNN</vt:lpstr>
      <vt:lpstr>GNN </vt:lpstr>
      <vt:lpstr>GNN</vt:lpstr>
      <vt:lpstr>GNN </vt:lpstr>
      <vt:lpstr>GNN</vt:lpstr>
      <vt:lpstr>GNN</vt:lpstr>
      <vt:lpstr>GNN</vt:lpstr>
      <vt:lpstr>GNN</vt:lpstr>
      <vt:lpstr>GNN</vt:lpstr>
      <vt:lpstr>GNN</vt:lpstr>
      <vt:lpstr>GNN</vt:lpstr>
      <vt:lpstr>Filtering operation의 예시</vt:lpstr>
      <vt:lpstr>Example</vt:lpstr>
      <vt:lpstr>Example</vt:lpstr>
      <vt:lpstr>Example</vt:lpstr>
      <vt:lpstr>Example</vt:lpstr>
      <vt:lpstr>Example</vt:lpstr>
      <vt:lpstr>Example</vt:lpstr>
      <vt:lpstr>GNN</vt:lpstr>
      <vt:lpstr>GNN</vt:lpstr>
      <vt:lpstr>GNN</vt:lpstr>
      <vt:lpstr>GNN</vt:lpstr>
      <vt:lpstr>GNN</vt:lpstr>
      <vt:lpstr>Message Passing</vt:lpstr>
      <vt:lpstr>Message passing</vt:lpstr>
      <vt:lpstr>Message passing</vt:lpstr>
      <vt:lpstr>Message passing</vt:lpstr>
      <vt:lpstr>Message passing</vt:lpstr>
      <vt:lpstr>Message passing</vt:lpstr>
      <vt:lpstr>Message passing</vt:lpstr>
      <vt:lpstr>GNN filters</vt:lpstr>
      <vt:lpstr>Convolutional filters</vt:lpstr>
      <vt:lpstr>Convolutional filters</vt:lpstr>
      <vt:lpstr>Convolutional filters</vt:lpstr>
      <vt:lpstr>Spectral filters</vt:lpstr>
      <vt:lpstr>Spectral graph theory</vt:lpstr>
      <vt:lpstr>Spectral graph theory</vt:lpstr>
      <vt:lpstr>Spectral graph theory</vt:lpstr>
      <vt:lpstr>Quadratic form (이차형식)</vt:lpstr>
      <vt:lpstr>Positive and negative definiteness</vt:lpstr>
      <vt:lpstr>행렬로 표현하기</vt:lpstr>
      <vt:lpstr>Spectral graph theory</vt:lpstr>
      <vt:lpstr>Spectral graph theory</vt:lpstr>
      <vt:lpstr>Graph Signal Processing</vt:lpstr>
      <vt:lpstr>Graph Signal Processing</vt:lpstr>
      <vt:lpstr>Graph Signal Processing</vt:lpstr>
      <vt:lpstr>Graph Signal Processing</vt:lpstr>
      <vt:lpstr>Graph Signal Processing</vt:lpstr>
      <vt:lpstr>Graph Signal Processing</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lpstr>Spectral-based graph filters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dc:title>
  <dc:creator>Sang Yup Lee</dc:creator>
  <cp:lastModifiedBy>Sang</cp:lastModifiedBy>
  <cp:revision>558</cp:revision>
  <dcterms:created xsi:type="dcterms:W3CDTF">2015-01-19T14:33:39Z</dcterms:created>
  <dcterms:modified xsi:type="dcterms:W3CDTF">2023-12-10T15:02:12Z</dcterms:modified>
</cp:coreProperties>
</file>