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39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" initials="LSY" lastIdx="1" clrIdx="0">
    <p:extLst>
      <p:ext uri="{19B8F6BF-5375-455C-9EA6-DF929625EA0E}">
        <p15:presenceInfo xmlns:p15="http://schemas.microsoft.com/office/powerpoint/2012/main" userId="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872ED5-DF45-44C2-9888-C91BE221FC8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A9194-7C34-4818-AF14-4440271EFB4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DF8BB5-5D30-4884-A640-98E5874E46EE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9D95DE-43E1-4869-9EEA-127E1903560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12946A-2A9D-4CC7-A8D1-01029FA76C6F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E4DFAD-4B74-4C53-AF2D-2116FC7D2FE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0D6A-3E1B-41BC-8B2C-1DF4F191B71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2FB6C-0876-42E9-8CA0-3507384ED58F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4BA06-BEFD-46E5-A95B-545BAD9951A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A5A01-73FE-4945-A261-64DC7835B31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46CA4C9-735A-4527-9B21-3C36474CA16E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Other topics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Federated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Types of FL</a:t>
            </a:r>
          </a:p>
          <a:p>
            <a:pPr lvl="1"/>
            <a:r>
              <a:rPr lang="en-US" altLang="ko-KR" sz="2000" dirty="0" smtClean="0"/>
              <a:t>Centralized FL</a:t>
            </a:r>
          </a:p>
          <a:p>
            <a:pPr lvl="2"/>
            <a:r>
              <a:rPr lang="en-US" altLang="ko-KR" sz="1800" dirty="0" smtClean="0"/>
              <a:t>It </a:t>
            </a:r>
            <a:r>
              <a:rPr lang="en-US" altLang="ko-KR" sz="1800" dirty="0"/>
              <a:t>requires a central server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2000" dirty="0" smtClean="0"/>
              <a:t>Decentralized FL</a:t>
            </a:r>
          </a:p>
          <a:p>
            <a:pPr lvl="2"/>
            <a:r>
              <a:rPr lang="en-US" altLang="ko-KR" sz="1800" dirty="0"/>
              <a:t>It does not require a central server to coordinate the learning. Instead, the model updates are shared only among the interconnected edge </a:t>
            </a:r>
            <a:r>
              <a:rPr lang="en-US" altLang="ko-KR" sz="1800" dirty="0" smtClean="0"/>
              <a:t>devices.</a:t>
            </a:r>
          </a:p>
          <a:p>
            <a:pPr lvl="1"/>
            <a:r>
              <a:rPr lang="en-US" altLang="ko-KR" sz="2000" dirty="0"/>
              <a:t>Heterogeneous </a:t>
            </a:r>
            <a:r>
              <a:rPr lang="en-US" altLang="ko-KR" sz="2000" dirty="0" smtClean="0"/>
              <a:t>FL</a:t>
            </a:r>
          </a:p>
          <a:p>
            <a:pPr lvl="2"/>
            <a:r>
              <a:rPr lang="en-US" altLang="ko-KR" sz="1600" dirty="0"/>
              <a:t>It involves having heterogeneous clients such as mobile phones, computers, or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(Internet of Things) devices.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967-65DC-453E-B01E-C03F54137731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Continual learning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95DE-43E1-4869-9EEA-127E1903560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Continual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en-US" altLang="ko-KR" sz="2000" dirty="0" smtClean="0"/>
              <a:t>a.k.a. Incremental learning</a:t>
            </a:r>
          </a:p>
          <a:p>
            <a:pPr lvl="1"/>
            <a:r>
              <a:rPr lang="ko-KR" altLang="en-US" sz="2000" dirty="0" smtClean="0"/>
              <a:t>새로운 데이터를 이용해서 지속적으로 학습을 수행</a:t>
            </a:r>
            <a:endParaRPr lang="en-US" altLang="ko-KR" sz="2000" dirty="0" smtClean="0"/>
          </a:p>
          <a:p>
            <a:r>
              <a:rPr lang="en-US" altLang="ko-KR" sz="2400" dirty="0" smtClean="0"/>
              <a:t>References</a:t>
            </a:r>
          </a:p>
          <a:p>
            <a:pPr lvl="1"/>
            <a:r>
              <a:rPr lang="en-US" altLang="ko-KR" sz="2000" dirty="0"/>
              <a:t>Zhou, D. W., Wang, Q. W., Qi, Z. H., Ye, H. J., Zhan, D. C., &amp; Liu, Z. (2023). Deep class-incremental learning: A survey. </a:t>
            </a:r>
            <a:r>
              <a:rPr lang="en-US" altLang="ko-KR" sz="2000" dirty="0" err="1"/>
              <a:t>arXiv</a:t>
            </a:r>
            <a:r>
              <a:rPr lang="en-US" altLang="ko-KR" sz="2000" dirty="0"/>
              <a:t> preprint </a:t>
            </a:r>
            <a:r>
              <a:rPr lang="en-US" altLang="ko-KR" sz="2000" dirty="0" err="1"/>
              <a:t>arXiv:2302.03648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/>
              <a:t>Wang, L., Zhang, X., Su, H., &amp; Zhu, J. (2023). A comprehensive survey of continual learning: Theory, method and application. </a:t>
            </a:r>
            <a:r>
              <a:rPr lang="en-US" altLang="ko-KR" sz="2000" dirty="0" err="1"/>
              <a:t>arXiv</a:t>
            </a:r>
            <a:r>
              <a:rPr lang="en-US" altLang="ko-KR" sz="2000" dirty="0"/>
              <a:t> preprint </a:t>
            </a:r>
            <a:r>
              <a:rPr lang="en-US" altLang="ko-KR" sz="2000" dirty="0" err="1"/>
              <a:t>arXiv:2302.00487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Continual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Three types of CL</a:t>
            </a:r>
          </a:p>
          <a:p>
            <a:pPr lvl="1"/>
            <a:r>
              <a:rPr lang="en-US" altLang="ko-KR" sz="2400" dirty="0" smtClean="0"/>
              <a:t>Task continual learning</a:t>
            </a:r>
          </a:p>
          <a:p>
            <a:pPr lvl="2"/>
            <a:r>
              <a:rPr lang="en-US" altLang="ko-KR" sz="2000" dirty="0"/>
              <a:t>Sequentially learn to solve a number of distinct tasks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Domain continual learning</a:t>
            </a:r>
          </a:p>
          <a:p>
            <a:pPr lvl="2"/>
            <a:r>
              <a:rPr lang="en-US" altLang="ko-KR" sz="2000" dirty="0" smtClean="0"/>
              <a:t>Learn </a:t>
            </a:r>
            <a:r>
              <a:rPr lang="en-US" altLang="ko-KR" sz="2000" dirty="0"/>
              <a:t>to solve the same problem in different contexts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Class continual learning</a:t>
            </a:r>
          </a:p>
          <a:p>
            <a:pPr lvl="2"/>
            <a:r>
              <a:rPr lang="en-US" altLang="ko-KR" sz="2000" dirty="0"/>
              <a:t>Discriminate between incrementally observed classes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Continual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주요 문제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Catastrophic forgetting</a:t>
            </a:r>
          </a:p>
          <a:p>
            <a:pPr lvl="2"/>
            <a:r>
              <a:rPr lang="ko-KR" altLang="en-US" sz="1800" dirty="0" smtClean="0"/>
              <a:t>과거 학습 내용을 잊어 버린다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400" dirty="0" smtClean="0"/>
              <a:t>주요 해결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Regularization methods</a:t>
            </a:r>
          </a:p>
          <a:p>
            <a:pPr lvl="2"/>
            <a:r>
              <a:rPr lang="en-US" altLang="ko-KR" sz="1600" dirty="0"/>
              <a:t>Kirkpatrick, J., </a:t>
            </a:r>
            <a:r>
              <a:rPr lang="en-US" altLang="ko-KR" sz="1600" dirty="0" err="1"/>
              <a:t>Pascanu</a:t>
            </a:r>
            <a:r>
              <a:rPr lang="en-US" altLang="ko-KR" sz="1600" dirty="0"/>
              <a:t>, R., Rabinowitz, N., </a:t>
            </a:r>
            <a:r>
              <a:rPr lang="en-US" altLang="ko-KR" sz="1600" dirty="0" err="1"/>
              <a:t>Veness</a:t>
            </a:r>
            <a:r>
              <a:rPr lang="en-US" altLang="ko-KR" sz="1600" dirty="0"/>
              <a:t>, J., Desjardins, G., </a:t>
            </a:r>
            <a:r>
              <a:rPr lang="en-US" altLang="ko-KR" sz="1600" dirty="0" err="1"/>
              <a:t>Rusu</a:t>
            </a:r>
            <a:r>
              <a:rPr lang="en-US" altLang="ko-KR" sz="1600" dirty="0"/>
              <a:t>, A. A., ... &amp; Hadsell, R. (2017). Overcoming catastrophic forgetting in neural networks. Proceedings of the national academy of sciences, 114(13), 3521-3526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2000" dirty="0" smtClean="0"/>
              <a:t>Rehearsal methods</a:t>
            </a:r>
          </a:p>
          <a:p>
            <a:pPr lvl="2"/>
            <a:r>
              <a:rPr lang="en-US" altLang="ko-KR" sz="1600" dirty="0" err="1"/>
              <a:t>Rebuffi</a:t>
            </a:r>
            <a:r>
              <a:rPr lang="en-US" altLang="ko-KR" sz="1600" dirty="0"/>
              <a:t>, S. A., </a:t>
            </a:r>
            <a:r>
              <a:rPr lang="en-US" altLang="ko-KR" sz="1600" dirty="0" err="1"/>
              <a:t>Kolesnikov</a:t>
            </a:r>
            <a:r>
              <a:rPr lang="en-US" altLang="ko-KR" sz="1600" dirty="0"/>
              <a:t>, A., </a:t>
            </a:r>
            <a:r>
              <a:rPr lang="en-US" altLang="ko-KR" sz="1600" dirty="0" err="1"/>
              <a:t>Sperl</a:t>
            </a:r>
            <a:r>
              <a:rPr lang="en-US" altLang="ko-KR" sz="1600" dirty="0"/>
              <a:t>, G., &amp; Lampert, C. H. (2017). </a:t>
            </a:r>
            <a:r>
              <a:rPr lang="en-US" altLang="ko-KR" sz="1600" dirty="0" err="1"/>
              <a:t>icarl</a:t>
            </a:r>
            <a:r>
              <a:rPr lang="en-US" altLang="ko-KR" sz="1600" dirty="0"/>
              <a:t>: Incremental classifier and representation learning. In Proceedings of the IEEE conference on Computer Vision and Pattern Recognition (pp. 2001-2010).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Continual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주요 해결 방법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/>
              <a:t>Architectural </a:t>
            </a:r>
            <a:r>
              <a:rPr lang="en-US" altLang="ko-KR" sz="2000" dirty="0" smtClean="0"/>
              <a:t>Methods</a:t>
            </a:r>
          </a:p>
          <a:p>
            <a:pPr lvl="2"/>
            <a:r>
              <a:rPr lang="en-US" altLang="ko-KR" sz="1800" dirty="0" err="1"/>
              <a:t>Madotto</a:t>
            </a:r>
            <a:r>
              <a:rPr lang="en-US" altLang="ko-KR" sz="1800" dirty="0"/>
              <a:t>, A., Lin, Z., Zhou, Z., Moon, S., Crook, P., Liu, B., ... &amp; Wang, Z. (2020). Continual learning in task-oriented dialogue systems. </a:t>
            </a:r>
            <a:r>
              <a:rPr lang="en-US" altLang="ko-KR" sz="1800" dirty="0" err="1"/>
              <a:t>arXiv</a:t>
            </a:r>
            <a:r>
              <a:rPr lang="en-US" altLang="ko-KR" sz="1800" dirty="0"/>
              <a:t> preprint </a:t>
            </a:r>
            <a:r>
              <a:rPr lang="en-US" altLang="ko-KR" sz="1800" dirty="0" err="1"/>
              <a:t>arXiv:2012.15504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2000" dirty="0"/>
              <a:t>Knowledge Distillation </a:t>
            </a:r>
            <a:r>
              <a:rPr lang="en-US" altLang="ko-KR" sz="2000" dirty="0" smtClean="0"/>
              <a:t>Methods</a:t>
            </a:r>
          </a:p>
          <a:p>
            <a:pPr lvl="2"/>
            <a:r>
              <a:rPr lang="en-US" altLang="ko-KR" sz="1800" dirty="0" err="1"/>
              <a:t>Jin</a:t>
            </a:r>
            <a:r>
              <a:rPr lang="en-US" altLang="ko-KR" sz="1800" dirty="0"/>
              <a:t>, X., Zhang, D., Zhu, H., Xiao, W., Li, S. W., Wei, X., ... &amp; Ren, X. (2021). Lifelong </a:t>
            </a:r>
            <a:r>
              <a:rPr lang="en-US" altLang="ko-KR" sz="1800" dirty="0" err="1"/>
              <a:t>pretraining</a:t>
            </a:r>
            <a:r>
              <a:rPr lang="en-US" altLang="ko-KR" sz="1800" dirty="0"/>
              <a:t>: Continually adapting language models to emerging corpora. </a:t>
            </a:r>
            <a:r>
              <a:rPr lang="en-US" altLang="ko-KR" sz="1800" dirty="0" err="1"/>
              <a:t>arXiv</a:t>
            </a:r>
            <a:r>
              <a:rPr lang="en-US" altLang="ko-KR" sz="1800" dirty="0"/>
              <a:t> preprint </a:t>
            </a:r>
            <a:r>
              <a:rPr lang="en-US" altLang="ko-KR" sz="1800" dirty="0" err="1"/>
              <a:t>arXiv:2110.08534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Federated learning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95DE-43E1-4869-9EEA-127E1903560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Federated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en-US" sz="2000" dirty="0"/>
              <a:t>다수의 로컬 클라이언트와 하나의 중앙 서버가 협력하여 데이터가 탈중앙화된 상황에서 글로벌 모델을 </a:t>
            </a:r>
            <a:r>
              <a:rPr lang="ko-KR" altLang="en-US" sz="2000" dirty="0" smtClean="0"/>
              <a:t>학습하는 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a.k.a. collaborative learning</a:t>
            </a:r>
          </a:p>
          <a:p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FBC1CA80-A30E-01A7-2DA1-A8E41731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8606"/>
            <a:ext cx="4753430" cy="33493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273205" y="4419600"/>
            <a:ext cx="2762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McMahan, B., Moore, E.,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Ramage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D., Hampson, S., &amp; y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Arcas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 A. (2017, April). Communication-efficient learning of deep networks from decentralized data.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Artificial intelligence and statistics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1273-1282).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PMLR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668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Federated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is it important?</a:t>
            </a:r>
          </a:p>
          <a:p>
            <a:pPr lvl="1"/>
            <a:r>
              <a:rPr lang="en-US" altLang="ko-KR" dirty="0" smtClean="0"/>
              <a:t>Privacy</a:t>
            </a:r>
          </a:p>
          <a:p>
            <a:pPr lvl="2"/>
            <a:r>
              <a:rPr lang="en-US" altLang="ko-KR" dirty="0"/>
              <a:t> training </a:t>
            </a:r>
            <a:r>
              <a:rPr lang="en-US" altLang="ko-KR" dirty="0" smtClean="0"/>
              <a:t>occurs </a:t>
            </a:r>
            <a:r>
              <a:rPr lang="en-US" altLang="ko-KR" dirty="0"/>
              <a:t>locally on the edge </a:t>
            </a:r>
            <a:r>
              <a:rPr lang="en-US" altLang="ko-KR" dirty="0" smtClean="0"/>
              <a:t>device</a:t>
            </a:r>
          </a:p>
          <a:p>
            <a:pPr lvl="1"/>
            <a:r>
              <a:rPr lang="en-US" altLang="ko-KR" dirty="0"/>
              <a:t>Access to heterogeneous </a:t>
            </a:r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/>
              <a:t>Federated learning guarantees access to data spread across multiple devices, locations, and organizations.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1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29905</TotalTime>
  <Words>586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01013022</vt:lpstr>
      <vt:lpstr>Other topics</vt:lpstr>
      <vt:lpstr>Continual learning</vt:lpstr>
      <vt:lpstr>Continual learning</vt:lpstr>
      <vt:lpstr>Continual learning</vt:lpstr>
      <vt:lpstr>Continual learning</vt:lpstr>
      <vt:lpstr>Continual learning</vt:lpstr>
      <vt:lpstr>Federated learning</vt:lpstr>
      <vt:lpstr>Federated learning</vt:lpstr>
      <vt:lpstr>Federated learning</vt:lpstr>
      <vt:lpstr>Federated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590</cp:revision>
  <dcterms:created xsi:type="dcterms:W3CDTF">2015-01-19T14:33:39Z</dcterms:created>
  <dcterms:modified xsi:type="dcterms:W3CDTF">2023-12-10T14:36:42Z</dcterms:modified>
</cp:coreProperties>
</file>