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446" r:id="rId3"/>
    <p:sldId id="447" r:id="rId4"/>
    <p:sldId id="451" r:id="rId5"/>
    <p:sldId id="452" r:id="rId6"/>
    <p:sldId id="453" r:id="rId7"/>
    <p:sldId id="454" r:id="rId8"/>
    <p:sldId id="468" r:id="rId9"/>
    <p:sldId id="455" r:id="rId10"/>
    <p:sldId id="456" r:id="rId11"/>
    <p:sldId id="457" r:id="rId12"/>
    <p:sldId id="458" r:id="rId13"/>
    <p:sldId id="467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391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" initials="LSY" lastIdx="1" clrIdx="0">
    <p:extLst>
      <p:ext uri="{19B8F6BF-5375-455C-9EA6-DF929625EA0E}">
        <p15:presenceInfo xmlns:p15="http://schemas.microsoft.com/office/powerpoint/2012/main" userId="S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>
        <p:scale>
          <a:sx n="66" d="100"/>
          <a:sy n="66" d="100"/>
        </p:scale>
        <p:origin x="1208" y="-3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1872ED5-DF45-44C2-9888-C91BE221FC8A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FA9194-7C34-4818-AF14-4440271EFB4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DF8BB5-5D30-4884-A640-98E5874E46EE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9D95DE-43E1-4869-9EEA-127E1903560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12946A-2A9D-4CC7-A8D1-01029FA76C6F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E4DFAD-4B74-4C53-AF2D-2116FC7D2FE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460D6A-3E1B-41BC-8B2C-1DF4F191B71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32FB6C-0876-42E9-8CA0-3507384ED58F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4BA06-BEFD-46E5-A95B-545BAD9951A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1A5A01-73FE-4945-A261-64DC7835B31A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046CA4C9-735A-4527-9B21-3C36474CA16E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VAE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GAN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정규 분포에 대한 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정규성을 갖게 하기 위해서 인코더를 통해 생성되는 정규 분포가 표준 정규 분포가 되도록 학습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오차항으로 인코더가 출력하는 정규 분포와 표준 정규 분포의 차이 반영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이러한 차이는 </a:t>
            </a:r>
            <a:r>
              <a:rPr lang="en-US" altLang="ko-KR" sz="1800" dirty="0" err="1"/>
              <a:t>Kulback-Leibler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divergence</a:t>
            </a:r>
            <a:r>
              <a:rPr lang="ko-KR" altLang="en-US" sz="1800" dirty="0" smtClean="0"/>
              <a:t>를 사용해서 표현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이러한 </a:t>
            </a:r>
            <a:r>
              <a:rPr lang="ko-KR" altLang="en-US" sz="1800" dirty="0" smtClean="0"/>
              <a:t>방법이 </a:t>
            </a:r>
            <a:r>
              <a:rPr lang="ko-KR" altLang="en-US" sz="1800" dirty="0" smtClean="0"/>
              <a:t>베이지안 추론에서 사용되는</a:t>
            </a:r>
            <a:r>
              <a:rPr lang="ko-KR" altLang="en-US" sz="1800" dirty="0" smtClean="0"/>
              <a:t> </a:t>
            </a:r>
            <a:r>
              <a:rPr lang="en-US" altLang="ko-KR" sz="1800" dirty="0" err="1" smtClean="0"/>
              <a:t>variational</a:t>
            </a:r>
            <a:r>
              <a:rPr lang="en-US" altLang="ko-KR" sz="1800" dirty="0" smtClean="0"/>
              <a:t> inference (</a:t>
            </a:r>
            <a:r>
              <a:rPr lang="ko-KR" altLang="en-US" sz="1800" dirty="0" smtClean="0"/>
              <a:t>변분 추론</a:t>
            </a:r>
            <a:r>
              <a:rPr lang="en-US" altLang="ko-KR" sz="1800" dirty="0"/>
              <a:t>)</a:t>
            </a:r>
            <a:r>
              <a:rPr lang="ko-KR" altLang="en-US" sz="1800" dirty="0" smtClean="0"/>
              <a:t>와 유사</a:t>
            </a:r>
            <a:endParaRPr lang="en-US" altLang="ko-KR" sz="1800" dirty="0" smtClean="0"/>
          </a:p>
          <a:p>
            <a:r>
              <a:rPr lang="ko-KR" altLang="en-US" sz="2400" dirty="0" smtClean="0"/>
              <a:t>전체 비용함수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R</a:t>
            </a:r>
            <a:r>
              <a:rPr lang="en-US" altLang="ko-KR" sz="2000" dirty="0" smtClean="0"/>
              <a:t>econstruction error + KL divergence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D727-586F-49E6-8918-58756F9C5A3A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smtClean="0"/>
              <a:t>Encoder </a:t>
            </a:r>
            <a:r>
              <a:rPr lang="ko-KR" altLang="en-US" sz="2400" dirty="0" smtClean="0"/>
              <a:t>부분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EBB-3595-4657-A57A-79C019739228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2667000"/>
            <a:ext cx="6477000" cy="32400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16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전체 구조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67FAA-355F-465D-9E4E-A3454F08D748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11" y="3228972"/>
            <a:ext cx="2590800" cy="1285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" y="2743198"/>
            <a:ext cx="2743200" cy="22574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 bwMode="auto">
          <a:xfrm>
            <a:off x="2963252" y="3753644"/>
            <a:ext cx="304800" cy="64293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63" y="2743198"/>
            <a:ext cx="2809875" cy="2409825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 bwMode="auto">
          <a:xfrm>
            <a:off x="5860711" y="3702806"/>
            <a:ext cx="311489" cy="642938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5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21EE-68C3-4DF9-9079-77A77BB4006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6" name="Picture 2" descr="From Autoencoder to Beta-VAE | Lil'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99" y="2562225"/>
            <a:ext cx="8440776" cy="391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067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GAN</a:t>
            </a:r>
            <a:r>
              <a:rPr lang="en-US" altLang="ko-KR" cap="none" dirty="0"/>
              <a:t> (Generative adversarial </a:t>
            </a:r>
            <a:r>
              <a:rPr lang="en-US" altLang="ko-KR" cap="none" dirty="0" smtClean="0"/>
              <a:t>network)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000A-2C28-4EE5-A421-E766725E374B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GAN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의 구조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서로 다른 두 개의 신경망 모형으로 구성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Generator (</a:t>
            </a:r>
            <a:r>
              <a:rPr lang="ko-KR" altLang="en-US" sz="1800" dirty="0" smtClean="0"/>
              <a:t>생성기</a:t>
            </a:r>
            <a:r>
              <a:rPr lang="en-US" altLang="ko-KR" sz="1800" dirty="0" smtClean="0"/>
              <a:t>) + Discriminator (</a:t>
            </a:r>
            <a:r>
              <a:rPr lang="ko-KR" altLang="en-US" sz="1800" dirty="0" smtClean="0"/>
              <a:t>판별기</a:t>
            </a:r>
            <a:r>
              <a:rPr lang="en-US" altLang="ko-KR" sz="1800" dirty="0" smtClean="0"/>
              <a:t>)</a:t>
            </a:r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2"/>
            <a:endParaRPr lang="en-US" altLang="ko-KR" sz="1800" dirty="0"/>
          </a:p>
          <a:p>
            <a:pPr lvl="2"/>
            <a:endParaRPr lang="en-US" altLang="ko-KR" sz="1800" dirty="0" smtClean="0"/>
          </a:p>
          <a:p>
            <a:pPr lvl="1"/>
            <a:r>
              <a:rPr lang="en-US" altLang="ko-KR" sz="2000" dirty="0"/>
              <a:t>Generator</a:t>
            </a:r>
            <a:r>
              <a:rPr lang="ko-KR" altLang="ko-KR" sz="2000" dirty="0"/>
              <a:t>와</a:t>
            </a:r>
            <a:r>
              <a:rPr lang="en-US" altLang="ko-KR" sz="2000" dirty="0"/>
              <a:t> discriminator </a:t>
            </a:r>
            <a:r>
              <a:rPr lang="ko-KR" altLang="ko-KR" sz="2000" dirty="0"/>
              <a:t>간의</a:t>
            </a:r>
            <a:r>
              <a:rPr lang="en-US" altLang="ko-KR" sz="2000" dirty="0"/>
              <a:t> battle</a:t>
            </a:r>
            <a:endParaRPr lang="ko-KR" altLang="ko-KR" sz="2000" dirty="0"/>
          </a:p>
          <a:p>
            <a:pPr lvl="2"/>
            <a:r>
              <a:rPr lang="en-US" altLang="ko-KR" sz="1800" dirty="0" smtClean="0"/>
              <a:t>Generator</a:t>
            </a:r>
            <a:r>
              <a:rPr lang="ko-KR" altLang="en-US" sz="1800" dirty="0" smtClean="0"/>
              <a:t>는 </a:t>
            </a:r>
            <a:r>
              <a:rPr lang="en-US" altLang="ko-KR" sz="1800" dirty="0" smtClean="0"/>
              <a:t>discriminator</a:t>
            </a:r>
            <a:r>
              <a:rPr lang="ko-KR" altLang="en-US" sz="1800" dirty="0" smtClean="0"/>
              <a:t>를 속이기 위해 노력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Discriminator</a:t>
            </a:r>
            <a:r>
              <a:rPr lang="ko-KR" altLang="en-US" sz="1800" dirty="0" smtClean="0"/>
              <a:t>는 진짜와 가짜를 정확하게 구분하기 위해 노력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05268-385C-4A76-A61C-C5E64EB0DA58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3200400"/>
            <a:ext cx="5429250" cy="1895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6" y="2978054"/>
            <a:ext cx="2149404" cy="10668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2114550" y="3581400"/>
            <a:ext cx="55245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47386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057400"/>
            <a:ext cx="8029575" cy="4114800"/>
          </a:xfrm>
        </p:spPr>
        <p:txBody>
          <a:bodyPr/>
          <a:lstStyle/>
          <a:p>
            <a:r>
              <a:rPr lang="en-US" altLang="ko-KR" sz="2800" dirty="0" smtClean="0"/>
              <a:t>Generator</a:t>
            </a:r>
          </a:p>
          <a:p>
            <a:pPr lvl="1"/>
            <a:r>
              <a:rPr lang="ko-KR" altLang="en-US" sz="2200" dirty="0" smtClean="0"/>
              <a:t>표준정규분포를 통해 추출되는 </a:t>
            </a:r>
            <a:r>
              <a:rPr lang="en-US" altLang="ko-KR" sz="2200" dirty="0" smtClean="0"/>
              <a:t>random noise </a:t>
            </a:r>
            <a:r>
              <a:rPr lang="ko-KR" altLang="en-US" sz="2200" dirty="0" smtClean="0"/>
              <a:t>를 </a:t>
            </a:r>
            <a:r>
              <a:rPr lang="en-US" altLang="ko-KR" sz="2200" dirty="0" smtClean="0"/>
              <a:t>(</a:t>
            </a:r>
            <a:r>
              <a:rPr lang="ko-KR" altLang="en-US" sz="2200" dirty="0" smtClean="0"/>
              <a:t>학습 데이터에 존재하는</a:t>
            </a:r>
            <a:r>
              <a:rPr lang="en-US" altLang="ko-KR" sz="2200" dirty="0" smtClean="0"/>
              <a:t>) </a:t>
            </a:r>
            <a:r>
              <a:rPr lang="ko-KR" altLang="en-US" sz="2200" dirty="0" smtClean="0"/>
              <a:t>실제 이미지와 유사한 이미지를 생성</a:t>
            </a:r>
            <a:endParaRPr lang="en-US" altLang="ko-KR" sz="2200" dirty="0" smtClean="0"/>
          </a:p>
          <a:p>
            <a:pPr lvl="1"/>
            <a:r>
              <a:rPr lang="en-US" altLang="ko-KR" sz="2200" dirty="0"/>
              <a:t>Generator</a:t>
            </a:r>
            <a:r>
              <a:rPr lang="ko-KR" altLang="en-US" sz="2200" dirty="0"/>
              <a:t>는 </a:t>
            </a:r>
            <a:r>
              <a:rPr lang="en-US" altLang="ko-KR" sz="2200" dirty="0" err="1"/>
              <a:t>VAE</a:t>
            </a:r>
            <a:r>
              <a:rPr lang="ko-KR" altLang="en-US" sz="2200" dirty="0"/>
              <a:t>의 </a:t>
            </a:r>
            <a:r>
              <a:rPr lang="en-US" altLang="ko-KR" sz="2200" dirty="0"/>
              <a:t>decoder</a:t>
            </a:r>
            <a:r>
              <a:rPr lang="ko-KR" altLang="en-US" sz="2200" dirty="0"/>
              <a:t>와 </a:t>
            </a:r>
            <a:r>
              <a:rPr lang="ko-KR" altLang="en-US" sz="2200" dirty="0" smtClean="0"/>
              <a:t>유사</a:t>
            </a:r>
            <a:endParaRPr lang="en-US" altLang="ko-KR" sz="2200" dirty="0" smtClean="0"/>
          </a:p>
          <a:p>
            <a:r>
              <a:rPr lang="en-US" altLang="ko-KR" sz="2800" dirty="0" smtClean="0"/>
              <a:t>Discriminator</a:t>
            </a:r>
          </a:p>
          <a:p>
            <a:pPr lvl="1"/>
            <a:r>
              <a:rPr lang="ko-KR" altLang="en-US" sz="2200" dirty="0"/>
              <a:t>입력된 이미지가 학습 데이터에 존재하는 실제 이미지인지 아니면 </a:t>
            </a:r>
            <a:r>
              <a:rPr lang="en-US" altLang="ko-KR" sz="2200" dirty="0"/>
              <a:t>generator</a:t>
            </a:r>
            <a:r>
              <a:rPr lang="ko-KR" altLang="en-US" sz="2200" dirty="0"/>
              <a:t>가 생성한 가짜 이미지인지를 맞히는 역할 </a:t>
            </a:r>
            <a:endParaRPr lang="en-US" altLang="ko-KR" sz="2200" dirty="0" smtClean="0"/>
          </a:p>
          <a:p>
            <a:pPr lvl="1"/>
            <a:r>
              <a:rPr lang="ko-KR" altLang="en-US" sz="2200" dirty="0" smtClean="0"/>
              <a:t>되도록 정확하게 구분할 수 있도록 학습</a:t>
            </a:r>
            <a:endParaRPr lang="en-US" altLang="ko-KR" sz="2200" dirty="0" smtClean="0"/>
          </a:p>
          <a:p>
            <a:pPr lvl="1"/>
            <a:r>
              <a:rPr lang="ko-KR" altLang="en-US" sz="2200" dirty="0"/>
              <a:t>일반적인 이미지 분류 작업을 수행하기 때문에 </a:t>
            </a:r>
            <a:r>
              <a:rPr lang="en-US" altLang="ko-KR" sz="2200" dirty="0"/>
              <a:t>CNN </a:t>
            </a:r>
            <a:r>
              <a:rPr lang="ko-KR" altLang="en-US" sz="2200" dirty="0"/>
              <a:t>기반의 </a:t>
            </a:r>
            <a:r>
              <a:rPr lang="ko-KR" altLang="en-US" sz="2200" dirty="0" smtClean="0"/>
              <a:t>모형과 유사</a:t>
            </a:r>
            <a:endParaRPr lang="ko-KR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F2DC-6DBB-462D-A985-6DF4EE55FD32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08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학습</a:t>
            </a:r>
            <a:endParaRPr lang="en-US" altLang="ko-KR" sz="2800" dirty="0" smtClean="0"/>
          </a:p>
          <a:p>
            <a:pPr lvl="1"/>
            <a:r>
              <a:rPr lang="en-US" altLang="ko-KR" sz="2400" dirty="0" err="1"/>
              <a:t>GAN</a:t>
            </a:r>
            <a:r>
              <a:rPr lang="ko-KR" altLang="en-US" sz="2400" dirty="0"/>
              <a:t>의 경우는 학습 과정을 이해하는 것이 </a:t>
            </a:r>
            <a:r>
              <a:rPr lang="ko-KR" altLang="en-US" sz="2400" dirty="0" smtClean="0"/>
              <a:t>중요</a:t>
            </a:r>
            <a:endParaRPr lang="en-US" altLang="ko-KR" sz="2400" dirty="0" smtClean="0"/>
          </a:p>
          <a:p>
            <a:pPr lvl="1"/>
            <a:r>
              <a:rPr lang="en-US" altLang="ko-KR" sz="2400" dirty="0"/>
              <a:t>Discriminator </a:t>
            </a:r>
            <a:r>
              <a:rPr lang="ko-KR" altLang="ko-KR" sz="2400" dirty="0" smtClean="0"/>
              <a:t>학습</a:t>
            </a:r>
            <a:endParaRPr lang="en-US" altLang="ko-KR" sz="2400" dirty="0" smtClean="0"/>
          </a:p>
          <a:p>
            <a:pPr lvl="2"/>
            <a:r>
              <a:rPr lang="ko-KR" altLang="en-US" sz="2000" dirty="0"/>
              <a:t>실제 이미지와 </a:t>
            </a:r>
            <a:r>
              <a:rPr lang="en-US" altLang="ko-KR" sz="2000" dirty="0"/>
              <a:t>generator</a:t>
            </a:r>
            <a:r>
              <a:rPr lang="ko-KR" altLang="en-US" sz="2000" dirty="0"/>
              <a:t>를 이용해 생성된 이미지로 구축된 학습 데이터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2400" dirty="0"/>
              <a:t>Generator </a:t>
            </a:r>
            <a:r>
              <a:rPr lang="ko-KR" altLang="en-US" sz="2400" dirty="0" smtClean="0"/>
              <a:t>학습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Generator</a:t>
            </a:r>
            <a:r>
              <a:rPr lang="ko-KR" altLang="en-US" sz="2000" dirty="0"/>
              <a:t>가 생성한 이미지에 대한 </a:t>
            </a:r>
            <a:r>
              <a:rPr lang="en-US" altLang="ko-KR" sz="2000" dirty="0"/>
              <a:t>discriminator</a:t>
            </a:r>
            <a:r>
              <a:rPr lang="ko-KR" altLang="en-US" sz="2000" dirty="0"/>
              <a:t>의 예측값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이미지가 진짜일 </a:t>
            </a:r>
            <a:r>
              <a:rPr lang="ko-KR" altLang="en-US" sz="2000" dirty="0" smtClean="0"/>
              <a:t>확률이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에 가깝도록 학습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0F9A-3105-43F8-AF27-09092689D995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140" y="2143706"/>
            <a:ext cx="3659460" cy="4114800"/>
          </a:xfrm>
        </p:spPr>
        <p:txBody>
          <a:bodyPr/>
          <a:lstStyle/>
          <a:p>
            <a:r>
              <a:rPr lang="ko-KR" altLang="en-US" sz="2400" dirty="0" smtClean="0"/>
              <a:t>학습 과정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Discriminator</a:t>
            </a:r>
            <a:r>
              <a:rPr lang="ko-KR" altLang="en-US" sz="2000" dirty="0"/>
              <a:t>의 학습과 </a:t>
            </a:r>
            <a:r>
              <a:rPr lang="en-US" altLang="ko-KR" sz="2000" dirty="0"/>
              <a:t>generator</a:t>
            </a:r>
            <a:r>
              <a:rPr lang="ko-KR" altLang="en-US" sz="2000" dirty="0"/>
              <a:t>의 학습을 번갈아 가면서 수행 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한번에 </a:t>
            </a:r>
            <a:r>
              <a:rPr lang="ko-KR" altLang="en-US" sz="1800" dirty="0"/>
              <a:t>한 네트워크 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discriminator </a:t>
            </a:r>
            <a:r>
              <a:rPr lang="ko-KR" altLang="en-US" sz="1800" dirty="0"/>
              <a:t>또는 </a:t>
            </a:r>
            <a:r>
              <a:rPr lang="en-US" altLang="ko-KR" sz="1800" dirty="0"/>
              <a:t>generator)</a:t>
            </a:r>
            <a:r>
              <a:rPr lang="ko-KR" altLang="en-US" sz="1800" dirty="0"/>
              <a:t>의 </a:t>
            </a:r>
            <a:r>
              <a:rPr lang="en-US" altLang="ko-KR" sz="1800" dirty="0"/>
              <a:t>weights </a:t>
            </a:r>
            <a:r>
              <a:rPr lang="ko-KR" altLang="en-US" sz="1800" dirty="0"/>
              <a:t>만 </a:t>
            </a:r>
            <a:r>
              <a:rPr lang="ko-KR" altLang="en-US" sz="1800" dirty="0" smtClean="0"/>
              <a:t>업데이트 </a:t>
            </a:r>
            <a:r>
              <a:rPr lang="ko-KR" altLang="en-US" sz="1800" dirty="0"/>
              <a:t>필요 </a:t>
            </a:r>
            <a:r>
              <a:rPr lang="en-US" altLang="ko-KR" sz="1800" dirty="0"/>
              <a:t>(</a:t>
            </a:r>
            <a:r>
              <a:rPr lang="ko-KR" altLang="en-US" sz="1800" dirty="0"/>
              <a:t>다른 네트워크의 </a:t>
            </a:r>
            <a:r>
              <a:rPr lang="en-US" altLang="ko-KR" sz="1800" dirty="0"/>
              <a:t>weights</a:t>
            </a:r>
            <a:r>
              <a:rPr lang="ko-KR" altLang="en-US" sz="1800" dirty="0"/>
              <a:t>는 고정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2E978-4C7A-42A6-8BFD-3B763A2CD6B8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2132554"/>
            <a:ext cx="4829175" cy="3887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651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비용함수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 smtClean="0"/>
                  <a:t>Discriminator </a:t>
                </a:r>
                <a:r>
                  <a:rPr lang="ko-KR" altLang="en-US" sz="2400" dirty="0" smtClean="0"/>
                  <a:t>비용함수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교차엔트로피</a:t>
                </a:r>
                <a:endParaRPr lang="en-US" altLang="ko-KR" sz="20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ko-KR" sz="1600" dirty="0" smtClean="0"/>
              </a:p>
              <a:p>
                <a:pPr lvl="2"/>
                <a:r>
                  <a:rPr lang="ko-KR" altLang="en-US" sz="2000" dirty="0"/>
                  <a:t>입력되는 이미지가 진짜 이미지인 </a:t>
                </a:r>
                <a:r>
                  <a:rPr lang="ko-KR" altLang="en-US" sz="2000" dirty="0" smtClean="0"/>
                  <a:t>경우</a:t>
                </a:r>
                <a:endParaRPr lang="en-US" altLang="ko-KR" sz="20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pPr lvl="2"/>
                <a:r>
                  <a:rPr lang="ko-KR" altLang="en-US" sz="2000" dirty="0"/>
                  <a:t>입력되는 이미지가 가짜인 </a:t>
                </a:r>
                <a:r>
                  <a:rPr lang="ko-KR" altLang="en-US" sz="2000" dirty="0" smtClean="0"/>
                  <a:t>경우</a:t>
                </a:r>
                <a:endParaRPr lang="en-US" altLang="ko-KR" sz="20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1400" dirty="0" smtClean="0"/>
                  <a:t>	</a:t>
                </a:r>
              </a:p>
              <a:p>
                <a:pPr lvl="2"/>
                <a:r>
                  <a:rPr lang="ko-KR" altLang="en-US" sz="2000" dirty="0" smtClean="0"/>
                  <a:t>비용함수 최소화 문제</a:t>
                </a:r>
                <a:endParaRPr lang="en-US" altLang="ko-KR" sz="2000" dirty="0" smtClean="0"/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d>
                                          <m:dPr>
                                            <m:ctrlPr>
                                              <a:rPr lang="ko-KR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ko-KR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ko-KR" altLang="ko-KR" dirty="0"/>
              </a:p>
              <a:p>
                <a:pPr lvl="3"/>
                <a:endParaRPr lang="ko-KR" altLang="ko-KR" sz="1400" dirty="0"/>
              </a:p>
              <a:p>
                <a:pPr lvl="2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34F9-3904-4E7C-9291-B72E3680EDA2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Autoencoder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04C6F-E308-4A60-AB97-C5F16A8114E0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비용함수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 smtClean="0"/>
                  <a:t>Generator </a:t>
                </a:r>
                <a:r>
                  <a:rPr lang="ko-KR" altLang="en-US" sz="2400" dirty="0" smtClean="0"/>
                  <a:t>비용함수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ko-KR" dirty="0"/>
                  <a:t>의 값을 </a:t>
                </a:r>
                <a:r>
                  <a:rPr lang="en-US" altLang="ko-KR" dirty="0"/>
                  <a:t>1</a:t>
                </a:r>
                <a:r>
                  <a:rPr lang="ko-KR" altLang="ko-KR" dirty="0"/>
                  <a:t>에 가깝게 할수록 모형의 성능이 좋은 것을 </a:t>
                </a:r>
                <a:r>
                  <a:rPr lang="ko-KR" altLang="ko-KR" dirty="0" smtClean="0"/>
                  <a:t>의미</a:t>
                </a:r>
                <a:endParaRPr lang="en-US" altLang="ko-KR" dirty="0" smtClean="0"/>
              </a:p>
              <a:p>
                <a:pPr lvl="2"/>
                <a:r>
                  <a:rPr lang="ko-KR" altLang="ko-KR" dirty="0"/>
                  <a:t>따라서 종속변수의 값을 </a:t>
                </a:r>
                <a:r>
                  <a:rPr lang="en-US" altLang="ko-KR" dirty="0"/>
                  <a:t>1</a:t>
                </a:r>
                <a:r>
                  <a:rPr lang="ko-KR" altLang="ko-KR" dirty="0"/>
                  <a:t>로 지정하고 아래의 비용함수를 </a:t>
                </a:r>
                <a:r>
                  <a:rPr lang="ko-KR" altLang="ko-KR" dirty="0" smtClean="0"/>
                  <a:t>사용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ko-KR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ko-KR" dirty="0"/>
              </a:p>
              <a:p>
                <a:pPr lvl="2"/>
                <a:r>
                  <a:rPr lang="ko-KR" altLang="ko-KR" dirty="0" smtClean="0"/>
                  <a:t>비용함수 최소화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문제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{"/>
                                <m:endChr m:val="}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ko-KR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ko-KR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ko-KR" altLang="ko-KR" dirty="0"/>
              </a:p>
              <a:p>
                <a:pPr lvl="3"/>
                <a:endParaRPr lang="ko-KR" altLang="ko-KR" dirty="0"/>
              </a:p>
              <a:p>
                <a:pPr lvl="3"/>
                <a:endParaRPr lang="ko-KR" altLang="ko-KR" sz="1400" dirty="0"/>
              </a:p>
              <a:p>
                <a:pPr lvl="2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D492-AD9E-44B3-BBED-633087323DE5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8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GAN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err="1" smtClean="0"/>
              <a:t>GAN_example.ipynb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33A8-A1F9-437C-8A93-618D99086667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47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B967-65DC-453E-B01E-C03F54137731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DAB3-EEFB-4B8C-8EB9-CF3FC74409C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pplied Deep Learning - Part 3: Autoencoders | by Arden Dertat | Towards  Data Sci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07336"/>
            <a:ext cx="5943600" cy="33807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495800" y="2441001"/>
            <a:ext cx="2281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Latent space </a:t>
            </a:r>
            <a:r>
              <a:rPr lang="ko-KR" altLang="en-US" sz="1600" dirty="0" smtClean="0"/>
              <a:t>라고도 함</a:t>
            </a:r>
            <a:endParaRPr lang="ko-KR" altLang="en-US" sz="16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4876800" y="2696211"/>
            <a:ext cx="457200" cy="8089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743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Encoder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차원축소의 역할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Decoder </a:t>
            </a:r>
            <a:r>
              <a:rPr lang="ko-KR" altLang="en-US" dirty="0" smtClean="0"/>
              <a:t>부분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Generative model </a:t>
            </a:r>
            <a:r>
              <a:rPr lang="ko-KR" altLang="en-US" dirty="0" smtClean="0"/>
              <a:t>역할</a:t>
            </a:r>
            <a:endParaRPr lang="en-US" altLang="ko-KR" dirty="0" smtClean="0"/>
          </a:p>
          <a:p>
            <a:pPr lvl="3"/>
            <a:r>
              <a:rPr lang="en-US" altLang="ko-KR" dirty="0"/>
              <a:t>Latent space</a:t>
            </a:r>
            <a:r>
              <a:rPr lang="ko-KR" altLang="ko-KR" dirty="0"/>
              <a:t>의 어떠한 점을 이용해서 기존에 없던 새로운 이미지를 생성할 수 있기 때문에 생성 모형으로 </a:t>
            </a:r>
            <a:r>
              <a:rPr lang="ko-KR" altLang="ko-KR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학습 데이터에 존재하는 이미지와 유사한 이미지 생성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249-0817-44E5-B96B-BC00D6FCBAE1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작동 예시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잠재 공간이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차원인 경우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722B-3F8F-45A0-B214-D81FE2C94E60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25628"/>
            <a:ext cx="5345616" cy="3618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662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생성 </a:t>
            </a:r>
            <a:r>
              <a:rPr lang="ko-KR" altLang="en-US" sz="2400" smtClean="0"/>
              <a:t>모형으로서의 사용 예</a:t>
            </a:r>
            <a:endParaRPr lang="en-US" altLang="ko-KR" sz="24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D2BB-72E1-4D1E-A820-2D3748EDA4F3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5" y="2637633"/>
            <a:ext cx="3860800" cy="37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 bwMode="auto">
          <a:xfrm>
            <a:off x="4138302" y="4033045"/>
            <a:ext cx="304800" cy="481013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813845"/>
            <a:ext cx="3962400" cy="29956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631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생성 모형으로서의 한계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83B5-C59C-4837-86E0-9F64DA8B1D5A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2" y="2633546"/>
            <a:ext cx="1245790" cy="367003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50" y="2633546"/>
            <a:ext cx="3575050" cy="3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068888" y="2743200"/>
            <a:ext cx="38715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일부 아이템은 좁게 일부는 넓게 분포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원점을 기준으로 대칭 분포가 아님 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4</a:t>
            </a:r>
            <a:r>
              <a:rPr lang="ko-KR" altLang="en-US" sz="1600" dirty="0" smtClean="0"/>
              <a:t>사분면에 제일 많이 분포</a:t>
            </a:r>
            <a:endParaRPr lang="en-US" altLang="ko-K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규칙성이 떨어짐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빈공간이 너무 많음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공간이 비연속적</a:t>
            </a:r>
            <a:endParaRPr lang="ko-KR" altLang="en-US" sz="1600" dirty="0"/>
          </a:p>
        </p:txBody>
      </p:sp>
      <p:cxnSp>
        <p:nvCxnSpPr>
          <p:cNvPr id="11" name="Straight Connector 10"/>
          <p:cNvCxnSpPr/>
          <p:nvPr/>
        </p:nvCxnSpPr>
        <p:spPr bwMode="auto">
          <a:xfrm flipV="1">
            <a:off x="2265555" y="2633546"/>
            <a:ext cx="0" cy="36100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1676400" y="3928947"/>
            <a:ext cx="2819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840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err="1" smtClean="0"/>
              <a:t>Variational</a:t>
            </a:r>
            <a:r>
              <a:rPr lang="en-US" altLang="ko-KR" cap="none" dirty="0" smtClean="0"/>
              <a:t> AE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D95DE-43E1-4869-9EEA-127E19035609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2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주로 이미지 생성의 목적으로 사용</a:t>
            </a:r>
            <a:endParaRPr lang="en-US" altLang="ko-KR" sz="2000" dirty="0" smtClean="0"/>
          </a:p>
          <a:p>
            <a:r>
              <a:rPr lang="en-US" altLang="ko-KR" sz="2000" dirty="0" smtClean="0"/>
              <a:t>AE</a:t>
            </a:r>
            <a:r>
              <a:rPr lang="ko-KR" altLang="en-US" sz="2000" dirty="0" smtClean="0"/>
              <a:t>의 한계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일반 </a:t>
            </a:r>
            <a:r>
              <a:rPr lang="en-US" altLang="ko-KR" sz="1600" dirty="0" smtClean="0"/>
              <a:t>AE</a:t>
            </a:r>
            <a:r>
              <a:rPr lang="ko-KR" altLang="en-US" sz="1600" dirty="0" smtClean="0"/>
              <a:t>의 경우</a:t>
            </a:r>
            <a:r>
              <a:rPr lang="en-US" altLang="ko-KR" sz="1600" dirty="0" smtClean="0"/>
              <a:t>, latent space </a:t>
            </a:r>
            <a:r>
              <a:rPr lang="ko-KR" altLang="en-US" sz="1600" dirty="0" smtClean="0"/>
              <a:t>정보를 이용해서 </a:t>
            </a:r>
            <a:r>
              <a:rPr lang="en-US" altLang="ko-KR" sz="1600" dirty="0" smtClean="0"/>
              <a:t>(decoder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>) </a:t>
            </a:r>
            <a:r>
              <a:rPr lang="ko-KR" altLang="en-US" sz="1600" dirty="0" smtClean="0"/>
              <a:t>이미지를 생성할 경우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규칙성과 연속성이 부족해서 제대로된 이미지가 생성되지 않음</a:t>
            </a:r>
            <a:endParaRPr lang="en-US" altLang="ko-KR" sz="1600" dirty="0" smtClean="0"/>
          </a:p>
          <a:p>
            <a:r>
              <a:rPr lang="en-US" altLang="ko-KR" sz="2000" dirty="0" err="1" smtClean="0"/>
              <a:t>VAE</a:t>
            </a:r>
            <a:r>
              <a:rPr lang="ko-KR" altLang="en-US" sz="2000" dirty="0" smtClean="0"/>
              <a:t>의 주요 특징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입력 데이터를 하나의 저차원 벡터로 </a:t>
            </a:r>
            <a:r>
              <a:rPr lang="en-US" altLang="ko-KR" sz="1600" dirty="0" smtClean="0"/>
              <a:t>encoding </a:t>
            </a:r>
            <a:r>
              <a:rPr lang="ko-KR" altLang="en-US" sz="1600" dirty="0" smtClean="0"/>
              <a:t>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하나의 확률 분포로 </a:t>
            </a:r>
            <a:r>
              <a:rPr lang="en-US" altLang="ko-KR" sz="1600" dirty="0" smtClean="0"/>
              <a:t>encoding</a:t>
            </a:r>
          </a:p>
          <a:p>
            <a:pPr lvl="1"/>
            <a:r>
              <a:rPr lang="ko-KR" altLang="en-US" sz="1600" dirty="0" smtClean="0"/>
              <a:t>해당 확률 분포를 이용해서 하나의 벡터를 생성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이 벡터를 잠재 변수라고 간주 가능</a:t>
            </a:r>
            <a:r>
              <a:rPr lang="en-US" altLang="ko-KR" sz="1600" dirty="0" smtClean="0"/>
              <a:t>)</a:t>
            </a:r>
          </a:p>
          <a:p>
            <a:pPr lvl="1"/>
            <a:r>
              <a:rPr lang="ko-KR" altLang="en-US" sz="1600" dirty="0" smtClean="0"/>
              <a:t>해당 벡터를 이용해서 디코더에서 이미지 생성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이는 디코더를 </a:t>
            </a:r>
            <a:r>
              <a:rPr lang="ko-KR" altLang="en-US" sz="1600" b="1" u="sng" dirty="0" smtClean="0"/>
              <a:t>확률적 생성 모형</a:t>
            </a:r>
            <a:r>
              <a:rPr lang="ko-KR" altLang="en-US" sz="1600" dirty="0" smtClean="0"/>
              <a:t>으로 사용하겠다는 것을 의미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46EF-689F-4C63-BCD6-7EFC01B439D5}" type="datetime1">
              <a:rPr lang="en-US" altLang="ko-KR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Generative AI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29748</TotalTime>
  <Words>526</Words>
  <Application>Microsoft Office PowerPoint</Application>
  <PresentationFormat>On-screen Show (4:3)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VAE &amp; GAN</vt:lpstr>
      <vt:lpstr>Autoencoder</vt:lpstr>
      <vt:lpstr>Autoencoder</vt:lpstr>
      <vt:lpstr>Autoencoder</vt:lpstr>
      <vt:lpstr>Autoencoder</vt:lpstr>
      <vt:lpstr>Autoencoder</vt:lpstr>
      <vt:lpstr>Autoencoder</vt:lpstr>
      <vt:lpstr>Variational AE</vt:lpstr>
      <vt:lpstr>Variational Autoencoder</vt:lpstr>
      <vt:lpstr>Variational Autoencoder</vt:lpstr>
      <vt:lpstr>Variational Autoencoder</vt:lpstr>
      <vt:lpstr>Variational Autoencoder</vt:lpstr>
      <vt:lpstr>Variational Autoencoder</vt:lpstr>
      <vt:lpstr>GAN (Generative adversarial network)</vt:lpstr>
      <vt:lpstr>GAN</vt:lpstr>
      <vt:lpstr>GAN</vt:lpstr>
      <vt:lpstr>GAN</vt:lpstr>
      <vt:lpstr>GAN</vt:lpstr>
      <vt:lpstr>GAN</vt:lpstr>
      <vt:lpstr>GAN</vt:lpstr>
      <vt:lpstr>GAN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576</cp:revision>
  <dcterms:created xsi:type="dcterms:W3CDTF">2015-01-19T14:33:39Z</dcterms:created>
  <dcterms:modified xsi:type="dcterms:W3CDTF">2023-12-10T14:59:44Z</dcterms:modified>
</cp:coreProperties>
</file>