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461" r:id="rId3"/>
    <p:sldId id="429" r:id="rId4"/>
    <p:sldId id="442" r:id="rId5"/>
    <p:sldId id="504" r:id="rId6"/>
    <p:sldId id="443" r:id="rId7"/>
    <p:sldId id="444" r:id="rId8"/>
    <p:sldId id="445" r:id="rId9"/>
    <p:sldId id="446" r:id="rId10"/>
    <p:sldId id="447" r:id="rId11"/>
    <p:sldId id="448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4" r:id="rId24"/>
    <p:sldId id="473" r:id="rId25"/>
    <p:sldId id="500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509" r:id="rId34"/>
    <p:sldId id="505" r:id="rId35"/>
    <p:sldId id="482" r:id="rId36"/>
    <p:sldId id="483" r:id="rId37"/>
    <p:sldId id="484" r:id="rId38"/>
    <p:sldId id="485" r:id="rId39"/>
    <p:sldId id="486" r:id="rId40"/>
    <p:sldId id="495" r:id="rId41"/>
    <p:sldId id="506" r:id="rId42"/>
    <p:sldId id="487" r:id="rId43"/>
    <p:sldId id="488" r:id="rId44"/>
    <p:sldId id="489" r:id="rId45"/>
    <p:sldId id="490" r:id="rId46"/>
    <p:sldId id="510" r:id="rId47"/>
    <p:sldId id="496" r:id="rId48"/>
    <p:sldId id="507" r:id="rId49"/>
    <p:sldId id="511" r:id="rId50"/>
    <p:sldId id="491" r:id="rId51"/>
    <p:sldId id="492" r:id="rId52"/>
    <p:sldId id="493" r:id="rId53"/>
    <p:sldId id="494" r:id="rId54"/>
    <p:sldId id="508" r:id="rId55"/>
    <p:sldId id="391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9/18/2023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9/18/2023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ewton's_metho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4.png"/><Relationship Id="rId2" Type="http://schemas.openxmlformats.org/officeDocument/2006/relationships/hyperlink" Target="https://ruder.io/optimizing-gradient-descent/index.html#ad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index.html#whichoptimizertouse" TargetMode="External"/><Relationship Id="rId2" Type="http://schemas.openxmlformats.org/officeDocument/2006/relationships/hyperlink" Target="http://ruder.io/optimizing-gradient-descent/index.html#visualizationofalgorithm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keras.io/api/optimizers/learning_rate_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BGD</a:t>
                </a:r>
              </a:p>
              <a:p>
                <a:pPr lvl="1"/>
                <a:r>
                  <a:rPr lang="ko-KR" altLang="ko-KR" sz="2000" dirty="0"/>
                  <a:t>학습 데이터에 있는 모든 데이터 포인트를 사용해서 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아래 식을 이용하여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파라미터를 </a:t>
                </a:r>
                <a:r>
                  <a:rPr lang="ko-KR" altLang="ko-KR" sz="2000" dirty="0" smtClean="0"/>
                  <a:t>업데이트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 latinLnBrk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hlinkClick r:id="" action="ppaction://noaction"/>
                      </a:rPr>
                      <m:t>2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6−3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−4(6−4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pPr lvl="2" latinLnBrk="1"/>
                <a:r>
                  <a:rPr lang="ko-KR" altLang="en-US" sz="1800" dirty="0" smtClean="0"/>
                  <a:t>따라서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6−3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−4(6−4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ko-KR" sz="1800" dirty="0"/>
              </a:p>
              <a:p>
                <a:pPr marL="914400" lvl="2" indent="0" latinLnBrk="1">
                  <a:buNone/>
                </a:pPr>
                <a:r>
                  <a:rPr lang="ko-KR" altLang="ko-KR" sz="1600" dirty="0"/>
                  <a:t>를 통해서 업데이트 </a:t>
                </a:r>
                <a:r>
                  <a:rPr lang="en-US" altLang="ko-KR" sz="1600" dirty="0"/>
                  <a:t>=&gt; </a:t>
                </a:r>
                <a:r>
                  <a:rPr lang="ko-KR" altLang="ko-KR" sz="1600" dirty="0"/>
                  <a:t>이 과정을 반복 </a:t>
                </a:r>
                <a:r>
                  <a:rPr lang="en-US" altLang="ko-KR" sz="1600" dirty="0"/>
                  <a:t>=&gt; </a:t>
                </a:r>
                <a:r>
                  <a:rPr lang="ko-KR" altLang="ko-KR" sz="1600" dirty="0"/>
                  <a:t>모든 데이터 포인트에 대해서 업데이트된 파라미터의 값을 가지고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을 다시 계산해야 하기 때문에 시간이 올래 걸리는 단점이 있다</a:t>
                </a:r>
                <a:r>
                  <a:rPr lang="en-US" altLang="ko-KR" sz="1600" dirty="0"/>
                  <a:t>.</a:t>
                </a:r>
                <a:endParaRPr lang="ko-KR" altLang="ko-KR" sz="1600" dirty="0"/>
              </a:p>
              <a:p>
                <a:pPr lvl="2" latinLnBrk="1"/>
                <a:endParaRPr lang="ko-KR" altLang="en-US" sz="1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Mini batch GD</a:t>
                </a:r>
                <a:endParaRPr lang="ko-KR" altLang="ko-KR" sz="2400" dirty="0"/>
              </a:p>
              <a:p>
                <a:pPr lvl="1"/>
                <a:r>
                  <a:rPr lang="ko-KR" altLang="ko-KR" sz="2000" dirty="0"/>
                  <a:t>학습 데이터에 있는 일부 데이터 포인트를 사용해서 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아래 식을 이용하여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파라미터를 </a:t>
                </a:r>
                <a:r>
                  <a:rPr lang="ko-KR" altLang="ko-KR" sz="2000" dirty="0" smtClean="0"/>
                  <a:t>업데이트</a:t>
                </a:r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1"/>
                <a:r>
                  <a:rPr lang="ko-KR" altLang="en-US" sz="2200" dirty="0" smtClean="0"/>
                  <a:t>만약 </a:t>
                </a:r>
                <a:r>
                  <a:rPr lang="en-US" altLang="ko-KR" sz="2200" dirty="0" smtClean="0"/>
                  <a:t>h=2 </a:t>
                </a:r>
                <a:r>
                  <a:rPr lang="ko-KR" altLang="en-US" sz="2200" dirty="0" smtClean="0"/>
                  <a:t>라고 한다면</a:t>
                </a:r>
                <a:r>
                  <a:rPr lang="en-US" altLang="ko-KR" sz="2200" dirty="0" smtClean="0"/>
                  <a:t>? </a:t>
                </a:r>
              </a:p>
              <a:p>
                <a:pPr lvl="2"/>
                <a:r>
                  <a:rPr lang="ko-KR" altLang="en-US" sz="1800" dirty="0" smtClean="0"/>
                  <a:t>랜덤하게 </a:t>
                </a:r>
                <a:r>
                  <a:rPr lang="en-US" altLang="ko-KR" sz="1800" dirty="0" smtClean="0"/>
                  <a:t>shuffle </a:t>
                </a:r>
                <a:r>
                  <a:rPr lang="ko-KR" altLang="en-US" sz="1800" dirty="0" smtClean="0"/>
                  <a:t>을 한다음에 앞에서부터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개씩 사용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신경망에서의 경사하강법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Example model (</a:t>
            </a:r>
            <a:r>
              <a:rPr lang="ko-KR" altLang="ko-KR" sz="2000" dirty="0"/>
              <a:t>설명을 위해 </a:t>
            </a:r>
            <a:r>
              <a:rPr lang="en-US" altLang="ko-KR" sz="2000" dirty="0"/>
              <a:t>bias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생략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340350" cy="2895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13271" y="3200400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여기서는 출력노드에서도 </a:t>
            </a:r>
            <a:endParaRPr lang="en-US" altLang="ko-KR" sz="1200" dirty="0" smtClean="0"/>
          </a:p>
          <a:p>
            <a:r>
              <a:rPr lang="en-US" altLang="ko-KR" sz="1200" dirty="0" smtClean="0"/>
              <a:t>sigmoid </a:t>
            </a:r>
            <a:r>
              <a:rPr lang="ko-KR" altLang="en-US" sz="1200" dirty="0" smtClean="0"/>
              <a:t>활성화함수를 </a:t>
            </a:r>
            <a:endParaRPr lang="en-US" altLang="ko-KR" sz="1200" dirty="0" smtClean="0"/>
          </a:p>
          <a:p>
            <a:r>
              <a:rPr lang="ko-KR" altLang="en-US" sz="1200" dirty="0" smtClean="0"/>
              <a:t>사용한다고 가정</a:t>
            </a:r>
            <a:endParaRPr lang="ko-KR" altLang="en-US" sz="12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265811" y="3810000"/>
            <a:ext cx="582789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63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신경망에서의 경사하강법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/>
                  <a:t>Example </a:t>
                </a:r>
                <a:r>
                  <a:rPr lang="en-US" altLang="ko-KR" sz="1800" dirty="0" smtClean="0"/>
                  <a:t>model (cont’d)</a:t>
                </a:r>
              </a:p>
              <a:p>
                <a:pPr lvl="2"/>
                <a:r>
                  <a:rPr lang="ko-KR" altLang="en-US" sz="1600" dirty="0" smtClean="0"/>
                  <a:t>앞의 모형에서</a:t>
                </a:r>
                <a:endParaRPr lang="en-US" altLang="ko-KR" sz="1600" dirty="0" smtClean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1400" dirty="0" smtClean="0"/>
              </a:p>
              <a:p>
                <a:pPr lvl="2" latinLnBrk="1"/>
                <a:r>
                  <a:rPr lang="ko-KR" altLang="en-US" sz="1800" dirty="0" smtClean="0"/>
                  <a:t>각 가중치는 아래 공식을 이용해서 </a:t>
                </a:r>
                <a:r>
                  <a:rPr lang="en-US" altLang="ko-KR" sz="1800" dirty="0" smtClean="0"/>
                  <a:t>update</a:t>
                </a:r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:endParaRPr lang="ko-KR" altLang="ko-KR" sz="1400" dirty="0"/>
              </a:p>
              <a:p>
                <a:pPr lvl="3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그렇다면 신경망의 경우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2400" dirty="0" smtClean="0"/>
                  <a:t>를 어떻게 계산하는가</a:t>
                </a:r>
                <a:r>
                  <a:rPr lang="en-US" altLang="ko-KR" sz="2400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이를 위해서 </a:t>
                </a:r>
                <a:r>
                  <a:rPr lang="en-US" altLang="ko-KR" sz="2000" dirty="0" smtClean="0"/>
                  <a:t>chain rule</a:t>
                </a:r>
                <a:r>
                  <a:rPr lang="ko-KR" altLang="en-US" sz="2000" dirty="0" smtClean="0"/>
                  <a:t>을 알아야 한다</a:t>
                </a:r>
                <a:r>
                  <a:rPr lang="en-US" altLang="ko-KR" sz="2000" dirty="0" smtClean="0"/>
                  <a:t>. 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 smtClean="0"/>
                  <a:t>합성함수</a:t>
                </a:r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아래의 두 개 함수 가정</a:t>
                </a:r>
                <a:endParaRPr lang="en-US" altLang="ko-KR" sz="1600" dirty="0" smtClean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ko-KR" altLang="ko-KR" sz="16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합성함수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600" dirty="0" smtClean="0"/>
              </a:p>
              <a:p>
                <a:pPr lvl="2" latinLnBrk="1"/>
                <a:r>
                  <a:rPr lang="en-US" altLang="ko-KR" sz="1600" dirty="0"/>
                  <a:t>x</a:t>
                </a:r>
                <a:r>
                  <a:rPr lang="ko-KR" altLang="ko-KR" sz="1600" dirty="0"/>
                  <a:t>의 변화는 어떻게 </a:t>
                </a:r>
                <a:r>
                  <a:rPr lang="en-US" altLang="ko-KR" sz="1600" dirty="0"/>
                  <a:t>y</a:t>
                </a:r>
                <a:r>
                  <a:rPr lang="ko-KR" altLang="ko-KR" sz="1600" dirty="0"/>
                  <a:t>값에 </a:t>
                </a:r>
                <a:r>
                  <a:rPr lang="ko-KR" altLang="ko-KR" sz="1600" dirty="0" smtClean="0"/>
                  <a:t>영향을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미치는가</a:t>
                </a:r>
                <a:r>
                  <a:rPr lang="en-US" altLang="ko-KR" sz="1600" dirty="0" smtClean="0"/>
                  <a:t>? </a:t>
                </a:r>
                <a:r>
                  <a:rPr lang="ko-KR" altLang="ko-KR" sz="1600" dirty="0"/>
                  <a:t>위의 합성함수가 의미하는 것은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600" dirty="0"/>
                  <a:t>값의 변화가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ko-KR" sz="1600" dirty="0"/>
                  <a:t>값에 직접적으로 영향을 주는게 아니라</a:t>
                </a:r>
                <a:r>
                  <a:rPr lang="en-US" altLang="ko-KR" sz="1600" dirty="0"/>
                  <a:t> 1</a:t>
                </a:r>
                <a:r>
                  <a:rPr lang="ko-KR" altLang="ko-KR" sz="1600" dirty="0"/>
                  <a:t>차적으로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ko-KR" altLang="ko-KR" sz="1600" dirty="0"/>
                  <a:t>의 값을 변화시키고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변화된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값에 영향을 준다는 것을 </a:t>
                </a:r>
                <a:r>
                  <a:rPr lang="ko-KR" altLang="ko-KR" sz="1600" dirty="0" smtClean="0"/>
                  <a:t>의미</a:t>
                </a:r>
                <a:r>
                  <a:rPr lang="en-US" altLang="ko-KR" sz="1600" dirty="0" smtClean="0"/>
                  <a:t>. </a:t>
                </a:r>
                <a:r>
                  <a:rPr lang="ko-KR" altLang="ko-KR" sz="1600" dirty="0"/>
                  <a:t>아래와 </a:t>
                </a:r>
                <a:r>
                  <a:rPr lang="ko-KR" altLang="ko-KR" sz="1600" dirty="0" smtClean="0"/>
                  <a:t>같</a:t>
                </a:r>
                <a:r>
                  <a:rPr lang="ko-KR" altLang="en-US" sz="1600" dirty="0" smtClean="0"/>
                  <a:t>이 표현</a:t>
                </a:r>
                <a:r>
                  <a:rPr lang="en-US" altLang="ko-KR" sz="1600" dirty="0" smtClean="0"/>
                  <a:t>. </a:t>
                </a:r>
                <a:endParaRPr lang="ko-KR" altLang="ko-KR" sz="1600" dirty="0"/>
              </a:p>
              <a:p>
                <a:pPr lvl="3" latinLnBrk="1"/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→∆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→∆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 </a:t>
                </a:r>
                <a:endParaRPr lang="en-US" altLang="ko-KR" sz="1400" dirty="0" smtClean="0"/>
              </a:p>
              <a:p>
                <a:pPr lvl="2" latinLnBrk="1"/>
                <a:r>
                  <a:rPr lang="en-US" altLang="ko-KR" sz="1800" dirty="0" smtClean="0"/>
                  <a:t>Then, how can we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800" dirty="0" smtClean="0"/>
                  <a:t>?</a:t>
                </a:r>
                <a:endParaRPr lang="ko-KR" altLang="ko-KR" sz="1800" dirty="0"/>
              </a:p>
              <a:p>
                <a:pPr marL="0" indent="0" latinLnBrk="1">
                  <a:buNone/>
                </a:pPr>
                <a:endParaRPr lang="ko-KR" altLang="ko-KR" sz="1600" dirty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r="-784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4191000"/>
                <a:ext cx="1600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ko-KR" sz="1200" dirty="0"/>
                  <a:t>는 델타라고 하며 변화량을 </a:t>
                </a:r>
                <a:r>
                  <a:rPr lang="ko-KR" altLang="ko-KR" sz="1200" dirty="0" smtClean="0"/>
                  <a:t>의미</a:t>
                </a:r>
                <a:r>
                  <a:rPr lang="en-US" altLang="ko-KR" sz="1200" dirty="0" smtClean="0"/>
                  <a:t>. </a:t>
                </a:r>
                <a:r>
                  <a:rPr lang="ko-KR" altLang="ko-KR" sz="1200" dirty="0"/>
                  <a:t>즉</a:t>
                </a:r>
                <a:r>
                  <a:rPr lang="en-US" altLang="ko-KR" sz="1200" dirty="0"/>
                  <a:t>, x</a:t>
                </a:r>
                <a:r>
                  <a:rPr lang="ko-KR" altLang="ko-KR" sz="1200" dirty="0"/>
                  <a:t>의 변화량이 </a:t>
                </a:r>
                <a:r>
                  <a:rPr lang="en-US" altLang="ko-KR" sz="1200" dirty="0"/>
                  <a:t>z</a:t>
                </a:r>
                <a:r>
                  <a:rPr lang="ko-KR" altLang="ko-KR" sz="1200" dirty="0"/>
                  <a:t>를 변화시키고</a:t>
                </a:r>
                <a:r>
                  <a:rPr lang="en-US" altLang="ko-KR" sz="1200" dirty="0"/>
                  <a:t>, z</a:t>
                </a:r>
                <a:r>
                  <a:rPr lang="ko-KR" altLang="ko-KR" sz="1200" dirty="0"/>
                  <a:t>의 변화량이 </a:t>
                </a:r>
                <a:r>
                  <a:rPr lang="en-US" altLang="ko-KR" sz="1200" dirty="0"/>
                  <a:t>y</a:t>
                </a:r>
                <a:r>
                  <a:rPr lang="ko-KR" altLang="ko-KR" sz="1200" dirty="0"/>
                  <a:t>를 변화시킨다는 것을 </a:t>
                </a:r>
                <a:r>
                  <a:rPr lang="ko-KR" altLang="ko-KR" sz="1200" dirty="0" smtClean="0"/>
                  <a:t>의미</a:t>
                </a:r>
                <a:endParaRPr lang="ko-KR" altLang="ko-KR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16002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510" b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>
            <a:off x="1600200" y="4800600"/>
            <a:ext cx="12954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400800" y="5495578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만큼 증가하였을때</a:t>
            </a:r>
            <a:endParaRPr lang="en-US" altLang="ko-KR" sz="1200" dirty="0" smtClean="0"/>
          </a:p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가 얼마만큼 달라지느냐를 의미</a:t>
            </a:r>
            <a:endParaRPr lang="ko-KR" altLang="en-US" sz="1200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 bwMode="auto">
          <a:xfrm flipH="1">
            <a:off x="5468144" y="5726411"/>
            <a:ext cx="932656" cy="290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35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합성함수의 미분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ko-KR" dirty="0"/>
                  <a:t>를 구하기 위해서는 연쇄법칙</a:t>
                </a:r>
                <a:r>
                  <a:rPr lang="en-US" altLang="ko-KR" dirty="0"/>
                  <a:t>(chain rule)</a:t>
                </a:r>
                <a:r>
                  <a:rPr lang="ko-KR" altLang="ko-KR" dirty="0"/>
                  <a:t>을 </a:t>
                </a:r>
                <a:r>
                  <a:rPr lang="ko-KR" altLang="ko-KR" dirty="0" smtClean="0"/>
                  <a:t>사용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ko-KR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ko-KR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dirty="0"/>
                  <a:t>값의 변화가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ko-KR" dirty="0"/>
                  <a:t>값에 영향을 미치는 </a:t>
                </a:r>
                <a:r>
                  <a:rPr lang="ko-KR" altLang="ko-KR" dirty="0" smtClean="0"/>
                  <a:t>과정</a:t>
                </a:r>
                <a:r>
                  <a:rPr lang="ko-KR" altLang="en-US" dirty="0" smtClean="0"/>
                  <a:t>을 보여줌</a:t>
                </a:r>
                <a:endParaRPr lang="en-US" altLang="ko-KR" dirty="0" smtClean="0"/>
              </a:p>
              <a:p>
                <a:pPr lvl="3"/>
                <a:r>
                  <a:rPr lang="ko-KR" altLang="ko-KR" dirty="0"/>
                  <a:t>영향을 주는 방향은 아래와 </a:t>
                </a:r>
                <a:r>
                  <a:rPr lang="ko-KR" altLang="ko-KR" dirty="0" smtClean="0"/>
                  <a:t>같</a:t>
                </a:r>
                <a:r>
                  <a:rPr lang="ko-KR" altLang="en-US" dirty="0" smtClean="0"/>
                  <a:t>음</a:t>
                </a:r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800"/>
            <a:ext cx="838200" cy="549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4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400" dirty="0" smtClean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2400" dirty="0" smtClean="0"/>
                  <a:t>의 값의 변화 의해서 비용함수의 값이 얼마만큼 달라지는가를 의미</a:t>
                </a:r>
                <a:endParaRPr lang="en-US" altLang="ko-KR" sz="2400" dirty="0"/>
              </a:p>
              <a:p>
                <a:r>
                  <a:rPr lang="ko-KR" altLang="en-US" sz="2400" dirty="0" smtClean="0"/>
                  <a:t>하지만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가 직접적으로 비용함수의 값에 영향을 주는 것은 아니다</a:t>
                </a:r>
                <a:r>
                  <a:rPr lang="en-US" altLang="ko-KR" sz="2400" dirty="0" smtClean="0"/>
                  <a:t>.</a:t>
                </a:r>
              </a:p>
              <a:p>
                <a:r>
                  <a:rPr lang="ko-KR" altLang="en-US" sz="2400" dirty="0" smtClean="0"/>
                  <a:t>그렇다면 어떠한 과정을 거치는가</a:t>
                </a:r>
                <a:r>
                  <a:rPr lang="en-US" altLang="ko-KR" sz="2400" dirty="0" smtClean="0"/>
                  <a:t>?</a:t>
                </a:r>
              </a:p>
              <a:p>
                <a:endParaRPr lang="en-US" altLang="ko-KR" sz="1400" dirty="0" smtClean="0"/>
              </a:p>
              <a:p>
                <a:pPr marL="914400" lvl="2" indent="0">
                  <a:buNone/>
                </a:pPr>
                <a:endParaRPr lang="ko-KR" altLang="ko-KR" sz="1400" dirty="0"/>
              </a:p>
              <a:p>
                <a:pPr lvl="1"/>
                <a:endParaRPr lang="ko-KR" altLang="ko-KR" sz="1800" dirty="0"/>
              </a:p>
              <a:p>
                <a:pPr lvl="3"/>
                <a:endParaRPr lang="ko-KR" alt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가중치값의 변화는 어떠한 과정을 거쳐서 비용함수에 영향을 주는가</a:t>
                </a:r>
                <a:r>
                  <a:rPr lang="en-US" altLang="ko-KR" sz="1800" dirty="0" smtClean="0"/>
                  <a:t>? </a:t>
                </a:r>
              </a:p>
              <a:p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1800" dirty="0" smtClean="0"/>
                  <a:t>의 경우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=&gt; </a:t>
                </a:r>
                <a:r>
                  <a:rPr lang="ko-KR" altLang="en-US" sz="1600" dirty="0" smtClean="0"/>
                  <a:t>중간에서 어떠한 일이 발생하는가</a:t>
                </a:r>
                <a:r>
                  <a:rPr lang="en-US" altLang="ko-KR" sz="1600" dirty="0" smtClean="0"/>
                  <a:t>?</a:t>
                </a:r>
              </a:p>
              <a:p>
                <a:pPr lvl="1"/>
                <a:r>
                  <a:rPr lang="ko-KR" altLang="en-US" sz="1600" dirty="0" smtClean="0"/>
                  <a:t>아래와 같은 과정을 거침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→∆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→∆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2"/>
                <a:r>
                  <a:rPr lang="ko-KR" altLang="ko-KR" sz="1400" dirty="0"/>
                  <a:t>가중치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1400" dirty="0"/>
                  <a:t>, </a:t>
                </a:r>
                <a:r>
                  <a:rPr lang="ko-KR" altLang="ko-KR" sz="1400" dirty="0"/>
                  <a:t>값의 변화는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ko-KR" sz="1400" dirty="0"/>
                  <a:t>에 영향을 주고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ko-KR" sz="1400" dirty="0"/>
                  <a:t>의 변화는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ko-KR" sz="1400" dirty="0"/>
                  <a:t>에 영향을 주고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ko-KR" sz="1400" dirty="0"/>
                  <a:t>의 변화는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400" dirty="0"/>
                  <a:t>에 영향을 준다</a:t>
                </a:r>
                <a:r>
                  <a:rPr lang="en-US" altLang="ko-KR" sz="14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이를 </a:t>
                </a:r>
                <a:r>
                  <a:rPr lang="en-US" altLang="ko-KR" sz="1600" dirty="0" smtClean="0"/>
                  <a:t>chain rule</a:t>
                </a:r>
                <a:r>
                  <a:rPr lang="ko-KR" altLang="en-US" sz="1600" dirty="0" smtClean="0"/>
                  <a:t>로 표현하면</a:t>
                </a:r>
                <a:r>
                  <a:rPr lang="en-US" altLang="ko-KR" sz="1600" dirty="0" smtClean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dirty="0" smtClean="0"/>
              </a:p>
              <a:p>
                <a:pPr lvl="1"/>
                <a:r>
                  <a:rPr lang="ko-KR" altLang="en-US" sz="1600" dirty="0" smtClean="0"/>
                  <a:t>합성함수의 표현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 smtClean="0"/>
              </a:p>
              <a:p>
                <a:pPr lvl="2"/>
                <a:r>
                  <a:rPr lang="ko-KR" altLang="en-US" sz="1200" dirty="0" smtClean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914400" lvl="2" indent="0">
                  <a:buNone/>
                </a:pPr>
                <a:endParaRPr lang="en-US" altLang="ko-KR" sz="1200" dirty="0" smtClean="0"/>
              </a:p>
              <a:p>
                <a:pPr marL="914400" lvl="2" indent="0">
                  <a:buNone/>
                </a:pPr>
                <a:endParaRPr lang="ko-KR" altLang="ko-KR" sz="1200" dirty="0"/>
              </a:p>
              <a:p>
                <a:pPr lvl="1"/>
                <a:endParaRPr lang="ko-KR" altLang="ko-KR" sz="1600" dirty="0"/>
              </a:p>
              <a:p>
                <a:pPr lvl="3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가중치 업데이트 </a:t>
                </a:r>
                <a:endParaRPr lang="en-US" altLang="ko-KR" sz="2400" dirty="0" smtClean="0"/>
              </a:p>
              <a:p>
                <a:pPr lvl="1" latinLnBrk="1"/>
                <a:r>
                  <a:rPr lang="en-US" altLang="ko-KR" sz="2000" dirty="0"/>
                  <a:t>SGD</a:t>
                </a:r>
                <a:r>
                  <a:rPr lang="ko-KR" altLang="ko-KR" sz="2000" dirty="0"/>
                  <a:t>의 </a:t>
                </a:r>
                <a:r>
                  <a:rPr lang="ko-KR" altLang="ko-KR" sz="2000" dirty="0" smtClean="0"/>
                  <a:t>경우</a:t>
                </a:r>
                <a:r>
                  <a:rPr lang="en-US" altLang="ko-KR" sz="2000" dirty="0" smtClean="0"/>
                  <a:t> (</a:t>
                </a:r>
                <a:r>
                  <a:rPr lang="ko-KR" altLang="en-US" sz="2000" dirty="0" smtClean="0"/>
                  <a:t>다른 방법들도 유사</a:t>
                </a:r>
                <a:r>
                  <a:rPr lang="en-US" altLang="ko-KR" sz="2000" dirty="0" smtClean="0"/>
                  <a:t>)</a:t>
                </a:r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sz="1800" dirty="0" smtClean="0"/>
              </a:p>
              <a:p>
                <a:pPr lvl="2" latinLnBrk="1"/>
                <a:r>
                  <a:rPr lang="ko-KR" altLang="en-US" sz="1800" dirty="0" smtClean="0"/>
                  <a:t>그렇다면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은 어떻게 표현되는가</a:t>
                </a:r>
                <a:r>
                  <a:rPr lang="en-US" altLang="ko-KR" sz="1800" dirty="0" smtClean="0"/>
                  <a:t>?</a:t>
                </a:r>
              </a:p>
              <a:p>
                <a:pPr lvl="2" latinLnBrk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</a:p>
              <a:p>
                <a:pPr lvl="3" latinLnBrk="1"/>
                <a:r>
                  <a:rPr lang="ko-KR" altLang="ko-KR" sz="1800" dirty="0"/>
                  <a:t>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800" dirty="0"/>
              </a:p>
              <a:p>
                <a:pPr lvl="4" latinLnBrk="1"/>
                <a:r>
                  <a:rPr lang="ko-KR" altLang="ko-KR" sz="1800" dirty="0" smtClean="0"/>
                  <a:t>따라서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800" dirty="0"/>
              </a:p>
              <a:p>
                <a:pPr lvl="3" latinLnBrk="1"/>
                <a:endParaRPr lang="ko-KR" altLang="ko-KR" sz="1800" dirty="0"/>
              </a:p>
              <a:p>
                <a:pPr lvl="3" latinLnBrk="1"/>
                <a:endParaRPr lang="en-US" altLang="ko-KR" sz="1400" dirty="0" smtClean="0"/>
              </a:p>
              <a:p>
                <a:pPr lvl="2" latinLnBrk="1"/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0638" y="417541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비용함수는 </a:t>
            </a:r>
            <a:r>
              <a:rPr lang="en-US" altLang="ko-KR" sz="1200" dirty="0" smtClean="0"/>
              <a:t>SE</a:t>
            </a:r>
            <a:r>
              <a:rPr lang="ko-KR" altLang="en-US" sz="1200" dirty="0" smtClean="0"/>
              <a:t>라고 가정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181600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계산의 용이성을 위해 </a:t>
            </a:r>
            <a:r>
              <a:rPr lang="en-US" altLang="ko-KR" sz="1400" dirty="0" smtClean="0"/>
              <a:t>½ </a:t>
            </a:r>
            <a:r>
              <a:rPr lang="ko-KR" altLang="en-US" sz="1400" dirty="0" smtClean="0"/>
              <a:t>사용</a:t>
            </a:r>
            <a:endParaRPr lang="ko-KR" alt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752600" y="4800600"/>
            <a:ext cx="2286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57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dirty="0" smtClean="0"/>
                  <a:t>가중치 업데이트 </a:t>
                </a:r>
                <a:r>
                  <a:rPr lang="en-US" altLang="ko-KR" dirty="0" smtClean="0"/>
                  <a:t>(cont’d)</a:t>
                </a:r>
              </a:p>
              <a:p>
                <a:pPr lvl="1" latinLnBrk="1"/>
                <a:r>
                  <a:rPr lang="ko-KR" altLang="ko-KR" dirty="0"/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dirty="0"/>
              </a:p>
              <a:p>
                <a:pPr lvl="2"/>
                <a:r>
                  <a:rPr lang="en-US" altLang="ko-KR" dirty="0" smtClean="0"/>
                  <a:t>How to differentiate?</a:t>
                </a:r>
              </a:p>
              <a:p>
                <a:pPr lvl="3"/>
                <a:r>
                  <a:rPr lang="ko-KR" altLang="en-US" dirty="0" smtClean="0"/>
                  <a:t>다음 슬라이드의 미분 공식 참</a:t>
                </a:r>
                <a:r>
                  <a:rPr lang="ko-KR" altLang="en-US" dirty="0"/>
                  <a:t>고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Then, we get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3"/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l="-531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신경망에서의 경사하강법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미분 공식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2000" dirty="0" smtClean="0"/>
                  <a:t>분수 </a:t>
                </a:r>
                <a:r>
                  <a:rPr lang="ko-KR" altLang="ko-KR" sz="2000" dirty="0"/>
                  <a:t>함수의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sz="2000" dirty="0"/>
              </a:p>
              <a:p>
                <a:pPr latinLnBrk="1"/>
                <a:r>
                  <a:rPr lang="ko-KR" altLang="ko-KR" sz="2000" dirty="0"/>
                  <a:t>지수함수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ko-KR" sz="20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2000" dirty="0"/>
              </a:p>
              <a:p>
                <a:pPr lvl="1" latinLnBrk="1"/>
                <a:r>
                  <a:rPr lang="ko-KR" altLang="ko-KR" sz="2000" dirty="0" smtClean="0"/>
                  <a:t>따라서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 smtClean="0"/>
              </a:p>
              <a:p>
                <a:pPr latinLnBrk="1"/>
                <a:r>
                  <a:rPr lang="ko-KR" altLang="ko-KR" sz="2000" dirty="0"/>
                  <a:t>로그함수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ko-KR" sz="1800" dirty="0"/>
              </a:p>
              <a:p>
                <a:pPr lvl="1"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2000" dirty="0"/>
              </a:p>
              <a:p>
                <a:pPr lvl="1" latinLnBrk="1"/>
                <a:endParaRPr lang="ko-KR" altLang="ko-KR" sz="2000" dirty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5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가중치 업데이트 </a:t>
                </a:r>
                <a:r>
                  <a:rPr lang="en-US" altLang="ko-KR" sz="2400" dirty="0" smtClean="0"/>
                  <a:t>(cont’d)</a:t>
                </a:r>
              </a:p>
              <a:p>
                <a:pPr lvl="1" latinLnBrk="1"/>
                <a:r>
                  <a:rPr lang="ko-KR" altLang="ko-KR" sz="2000" dirty="0"/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2000" dirty="0"/>
              </a:p>
              <a:p>
                <a:pPr lvl="2" latinLnBrk="1"/>
                <a:r>
                  <a:rPr lang="ko-KR" altLang="ko-KR" sz="1600" dirty="0" smtClean="0"/>
                  <a:t>따라서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 smtClean="0"/>
              </a:p>
              <a:p>
                <a:pPr lvl="1" latinLnBrk="1"/>
                <a:r>
                  <a:rPr lang="ko-KR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r>
                  <a:rPr lang="en-US" altLang="ko-KR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20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③ 을 이용해서 </a:t>
                </a:r>
                <a:endParaRPr lang="en-US" altLang="ko-KR" sz="20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2" latinLnBrk="1"/>
                <a:r>
                  <a:rPr lang="ko-KR" altLang="ko-KR" dirty="0"/>
                  <a:t>이를 이용해서 </a:t>
                </a:r>
                <a:r>
                  <a:rPr lang="ko-KR" altLang="en-US" dirty="0" smtClean="0"/>
                  <a:t>다음을 계산</a:t>
                </a:r>
                <a:endParaRPr lang="en-US" altLang="ko-KR" dirty="0" smtClean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ko-KR" altLang="ko-KR" dirty="0"/>
              </a:p>
              <a:p>
                <a:pPr lvl="1" latinLnBrk="1"/>
                <a:endParaRPr lang="ko-KR" altLang="ko-KR" sz="2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ko-KR" altLang="en-US" sz="2400" dirty="0" smtClean="0"/>
                  <a:t>또 다른 가중치의 업데이트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예</a:t>
                </a:r>
                <a:r>
                  <a:rPr lang="en-US" altLang="ko-KR" sz="2400" dirty="0" smtClean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ko-KR" sz="2800" dirty="0" smtClean="0"/>
              </a:p>
              <a:p>
                <a:pPr lvl="1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/>
                  <a:t> </a:t>
                </a:r>
                <a:endParaRPr lang="ko-KR" altLang="ko-KR" sz="24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2000" dirty="0">
                    <a:effectLst/>
                  </a:rPr>
                  <a:t> </a:t>
                </a:r>
                <a:r>
                  <a:rPr lang="en-US" altLang="ko-KR" sz="1800" dirty="0"/>
                  <a:t> </a:t>
                </a:r>
                <a:r>
                  <a:rPr lang="en-US" altLang="ko-KR" sz="2000" dirty="0" smtClean="0"/>
                  <a:t> </a:t>
                </a:r>
                <a:endParaRPr lang="ko-KR" altLang="ko-KR" sz="2000" dirty="0"/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1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819400"/>
            <a:ext cx="14478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154" y="144528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/>
              <a:t>이부분이 중복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</a:p>
          <a:p>
            <a:r>
              <a:rPr lang="ko-KR" altLang="ko-KR" sz="1400" dirty="0" smtClean="0"/>
              <a:t>따라서 </a:t>
            </a:r>
            <a:r>
              <a:rPr lang="ko-KR" altLang="en-US" sz="1400" b="1" u="sng" dirty="0" smtClean="0"/>
              <a:t>실제 계산을 할 때는 </a:t>
            </a:r>
            <a:endParaRPr lang="en-US" altLang="ko-KR" sz="1400" b="1" u="sng" dirty="0" smtClean="0"/>
          </a:p>
          <a:p>
            <a:r>
              <a:rPr lang="ko-KR" altLang="ko-KR" sz="1400" dirty="0" smtClean="0"/>
              <a:t>이부분 </a:t>
            </a:r>
            <a:r>
              <a:rPr lang="ko-KR" altLang="ko-KR" sz="1400" dirty="0"/>
              <a:t>먼저 계산한다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오차역전파라고함</a:t>
            </a:r>
            <a:endParaRPr lang="ko-KR" altLang="en-US" sz="14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 flipH="1">
            <a:off x="6781800" y="2399391"/>
            <a:ext cx="533400" cy="420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86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사용 모형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ko-KR" altLang="ko-KR" sz="2000" dirty="0"/>
              <a:t>설명을 위해 </a:t>
            </a:r>
            <a:r>
              <a:rPr lang="en-US" altLang="ko-KR" sz="2000" dirty="0"/>
              <a:t>bias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생략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340350" cy="2895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13271" y="3200400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여기서는 출력노드에서도 </a:t>
            </a:r>
            <a:endParaRPr lang="en-US" altLang="ko-KR" sz="1200" dirty="0" smtClean="0"/>
          </a:p>
          <a:p>
            <a:r>
              <a:rPr lang="en-US" altLang="ko-KR" sz="1200" dirty="0" smtClean="0"/>
              <a:t>sigmoid </a:t>
            </a:r>
            <a:r>
              <a:rPr lang="ko-KR" altLang="en-US" sz="1200" dirty="0" smtClean="0"/>
              <a:t>활성화함수를 </a:t>
            </a:r>
            <a:endParaRPr lang="en-US" altLang="ko-KR" sz="1200" dirty="0" smtClean="0"/>
          </a:p>
          <a:p>
            <a:r>
              <a:rPr lang="ko-KR" altLang="en-US" sz="1200" dirty="0" smtClean="0"/>
              <a:t>사용한다고 가정</a:t>
            </a:r>
            <a:endParaRPr lang="ko-KR" altLang="en-US" sz="12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265811" y="3810000"/>
            <a:ext cx="582789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2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데이터를 사용한 가중치 업데이트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Toy </a:t>
                </a:r>
                <a:r>
                  <a:rPr lang="ko-KR" altLang="ko-KR" sz="2000" dirty="0"/>
                  <a:t>학습 </a:t>
                </a:r>
                <a:r>
                  <a:rPr lang="ko-KR" altLang="ko-KR" sz="2000" dirty="0" smtClean="0"/>
                  <a:t>데이터</a:t>
                </a:r>
                <a:endParaRPr lang="en-US" altLang="ko-KR" sz="2000" dirty="0" smtClean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sz="2000" dirty="0"/>
              </a:p>
              <a:p>
                <a:r>
                  <a:rPr lang="ko-KR" altLang="en-US" sz="2000" dirty="0" smtClean="0"/>
                  <a:t>경사하강법</a:t>
                </a:r>
                <a:r>
                  <a:rPr lang="en-US" altLang="ko-KR" sz="2000" dirty="0" smtClean="0"/>
                  <a:t>: SGD</a:t>
                </a:r>
              </a:p>
              <a:p>
                <a:r>
                  <a:rPr lang="ko-KR" altLang="en-US" sz="2000" dirty="0" smtClean="0"/>
                  <a:t>가중치 벡터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처음에는 랜덤하게 </a:t>
                </a:r>
                <a:r>
                  <a:rPr lang="en-US" altLang="ko-KR" sz="2000" dirty="0" smtClean="0"/>
                  <a:t>assign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ko-KR" sz="18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14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383986" y="2514600"/>
          <a:ext cx="5658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순서</a:t>
                </a:r>
                <a:endParaRPr lang="en-US" altLang="ko-KR" sz="2400" dirty="0" smtClean="0"/>
              </a:p>
              <a:p>
                <a:pPr lvl="1"/>
                <a:r>
                  <a:rPr lang="en-US" altLang="ko-KR" sz="2000" dirty="0"/>
                  <a:t>(</a:t>
                </a:r>
                <a:r>
                  <a:rPr lang="ko-KR" altLang="en-US" sz="2000" dirty="0"/>
                  <a:t>랜덤하게 선택된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각 </a:t>
                </a:r>
                <a:r>
                  <a:rPr lang="ko-KR" altLang="en-US" sz="2000" dirty="0" smtClean="0"/>
                  <a:t>관측치에 대해서</a:t>
                </a:r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단계</a:t>
                </a:r>
                <a:r>
                  <a:rPr lang="en-US" altLang="ko-KR" sz="1600" dirty="0" smtClean="0"/>
                  <a:t>1: </a:t>
                </a:r>
                <a:r>
                  <a:rPr lang="ko-KR" altLang="en-US" sz="1600" dirty="0" smtClean="0"/>
                  <a:t>순전파 </a:t>
                </a:r>
                <a:r>
                  <a:rPr lang="en-US" altLang="ko-KR" sz="1600" dirty="0"/>
                  <a:t>(feedforward propagation)</a:t>
                </a:r>
                <a:endParaRPr lang="en-US" altLang="ko-KR" sz="1600" dirty="0" smtClean="0"/>
              </a:p>
              <a:p>
                <a:pPr lvl="3"/>
                <a:r>
                  <a:rPr lang="ko-KR" altLang="en-US" sz="1400" dirty="0" smtClean="0"/>
                  <a:t>독립변수 정보를 이용해서 비용함수를 계산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 smtClean="0"/>
                  <a:t>를 계산</a:t>
                </a:r>
                <a:endParaRPr lang="en-US" altLang="ko-KR" sz="1400" dirty="0" smtClean="0"/>
              </a:p>
              <a:p>
                <a:pPr lvl="3"/>
                <a:r>
                  <a:rPr lang="ko-KR" altLang="en-US" sz="1400" dirty="0" smtClean="0"/>
                  <a:t>처음에는 초기값으로 설정된 파라미터의 값들을 사용</a:t>
                </a:r>
                <a:endParaRPr lang="en-US" altLang="ko-KR" sz="1400" dirty="0" smtClean="0"/>
              </a:p>
              <a:p>
                <a:pPr lvl="2"/>
                <a:r>
                  <a:rPr lang="ko-KR" altLang="en-US" sz="1800" dirty="0" smtClean="0"/>
                  <a:t>단계</a:t>
                </a:r>
                <a:r>
                  <a:rPr lang="en-US" altLang="ko-KR" sz="1800" dirty="0" smtClean="0"/>
                  <a:t>2: </a:t>
                </a:r>
                <a:r>
                  <a:rPr lang="ko-KR" altLang="en-US" sz="1800" dirty="0" smtClean="0"/>
                  <a:t>역전파 </a:t>
                </a:r>
                <a:r>
                  <a:rPr lang="en-US" altLang="ko-KR" sz="1800" dirty="0" smtClean="0"/>
                  <a:t>(backward propagation)</a:t>
                </a:r>
              </a:p>
              <a:p>
                <a:pPr lvl="3"/>
                <a:r>
                  <a:rPr lang="ko-KR" altLang="en-US" sz="1400" dirty="0" smtClean="0"/>
                  <a:t>앞에서 구한 경사하강법 식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예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사용해서 각 파라미터를 업데이트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이때 업데이트되는 순서는 에러항 쪽으로부터 역으로 </a:t>
                </a:r>
                <a:endParaRPr lang="ko-KR" altLang="ko-KR" sz="1400" dirty="0"/>
              </a:p>
              <a:p>
                <a:pPr lvl="3"/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데이터를 사용한 가중치 업데이트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순전파 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/>
                  <a:t>Forward propagation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입력데이터가 입력되어 비용함수가 계산된다</a:t>
                </a:r>
                <a:r>
                  <a:rPr lang="en-US" altLang="ko-KR" sz="1800" dirty="0" smtClean="0"/>
                  <a:t>. </a:t>
                </a:r>
              </a:p>
              <a:p>
                <a:pPr lvl="1"/>
                <a:r>
                  <a:rPr lang="en-US" altLang="ko-KR" sz="1800" dirty="0"/>
                  <a:t>For the first data </a:t>
                </a:r>
                <a:r>
                  <a:rPr lang="en-US" altLang="ko-KR" sz="1800" dirty="0" smtClean="0"/>
                  <a:t>point, </a:t>
                </a:r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0.3∙1+0.2∙1=0.5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0.4∙1+0.1∙1=0.5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=0.1∙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0.622+0.2∙0.622=0.187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0.187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0.547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−0.547)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ko-KR" sz="20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역전파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파라미터의 값을 업데이트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역전파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1800" dirty="0" smtClean="0"/>
                  <a:t> 등을 먼저 계산하고 그 다음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등을 계산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ko-KR" sz="1800" dirty="0"/>
                  <a:t>에 대해서</a:t>
                </a:r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=0.622∙0.547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0.547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0.547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0.0698</m:t>
                    </m:r>
                  </m:oMath>
                </a14:m>
                <a:endParaRPr lang="ko-KR" altLang="ko-KR" sz="1800" dirty="0"/>
              </a:p>
              <a:p>
                <a:pPr lvl="2" latinLnBrk="1"/>
                <a:r>
                  <a:rPr lang="en-US" altLang="ko-KR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800" dirty="0"/>
                  <a:t> (learning rate) = </a:t>
                </a:r>
                <a:r>
                  <a:rPr lang="en-US" altLang="ko-KR" sz="1800" dirty="0" smtClean="0"/>
                  <a:t>0.01,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0.01∙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0.0698=0.10069</m:t>
                    </m:r>
                  </m:oMath>
                </a14:m>
                <a:endParaRPr lang="en-US" altLang="ko-KR" sz="16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역전파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ko-KR" sz="1600" dirty="0"/>
                  <a:t>에 대해서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altLang="ko-KR" sz="14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0.547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0.547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0.547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marL="914400" lvl="2" indent="0" latinLnBrk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=1∙0.622∙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1−0.622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∙0.1∙0.547∙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1−0.547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0.547−1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0.00264</m:t>
                      </m:r>
                    </m:oMath>
                  </m:oMathPara>
                </a14:m>
                <a:r>
                  <a:rPr lang="en-US" altLang="ko-KR" sz="1400" i="1" dirty="0" smtClean="0"/>
                  <a:t/>
                </a:r>
                <a:br>
                  <a:rPr lang="en-US" altLang="ko-KR" sz="1400" i="1" dirty="0" smtClean="0"/>
                </a:br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=0.3−0.01∙−0.00264=0.300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altLang="ko-KR" sz="1400" dirty="0" smtClean="0"/>
              </a:p>
              <a:p>
                <a:r>
                  <a:rPr lang="en-US" altLang="ko-KR" sz="1600" dirty="0"/>
                  <a:t>We can do the same thing with other </a:t>
                </a:r>
                <a:r>
                  <a:rPr lang="en-US" altLang="ko-KR" sz="1600" dirty="0" smtClean="0"/>
                  <a:t>parameters.</a:t>
                </a:r>
                <a:endParaRPr lang="ko-KR" altLang="ko-KR" sz="16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724400" y="32766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209800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이부분은 이미 계산되어 있음</a:t>
            </a:r>
            <a:endParaRPr lang="ko-KR" altLang="en-US" sz="140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38800" y="25908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 소실 문제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학습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비용함수를 최소화하는 가중치의 값 찾기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Optimization problem</a:t>
                </a:r>
              </a:p>
              <a:p>
                <a:pPr lvl="2"/>
                <a:r>
                  <a:rPr lang="ko-KR" altLang="en-US" sz="1600" dirty="0" smtClean="0"/>
                  <a:t>주요 방법</a:t>
                </a:r>
                <a:endParaRPr lang="en-US" altLang="ko-KR" sz="1600" dirty="0" smtClean="0"/>
              </a:p>
              <a:p>
                <a:pPr lvl="3"/>
                <a:r>
                  <a:rPr lang="en-US" altLang="ko-KR" sz="1400" dirty="0" smtClean="0"/>
                  <a:t>Normal equation: appropriate when the cost function is convex</a:t>
                </a:r>
              </a:p>
              <a:p>
                <a:pPr lvl="4"/>
                <a:r>
                  <a:rPr lang="en-US" altLang="ko-KR" sz="1400" dirty="0" smtClean="0"/>
                  <a:t>But, usually the cost function of DL is not convex (a lot more complex)</a:t>
                </a:r>
              </a:p>
              <a:p>
                <a:pPr lvl="4"/>
                <a:r>
                  <a:rPr lang="en-US" altLang="ko-KR" sz="1400" dirty="0" smtClean="0"/>
                  <a:t>or too many parameters</a:t>
                </a:r>
              </a:p>
              <a:p>
                <a:pPr lvl="3"/>
                <a:r>
                  <a:rPr lang="en-US" altLang="ko-KR" sz="1400" dirty="0" smtClean="0"/>
                  <a:t>Newton-Raphson method</a:t>
                </a:r>
              </a:p>
              <a:p>
                <a:pPr lvl="4"/>
                <a:r>
                  <a:rPr lang="ko-KR" altLang="en-US" sz="1400" dirty="0" smtClean="0"/>
                  <a:t>경사하강법과 비슷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하지만 계산 시간이 더 오래 걸려 </a:t>
                </a:r>
                <a:r>
                  <a:rPr lang="en-US" altLang="ko-KR" sz="1400" dirty="0" smtClean="0"/>
                  <a:t>=&gt; </a:t>
                </a:r>
                <a:r>
                  <a:rPr lang="ko-KR" altLang="en-US" sz="1400" dirty="0" smtClean="0"/>
                  <a:t>비용함수를 두번 미분해야하기 때문 </a:t>
                </a:r>
                <a:r>
                  <a:rPr lang="en-US" altLang="ko-KR" sz="1400" dirty="0" smtClean="0"/>
                  <a:t>=&gt; </a:t>
                </a:r>
                <a:r>
                  <a:rPr lang="ko-KR" altLang="en-US" sz="1400" dirty="0" smtClean="0"/>
                  <a:t>잘 안쓰임</a:t>
                </a:r>
                <a:endParaRPr lang="en-US" altLang="ko-KR" sz="1400" dirty="0" smtClean="0"/>
              </a:p>
              <a:p>
                <a:pPr lvl="4"/>
                <a:r>
                  <a:rPr lang="en-US" altLang="ko-KR" sz="1400" dirty="0">
                    <a:hlinkClick r:id="rId2"/>
                  </a:rPr>
                  <a:t>https://</a:t>
                </a:r>
                <a:r>
                  <a:rPr lang="en-US" altLang="ko-KR" sz="1400" dirty="0" smtClean="0">
                    <a:hlinkClick r:id="rId2"/>
                  </a:rPr>
                  <a:t>en.wikipedia.org/wiki/Newton%27s_method</a:t>
                </a:r>
                <a:endParaRPr lang="en-US" altLang="ko-KR" sz="1400" dirty="0" smtClean="0"/>
              </a:p>
              <a:p>
                <a:pPr lvl="3"/>
                <a:r>
                  <a:rPr lang="en-US" altLang="ko-KR" sz="1400" dirty="0" smtClean="0"/>
                  <a:t>Gradient descent </a:t>
                </a:r>
              </a:p>
              <a:p>
                <a:pPr lvl="4"/>
                <a:r>
                  <a:rPr lang="ko-KR" altLang="ko-KR" sz="1400" dirty="0"/>
                  <a:t>경사하강법은 다음과 같은 식을 통해서 가중치들의 값을 여러번 업데이트 하면서 비용함수의 값을 최소화하는 가중치 값을 찾는 </a:t>
                </a:r>
                <a:r>
                  <a:rPr lang="ko-KR" altLang="ko-KR" sz="1400" dirty="0" smtClean="0"/>
                  <a:t>방법</a:t>
                </a:r>
                <a:r>
                  <a:rPr lang="en-US" altLang="ko-KR" sz="1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의 경우</a:t>
                </a:r>
                <a:r>
                  <a:rPr lang="en-US" altLang="ko-KR" sz="1400" dirty="0" smtClean="0"/>
                  <a:t>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400" dirty="0"/>
              </a:p>
              <a:p>
                <a:pPr lvl="4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 r="-471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경사하강법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/>
                  <a:t>경사 소실 문제 </a:t>
                </a:r>
                <a:r>
                  <a:rPr lang="en-US" altLang="ko-KR" sz="2400" dirty="0"/>
                  <a:t>(Vanishing gradient problem</a:t>
                </a:r>
                <a:r>
                  <a:rPr lang="en-US" altLang="ko-KR" sz="2400" dirty="0" smtClean="0"/>
                  <a:t>) (&amp; </a:t>
                </a:r>
                <a:r>
                  <a:rPr lang="ko-KR" altLang="en-US" sz="2400" dirty="0" smtClean="0"/>
                  <a:t>폭발 문제 </a:t>
                </a:r>
                <a:r>
                  <a:rPr lang="en-US" altLang="ko-KR" sz="2400" dirty="0" smtClean="0"/>
                  <a:t>(exploding problem))</a:t>
                </a:r>
              </a:p>
              <a:p>
                <a:pPr lvl="2"/>
                <a:r>
                  <a:rPr lang="ko-KR" altLang="ko-KR" sz="2000" dirty="0"/>
                  <a:t>여기에서 </a:t>
                </a:r>
                <a:r>
                  <a:rPr lang="en-US" altLang="ko-KR" sz="2000" dirty="0"/>
                  <a:t>“</a:t>
                </a:r>
                <a:r>
                  <a:rPr lang="ko-KR" altLang="ko-KR" sz="2000" dirty="0"/>
                  <a:t>사라진다</a:t>
                </a:r>
                <a:r>
                  <a:rPr lang="en-US" altLang="ko-KR" sz="2000" dirty="0"/>
                  <a:t> (vanish)” </a:t>
                </a:r>
                <a:r>
                  <a:rPr lang="ko-KR" altLang="ko-KR" sz="2000" dirty="0"/>
                  <a:t>의 의미는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2000" dirty="0"/>
                  <a:t>의 값이</a:t>
                </a:r>
                <a:r>
                  <a:rPr lang="en-US" altLang="ko-KR" sz="2000" dirty="0"/>
                  <a:t> 0</a:t>
                </a:r>
                <a:r>
                  <a:rPr lang="ko-KR" altLang="ko-KR" sz="2000" dirty="0"/>
                  <a:t>에 가까워진다는 </a:t>
                </a:r>
                <a:r>
                  <a:rPr lang="ko-KR" altLang="ko-KR" sz="2000" dirty="0" smtClean="0"/>
                  <a:t>것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2000" dirty="0"/>
                  <a:t>에서 보듯이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이 되면 가중치의 값이 업데이트 되지 않는 문제가 </a:t>
                </a:r>
                <a:r>
                  <a:rPr lang="ko-KR" altLang="ko-KR" sz="2000" dirty="0" smtClean="0"/>
                  <a:t>발생</a:t>
                </a:r>
                <a:r>
                  <a:rPr lang="en-US" altLang="ko-KR" sz="2000" dirty="0" smtClean="0"/>
                  <a:t> =&gt; </a:t>
                </a:r>
                <a:r>
                  <a:rPr lang="ko-KR" altLang="en-US" sz="2000" dirty="0" smtClean="0"/>
                  <a:t>최적의 가중치 값을 찾기가 어려움</a:t>
                </a:r>
                <a:endParaRPr lang="en-US" altLang="ko-KR" sz="2000" dirty="0" smtClean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경사 소실 문제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 b="-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752600" y="27432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27432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00800" y="33528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 bwMode="auto">
          <a:xfrm>
            <a:off x="4876800" y="31623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7" idx="6"/>
          </p:cNvCxnSpPr>
          <p:nvPr/>
        </p:nvCxnSpPr>
        <p:spPr bwMode="auto">
          <a:xfrm>
            <a:off x="2590800" y="31623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27310" y="2667000"/>
                <a:ext cx="65409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10" y="2667000"/>
                <a:ext cx="654090" cy="3815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8" idx="0"/>
            <a:endCxn id="8" idx="4"/>
          </p:cNvCxnSpPr>
          <p:nvPr/>
        </p:nvCxnSpPr>
        <p:spPr bwMode="auto">
          <a:xfrm>
            <a:off x="4457700" y="2743200"/>
            <a:ext cx="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48874" y="2926422"/>
                <a:ext cx="465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74" y="2926422"/>
                <a:ext cx="465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76914" y="2930704"/>
                <a:ext cx="702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14" y="2930704"/>
                <a:ext cx="7029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09" t="-10000" r="-782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29400" y="3593068"/>
                <a:ext cx="390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93068"/>
                <a:ext cx="39062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3279" r="-17188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981200" y="3985713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3985713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경사 소실 문제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:r>
                  <a:rPr lang="ko-KR" altLang="ko-KR" sz="1600" dirty="0"/>
                  <a:t>로지스틱 또는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tanh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함수를 활성화 함수로 사용하는 경우에는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에 가까워질 수가 있는 </a:t>
                </a:r>
                <a:r>
                  <a:rPr lang="ko-KR" altLang="ko-KR" sz="1600" dirty="0" smtClean="0"/>
                  <a:t>것</a:t>
                </a:r>
                <a:r>
                  <a:rPr lang="en-US" altLang="ko-KR" sz="1600" dirty="0" smtClean="0"/>
                  <a:t>. </a:t>
                </a:r>
                <a:r>
                  <a:rPr lang="ko-KR" altLang="ko-KR" sz="1600" dirty="0"/>
                  <a:t>그렇게 되면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에 </a:t>
                </a:r>
                <a:r>
                  <a:rPr lang="ko-KR" altLang="ko-KR" sz="1600" dirty="0" smtClean="0"/>
                  <a:t>가까워지게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됨</a:t>
                </a:r>
                <a:r>
                  <a:rPr lang="en-US" altLang="ko-KR" sz="1600" dirty="0" smtClean="0"/>
                  <a:t>.</a:t>
                </a:r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 smtClean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 smtClean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 smtClean="0"/>
              </a:p>
              <a:p>
                <a:pPr lvl="2"/>
                <a:endParaRPr lang="en-US" altLang="ko-KR" sz="1600" dirty="0" smtClean="0"/>
              </a:p>
              <a:p>
                <a:pPr lvl="2"/>
                <a:r>
                  <a:rPr lang="ko-KR" altLang="ko-KR" sz="1600" dirty="0"/>
                  <a:t>그 대신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Relu</a:t>
                </a:r>
                <a:r>
                  <a:rPr lang="ko-KR" altLang="ko-KR" sz="1600" dirty="0"/>
                  <a:t>나</a:t>
                </a:r>
                <a:r>
                  <a:rPr lang="en-US" altLang="ko-KR" sz="1600" dirty="0"/>
                  <a:t> Leaky </a:t>
                </a:r>
                <a:r>
                  <a:rPr lang="en-US" altLang="ko-KR" sz="1600" dirty="0" err="1"/>
                  <a:t>relu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함수를 사용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8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08" y="3746643"/>
            <a:ext cx="3444875" cy="2398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354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경사 소실 문제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참고</a:t>
            </a:r>
            <a:endParaRPr lang="en-US" altLang="ko-KR" sz="2400" dirty="0"/>
          </a:p>
          <a:p>
            <a:pPr lvl="2"/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함수도 </a:t>
            </a:r>
            <a:r>
              <a:rPr lang="en-US" altLang="ko-KR" sz="1800" dirty="0"/>
              <a:t>z &lt; 0</a:t>
            </a:r>
            <a:r>
              <a:rPr lang="ko-KR" altLang="en-US" sz="1800" dirty="0"/>
              <a:t>인 경우에는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되기는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관련된 연구에 따르면 </a:t>
            </a:r>
            <a:r>
              <a:rPr lang="en-US" altLang="ko-KR" sz="1800" dirty="0"/>
              <a:t>z &lt; 0</a:t>
            </a:r>
            <a:r>
              <a:rPr lang="ko-KR" altLang="en-US" sz="1800" dirty="0"/>
              <a:t>인 부분에서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함수의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되더라도 많은 경우 학습 결과에 큰 영향을 미치지 않으며 오히려 학습 속도를 개선시키는 효과가 있다고 </a:t>
            </a:r>
            <a:r>
              <a:rPr lang="ko-KR" altLang="en-US" sz="1800" dirty="0" smtClean="0"/>
              <a:t>함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참고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함수의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되는 현상을 ‘</a:t>
            </a:r>
            <a:r>
              <a:rPr lang="en-US" altLang="ko-KR" sz="1800" dirty="0"/>
              <a:t>Dead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’</a:t>
            </a:r>
            <a:r>
              <a:rPr lang="ko-KR" altLang="en-US" sz="1800" dirty="0"/>
              <a:t>라고 </a:t>
            </a:r>
            <a:r>
              <a:rPr lang="ko-KR" altLang="en-US" sz="1800" dirty="0" smtClean="0"/>
              <a:t>함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800" dirty="0" smtClean="0"/>
              <a:t>이러한 </a:t>
            </a:r>
            <a:r>
              <a:rPr lang="ko-KR" altLang="en-US" sz="1800" dirty="0"/>
              <a:t>문제를 보완하기 위해 제안된 활성화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Leaky </a:t>
            </a:r>
            <a:r>
              <a:rPr lang="en-US" altLang="ko-KR" sz="1800" dirty="0" err="1"/>
              <a:t>ReLU</a:t>
            </a:r>
            <a:r>
              <a:rPr lang="ko-KR" altLang="en-US" sz="1800" dirty="0"/>
              <a:t>와 </a:t>
            </a:r>
            <a:r>
              <a:rPr lang="en-US" altLang="ko-KR" sz="1800" dirty="0"/>
              <a:t>ELU </a:t>
            </a:r>
            <a:r>
              <a:rPr lang="ko-KR" altLang="en-US" sz="1800" dirty="0" smtClean="0"/>
              <a:t>등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하지만</a:t>
            </a:r>
            <a:r>
              <a:rPr lang="en-US" altLang="ko-KR" sz="1400" dirty="0"/>
              <a:t>, ELU</a:t>
            </a:r>
            <a:r>
              <a:rPr lang="ko-KR" altLang="en-US" sz="1400" dirty="0"/>
              <a:t>의 경우 </a:t>
            </a:r>
            <a:r>
              <a:rPr lang="en-US" altLang="ko-KR" sz="1400" dirty="0" err="1"/>
              <a:t>ReLU</a:t>
            </a:r>
            <a:r>
              <a:rPr lang="ko-KR" altLang="en-US" sz="1400" dirty="0"/>
              <a:t>에 비해 속도가 </a:t>
            </a:r>
            <a:r>
              <a:rPr lang="ko-KR" altLang="en-US" sz="1400" dirty="0" smtClean="0"/>
              <a:t>느리다는 단점 존재</a:t>
            </a:r>
            <a:endParaRPr lang="en-US" altLang="ko-KR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경사 폭발 문제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경사 소실 문제 보다는 덜 빈번하게 발생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경사 값이 너무 커져서 발생하는 문제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영향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업데이트의 값이 너무 크기 때문에 파라미터의 값이 수렴하지 않고 발산하거나 파라미터의 값이 너무 커지는 문제 발생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비용함수의 값이 업데이트 마다 크게 달라지거나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이 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주된 원인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파라미터의 초기값이 커서 </a:t>
            </a:r>
            <a:endParaRPr lang="en-US" altLang="ko-KR" sz="1800" dirty="0" smtClean="0"/>
          </a:p>
          <a:p>
            <a:pPr lvl="1"/>
            <a:r>
              <a:rPr lang="ko-KR" altLang="en-US" sz="2200" dirty="0" smtClean="0"/>
              <a:t>해결 방안</a:t>
            </a:r>
            <a:endParaRPr lang="en-US" altLang="ko-KR" sz="2200" dirty="0" smtClean="0"/>
          </a:p>
          <a:p>
            <a:pPr lvl="2"/>
            <a:r>
              <a:rPr lang="en-US" altLang="ko-KR" sz="1800" dirty="0" err="1" smtClean="0"/>
              <a:t>L1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L2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규제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경사 클리핑 </a:t>
            </a:r>
            <a:r>
              <a:rPr lang="en-US" altLang="ko-KR" sz="1800" dirty="0" smtClean="0"/>
              <a:t>(clipping)  </a:t>
            </a:r>
            <a:r>
              <a:rPr lang="ko-KR" altLang="en-US" sz="1800" dirty="0" smtClean="0"/>
              <a:t>등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기본 경사 하강법 </a:t>
                </a:r>
                <a:r>
                  <a:rPr lang="en-US" altLang="ko-KR" sz="2400" dirty="0" smtClean="0"/>
                  <a:t>(SGD)</a:t>
                </a:r>
                <a:r>
                  <a:rPr lang="ko-KR" altLang="en-US" sz="2400" dirty="0" smtClean="0"/>
                  <a:t>의 제한점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기본 업데이트 공식 </a:t>
                </a:r>
                <a:r>
                  <a:rPr lang="en-US" altLang="ko-KR" sz="2000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제한점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지금까지 업데이트된 정도가 반영되지 않는다</a:t>
                </a:r>
                <a:r>
                  <a:rPr lang="en-US" altLang="ko-KR" sz="1800" dirty="0" smtClean="0"/>
                  <a:t>. </a:t>
                </a:r>
              </a:p>
              <a:p>
                <a:pPr lvl="2"/>
                <a:r>
                  <a:rPr lang="ko-KR" altLang="en-US" sz="1800" dirty="0" smtClean="0"/>
                  <a:t>업데이트 횟수와 상관없이 </a:t>
                </a:r>
                <a:r>
                  <a:rPr lang="en-US" altLang="ko-KR" sz="1800" dirty="0"/>
                  <a:t>learning </a:t>
                </a:r>
                <a:r>
                  <a:rPr lang="en-US" altLang="ko-KR" sz="1800" dirty="0" smtClean="0"/>
                  <a:t>rate</a:t>
                </a:r>
                <a:r>
                  <a:rPr lang="ko-KR" altLang="en-US" sz="1800" dirty="0" smtClean="0"/>
                  <a:t>가 고정되어 있다</a:t>
                </a:r>
                <a:r>
                  <a:rPr lang="en-US" altLang="ko-KR" sz="1800" dirty="0" smtClean="0"/>
                  <a:t>.</a:t>
                </a:r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lang="ko-KR" altLang="en-US" sz="2200" dirty="0" smtClean="0"/>
              <a:t>기본적 방법의 문제</a:t>
            </a:r>
            <a:endParaRPr lang="en-US" altLang="ko-KR" sz="1800" dirty="0" smtClean="0"/>
          </a:p>
          <a:p>
            <a:pPr lvl="1"/>
            <a:r>
              <a:rPr lang="en-US" altLang="ko-KR" sz="1900" dirty="0" smtClean="0"/>
              <a:t>1) </a:t>
            </a:r>
            <a:r>
              <a:rPr lang="ko-KR" altLang="en-US" sz="1900" dirty="0" smtClean="0"/>
              <a:t>비용함수의 </a:t>
            </a:r>
            <a:r>
              <a:rPr lang="en-US" altLang="ko-KR" sz="1900" dirty="0" smtClean="0"/>
              <a:t>saddle point</a:t>
            </a:r>
            <a:r>
              <a:rPr lang="ko-KR" altLang="en-US" sz="1900" dirty="0" smtClean="0"/>
              <a:t>를 잘 벗어나지 못한다</a:t>
            </a:r>
            <a:r>
              <a:rPr lang="en-US" altLang="ko-KR" sz="1900" dirty="0" smtClean="0"/>
              <a:t>. </a:t>
            </a:r>
          </a:p>
          <a:p>
            <a:pPr lvl="2"/>
            <a:r>
              <a:rPr lang="ko-KR" altLang="en-US" sz="1500" dirty="0" smtClean="0"/>
              <a:t>딥러닝에서는 파라미터가 많아서 </a:t>
            </a:r>
            <a:r>
              <a:rPr lang="en-US" altLang="ko-KR" sz="1500" dirty="0" smtClean="0"/>
              <a:t>local optima</a:t>
            </a:r>
            <a:r>
              <a:rPr lang="ko-KR" altLang="en-US" sz="1500" dirty="0" smtClean="0"/>
              <a:t>는 많이 존재하지 않는다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대신 오른쪽 그림과 같은 </a:t>
            </a:r>
            <a:r>
              <a:rPr lang="en-US" altLang="ko-KR" sz="1500" dirty="0" smtClean="0"/>
              <a:t>saddle point</a:t>
            </a:r>
            <a:r>
              <a:rPr lang="ko-KR" altLang="en-US" sz="1500" dirty="0" smtClean="0"/>
              <a:t>가 많이 존재한다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즉</a:t>
            </a:r>
            <a:r>
              <a:rPr lang="en-US" altLang="ko-KR" sz="1500" dirty="0" smtClean="0"/>
              <a:t>, saddle point</a:t>
            </a:r>
            <a:r>
              <a:rPr lang="ko-KR" altLang="en-US" sz="1500" dirty="0" smtClean="0"/>
              <a:t>를 어떻게 벗어나느냐가 중요한 문제이다</a:t>
            </a:r>
            <a:r>
              <a:rPr lang="en-US" altLang="ko-KR" sz="1500" dirty="0" smtClean="0"/>
              <a:t>. </a:t>
            </a:r>
            <a:endParaRPr lang="en-US" altLang="ko-KR" sz="1900" dirty="0" smtClean="0"/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 smtClean="0"/>
              <a:t>2) </a:t>
            </a:r>
            <a:r>
              <a:rPr lang="ko-KR" altLang="en-US" sz="1900" dirty="0" smtClean="0"/>
              <a:t>속도가 느리다</a:t>
            </a:r>
            <a:r>
              <a:rPr lang="en-US" altLang="ko-KR" sz="1900" dirty="0" smtClean="0"/>
              <a:t>. </a:t>
            </a:r>
          </a:p>
          <a:p>
            <a:pPr lvl="3"/>
            <a:endParaRPr lang="ko-KR" altLang="ko-KR" sz="1100" dirty="0"/>
          </a:p>
          <a:p>
            <a:pPr lvl="2"/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saddle point에 대한 이미지 검색결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286000"/>
            <a:ext cx="3276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000" dirty="0" smtClean="0"/>
              <a:t>Optimizer</a:t>
            </a:r>
            <a:r>
              <a:rPr lang="ko-KR" altLang="en-US" sz="2000" dirty="0" smtClean="0"/>
              <a:t>의 종류와 특성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이러한 문제를 보완하기 위해서 다양한 형태의 </a:t>
            </a:r>
            <a:r>
              <a:rPr lang="en-US" altLang="ko-KR" sz="1800" dirty="0" smtClean="0"/>
              <a:t>optimizer </a:t>
            </a:r>
            <a:r>
              <a:rPr lang="ko-KR" altLang="en-US" sz="1800" dirty="0" smtClean="0"/>
              <a:t>제안</a:t>
            </a:r>
            <a:endParaRPr lang="en-US" altLang="ko-KR" sz="1800" dirty="0" smtClean="0"/>
          </a:p>
          <a:p>
            <a:pPr lvl="2"/>
            <a:r>
              <a:rPr lang="ko-KR" altLang="ko-KR" sz="1400" dirty="0"/>
              <a:t>경사하강법을 이용하여 비용함수의 값을 최소화하는 가중치의 값을 찾는 역할을 하는 것을</a:t>
            </a:r>
            <a:r>
              <a:rPr lang="en-US" altLang="ko-KR" sz="1400" dirty="0"/>
              <a:t> optimizer</a:t>
            </a:r>
            <a:r>
              <a:rPr lang="ko-KR" altLang="ko-KR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기본 업데이트 공식을 약간씩 수정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보완한 방법들임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대표적 </a:t>
            </a:r>
            <a:r>
              <a:rPr lang="en-US" altLang="ko-KR" sz="1800" dirty="0" smtClean="0"/>
              <a:t>Optimizers</a:t>
            </a:r>
          </a:p>
          <a:p>
            <a:pPr lvl="2" latinLnBrk="1"/>
            <a:r>
              <a:rPr lang="en-US" altLang="ko-KR" sz="1800" dirty="0" smtClean="0"/>
              <a:t>Momentum</a:t>
            </a:r>
          </a:p>
          <a:p>
            <a:pPr lvl="2" latinLnBrk="1"/>
            <a:r>
              <a:rPr lang="en-US" altLang="ko-KR" sz="1800" dirty="0"/>
              <a:t>NAG (</a:t>
            </a:r>
            <a:r>
              <a:rPr lang="en-US" altLang="ko-KR" sz="1800" dirty="0" err="1"/>
              <a:t>Nesterov</a:t>
            </a:r>
            <a:r>
              <a:rPr lang="en-US" altLang="ko-KR" sz="1800" dirty="0"/>
              <a:t> Accelerated Gradient)</a:t>
            </a:r>
            <a:endParaRPr lang="ko-KR" altLang="ko-KR" sz="1800" dirty="0"/>
          </a:p>
          <a:p>
            <a:pPr lvl="2" latinLnBrk="1"/>
            <a:r>
              <a:rPr lang="en-US" altLang="ko-KR" sz="1800" dirty="0" err="1" smtClean="0"/>
              <a:t>Adagrad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(Adaptive Gradient)</a:t>
            </a:r>
            <a:endParaRPr lang="ko-KR" altLang="ko-KR" sz="1800" dirty="0"/>
          </a:p>
          <a:p>
            <a:pPr lvl="2" latinLnBrk="1"/>
            <a:r>
              <a:rPr lang="en-US" altLang="ko-KR" sz="1800" dirty="0" err="1" smtClean="0"/>
              <a:t>RMSprop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(Root Mean Square Propagation</a:t>
            </a:r>
            <a:r>
              <a:rPr lang="en-US" altLang="ko-KR" sz="1800" dirty="0" smtClean="0"/>
              <a:t>)</a:t>
            </a:r>
          </a:p>
          <a:p>
            <a:pPr lvl="2" latinLnBrk="1"/>
            <a:r>
              <a:rPr lang="en-US" altLang="ko-KR" sz="1800" dirty="0" err="1" smtClean="0"/>
              <a:t>Adadelta</a:t>
            </a:r>
            <a:endParaRPr lang="ko-KR" altLang="ko-KR" sz="1800" dirty="0"/>
          </a:p>
          <a:p>
            <a:pPr lvl="2" latinLnBrk="1"/>
            <a:r>
              <a:rPr lang="en-US" altLang="ko-KR" sz="1800" dirty="0" smtClean="0"/>
              <a:t>Adam</a:t>
            </a:r>
            <a:endParaRPr lang="ko-KR" altLang="ko-KR" sz="1800" dirty="0"/>
          </a:p>
          <a:p>
            <a:pPr lvl="2"/>
            <a:r>
              <a:rPr lang="ko-KR" altLang="en-US" sz="1800" dirty="0" smtClean="0"/>
              <a:t>다른 </a:t>
            </a:r>
            <a:r>
              <a:rPr lang="en-US" altLang="ko-KR" sz="1800" dirty="0" smtClean="0"/>
              <a:t>optimizer</a:t>
            </a:r>
            <a:r>
              <a:rPr lang="ko-KR" altLang="en-US" sz="1800" dirty="0" smtClean="0"/>
              <a:t>들은 </a:t>
            </a:r>
            <a:r>
              <a:rPr lang="en-US" altLang="ko-KR" sz="1800" dirty="0">
                <a:hlinkClick r:id="rId2"/>
              </a:rPr>
              <a:t>https://ruder.io/optimizing-gradient-descent</a:t>
            </a:r>
            <a:r>
              <a:rPr lang="en-US" altLang="ko-KR" sz="1800" dirty="0" smtClean="0">
                <a:hlinkClick r:id="rId2"/>
              </a:rPr>
              <a:t>/</a:t>
            </a:r>
            <a:r>
              <a:rPr lang="ko-KR" altLang="en-US" sz="1800" dirty="0" smtClean="0"/>
              <a:t>를 참고</a:t>
            </a:r>
            <a:endParaRPr lang="en-US" altLang="ko-KR" sz="1800" dirty="0" smtClean="0"/>
          </a:p>
          <a:p>
            <a:pPr lvl="3"/>
            <a:endParaRPr lang="ko-KR" altLang="ko-KR" sz="12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Momentum</a:t>
            </a:r>
          </a:p>
          <a:p>
            <a:pPr lvl="1"/>
            <a:r>
              <a:rPr lang="ko-KR" altLang="en-US" sz="2000" dirty="0" smtClean="0"/>
              <a:t>이전 </a:t>
            </a:r>
            <a:r>
              <a:rPr lang="en-US" altLang="ko-KR" sz="2000" dirty="0" smtClean="0"/>
              <a:t>update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정보를 기억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현</a:t>
            </a:r>
            <a:r>
              <a:rPr lang="ko-KR" altLang="en-US" sz="2000" dirty="0"/>
              <a:t>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에 반영하는 방법</a:t>
            </a:r>
            <a:endParaRPr lang="en-US" altLang="ko-KR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장점 </a:t>
            </a:r>
            <a:r>
              <a:rPr lang="en-US" altLang="ko-KR" sz="2000" dirty="0" smtClean="0"/>
              <a:t>(SGD </a:t>
            </a:r>
            <a:r>
              <a:rPr lang="ko-KR" altLang="en-US" sz="2000" dirty="0" smtClean="0"/>
              <a:t>에 비해서</a:t>
            </a:r>
            <a:r>
              <a:rPr lang="en-US" altLang="ko-KR" sz="2000" dirty="0" smtClean="0"/>
              <a:t>)</a:t>
            </a:r>
            <a:endParaRPr lang="en-US" sz="2000" dirty="0" smtClean="0"/>
          </a:p>
          <a:p>
            <a:pPr lvl="2"/>
            <a:r>
              <a:rPr lang="ko-KR" altLang="en-US" sz="1800" dirty="0" smtClean="0"/>
              <a:t>속도가 빠르다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여전히 안장점을 잘 벗어나지 못하는 문제 존재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kern="1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6172937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Qian, N. (1999). On the momentum term in gradient descent learning algorithms.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Neural networks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(1), 145-151.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8900" indent="-8890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이전에 업데이트된 정도</a:t>
                </a:r>
                <a:endParaRPr lang="en-US" altLang="ko-KR" sz="1400" dirty="0" smtClean="0"/>
              </a:p>
              <a:p>
                <a:pPr marL="88900" indent="-88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ko-KR" altLang="ko-KR" sz="1400" dirty="0"/>
                  <a:t>는 하이퍼파라미터로 보통 </a:t>
                </a:r>
                <a:r>
                  <a:rPr lang="en-US" altLang="ko-KR" sz="1400" dirty="0"/>
                  <a:t>0.9 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blipFill>
                <a:blip r:embed="rId4"/>
                <a:stretch>
                  <a:fillRect l="-216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4724400" y="4419600"/>
            <a:ext cx="6096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>
            <a:off x="5334000" y="3543016"/>
            <a:ext cx="1123045" cy="876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Down Arrow 13"/>
          <p:cNvSpPr/>
          <p:nvPr/>
        </p:nvSpPr>
        <p:spPr bwMode="auto">
          <a:xfrm>
            <a:off x="4191000" y="3992176"/>
            <a:ext cx="533400" cy="26193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경사하강법의 종류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경사하강법은 한번 업데이트 할 때 사용되는 </a:t>
            </a:r>
            <a:r>
              <a:rPr lang="ko-KR" altLang="en-US" sz="2000" dirty="0" smtClean="0"/>
              <a:t>관측치의 수</a:t>
            </a:r>
            <a:r>
              <a:rPr lang="ko-KR" altLang="ko-KR" sz="2000" dirty="0" smtClean="0"/>
              <a:t>에 </a:t>
            </a:r>
            <a:r>
              <a:rPr lang="ko-KR" altLang="ko-KR" sz="2000" dirty="0"/>
              <a:t>따라 크게 </a:t>
            </a:r>
            <a:r>
              <a:rPr lang="ko-KR" altLang="en-US" sz="2000" dirty="0" smtClean="0"/>
              <a:t>세 </a:t>
            </a:r>
            <a:r>
              <a:rPr lang="ko-KR" altLang="ko-KR" sz="2000" dirty="0" smtClean="0"/>
              <a:t>가지로 구분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en-US" altLang="ko-KR" sz="1800" dirty="0"/>
              <a:t>Batch Gradient </a:t>
            </a:r>
            <a:r>
              <a:rPr lang="en-US" altLang="ko-KR" sz="1800" dirty="0" smtClean="0"/>
              <a:t>Descent</a:t>
            </a:r>
          </a:p>
          <a:p>
            <a:pPr lvl="3"/>
            <a:r>
              <a:rPr lang="ko-KR" altLang="ko-KR" sz="1600" dirty="0"/>
              <a:t>업데이트를 한번 할 때 마다</a:t>
            </a:r>
            <a:r>
              <a:rPr lang="en-US" altLang="ko-KR" sz="1600" dirty="0"/>
              <a:t> (</a:t>
            </a:r>
            <a:r>
              <a:rPr lang="ko-KR" altLang="ko-KR" sz="1600" dirty="0"/>
              <a:t>비용함수의 값을 계산하기 위해서</a:t>
            </a:r>
            <a:r>
              <a:rPr lang="en-US" altLang="ko-KR" sz="1600" dirty="0"/>
              <a:t>) </a:t>
            </a:r>
            <a:r>
              <a:rPr lang="ko-KR" altLang="ko-KR" sz="1600" dirty="0"/>
              <a:t>전체 데이터를 모두 사용하는 </a:t>
            </a:r>
            <a:r>
              <a:rPr lang="ko-KR" altLang="ko-KR" sz="1600" dirty="0" smtClean="0"/>
              <a:t>방법</a:t>
            </a:r>
            <a:endParaRPr lang="en-US" altLang="ko-KR" sz="1600" dirty="0" smtClean="0"/>
          </a:p>
          <a:p>
            <a:pPr lvl="3"/>
            <a:r>
              <a:rPr lang="ko-KR" altLang="en-US" sz="1600" dirty="0"/>
              <a:t>파라미터의 값이 안정적으로 </a:t>
            </a:r>
            <a:r>
              <a:rPr lang="ko-KR" altLang="en-US" sz="1600" dirty="0" smtClean="0"/>
              <a:t>수렴되지만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계산하는데 </a:t>
            </a:r>
            <a:r>
              <a:rPr lang="ko-KR" altLang="en-US" sz="1600" dirty="0"/>
              <a:t>시간이 많이 걸리고 많은 메모리 </a:t>
            </a:r>
            <a:r>
              <a:rPr lang="ko-KR" altLang="en-US" sz="1600" dirty="0" smtClean="0"/>
              <a:t>공간 필요</a:t>
            </a:r>
            <a:endParaRPr lang="en-US" altLang="ko-KR" sz="1600" dirty="0" smtClean="0"/>
          </a:p>
          <a:p>
            <a:pPr lvl="2"/>
            <a:r>
              <a:rPr lang="en-US" altLang="ko-KR" sz="1800" dirty="0"/>
              <a:t>Stochastic Gradient </a:t>
            </a:r>
            <a:r>
              <a:rPr lang="en-US" altLang="ko-KR" sz="1800" dirty="0" smtClean="0"/>
              <a:t>Descent</a:t>
            </a:r>
          </a:p>
          <a:p>
            <a:pPr lvl="3"/>
            <a:r>
              <a:rPr lang="ko-KR" altLang="ko-KR" sz="1600" dirty="0"/>
              <a:t>업데이트를 한번 할때</a:t>
            </a:r>
            <a:r>
              <a:rPr lang="en-US" altLang="ko-KR" sz="1600" dirty="0"/>
              <a:t>, </a:t>
            </a:r>
            <a:r>
              <a:rPr lang="ko-KR" altLang="ko-KR" sz="1600" dirty="0"/>
              <a:t>랜덤하게 선택된 하나의 </a:t>
            </a:r>
            <a:r>
              <a:rPr lang="ko-KR" altLang="en-US" sz="1600" dirty="0" smtClean="0"/>
              <a:t>관측치</a:t>
            </a:r>
            <a:r>
              <a:rPr lang="ko-KR" altLang="ko-KR" sz="1600" dirty="0" smtClean="0"/>
              <a:t>만을 사용</a:t>
            </a:r>
            <a:endParaRPr lang="en-US" altLang="ko-KR" sz="1600" dirty="0" smtClean="0"/>
          </a:p>
          <a:p>
            <a:pPr lvl="3"/>
            <a:r>
              <a:rPr lang="ko-KR" altLang="en-US" sz="1600" dirty="0"/>
              <a:t>계산 속도가 빠르다는 장점이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전제 학습 데이터의 특성을 잘 반영하지 못하기 때문에 업데이트 되는 방향이 일정하지 않아</a:t>
            </a:r>
            <a:r>
              <a:rPr lang="en-US" altLang="ko-KR" sz="1600" dirty="0"/>
              <a:t>, </a:t>
            </a:r>
            <a:r>
              <a:rPr lang="ko-KR" altLang="en-US" sz="1600" dirty="0"/>
              <a:t>수렴하는데 시간이 오래 걸린다는 </a:t>
            </a:r>
            <a:r>
              <a:rPr lang="ko-KR" altLang="en-US" sz="1600" dirty="0" smtClean="0"/>
              <a:t>단점 존재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Momentum (cont’d)</a:t>
            </a:r>
          </a:p>
          <a:p>
            <a:pPr lvl="1"/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49" y="3352800"/>
            <a:ext cx="6085801" cy="23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8838"/>
            <a:ext cx="8458200" cy="4114800"/>
          </a:xfrm>
        </p:spPr>
        <p:txBody>
          <a:bodyPr/>
          <a:lstStyle/>
          <a:p>
            <a:r>
              <a:rPr lang="en-US" altLang="ko-KR" sz="1800" dirty="0"/>
              <a:t>NAG (</a:t>
            </a:r>
            <a:r>
              <a:rPr lang="en-US" altLang="ko-KR" sz="1800" dirty="0" err="1"/>
              <a:t>Nesterov</a:t>
            </a:r>
            <a:r>
              <a:rPr lang="en-US" altLang="ko-KR" sz="1800" dirty="0"/>
              <a:t> Accelerated </a:t>
            </a:r>
            <a:r>
              <a:rPr lang="en-US" altLang="ko-KR" sz="1800" dirty="0" smtClean="0"/>
              <a:t>Gradient, </a:t>
            </a:r>
            <a:r>
              <a:rPr lang="en-US" altLang="ko-KR" sz="1800" dirty="0" err="1" smtClean="0"/>
              <a:t>Nesterov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momentum</a:t>
            </a:r>
            <a:r>
              <a:rPr lang="ko-KR" altLang="en-US" sz="1800" dirty="0"/>
              <a:t>이라고도 </a:t>
            </a:r>
            <a:r>
              <a:rPr lang="ko-KR" altLang="en-US" sz="1800" dirty="0" smtClean="0"/>
              <a:t>표현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ko-KR" sz="1600" dirty="0"/>
              <a:t>모멘텀 방법은 업데이트가 조금만 발생해야 하는 지점에서 상대적으로 많이 발생한다는 </a:t>
            </a:r>
            <a:r>
              <a:rPr lang="ko-KR" altLang="ko-KR" sz="1600" dirty="0" smtClean="0"/>
              <a:t>단점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존재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현재의 </a:t>
            </a:r>
            <a:r>
              <a:rPr lang="ko-KR" altLang="en-US" sz="1600" dirty="0"/>
              <a:t>파라미터 값에서의 경사를 계산해서 업데이트에 사용하는 것이 아니라</a:t>
            </a:r>
            <a:r>
              <a:rPr lang="en-US" altLang="ko-KR" sz="1600" dirty="0" smtClean="0"/>
              <a:t>, </a:t>
            </a:r>
            <a:r>
              <a:rPr lang="ko-KR" altLang="ko-KR" sz="1600" dirty="0" smtClean="0"/>
              <a:t>파라미터가 </a:t>
            </a:r>
            <a:r>
              <a:rPr lang="ko-KR" altLang="ko-KR" sz="1600" dirty="0"/>
              <a:t>새롭게 업데이트될 지점에서의 경사를 사용해서 현재 단계의 업데이트를 진행하는 방법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18267" y="3722630"/>
                <a:ext cx="4572000" cy="1160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67" y="3722630"/>
                <a:ext cx="4572000" cy="1160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2000" y="5109103"/>
                <a:ext cx="8020050" cy="1586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γ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num>
                            <m:den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𝑡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γ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09103"/>
                <a:ext cx="8020050" cy="1586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 bwMode="auto">
          <a:xfrm>
            <a:off x="4038600" y="4882884"/>
            <a:ext cx="457200" cy="22621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Adagrad</a:t>
            </a:r>
            <a:r>
              <a:rPr lang="en-US" sz="2400" dirty="0" smtClean="0"/>
              <a:t> (Adaptive Gradient)</a:t>
            </a:r>
          </a:p>
          <a:p>
            <a:pPr lvl="1"/>
            <a:r>
              <a:rPr lang="en-US" sz="2000" dirty="0" smtClean="0"/>
              <a:t>SGD =&gt; </a:t>
            </a:r>
            <a:r>
              <a:rPr lang="ko-KR" altLang="en-US" sz="2000" dirty="0" smtClean="0"/>
              <a:t>업데이트 횟수와 상관없이 </a:t>
            </a:r>
            <a:r>
              <a:rPr lang="en-US" altLang="ko-KR" sz="2000" dirty="0" smtClean="0"/>
              <a:t>learning rate</a:t>
            </a:r>
            <a:r>
              <a:rPr lang="ko-KR" altLang="en-US" sz="2000" dirty="0" smtClean="0"/>
              <a:t>를 동일하게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Adagrad</a:t>
            </a:r>
            <a:r>
              <a:rPr lang="ko-KR" altLang="en-US" sz="2000" dirty="0" smtClean="0"/>
              <a:t>는 다르게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지금까지 업데이트 된 정도를 반영한다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지금까지 업데이트가 많이된 </a:t>
            </a:r>
            <a:r>
              <a:rPr lang="en-US" altLang="ko-KR" sz="1800" dirty="0" smtClean="0"/>
              <a:t>parameter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learning rate</a:t>
            </a:r>
            <a:r>
              <a:rPr lang="ko-KR" altLang="en-US" sz="1800" dirty="0" smtClean="0"/>
              <a:t>를 작게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i="1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 smtClean="0"/>
              <a:t>주요 문제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Gt</a:t>
            </a:r>
            <a:r>
              <a:rPr lang="ko-KR" altLang="en-US" sz="1400" dirty="0" smtClean="0"/>
              <a:t>가 갈수록 커진다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업데이트가 거의 발생하지 않는다</a:t>
            </a:r>
            <a:r>
              <a:rPr lang="en-US" altLang="ko-KR" sz="1400" dirty="0" smtClean="0"/>
              <a:t>.</a:t>
            </a:r>
          </a:p>
          <a:p>
            <a:pPr lvl="3"/>
            <a:r>
              <a:rPr lang="en-US" altLang="ko-KR" sz="1400" dirty="0" err="1" smtClean="0"/>
              <a:t>Adadelta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RMSprop</a:t>
            </a:r>
            <a:r>
              <a:rPr lang="ko-KR" altLang="en-US" sz="1400" dirty="0" smtClean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V="1">
            <a:off x="1944688" y="4648200"/>
            <a:ext cx="2703512" cy="60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29200" y="5421868"/>
            <a:ext cx="523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ϵ is a smoothing term that avoids division by zero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410200" y="4648200"/>
            <a:ext cx="764134" cy="856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52400" y="4572000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의 합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1371600" y="4941332"/>
            <a:ext cx="56566" cy="31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174334" y="1006515"/>
            <a:ext cx="300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이러한 방법을 </a:t>
            </a:r>
            <a:r>
              <a:rPr lang="en-US" altLang="ko-KR" sz="1600" dirty="0" smtClean="0"/>
              <a:t>learning rate decay</a:t>
            </a:r>
            <a:r>
              <a:rPr lang="ko-KR" altLang="en-US" sz="1600" dirty="0" smtClean="0"/>
              <a:t>라고 부름</a:t>
            </a:r>
            <a:endParaRPr lang="ko-KR" altLang="en-US" sz="1600" dirty="0"/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 bwMode="auto">
          <a:xfrm flipH="1">
            <a:off x="7645589" y="1591290"/>
            <a:ext cx="32581" cy="1907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</a:t>
                </a:r>
                <a:r>
                  <a:rPr lang="en-US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k</a:t>
                </a:r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번째 업데이트에서 사용된 경삿값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  <a:blipFill>
                <a:blip r:embed="rId4"/>
                <a:stretch>
                  <a:fillRect l="-270" t="-2597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RMSprop</a:t>
            </a:r>
            <a:r>
              <a:rPr lang="en-US" sz="2800" dirty="0" smtClean="0"/>
              <a:t> (</a:t>
            </a:r>
            <a:r>
              <a:rPr lang="en-US" sz="2800" dirty="0"/>
              <a:t>Root Mean Square </a:t>
            </a:r>
            <a:r>
              <a:rPr lang="en-US" sz="2800" dirty="0" smtClean="0"/>
              <a:t>Propagation)</a:t>
            </a:r>
          </a:p>
          <a:p>
            <a:pPr lvl="1"/>
            <a:r>
              <a:rPr lang="en-US" sz="2400" dirty="0" err="1" smtClean="0"/>
              <a:t>Adagrad</a:t>
            </a:r>
            <a:r>
              <a:rPr lang="ko-KR" altLang="en-US" sz="2400" dirty="0" smtClean="0"/>
              <a:t>의 확장 버전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무조건적으로 줄어드는 </a:t>
            </a:r>
            <a:r>
              <a:rPr lang="en-US" altLang="ko-KR" sz="2000" dirty="0" smtClean="0"/>
              <a:t>learning rate </a:t>
            </a:r>
            <a:r>
              <a:rPr lang="ko-KR" altLang="en-US" sz="2000" dirty="0" smtClean="0"/>
              <a:t>문제를 보완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합이 아니라 평균을 사용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과거 </a:t>
            </a:r>
            <a:r>
              <a:rPr lang="en-US" altLang="ko-KR" sz="2000" dirty="0" smtClean="0"/>
              <a:t>gradients </a:t>
            </a:r>
            <a:r>
              <a:rPr lang="ko-KR" altLang="en-US" sz="2000" dirty="0" smtClean="0"/>
              <a:t>들의 평균</a:t>
            </a:r>
            <a:r>
              <a:rPr lang="en-US" altLang="ko-KR" sz="2000" dirty="0" smtClean="0"/>
              <a:t>]</a:t>
            </a:r>
          </a:p>
          <a:p>
            <a:pPr marL="914400" lvl="2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이를 </a:t>
                </a:r>
                <a:r>
                  <a:rPr lang="en-US" altLang="ko-KR" dirty="0" smtClean="0"/>
                  <a:t>moving average</a:t>
                </a:r>
                <a:r>
                  <a:rPr lang="ko-KR" altLang="en-US" dirty="0" smtClean="0"/>
                  <a:t>라고 함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 smtClean="0"/>
                  <a:t>는 보통 </a:t>
                </a:r>
                <a:r>
                  <a:rPr lang="en-US" altLang="ko-KR" dirty="0" smtClean="0"/>
                  <a:t>0.9 </a:t>
                </a:r>
                <a:r>
                  <a:rPr lang="ko-KR" altLang="en-US" dirty="0" smtClean="0"/>
                  <a:t>정도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blipFill>
                <a:blip r:embed="rId4"/>
                <a:stretch>
                  <a:fillRect l="-1572" t="-4717" r="-78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504" y="1887751"/>
            <a:ext cx="7772400" cy="4114800"/>
          </a:xfrm>
        </p:spPr>
        <p:txBody>
          <a:bodyPr/>
          <a:lstStyle/>
          <a:p>
            <a:r>
              <a:rPr lang="en-US" sz="2800" dirty="0" err="1" smtClean="0"/>
              <a:t>Adadelta</a:t>
            </a:r>
            <a:endParaRPr lang="en-US" sz="2800" dirty="0" smtClean="0"/>
          </a:p>
          <a:p>
            <a:pPr lvl="1"/>
            <a:r>
              <a:rPr lang="en-US" sz="2400" dirty="0" err="1" smtClean="0"/>
              <a:t>Adagrad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보완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7608" y="3124353"/>
                <a:ext cx="3468577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[∆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8" y="3124353"/>
                <a:ext cx="3468577" cy="680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27977" y="2428297"/>
                <a:ext cx="6018406" cy="207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𝑅𝑀𝑆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[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𝑔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]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𝐸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ko-KR" altLang="ko-KR" kern="100" dirty="0">
                  <a:latin typeface="나눔고딕OTF"/>
                  <a:cs typeface="나눔고딕OTF"/>
                </a:endParaRP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나눔고딕OTF"/>
                        </a:rPr>
                        <m:t>=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나눔고딕OTF"/>
                        </a:rPr>
                        <m:t>𝜌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−1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나눔고딕OTF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d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나눔고딕OTF"/>
                            </a:rPr>
                            <m:t>1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나눔고딕OTF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kern="100" dirty="0" smtClean="0">
                  <a:latin typeface="나눔고딕OTF"/>
                  <a:cs typeface="나눔고딕OTF"/>
                </a:endParaRP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dirty="0"/>
                  <a:t>t</a:t>
                </a:r>
                <a:r>
                  <a:rPr lang="ko-KR" altLang="ko-KR" dirty="0"/>
                  <a:t>번째 업데이트에서의 가중치의 변화량</a:t>
                </a: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[∆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77" y="2428297"/>
                <a:ext cx="6018406" cy="2072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61975" y="594244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Zeiler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M. D. (2012). </a:t>
            </a:r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Adadelta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an adaptive learning rate method. 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14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preprint 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arXiv:1212.5701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433" y="4450400"/>
            <a:ext cx="7186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경사 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값만을 사용하는 것이 아니라 업데이트 정보도 </a:t>
            </a:r>
            <a:r>
              <a:rPr lang="ko-KR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같이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사용</a:t>
            </a:r>
            <a:r>
              <a:rPr lang="ko-KR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400" kern="100" dirty="0" smtClean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kern="100" dirty="0" err="1" smtClean="0">
                <a:latin typeface="맑은 고딕" panose="020B0503020000020004" pitchFamily="50" charset="-127"/>
                <a:cs typeface="맑은 고딕" panose="020B0503020000020004" pitchFamily="50" charset="-127"/>
              </a:rPr>
              <a:t>Adadelta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는 초기 학습률의 </a:t>
            </a:r>
            <a:r>
              <a:rPr lang="ko-KR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값 설정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불필요 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아래와 같이 표현 가능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조절도 가능</a:t>
            </a:r>
            <a:r>
              <a:rPr lang="en-US" altLang="ko-KR" sz="1400" kern="100" dirty="0" smtClean="0"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Adam</a:t>
            </a:r>
          </a:p>
          <a:p>
            <a:pPr lvl="1"/>
            <a:r>
              <a:rPr lang="en-US" sz="1600" dirty="0" err="1" smtClean="0"/>
              <a:t>RMSprop</a:t>
            </a:r>
            <a:r>
              <a:rPr lang="en-US" sz="1600" dirty="0" smtClean="0"/>
              <a:t> (or </a:t>
            </a:r>
            <a:r>
              <a:rPr lang="en-US" sz="1600" dirty="0" err="1" smtClean="0"/>
              <a:t>Adadelta</a:t>
            </a:r>
            <a:r>
              <a:rPr lang="en-US" sz="1600" dirty="0" smtClean="0"/>
              <a:t>) + momentum</a:t>
            </a:r>
          </a:p>
          <a:p>
            <a:pPr lvl="1"/>
            <a:r>
              <a:rPr lang="ko-KR" altLang="en-US" sz="1600" dirty="0" smtClean="0"/>
              <a:t>다음과 같이 표현될 수 있음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2"/>
            <a:endParaRPr lang="en-US" altLang="ko-KR" sz="12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ko-KR" altLang="en-US" sz="1600" dirty="0" smtClean="0"/>
              <a:t>자세한 내용은 </a:t>
            </a:r>
            <a:endParaRPr lang="en-US" altLang="ko-KR" sz="1600" dirty="0" smtClean="0"/>
          </a:p>
          <a:p>
            <a:pPr lvl="2"/>
            <a:r>
              <a:rPr lang="en-US" altLang="ko-KR" sz="1400" dirty="0" err="1"/>
              <a:t>Kingma</a:t>
            </a:r>
            <a:r>
              <a:rPr lang="en-US" altLang="ko-KR" sz="1400" dirty="0"/>
              <a:t>, D. P., &amp; Ba, J. (2014). Adam: A method for stochastic optimization.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err="1"/>
              <a:t>arXiv:1412.6980</a:t>
            </a:r>
            <a:r>
              <a:rPr lang="en-US" altLang="ko-KR" sz="1400" dirty="0" smtClean="0"/>
              <a:t>.</a:t>
            </a:r>
          </a:p>
          <a:p>
            <a:pPr lvl="2"/>
            <a:r>
              <a:rPr lang="en-US" sz="1400" dirty="0">
                <a:hlinkClick r:id="rId2"/>
              </a:rPr>
              <a:t>https://</a:t>
            </a:r>
            <a:r>
              <a:rPr lang="en-US" sz="1400" dirty="0" err="1" smtClean="0">
                <a:hlinkClick r:id="rId2"/>
              </a:rPr>
              <a:t>ruder.io</a:t>
            </a:r>
            <a:r>
              <a:rPr lang="en-US" sz="1400" dirty="0" smtClean="0">
                <a:hlinkClick r:id="rId2"/>
              </a:rPr>
              <a:t>/optimizing-gradient-descent/</a:t>
            </a:r>
            <a:r>
              <a:rPr lang="en-US" sz="1400" dirty="0" err="1" smtClean="0">
                <a:hlinkClick r:id="rId2"/>
              </a:rPr>
              <a:t>index.html#adam</a:t>
            </a:r>
            <a:r>
              <a:rPr lang="en-US" sz="1400" dirty="0" smtClean="0"/>
              <a:t> 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2569" y="3200400"/>
                <a:ext cx="3463961" cy="1224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9" y="3200400"/>
                <a:ext cx="3463961" cy="1224053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의 값이 </a:t>
                </a:r>
                <a:r>
                  <a:rPr lang="en-US" altLang="ko-KR" sz="1400" dirty="0"/>
                  <a:t>0</a:t>
                </a:r>
                <a:r>
                  <a:rPr lang="ko-KR" altLang="ko-KR" sz="1400" dirty="0"/>
                  <a:t>으로 가까워지는 편향이 발생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blipFill>
                <a:blip r:embed="rId6"/>
                <a:stretch>
                  <a:fillRect l="-1408" t="-1899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=0.9,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  <a:blipFill>
                <a:blip r:embed="rId7"/>
                <a:stretch>
                  <a:fillRect l="-822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0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Nadam</a:t>
            </a:r>
            <a:endParaRPr lang="en-US" altLang="ko-KR" dirty="0" smtClean="0"/>
          </a:p>
          <a:p>
            <a:pPr lvl="1"/>
            <a:r>
              <a:rPr lang="en-US" altLang="ko-KR" dirty="0"/>
              <a:t>Adam</a:t>
            </a:r>
            <a:r>
              <a:rPr lang="ko-KR" altLang="ko-KR" dirty="0"/>
              <a:t>과 </a:t>
            </a:r>
            <a:r>
              <a:rPr lang="en-US" altLang="ko-KR" dirty="0" smtClean="0"/>
              <a:t>NAG</a:t>
            </a:r>
            <a:r>
              <a:rPr lang="ko-KR" altLang="en-US" dirty="0" smtClean="0"/>
              <a:t>을 결합한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모멘텀이 아니라 </a:t>
            </a:r>
            <a:r>
              <a:rPr lang="en-US" altLang="ko-KR" dirty="0" err="1" smtClean="0"/>
              <a:t>Nesterov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모멘텀 사용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1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Optimizer</a:t>
            </a:r>
            <a:r>
              <a:rPr lang="ko-KR" altLang="en-US" sz="2800" dirty="0" smtClean="0"/>
              <a:t>들의 비교</a:t>
            </a:r>
            <a:endParaRPr lang="en-US" altLang="ko-KR" sz="2800" dirty="0" smtClean="0"/>
          </a:p>
          <a:p>
            <a:pPr lvl="1"/>
            <a:r>
              <a:rPr lang="en-US" altLang="ko-KR" sz="2400" dirty="0" smtClean="0">
                <a:hlinkClick r:id="rId2"/>
              </a:rPr>
              <a:t>http</a:t>
            </a:r>
            <a:r>
              <a:rPr lang="en-US" altLang="ko-KR" sz="2400" dirty="0">
                <a:hlinkClick r:id="rId2"/>
              </a:rPr>
              <a:t>://ruder.io/optimizing-gradient-descent/index.html#visualizationofalgorithms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r>
              <a:rPr lang="en-US" sz="2800" dirty="0" smtClean="0"/>
              <a:t>Which optimizer to use? 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ruder.io/optimizing-gradient-descent/index.html#whichoptimizertouse</a:t>
            </a:r>
            <a:r>
              <a:rPr lang="en-US" sz="2400" dirty="0" smtClean="0"/>
              <a:t>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기타 용어들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가중치 </a:t>
            </a:r>
            <a:r>
              <a:rPr lang="ko-KR" altLang="en-US" sz="2400" dirty="0"/>
              <a:t>감쇠 </a:t>
            </a:r>
            <a:r>
              <a:rPr lang="en-US" altLang="ko-KR" sz="2400" dirty="0"/>
              <a:t>(weight decay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1800" dirty="0" smtClean="0"/>
              <a:t>가중치의 절댓값을 줄이기 위한 방법</a:t>
            </a:r>
            <a:endParaRPr lang="en-US" altLang="ko-KR" sz="1800" dirty="0" smtClean="0"/>
          </a:p>
          <a:p>
            <a:pPr lvl="3"/>
            <a:r>
              <a:rPr lang="ko-KR" altLang="en-US" sz="1600" dirty="0" smtClean="0"/>
              <a:t>과적합 문제 해소</a:t>
            </a:r>
            <a:endParaRPr lang="en-US" altLang="ko-KR" sz="1600" dirty="0" smtClean="0"/>
          </a:p>
          <a:p>
            <a:pPr lvl="2"/>
            <a:r>
              <a:rPr lang="en-US" altLang="ko-KR" sz="1800" dirty="0" err="1"/>
              <a:t>L2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규제화와 유사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err="1"/>
              <a:t>L2</a:t>
            </a:r>
            <a:r>
              <a:rPr lang="en-US" altLang="ko-KR" sz="1800" dirty="0"/>
              <a:t> </a:t>
            </a:r>
            <a:r>
              <a:rPr lang="ko-KR" altLang="en-US" sz="1800" dirty="0"/>
              <a:t>규제화 방법과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가중치 감쇠 방법은 </a:t>
            </a:r>
            <a:r>
              <a:rPr lang="ko-KR" altLang="en-US" sz="1800" dirty="0" smtClean="0"/>
              <a:t>아래 공식을 </a:t>
            </a:r>
            <a:r>
              <a:rPr lang="ko-KR" altLang="en-US" sz="1800" dirty="0"/>
              <a:t>이용해 학습되는 가중치의 절댓값을 </a:t>
            </a:r>
            <a:r>
              <a:rPr lang="ko-KR" altLang="en-US" sz="1800" dirty="0" smtClean="0"/>
              <a:t>줄이는 방법</a:t>
            </a:r>
            <a:endParaRPr lang="en-US" altLang="ko-KR" sz="18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53785" y="4800600"/>
                <a:ext cx="576874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785" y="4800600"/>
                <a:ext cx="5768743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7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기타 용어들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학습률 </a:t>
            </a:r>
            <a:r>
              <a:rPr lang="ko-KR" altLang="en-US" sz="1800" dirty="0"/>
              <a:t>감쇠 </a:t>
            </a:r>
            <a:r>
              <a:rPr lang="en-US" altLang="ko-KR" sz="1800" dirty="0"/>
              <a:t>(learning rate decay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ko-KR" altLang="en-US" sz="1400" dirty="0"/>
              <a:t>옵티마이저가 자체적으로 학습률을 줄이는 방법이 아니라 </a:t>
            </a:r>
            <a:r>
              <a:rPr lang="ko-KR" altLang="en-US" sz="1400" dirty="0" smtClean="0"/>
              <a:t>사용자가 </a:t>
            </a:r>
            <a:r>
              <a:rPr lang="ko-KR" altLang="en-US" sz="1400" dirty="0"/>
              <a:t>직접 업데이트마다 사용되는 학습률의 값을 </a:t>
            </a:r>
            <a:r>
              <a:rPr lang="ko-KR" altLang="en-US" sz="1400" dirty="0" smtClean="0"/>
              <a:t>줄이는 것을 의미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예</a:t>
            </a:r>
            <a:r>
              <a:rPr lang="en-US" altLang="ko-KR" sz="1400" dirty="0" smtClean="0"/>
              <a:t>: </a:t>
            </a:r>
            <a:r>
              <a:rPr lang="ko-KR" altLang="ko-KR" sz="1400" dirty="0" smtClean="0"/>
              <a:t>지수 </a:t>
            </a:r>
            <a:r>
              <a:rPr lang="ko-KR" altLang="ko-KR" sz="1400" dirty="0"/>
              <a:t>감쇠 </a:t>
            </a:r>
            <a:r>
              <a:rPr lang="en-US" altLang="ko-KR" sz="1400" dirty="0"/>
              <a:t>(Exponential decay</a:t>
            </a:r>
            <a:r>
              <a:rPr lang="en-US" altLang="ko-KR" sz="1400" dirty="0" smtClean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r>
              <a:rPr lang="en-US" altLang="ko-KR" sz="1600" dirty="0" smtClean="0"/>
              <a:t>Others</a:t>
            </a:r>
          </a:p>
          <a:p>
            <a:pPr lvl="3"/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err="1">
                <a:hlinkClick r:id="rId2"/>
              </a:rPr>
              <a:t>keras.io</a:t>
            </a:r>
            <a:r>
              <a:rPr lang="en-US" altLang="ko-KR" sz="1200" dirty="0">
                <a:hlinkClick r:id="rId2"/>
              </a:rPr>
              <a:t>/</a:t>
            </a:r>
            <a:r>
              <a:rPr lang="en-US" altLang="ko-KR" sz="1200" dirty="0" err="1">
                <a:hlinkClick r:id="rId2"/>
              </a:rPr>
              <a:t>api</a:t>
            </a:r>
            <a:r>
              <a:rPr lang="en-US" altLang="ko-KR" sz="1200" dirty="0">
                <a:hlinkClick r:id="rId2"/>
              </a:rPr>
              <a:t>/optimizers/</a:t>
            </a:r>
            <a:r>
              <a:rPr lang="en-US" altLang="ko-KR" sz="1200" dirty="0" err="1">
                <a:hlinkClick r:id="rId2"/>
              </a:rPr>
              <a:t>learning_rate_schedules</a:t>
            </a:r>
            <a:r>
              <a:rPr lang="en-US" altLang="ko-KR" sz="1200" dirty="0" smtClean="0">
                <a:hlinkClick r:id="rId2"/>
              </a:rPr>
              <a:t>/</a:t>
            </a:r>
            <a:r>
              <a:rPr lang="en-US" altLang="ko-KR" sz="1200" dirty="0" smtClean="0"/>
              <a:t> </a:t>
            </a:r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7600" y="3505200"/>
                <a:ext cx="1564852" cy="42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5200"/>
                <a:ext cx="1564852" cy="426592"/>
              </a:xfrm>
              <a:prstGeom prst="rect">
                <a:avLst/>
              </a:prstGeom>
              <a:blipFill>
                <a:blip r:embed="rId3"/>
                <a:stretch>
                  <a:fillRect t="-92857" r="-1946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685719" y="3624015"/>
                <a:ext cx="30157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integer </a:t>
                </a:r>
                <a:r>
                  <a:rPr lang="en-US" altLang="ko-KR" sz="1400" dirty="0" smtClean="0"/>
                  <a:t>division </a:t>
                </a:r>
                <a:r>
                  <a:rPr lang="en-US" altLang="ko-KR" sz="1400" dirty="0" smtClean="0"/>
                  <a:t>or floor division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19" y="3624015"/>
                <a:ext cx="3015762" cy="307777"/>
              </a:xfrm>
              <a:prstGeom prst="rect">
                <a:avLst/>
              </a:prstGeom>
              <a:blipFill>
                <a:blip r:embed="rId4"/>
                <a:stretch>
                  <a:fillRect l="-5870" t="-90196" b="-154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637719" y="4075113"/>
                <a:ext cx="6096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𝜂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초기 학습률</a:t>
                </a:r>
                <a:r>
                  <a:rPr lang="en-US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𝜂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단계의 업데이트에서의 학습률을 </a:t>
                </a:r>
                <a:r>
                  <a:rPr lang="ko-KR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의미</a:t>
                </a:r>
                <a:endParaRPr lang="en-US" altLang="ko-KR" sz="1400" kern="100" dirty="0" smtClean="0">
                  <a:ea typeface="맑은 고딕" panose="020B0503020000020004" pitchFamily="50" charset="-127"/>
                  <a:cs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/>
                  <a:t>는 학습률 감쇠가 발생하는 업데이트 </a:t>
                </a:r>
                <a:r>
                  <a:rPr lang="ko-KR" altLang="ko-KR" sz="1400" dirty="0" smtClean="0"/>
                  <a:t>횟수</a:t>
                </a:r>
                <a:r>
                  <a:rPr lang="en-US" altLang="ko-KR" sz="1400" dirty="0" smtClean="0"/>
                  <a:t>, </a:t>
                </a:r>
                <a:r>
                  <a:rPr lang="ko-KR" altLang="ko-KR" sz="1400" dirty="0"/>
                  <a:t>예를 들어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ko-KR" altLang="ko-KR" sz="1400" dirty="0"/>
                  <a:t>이라고 한다면 </a:t>
                </a:r>
                <a:r>
                  <a:rPr lang="en-US" altLang="ko-KR" sz="1400" dirty="0"/>
                  <a:t>1,000</a:t>
                </a:r>
                <a:r>
                  <a:rPr lang="ko-KR" altLang="ko-KR" sz="1400" dirty="0"/>
                  <a:t>번의 업데이트마다 한 번의 학습률 감쇠가 발생하는 것을 </a:t>
                </a:r>
                <a:r>
                  <a:rPr lang="ko-KR" altLang="ko-KR" sz="1400" dirty="0" smtClean="0"/>
                  <a:t>의미</a:t>
                </a:r>
                <a:endParaRPr lang="en-US" altLang="ko-K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400" dirty="0" smtClean="0"/>
                  <a:t> 은 하이퍼파라미터로 보통 </a:t>
                </a:r>
                <a:r>
                  <a:rPr lang="en-US" altLang="ko-KR" sz="1400" dirty="0" smtClean="0"/>
                  <a:t>0.9-1 </a:t>
                </a:r>
                <a:r>
                  <a:rPr lang="ko-KR" altLang="en-US" sz="1400" dirty="0" smtClean="0"/>
                  <a:t>사이의 값을 취함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719" y="4075113"/>
                <a:ext cx="6096000" cy="1169551"/>
              </a:xfrm>
              <a:prstGeom prst="rect">
                <a:avLst/>
              </a:prstGeom>
              <a:blipFill>
                <a:blip r:embed="rId5"/>
                <a:stretch>
                  <a:fillRect l="-200" t="-521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경사하강법의 종류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경사하강법은 한번 업데이트 할 때 사용되는 </a:t>
            </a:r>
            <a:r>
              <a:rPr lang="ko-KR" altLang="en-US" sz="2000" dirty="0" smtClean="0"/>
              <a:t>관측치의 수</a:t>
            </a:r>
            <a:r>
              <a:rPr lang="ko-KR" altLang="ko-KR" sz="2000" dirty="0" smtClean="0"/>
              <a:t>에 </a:t>
            </a:r>
            <a:r>
              <a:rPr lang="ko-KR" altLang="ko-KR" sz="2000" dirty="0"/>
              <a:t>따라 크게 </a:t>
            </a:r>
            <a:r>
              <a:rPr lang="ko-KR" altLang="en-US" sz="2000" dirty="0" smtClean="0"/>
              <a:t>세 </a:t>
            </a:r>
            <a:r>
              <a:rPr lang="ko-KR" altLang="ko-KR" sz="2000" dirty="0" smtClean="0"/>
              <a:t>가지로 구분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Mini-batch </a:t>
            </a:r>
            <a:r>
              <a:rPr lang="en-US" altLang="ko-KR" sz="1800" dirty="0"/>
              <a:t>Gradient </a:t>
            </a:r>
            <a:r>
              <a:rPr lang="en-US" altLang="ko-KR" sz="1800" dirty="0" smtClean="0"/>
              <a:t>Descent</a:t>
            </a:r>
          </a:p>
          <a:p>
            <a:pPr lvl="3"/>
            <a:r>
              <a:rPr lang="en-US" altLang="ko-KR" sz="1400" dirty="0" err="1"/>
              <a:t>BGD</a:t>
            </a:r>
            <a:r>
              <a:rPr lang="ko-KR" altLang="en-US" sz="1400" dirty="0"/>
              <a:t>아 </a:t>
            </a:r>
            <a:r>
              <a:rPr lang="en-US" altLang="ko-KR" sz="1400" dirty="0"/>
              <a:t>SGD </a:t>
            </a:r>
            <a:r>
              <a:rPr lang="ko-KR" altLang="en-US" sz="1400" dirty="0"/>
              <a:t>가 갖는 단점을 보완하기 위해서 사용되는 방법</a:t>
            </a:r>
            <a:endParaRPr lang="en-US" altLang="ko-KR" sz="1400" dirty="0" smtClean="0"/>
          </a:p>
          <a:p>
            <a:pPr lvl="3"/>
            <a:r>
              <a:rPr lang="ko-KR" altLang="ko-KR" sz="1600" dirty="0"/>
              <a:t>한번 업데이트할 때 하나의 전체 데이터의 일부</a:t>
            </a:r>
            <a:r>
              <a:rPr lang="en-US" altLang="ko-KR" sz="1600" dirty="0"/>
              <a:t> (</a:t>
            </a:r>
            <a:r>
              <a:rPr lang="ko-KR" altLang="ko-KR" sz="1600" dirty="0"/>
              <a:t>이를 </a:t>
            </a:r>
            <a:r>
              <a:rPr lang="en-US" altLang="ko-KR" sz="1600" dirty="0"/>
              <a:t>mini-batch </a:t>
            </a:r>
            <a:r>
              <a:rPr lang="ko-KR" altLang="ko-KR" sz="1600" dirty="0"/>
              <a:t>라고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</a:t>
            </a:r>
            <a:r>
              <a:rPr lang="en-US" altLang="ko-KR" sz="1600" dirty="0" smtClean="0"/>
              <a:t>)</a:t>
            </a:r>
            <a:r>
              <a:rPr lang="ko-KR" altLang="ko-KR" sz="1600" dirty="0"/>
              <a:t>를 사용하고</a:t>
            </a:r>
            <a:r>
              <a:rPr lang="en-US" altLang="ko-KR" sz="1600" dirty="0"/>
              <a:t>, </a:t>
            </a:r>
            <a:r>
              <a:rPr lang="ko-KR" altLang="ko-KR" sz="1600" dirty="0"/>
              <a:t>그 다음 업데이트를 하기 위해서 또 다른</a:t>
            </a:r>
            <a:r>
              <a:rPr lang="en-US" altLang="ko-KR" sz="1600" dirty="0"/>
              <a:t> mini-batch</a:t>
            </a:r>
            <a:r>
              <a:rPr lang="ko-KR" altLang="ko-KR" sz="1600" dirty="0"/>
              <a:t>를 이용해서 비용함수</a:t>
            </a:r>
            <a:r>
              <a:rPr lang="en-US" altLang="ko-KR" sz="1600" dirty="0"/>
              <a:t> (</a:t>
            </a:r>
            <a:r>
              <a:rPr lang="ko-KR" altLang="ko-KR" sz="1600" dirty="0"/>
              <a:t>혹은 기울기</a:t>
            </a:r>
            <a:r>
              <a:rPr lang="en-US" altLang="ko-KR" sz="1600" dirty="0"/>
              <a:t>)</a:t>
            </a:r>
            <a:r>
              <a:rPr lang="ko-KR" altLang="ko-KR" sz="1600" dirty="0"/>
              <a:t>의 값을 구하는 </a:t>
            </a:r>
            <a:r>
              <a:rPr lang="ko-KR" altLang="ko-KR" sz="1600" dirty="0" smtClean="0"/>
              <a:t>방법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Weight initialization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Why initialize weights? </a:t>
            </a:r>
          </a:p>
          <a:p>
            <a:pPr lvl="1"/>
            <a:r>
              <a:rPr lang="ko-KR" altLang="en-US" sz="1800" dirty="0" smtClean="0"/>
              <a:t>가중치의 초기값이 적절하지 않으면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너무 크거나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너무 작으면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학습이 제대로 진행되지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모형의 성능이 감소한다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smtClean="0"/>
              <a:t>Example</a:t>
            </a:r>
          </a:p>
          <a:p>
            <a:pPr lvl="2"/>
            <a:r>
              <a:rPr lang="ko-KR" altLang="en-US" sz="1600" dirty="0" smtClean="0"/>
              <a:t>너무 큰 경우</a:t>
            </a:r>
            <a:endParaRPr lang="en-US" altLang="ko-KR" sz="1600" dirty="0"/>
          </a:p>
          <a:p>
            <a:pPr lvl="3"/>
            <a:r>
              <a:rPr lang="ko-KR" altLang="en-US" sz="1400" dirty="0" smtClean="0"/>
              <a:t>각 노드에 입력되는 값이 너무 커진다</a:t>
            </a:r>
            <a:r>
              <a:rPr lang="en-US" altLang="ko-KR" sz="1400" dirty="0" smtClean="0"/>
              <a:t>. </a:t>
            </a:r>
          </a:p>
          <a:p>
            <a:pPr lvl="4"/>
            <a:r>
              <a:rPr lang="en-US" altLang="ko-KR" sz="1400" dirty="0" smtClean="0"/>
              <a:t>sigmoid, </a:t>
            </a:r>
            <a:r>
              <a:rPr lang="en-US" altLang="ko-KR" sz="1400" dirty="0" err="1" smtClean="0"/>
              <a:t>tanh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경사소실 문제 발생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비용함수의 값이 커져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경사값이 커지는 경향이 있음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작은 경우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ko-KR" altLang="ko-KR" sz="1400" dirty="0"/>
              <a:t>활성화 함수의 입력값이 </a:t>
            </a:r>
            <a:r>
              <a:rPr lang="en-US" altLang="ko-KR" sz="1400" dirty="0"/>
              <a:t>0</a:t>
            </a:r>
            <a:r>
              <a:rPr lang="ko-KR" altLang="ko-KR" sz="1400" dirty="0"/>
              <a:t>에 가깞게 되어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활성화함수의 </a:t>
            </a:r>
            <a:r>
              <a:rPr lang="ko-KR" altLang="ko-KR" sz="1400" dirty="0"/>
              <a:t>출력값이 특정한 값만을 가질 수도 있고</a:t>
            </a:r>
            <a:r>
              <a:rPr lang="en-US" altLang="ko-KR" sz="1400" dirty="0"/>
              <a:t> (sigmoid</a:t>
            </a:r>
            <a:r>
              <a:rPr lang="ko-KR" altLang="ko-KR" sz="1400" dirty="0"/>
              <a:t>의 경우 </a:t>
            </a:r>
            <a:r>
              <a:rPr lang="en-US" altLang="ko-KR" sz="1400" dirty="0"/>
              <a:t>0.5</a:t>
            </a:r>
            <a:r>
              <a:rPr lang="ko-KR" altLang="ko-KR" sz="1400" dirty="0"/>
              <a:t>에 가까운 값들</a:t>
            </a:r>
            <a:r>
              <a:rPr lang="en-US" altLang="ko-KR" sz="1400" dirty="0"/>
              <a:t>), </a:t>
            </a:r>
            <a:r>
              <a:rPr lang="ko-KR" altLang="ko-KR" sz="1400" dirty="0"/>
              <a:t>출력값이 </a:t>
            </a:r>
            <a:r>
              <a:rPr lang="en-US" altLang="ko-KR" sz="1400" dirty="0"/>
              <a:t>0</a:t>
            </a:r>
            <a:r>
              <a:rPr lang="ko-KR" altLang="ko-KR" sz="1400" dirty="0"/>
              <a:t>에 가까울수도 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모형의 성능이 좋지 않게 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Xavier, He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500" dirty="0"/>
              <a:t>두 방법 모두 특정 노드에 입력되는 값들의 분산과 출력되는 값들의 분산의 크기를 동일하게 맞추는 것을 감안한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6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주요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활성화함수</a:t>
            </a:r>
            <a:r>
              <a:rPr lang="en-US" altLang="ko-KR" sz="1800" dirty="0" smtClean="0"/>
              <a:t>: </a:t>
            </a:r>
            <a:r>
              <a:rPr lang="en-US" altLang="ko-KR" sz="1800" dirty="0"/>
              <a:t>s</a:t>
            </a:r>
            <a:r>
              <a:rPr lang="en-US" altLang="ko-KR" sz="1800" dirty="0" smtClean="0"/>
              <a:t>igmoid or </a:t>
            </a:r>
            <a:r>
              <a:rPr lang="en-US" altLang="ko-KR" sz="1800" dirty="0" err="1" smtClean="0"/>
              <a:t>tanh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 경우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Xavier </a:t>
            </a:r>
            <a:r>
              <a:rPr lang="ko-KR" altLang="en-US" sz="1800" dirty="0"/>
              <a:t>균등 초기화 </a:t>
            </a:r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Xavier </a:t>
            </a:r>
            <a:r>
              <a:rPr lang="ko-KR" altLang="en-US" sz="1800" dirty="0"/>
              <a:t>정규 초기화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920472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Glorot</a:t>
            </a:r>
            <a:r>
              <a:rPr lang="en-US" altLang="ko-KR" sz="1100" dirty="0"/>
              <a:t>, X., &amp; </a:t>
            </a:r>
            <a:r>
              <a:rPr lang="en-US" altLang="ko-KR" sz="1100" dirty="0" err="1"/>
              <a:t>Bengio</a:t>
            </a:r>
            <a:r>
              <a:rPr lang="en-US" altLang="ko-KR" sz="1100" dirty="0"/>
              <a:t>, Y. (2010, March). Understanding the difficulty of training deep feedforward neural networks. In </a:t>
            </a:r>
            <a:r>
              <a:rPr lang="en-US" altLang="ko-KR" sz="1100" i="1" dirty="0"/>
              <a:t>Proceedings of the thirteenth international conference on artificial intelligence and statistics</a:t>
            </a:r>
            <a:r>
              <a:rPr lang="en-US" altLang="ko-KR" sz="1100" dirty="0"/>
              <a:t> (pp. 249-256). </a:t>
            </a:r>
            <a:r>
              <a:rPr lang="en-US" altLang="ko-KR" sz="1100" dirty="0" err="1"/>
              <a:t>JMLR</a:t>
            </a:r>
            <a:r>
              <a:rPr lang="en-US" altLang="ko-KR" sz="1100" dirty="0"/>
              <a:t> Workshop and Conference Proceedings.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95600" y="3092023"/>
                <a:ext cx="3108095" cy="983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92023"/>
                <a:ext cx="3108095" cy="98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23604" y="4792081"/>
                <a:ext cx="209679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4" y="4792081"/>
                <a:ext cx="209679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97717" y="272269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분산이 모두 동일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09283" y="1917739"/>
                <a:ext cx="312880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𝑈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[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𝑎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,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𝑏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]</m:t>
                    </m:r>
                  </m:oMath>
                </a14:m>
                <a:r>
                  <a:rPr lang="ko-KR" altLang="ko-KR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의 분산은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12</m:t>
                        </m:r>
                      </m:den>
                    </m:f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∙</m:t>
                    </m:r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𝑏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−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83" y="1917739"/>
                <a:ext cx="3128805" cy="483466"/>
              </a:xfrm>
              <a:prstGeom prst="rect">
                <a:avLst/>
              </a:prstGeom>
              <a:blipFill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25801" y="3536937"/>
                <a:ext cx="253300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𝑛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</a:t>
                </a:r>
                <a:r>
                  <a:rPr lang="ko-KR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이전 </a:t>
                </a:r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층에 존재하는 노드의 </a:t>
                </a:r>
                <a:r>
                  <a:rPr lang="ko-KR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수</a:t>
                </a:r>
                <a:r>
                  <a:rPr lang="en-US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𝑚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</a:t>
                </a:r>
                <a:r>
                  <a:rPr lang="ko-KR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현재 </a:t>
                </a:r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층의 노드의 </a:t>
                </a:r>
                <a:r>
                  <a:rPr lang="ko-KR" altLang="ko-KR" sz="1400" kern="100" dirty="0" smtClean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수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01" y="3536937"/>
                <a:ext cx="2533004" cy="738664"/>
              </a:xfrm>
              <a:prstGeom prst="rect">
                <a:avLst/>
              </a:prstGeom>
              <a:blipFill>
                <a:blip r:embed="rId5"/>
                <a:stretch>
                  <a:fillRect l="-721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45884" y="4780090"/>
            <a:ext cx="25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What if n, m are large?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902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방법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활성화함수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relu</a:t>
            </a:r>
            <a:r>
              <a:rPr lang="ko-KR" altLang="en-US" sz="2400" dirty="0" smtClean="0"/>
              <a:t>인 경우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He </a:t>
            </a:r>
            <a:r>
              <a:rPr lang="ko-KR" altLang="en-US" sz="2000" dirty="0"/>
              <a:t>정규 초기화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r>
              <a:rPr lang="en-US" altLang="ko-KR" sz="2000" dirty="0"/>
              <a:t>He </a:t>
            </a:r>
            <a:r>
              <a:rPr lang="ko-KR" altLang="en-US" sz="2000" dirty="0"/>
              <a:t>균등 초기화 방법</a:t>
            </a:r>
            <a:endParaRPr lang="ko-KR" altLang="ko-KR" sz="2000" dirty="0"/>
          </a:p>
          <a:p>
            <a:pPr lvl="3"/>
            <a:endParaRPr lang="ko-KR" altLang="ko-KR" sz="1000" dirty="0"/>
          </a:p>
          <a:p>
            <a:pPr lvl="3"/>
            <a:endParaRPr lang="en-US" altLang="ko-KR" sz="1800" dirty="0" smtClean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486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He, K., Zhang, X., Ren, S., &amp; Sun, J. (2015). Delving deep into rectifiers: Surpassing human-level performance on </a:t>
            </a:r>
            <a:r>
              <a:rPr lang="en-US" altLang="ko-KR" sz="1200" dirty="0" err="1"/>
              <a:t>imagenet</a:t>
            </a:r>
            <a:r>
              <a:rPr lang="en-US" altLang="ko-KR" sz="1200" dirty="0"/>
              <a:t> classification. In </a:t>
            </a:r>
            <a:r>
              <a:rPr lang="en-US" altLang="ko-KR" sz="1200" i="1" dirty="0"/>
              <a:t>Proceedings of the IEEE international conference on computer vision</a:t>
            </a:r>
            <a:r>
              <a:rPr lang="en-US" altLang="ko-KR" sz="1200" dirty="0"/>
              <a:t> (pp. 1026-1034).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57319" y="3387281"/>
                <a:ext cx="16231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19" y="3387281"/>
                <a:ext cx="162313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52800" y="4574060"/>
                <a:ext cx="2579745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4060"/>
                <a:ext cx="2579745" cy="727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74880" y="4105155"/>
                <a:ext cx="30802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𝑛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이전 층에 존재하는 노드의 수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80" y="4105155"/>
                <a:ext cx="3080208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3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 초기화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Keras</a:t>
            </a:r>
            <a:r>
              <a:rPr lang="ko-KR" altLang="en-US" sz="2400" dirty="0" smtClean="0"/>
              <a:t>의 경우</a:t>
            </a:r>
            <a:endParaRPr lang="en-US" altLang="ko-KR" sz="2400" dirty="0"/>
          </a:p>
          <a:p>
            <a:pPr lvl="1" latinLnBrk="1"/>
            <a:r>
              <a:rPr lang="en-US" altLang="ko-KR" sz="2000" u="sng" dirty="0" smtClean="0">
                <a:hlinkClick r:id="rId2"/>
              </a:rPr>
              <a:t>https</a:t>
            </a:r>
            <a:r>
              <a:rPr lang="en-US" altLang="ko-KR" sz="2000" u="sng" dirty="0">
                <a:hlinkClick r:id="rId2"/>
              </a:rPr>
              <a:t>://</a:t>
            </a:r>
            <a:r>
              <a:rPr lang="en-US" altLang="ko-KR" sz="2000" u="sng" dirty="0" err="1">
                <a:hlinkClick r:id="rId2"/>
              </a:rPr>
              <a:t>keras.io</a:t>
            </a:r>
            <a:r>
              <a:rPr lang="en-US" altLang="ko-KR" sz="2000" u="sng" dirty="0">
                <a:hlinkClick r:id="rId2"/>
              </a:rPr>
              <a:t>/</a:t>
            </a:r>
            <a:r>
              <a:rPr lang="en-US" altLang="ko-KR" sz="2000" u="sng" dirty="0" err="1">
                <a:hlinkClick r:id="rId2"/>
              </a:rPr>
              <a:t>api</a:t>
            </a:r>
            <a:r>
              <a:rPr lang="en-US" altLang="ko-KR" sz="2000" u="sng" dirty="0">
                <a:hlinkClick r:id="rId2"/>
              </a:rPr>
              <a:t>/layers/initializers/</a:t>
            </a:r>
            <a:r>
              <a:rPr lang="en-US" altLang="ko-KR" sz="2000" dirty="0"/>
              <a:t> </a:t>
            </a:r>
            <a:endParaRPr lang="ko-KR" altLang="ko-KR" sz="2000" dirty="0"/>
          </a:p>
          <a:p>
            <a:pPr lvl="1" latinLnBrk="1"/>
            <a:r>
              <a:rPr lang="ko-KR" altLang="ko-KR" sz="2000" dirty="0" smtClean="0"/>
              <a:t>기본</a:t>
            </a:r>
            <a:r>
              <a:rPr lang="ko-KR" altLang="en-US" sz="2000" dirty="0" smtClean="0"/>
              <a:t>신경망</a:t>
            </a:r>
            <a:r>
              <a:rPr lang="ko-KR" altLang="ko-KR" sz="2000" dirty="0" smtClean="0"/>
              <a:t>의 </a:t>
            </a:r>
            <a:r>
              <a:rPr lang="ko-KR" altLang="ko-KR" sz="2000" dirty="0"/>
              <a:t>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kernel_initializer</a:t>
            </a:r>
            <a:r>
              <a:rPr lang="en-US" altLang="ko-KR" sz="2000" dirty="0"/>
              <a:t>='</a:t>
            </a:r>
            <a:r>
              <a:rPr lang="en-US" altLang="ko-KR" sz="2000" dirty="0" err="1"/>
              <a:t>glorot_uniform</a:t>
            </a:r>
            <a:r>
              <a:rPr lang="en-US" altLang="ko-KR" sz="2000" dirty="0"/>
              <a:t>' </a:t>
            </a:r>
            <a:r>
              <a:rPr lang="ko-KR" altLang="ko-KR" sz="2000" dirty="0"/>
              <a:t>로 설정되어 있음</a:t>
            </a:r>
            <a:r>
              <a:rPr lang="en-US" altLang="ko-KR" sz="2000" dirty="0"/>
              <a:t>, </a:t>
            </a:r>
            <a:r>
              <a:rPr lang="ko-KR" altLang="ko-KR" sz="2000" dirty="0"/>
              <a:t>즉 </a:t>
            </a:r>
            <a:r>
              <a:rPr lang="en-US" altLang="ko-KR" sz="2000" dirty="0"/>
              <a:t>Xavier </a:t>
            </a:r>
            <a:r>
              <a:rPr lang="ko-KR" altLang="ko-KR" sz="2000" dirty="0" smtClean="0"/>
              <a:t>방법 </a:t>
            </a:r>
            <a:endParaRPr lang="ko-KR" altLang="ko-KR" sz="2000" dirty="0"/>
          </a:p>
          <a:p>
            <a:pPr lvl="1"/>
            <a:r>
              <a:rPr lang="en-US" altLang="ko-KR" sz="2000" dirty="0" err="1"/>
              <a:t>bias_initializer</a:t>
            </a:r>
            <a:r>
              <a:rPr lang="en-US" altLang="ko-KR" sz="2000" dirty="0"/>
              <a:t>="zeros</a:t>
            </a:r>
            <a:r>
              <a:rPr lang="en-US" altLang="ko-KR" sz="2000" dirty="0" smtClean="0"/>
              <a:t>"</a:t>
            </a:r>
            <a:endParaRPr lang="ko-KR" altLang="ko-KR" sz="2000" dirty="0"/>
          </a:p>
          <a:p>
            <a:pPr lvl="3"/>
            <a:endParaRPr lang="ko-KR" altLang="ko-KR" sz="800" dirty="0"/>
          </a:p>
          <a:p>
            <a:pPr lvl="3"/>
            <a:endParaRPr lang="en-US" altLang="ko-KR" sz="1400" dirty="0" smtClean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경사하강법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비용함수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설명을 위하 </a:t>
                </a:r>
                <a:r>
                  <a:rPr lang="en-US" altLang="ko-KR" sz="1800" dirty="0" smtClean="0"/>
                  <a:t>Squared error </a:t>
                </a:r>
                <a:r>
                  <a:rPr lang="ko-KR" altLang="en-US" sz="1800" dirty="0" smtClean="0"/>
                  <a:t>비용함수 사용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비용함수의 형태</a:t>
                </a:r>
                <a:endParaRPr lang="en-US" altLang="ko-KR" sz="1800" dirty="0" smtClean="0"/>
              </a:p>
              <a:p>
                <a:pPr lvl="2" latinLnBrk="1"/>
                <a:r>
                  <a:rPr lang="en-US" altLang="ko-KR" sz="1800" dirty="0"/>
                  <a:t>For a single data point 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 smtClean="0"/>
              </a:p>
              <a:p>
                <a:pPr lvl="3" latinLnBrk="1"/>
                <a:r>
                  <a:rPr lang="ko-KR" altLang="en-US" sz="1600" dirty="0" smtClean="0"/>
                  <a:t>미분했을 때 발생하는 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를 없애기 위해서 앞에 </a:t>
                </a:r>
                <a:r>
                  <a:rPr lang="en-US" altLang="ko-KR" sz="1600" dirty="0" smtClean="0"/>
                  <a:t>½</a:t>
                </a:r>
                <a:r>
                  <a:rPr lang="ko-KR" altLang="en-US" sz="1600" dirty="0" smtClean="0"/>
                  <a:t>를 곱하기도 함 즉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 latinLnBrk="1"/>
                <a:r>
                  <a:rPr lang="en-US" altLang="ko-KR" sz="1800" dirty="0"/>
                  <a:t>For the total data points (in the training dataset, batch </a:t>
                </a:r>
                <a:r>
                  <a:rPr lang="en-US" altLang="ko-KR" sz="1800" dirty="0" smtClean="0"/>
                  <a:t>data, # of data points = 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600" dirty="0"/>
              </a:p>
              <a:p>
                <a:pPr lvl="2" latinLnBrk="1"/>
                <a:r>
                  <a:rPr lang="en-US" altLang="ko-KR" sz="1800" dirty="0"/>
                  <a:t>For a mini batch (i.e., # of data points = h, where 1&lt;h&lt;N)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600" dirty="0"/>
              </a:p>
              <a:p>
                <a:pPr lvl="2"/>
                <a:endParaRPr lang="en-US" altLang="ko-KR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314" b="-8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경사하강법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:r>
                  <a:rPr lang="ko-KR" altLang="en-US" sz="1800" dirty="0" smtClean="0"/>
                  <a:t>모형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선형회귀모형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비용함수</a:t>
                </a:r>
                <a:r>
                  <a:rPr lang="en-US" altLang="ko-KR" sz="1800" dirty="0" smtClean="0"/>
                  <a:t>: Squared errors</a:t>
                </a:r>
              </a:p>
              <a:p>
                <a:pPr lvl="1"/>
                <a:r>
                  <a:rPr lang="en-US" altLang="ko-KR" sz="1800" dirty="0" smtClean="0"/>
                  <a:t>Toy </a:t>
                </a:r>
                <a:r>
                  <a:rPr lang="ko-KR" altLang="ko-KR" sz="1800" dirty="0"/>
                  <a:t>학습 데이터</a:t>
                </a:r>
                <a:r>
                  <a:rPr lang="en-US" altLang="ko-KR" sz="1800" dirty="0"/>
                  <a:t> (# of data points = 4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altLang="ko-KR" sz="1800" dirty="0"/>
              </a:p>
              <a:p>
                <a:pPr lvl="1" latinLnBrk="1"/>
                <a:r>
                  <a:rPr lang="en-US" altLang="ko-KR" sz="2000" dirty="0"/>
                  <a:t>Total </a:t>
                </a:r>
                <a:r>
                  <a:rPr lang="en-US" altLang="ko-KR" sz="2000" dirty="0" smtClean="0"/>
                  <a:t>SE	</a:t>
                </a:r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dirty="0"/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ko-KR" altLang="ko-KR" sz="1800" dirty="0"/>
              </a:p>
              <a:p>
                <a:pPr lvl="1"/>
                <a:endParaRPr lang="en-US" altLang="ko-KR" sz="1800" dirty="0" smtClean="0"/>
              </a:p>
              <a:p>
                <a:pPr lvl="2"/>
                <a:endParaRPr lang="ko-KR" altLang="ko-KR" sz="1200" dirty="0"/>
              </a:p>
              <a:p>
                <a:pPr lvl="2"/>
                <a:endParaRPr lang="en-US" altLang="ko-KR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33600" y="3505200"/>
              <a:ext cx="5797868" cy="1309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447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X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(5−2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(2−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(6−3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(6−4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325465"/>
                  </p:ext>
                </p:extLst>
              </p:nvPr>
            </p:nvGraphicFramePr>
            <p:xfrm>
              <a:off x="2133600" y="3505200"/>
              <a:ext cx="5797868" cy="14280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9467"/>
                    <a:gridCol w="1449467"/>
                    <a:gridCol w="1449467"/>
                    <a:gridCol w="1449467"/>
                  </a:tblGrid>
                  <a:tr h="2609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X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23256" r="-101681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23256" r="-1681" b="-481395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110417" r="-101681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110417" r="-1681" b="-3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210417" r="-101681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210417" r="-1681" b="-2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310417" r="-10168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310417" r="-1681" b="-1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410417" r="-101681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410417" r="-1681" b="-31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39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SGD</a:t>
                </a:r>
              </a:p>
              <a:p>
                <a:pPr lvl="1"/>
                <a:r>
                  <a:rPr lang="en-US" altLang="ko-KR" sz="2000" dirty="0"/>
                  <a:t>Random</a:t>
                </a:r>
                <a:r>
                  <a:rPr lang="ko-KR" altLang="ko-KR" sz="2000" dirty="0"/>
                  <a:t>하게 </a:t>
                </a:r>
                <a:r>
                  <a:rPr lang="en-US" altLang="ko-KR" sz="2000" dirty="0"/>
                  <a:t>data point (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</a:t>
                </a:r>
                <a:r>
                  <a:rPr lang="ko-KR" altLang="ko-KR" sz="2000" dirty="0"/>
                  <a:t>번째 데이터 포인트</a:t>
                </a:r>
                <a:r>
                  <a:rPr lang="en-US" altLang="ko-KR" sz="2000" dirty="0"/>
                  <a:t>)</a:t>
                </a:r>
                <a:r>
                  <a:rPr lang="ko-KR" altLang="ko-KR" sz="2000" dirty="0"/>
                  <a:t>를 하나 </a:t>
                </a:r>
                <a:r>
                  <a:rPr lang="ko-KR" altLang="ko-KR" sz="2000" dirty="0" smtClean="0"/>
                  <a:t>선택</a:t>
                </a:r>
                <a:r>
                  <a:rPr lang="en-US" altLang="ko-KR" sz="2000" dirty="0" smtClean="0"/>
                  <a:t>. </a:t>
                </a:r>
                <a:r>
                  <a:rPr lang="ko-KR" altLang="ko-KR" sz="2000" dirty="0"/>
                  <a:t>이를 이용해서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아래 공식을 통해 </a:t>
                </a:r>
                <a:r>
                  <a:rPr lang="ko-KR" altLang="ko-KR" sz="2000" dirty="0" smtClean="0"/>
                  <a:t>파라미터</a:t>
                </a:r>
                <a:r>
                  <a:rPr lang="en-US" altLang="ko-KR" sz="2000" dirty="0" smtClean="0"/>
                  <a:t> (</a:t>
                </a:r>
                <a:r>
                  <a:rPr lang="ko-KR" altLang="en-US" sz="2000" dirty="0" smtClean="0"/>
                  <a:t>가중치</a:t>
                </a:r>
                <a:r>
                  <a:rPr lang="en-US" altLang="ko-KR" sz="2000" dirty="0" smtClean="0"/>
                  <a:t>)</a:t>
                </a:r>
                <a:r>
                  <a:rPr lang="ko-KR" altLang="ko-KR" sz="2000" dirty="0" smtClean="0"/>
                  <a:t>의 </a:t>
                </a:r>
                <a:r>
                  <a:rPr lang="ko-KR" altLang="ko-KR" sz="2000" dirty="0"/>
                  <a:t>값을 한번 업데이트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=&gt; </a:t>
                </a:r>
                <a:r>
                  <a:rPr lang="en-US" altLang="ko-KR" sz="1600" dirty="0" err="1" smtClean="0"/>
                  <a:t>i</a:t>
                </a:r>
                <a:r>
                  <a:rPr lang="ko-KR" altLang="en-US" sz="1600" dirty="0" smtClean="0"/>
                  <a:t>번째 데이터 포인트의 비용함수값</a:t>
                </a:r>
                <a:endParaRPr lang="en-US" altLang="ko-KR" sz="1600" dirty="0" smtClean="0"/>
              </a:p>
              <a:p>
                <a:pPr lvl="1"/>
                <a:r>
                  <a:rPr lang="ko-KR" altLang="ko-KR" sz="2000" dirty="0"/>
                  <a:t>예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첫번째 데이터 포인트가 뽑힌 경우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=&gt;4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ko-KR" altLang="ko-KR" sz="1600" dirty="0">
                    <a:effectLst/>
                  </a:rPr>
                  <a:t> </a:t>
                </a:r>
                <a:endParaRPr lang="en-US" altLang="ko-KR" sz="1600" dirty="0" smtClean="0">
                  <a:effectLst/>
                </a:endParaRPr>
              </a:p>
              <a:p>
                <a:pPr lvl="2"/>
                <a:r>
                  <a:rPr lang="ko-KR" altLang="en-US" sz="1600" dirty="0" smtClean="0"/>
                  <a:t>따라서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(4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−10)</m:t>
                    </m:r>
                  </m:oMath>
                </a14:m>
                <a:endParaRPr lang="ko-KR" altLang="ko-KR" sz="1600" dirty="0"/>
              </a:p>
              <a:p>
                <a:pPr lvl="2" latinLnBrk="1"/>
                <a:r>
                  <a:rPr lang="ko-KR" altLang="ko-KR" sz="1800" dirty="0"/>
                  <a:t>만약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ko-KR" sz="18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이라면</a:t>
                </a:r>
                <a:r>
                  <a:rPr lang="en-US" altLang="ko-KR" sz="1800" dirty="0"/>
                  <a:t>?</a:t>
                </a:r>
                <a:endParaRPr lang="ko-KR" altLang="ko-KR" sz="1800" dirty="0"/>
              </a:p>
              <a:p>
                <a:pPr lvl="3" latinLnBrk="1"/>
                <a:r>
                  <a:rPr lang="en-US" altLang="ko-KR" sz="1600" dirty="0"/>
                  <a:t>10 – 0.1(40-10) = 7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/>
                  <a:t> </a:t>
                </a:r>
                <a:endParaRPr lang="en-US" altLang="ko-KR" sz="1600" dirty="0" smtClean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706" b="-13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0" y="5029200"/>
            <a:ext cx="3038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learning rate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hyperparameter</a:t>
            </a:r>
            <a:r>
              <a:rPr lang="ko-KR" altLang="en-US" sz="1400" dirty="0" smtClean="0"/>
              <a:t>이고</a:t>
            </a:r>
            <a:endParaRPr lang="en-US" altLang="ko-KR" sz="1400" dirty="0" smtClean="0"/>
          </a:p>
          <a:p>
            <a:r>
              <a:rPr lang="ko-KR" altLang="en-US" sz="1400" dirty="0" smtClean="0"/>
              <a:t>가중치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혹은 파라미터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ko-KR" altLang="en-US" sz="1400" dirty="0" smtClean="0"/>
              <a:t>초기값은 랜덤하게 결정됨</a:t>
            </a:r>
            <a:endParaRPr lang="ko-KR" altLang="en-US" sz="1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6477000" y="5486400"/>
            <a:ext cx="3810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2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SGD (cont’d)</a:t>
                </a:r>
              </a:p>
              <a:p>
                <a:pPr lvl="1"/>
                <a:r>
                  <a:rPr lang="ko-KR" altLang="ko-KR" sz="1800" dirty="0"/>
                  <a:t>그 다음 다시 새로운 데이터 포인트를 </a:t>
                </a:r>
                <a:r>
                  <a:rPr lang="en-US" altLang="ko-KR" sz="1800" dirty="0"/>
                  <a:t>random </a:t>
                </a:r>
                <a:r>
                  <a:rPr lang="ko-KR" altLang="ko-KR" sz="1800" dirty="0"/>
                  <a:t>하게 추출</a:t>
                </a:r>
                <a:r>
                  <a:rPr lang="en-US" altLang="ko-KR" sz="1800" dirty="0"/>
                  <a:t>; </a:t>
                </a:r>
                <a:r>
                  <a:rPr lang="ko-KR" altLang="ko-KR" sz="1800" dirty="0"/>
                  <a:t>만약 두번째 데이터 포인트가 선택되었다면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아래와 같이 계산</a:t>
                </a:r>
              </a:p>
              <a:p>
                <a:pPr lvl="1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=&gt;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ko-KR" altLang="ko-KR" sz="1800" dirty="0"/>
              </a:p>
              <a:p>
                <a:pPr lvl="1" latinLnBrk="1"/>
                <a:r>
                  <a:rPr lang="ko-KR" altLang="ko-KR" sz="1800" dirty="0"/>
                  <a:t>따라서 다음과 같이 업데이트</a:t>
                </a:r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ko-KR" altLang="ko-KR" sz="1600" dirty="0"/>
              </a:p>
              <a:p>
                <a:pPr lvl="2" latinLnBrk="1"/>
                <a:r>
                  <a:rPr lang="ko-KR" altLang="en-US" sz="1600" dirty="0" smtClean="0"/>
                  <a:t>여기에서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ko-KR" sz="16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이므로 </a:t>
                </a:r>
                <a:r>
                  <a:rPr lang="en-US" altLang="ko-KR" sz="1600" dirty="0"/>
                  <a:t>  </a:t>
                </a:r>
                <a:endParaRPr lang="en-US" altLang="ko-KR" sz="1600" dirty="0" smtClean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0.1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ko-KR" altLang="ko-KR" sz="1600" dirty="0"/>
              </a:p>
              <a:p>
                <a:pPr lvl="1" latinLnBrk="1"/>
                <a:r>
                  <a:rPr lang="ko-KR" altLang="en-US" sz="2000" dirty="0" smtClean="0"/>
                  <a:t>이러한 과정을 반복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2314" y="3124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여기에서 </a:t>
            </a:r>
            <a:r>
              <a:rPr lang="en-US" altLang="ko-KR" sz="1400" dirty="0"/>
              <a:t>b1,current</a:t>
            </a:r>
            <a:r>
              <a:rPr lang="ko-KR" altLang="ko-KR" sz="1400" dirty="0"/>
              <a:t>는 </a:t>
            </a:r>
            <a:endParaRPr lang="en-US" altLang="ko-KR" sz="1400" dirty="0" smtClean="0"/>
          </a:p>
          <a:p>
            <a:r>
              <a:rPr lang="ko-KR" altLang="ko-KR" sz="1400" dirty="0" smtClean="0"/>
              <a:t>이전 </a:t>
            </a:r>
            <a:r>
              <a:rPr lang="ko-KR" altLang="ko-KR" sz="1400" dirty="0"/>
              <a:t>단계에서 </a:t>
            </a:r>
            <a:r>
              <a:rPr lang="ko-KR" altLang="ko-KR" sz="1400" dirty="0" smtClean="0"/>
              <a:t>새롭게 </a:t>
            </a:r>
            <a:r>
              <a:rPr lang="ko-KR" altLang="ko-KR" sz="1400" dirty="0"/>
              <a:t>업데이트된 값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즉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이전 </a:t>
            </a:r>
            <a:r>
              <a:rPr lang="ko-KR" altLang="ko-KR" sz="1400" dirty="0"/>
              <a:t>단계에서의 </a:t>
            </a:r>
            <a:r>
              <a:rPr lang="en-US" altLang="ko-KR" sz="1400" dirty="0"/>
              <a:t>b1,new </a:t>
            </a:r>
            <a:r>
              <a:rPr lang="ko-KR" altLang="ko-KR" sz="1400" dirty="0"/>
              <a:t>가 현재 단계의 </a:t>
            </a:r>
            <a:r>
              <a:rPr lang="en-US" altLang="ko-KR" sz="1400" dirty="0"/>
              <a:t>b1,current</a:t>
            </a:r>
            <a:r>
              <a:rPr lang="ko-KR" altLang="ko-KR" sz="1400" dirty="0"/>
              <a:t>가 </a:t>
            </a:r>
            <a:r>
              <a:rPr lang="ko-KR" altLang="en-US" sz="1400" dirty="0"/>
              <a:t>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4953000" y="3708976"/>
            <a:ext cx="1589314" cy="25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08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26657</TotalTime>
  <Words>1942</Words>
  <Application>Microsoft Office PowerPoint</Application>
  <PresentationFormat>On-screen Show (4:3)</PresentationFormat>
  <Paragraphs>711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 Unicode MS</vt:lpstr>
      <vt:lpstr>나눔고딕OTF</vt:lpstr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Deep learning</vt:lpstr>
      <vt:lpstr>신경망에서의 경사하강법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부록: 미분 공식</vt:lpstr>
      <vt:lpstr>신경망 작동 원리</vt:lpstr>
      <vt:lpstr>신경망 작동 원리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경사 소실 문제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Optimizer의 종류</vt:lpstr>
      <vt:lpstr>신경망 작동 원리</vt:lpstr>
      <vt:lpstr>신경망 작동 원리</vt:lpstr>
      <vt:lpstr>신경망 작동 원리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경사하강법</vt:lpstr>
      <vt:lpstr>경사하강법</vt:lpstr>
      <vt:lpstr>Weight initialization</vt:lpstr>
      <vt:lpstr>가중치 초기화</vt:lpstr>
      <vt:lpstr>가중치 초기화</vt:lpstr>
      <vt:lpstr>가중치 초기화</vt:lpstr>
      <vt:lpstr>가중치 초기화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405</cp:revision>
  <dcterms:created xsi:type="dcterms:W3CDTF">2015-01-19T14:33:39Z</dcterms:created>
  <dcterms:modified xsi:type="dcterms:W3CDTF">2023-09-18T03:55:21Z</dcterms:modified>
</cp:coreProperties>
</file>