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sldIdLst>
    <p:sldId id="256" r:id="rId2"/>
    <p:sldId id="393" r:id="rId3"/>
    <p:sldId id="392" r:id="rId4"/>
    <p:sldId id="394" r:id="rId5"/>
    <p:sldId id="396" r:id="rId6"/>
    <p:sldId id="449" r:id="rId7"/>
    <p:sldId id="397" r:id="rId8"/>
    <p:sldId id="450" r:id="rId9"/>
    <p:sldId id="453" r:id="rId10"/>
    <p:sldId id="454" r:id="rId11"/>
    <p:sldId id="451" r:id="rId12"/>
    <p:sldId id="455" r:id="rId13"/>
    <p:sldId id="452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1" r:id="rId26"/>
    <p:sldId id="442" r:id="rId27"/>
    <p:sldId id="444" r:id="rId28"/>
    <p:sldId id="445" r:id="rId29"/>
    <p:sldId id="447" r:id="rId30"/>
    <p:sldId id="448" r:id="rId31"/>
    <p:sldId id="428" r:id="rId32"/>
    <p:sldId id="399" r:id="rId33"/>
    <p:sldId id="400" r:id="rId34"/>
    <p:sldId id="401" r:id="rId35"/>
    <p:sldId id="402" r:id="rId36"/>
    <p:sldId id="403" r:id="rId37"/>
    <p:sldId id="404" r:id="rId38"/>
    <p:sldId id="405" r:id="rId39"/>
    <p:sldId id="406" r:id="rId40"/>
    <p:sldId id="407" r:id="rId41"/>
    <p:sldId id="391" r:id="rId42"/>
  </p:sldIdLst>
  <p:sldSz cx="9144000" cy="6858000" type="screen4x3"/>
  <p:notesSz cx="6858000" cy="9144000"/>
  <p:custDataLst>
    <p:tags r:id="rId4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46" autoAdjust="0"/>
  </p:normalViewPr>
  <p:slideViewPr>
    <p:cSldViewPr>
      <p:cViewPr varScale="1">
        <p:scale>
          <a:sx n="57" d="100"/>
          <a:sy n="57" d="100"/>
        </p:scale>
        <p:origin x="146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37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F797F3A-F91E-42CF-BB36-767790BF3C4B}" type="datetime1">
              <a:rPr lang="en-US" smtClean="0"/>
              <a:t>9/10/2023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97A814-4B4A-44F8-AE5F-AAE5836F7BE7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3C613C-C611-4AD9-8C50-C139E6DAF6A7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EF52B-918D-4D17-835E-F38A59AE546E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AE815C-73E0-4C59-8883-30C8B47AA8FF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5D8132-BA1A-43E6-98DD-B728057159DA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41BA10-AB8F-48BB-9498-9AFEF352FC5D}" type="datetime1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9DD02A-9154-40F8-9F0A-8D5B114F0155}" type="datetime1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7FF00-8DA5-4FF2-8B9F-6EE78C4D9A02}" type="datetime1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4DECA0-FA30-4038-B263-456753C8F898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F38AA3-5858-456F-8249-6EE8C07640E4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5195E446-85C7-4ADE-BD90-7794CBE235E7}" type="datetime1">
              <a:rPr lang="en-US" smtClean="0"/>
              <a:t>9/10/2023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api/optimizers/sgd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jpeg"/><Relationship Id="rId1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install" TargetMode="External"/><Relationship Id="rId2" Type="http://schemas.openxmlformats.org/officeDocument/2006/relationships/hyperlink" Target="http://lib.stat.cmu.edu/datasets/bost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boston-housing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guides/functional_api/" TargetMode="External"/><Relationship Id="rId2" Type="http://schemas.openxmlformats.org/officeDocument/2006/relationships/hyperlink" Target="https://keras.io/guides/sequential_mode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chinelearningmastery.com/keras-functional-api-deep-learnin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learning: </a:t>
            </a:r>
            <a:r>
              <a:rPr lang="en-US" altLang="ko-KR" dirty="0"/>
              <a:t>Python coding </a:t>
            </a:r>
            <a:r>
              <a:rPr lang="ko-KR" altLang="en-US" dirty="0"/>
              <a:t>해보기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FNN</a:t>
            </a:r>
            <a:r>
              <a:rPr lang="ko-KR" altLang="en-US" dirty="0"/>
              <a:t>을 이용한 회귀문제 분석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파라미터수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예</a:t>
            </a:r>
            <a:r>
              <a:rPr lang="en-US" altLang="ko-KR" sz="2400" dirty="0" smtClean="0"/>
              <a:t>, 896)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667000"/>
            <a:ext cx="6019800" cy="38830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913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FNN</a:t>
            </a:r>
            <a:r>
              <a:rPr lang="ko-KR" altLang="en-US" dirty="0"/>
              <a:t>을 이용한 회귀문제 분석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Python </a:t>
            </a:r>
            <a:r>
              <a:rPr lang="en-US" altLang="ko-KR" sz="2800" dirty="0" smtClean="0"/>
              <a:t>coding </a:t>
            </a:r>
            <a:endParaRPr lang="en-US" altLang="ko-KR" sz="2800" dirty="0" smtClean="0"/>
          </a:p>
          <a:p>
            <a:pPr lvl="1"/>
            <a:r>
              <a:rPr lang="en-US" altLang="ko-KR" sz="2400" dirty="0" smtClean="0"/>
              <a:t>SGD </a:t>
            </a:r>
            <a:r>
              <a:rPr lang="ko-KR" altLang="en-US" sz="2400" dirty="0" smtClean="0"/>
              <a:t>사용해 보기</a:t>
            </a:r>
            <a:endParaRPr lang="en-US" altLang="ko-KR" sz="2400" dirty="0" smtClean="0"/>
          </a:p>
          <a:p>
            <a:pPr lvl="2"/>
            <a:r>
              <a:rPr lang="en-US" altLang="ko-KR" sz="1800" dirty="0">
                <a:hlinkClick r:id="rId2"/>
              </a:rPr>
              <a:t>https://</a:t>
            </a:r>
            <a:r>
              <a:rPr lang="en-US" altLang="ko-KR" sz="1800" dirty="0" err="1">
                <a:hlinkClick r:id="rId2"/>
              </a:rPr>
              <a:t>keras.io</a:t>
            </a:r>
            <a:r>
              <a:rPr lang="en-US" altLang="ko-KR" sz="1800" dirty="0">
                <a:hlinkClick r:id="rId2"/>
              </a:rPr>
              <a:t>/</a:t>
            </a:r>
            <a:r>
              <a:rPr lang="en-US" altLang="ko-KR" sz="1800" dirty="0" err="1">
                <a:hlinkClick r:id="rId2"/>
              </a:rPr>
              <a:t>api</a:t>
            </a:r>
            <a:r>
              <a:rPr lang="en-US" altLang="ko-KR" sz="1800" dirty="0">
                <a:hlinkClick r:id="rId2"/>
              </a:rPr>
              <a:t>/optimizers/</a:t>
            </a:r>
            <a:r>
              <a:rPr lang="en-US" altLang="ko-KR" sz="1800" dirty="0" err="1">
                <a:hlinkClick r:id="rId2"/>
              </a:rPr>
              <a:t>sgd</a:t>
            </a:r>
            <a:r>
              <a:rPr lang="en-US" altLang="ko-KR" sz="1800" dirty="0" smtClean="0">
                <a:hlinkClick r:id="rId2"/>
              </a:rPr>
              <a:t>/</a:t>
            </a:r>
            <a:endParaRPr lang="en-US" altLang="ko-KR" sz="1800" dirty="0" smtClean="0"/>
          </a:p>
          <a:p>
            <a:pPr lvl="2"/>
            <a:endParaRPr lang="en-US" altLang="ko-KR" sz="1800" dirty="0"/>
          </a:p>
          <a:p>
            <a:pPr lvl="1"/>
            <a:endParaRPr lang="en-US" altLang="ko-KR" sz="2200" dirty="0" smtClean="0"/>
          </a:p>
          <a:p>
            <a:pPr lvl="1"/>
            <a:endParaRPr lang="en-US" altLang="ko-KR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33500" y="3428782"/>
            <a:ext cx="7427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sgd= tf.keras.optimizers.SGD(learning_rate=0.001, momentum=0.9, nesterov=True</a:t>
            </a:r>
            <a:r>
              <a:rPr lang="ko-KR" altLang="en-US" dirty="0" smtClean="0"/>
              <a:t>)</a:t>
            </a:r>
            <a:endParaRPr lang="en-US" altLang="ko-KR" dirty="0" smtClean="0"/>
          </a:p>
          <a:p>
            <a:r>
              <a:rPr lang="en-US" altLang="ko-KR" dirty="0" err="1"/>
              <a:t>model.compile</a:t>
            </a:r>
            <a:r>
              <a:rPr lang="en-US" altLang="ko-KR" dirty="0"/>
              <a:t>(optimizer='</a:t>
            </a:r>
            <a:r>
              <a:rPr lang="en-US" altLang="ko-KR" dirty="0" err="1"/>
              <a:t>sgd</a:t>
            </a:r>
            <a:r>
              <a:rPr lang="en-US" altLang="ko-KR" dirty="0"/>
              <a:t>', loss='</a:t>
            </a:r>
            <a:r>
              <a:rPr lang="en-US" altLang="ko-KR" dirty="0" err="1"/>
              <a:t>mse</a:t>
            </a:r>
            <a:r>
              <a:rPr lang="en-US" altLang="ko-KR" dirty="0"/>
              <a:t>')</a:t>
            </a:r>
            <a:endParaRPr lang="ko-KR" altLang="ko-KR" dirty="0"/>
          </a:p>
          <a:p>
            <a:r>
              <a:rPr lang="en-US" altLang="ko-KR" dirty="0" err="1"/>
              <a:t>model.fit</a:t>
            </a:r>
            <a:r>
              <a:rPr lang="en-US" altLang="ko-KR" dirty="0"/>
              <a:t>(</a:t>
            </a:r>
            <a:r>
              <a:rPr lang="en-US" altLang="ko-KR" dirty="0" err="1"/>
              <a:t>train_data</a:t>
            </a:r>
            <a:r>
              <a:rPr lang="en-US" altLang="ko-KR" dirty="0"/>
              <a:t>, </a:t>
            </a:r>
            <a:r>
              <a:rPr lang="en-US" altLang="ko-KR" dirty="0" err="1"/>
              <a:t>train_targets</a:t>
            </a:r>
            <a:r>
              <a:rPr lang="en-US" altLang="ko-KR" dirty="0"/>
              <a:t>, epochs=80, </a:t>
            </a:r>
            <a:r>
              <a:rPr lang="en-US" altLang="ko-KR" dirty="0" err="1"/>
              <a:t>batch_size</a:t>
            </a:r>
            <a:r>
              <a:rPr lang="en-US" altLang="ko-KR" dirty="0"/>
              <a:t>=64</a:t>
            </a:r>
            <a:r>
              <a:rPr lang="en-US" altLang="ko-KR" dirty="0" smtClean="0"/>
              <a:t>)</a:t>
            </a:r>
            <a:endParaRPr lang="ko-KR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4876800"/>
            <a:ext cx="4737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학습 데이터에 존재하는 관측치의 수 </a:t>
            </a:r>
            <a:r>
              <a:rPr lang="en-US" altLang="ko-KR" dirty="0" smtClean="0"/>
              <a:t>= 404</a:t>
            </a:r>
          </a:p>
          <a:p>
            <a:r>
              <a:rPr lang="ko-KR" altLang="en-US" dirty="0" smtClean="0"/>
              <a:t>그렇다면 하나의 에포크당 업데이트 횟수는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9969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FNN</a:t>
            </a:r>
            <a:r>
              <a:rPr lang="ko-KR" altLang="en-US" dirty="0"/>
              <a:t>을 이용한 회귀문제 분석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에포크 당 업데이트 방식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85122"/>
            <a:ext cx="8153400" cy="26774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4910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FNN</a:t>
            </a:r>
            <a:r>
              <a:rPr lang="ko-KR" altLang="en-US" dirty="0"/>
              <a:t>을 이용한 회귀문제 분석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Python coding</a:t>
            </a:r>
            <a:endParaRPr lang="en-US" altLang="ko-KR" sz="2200" dirty="0"/>
          </a:p>
          <a:p>
            <a:pPr lvl="1"/>
            <a:r>
              <a:rPr lang="ko-KR" altLang="en-US" sz="2400" dirty="0" smtClean="0"/>
              <a:t>다른 </a:t>
            </a:r>
            <a:r>
              <a:rPr lang="en-US" altLang="ko-KR" sz="2400" dirty="0" smtClean="0"/>
              <a:t>optimizer </a:t>
            </a:r>
            <a:r>
              <a:rPr lang="ko-KR" altLang="en-US" sz="2400" dirty="0" smtClean="0"/>
              <a:t>사용해 보기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RMSprop</a:t>
            </a:r>
            <a:endParaRPr lang="en-US" altLang="ko-KR" sz="2000" dirty="0" smtClean="0"/>
          </a:p>
          <a:p>
            <a:pPr lvl="3"/>
            <a:r>
              <a:rPr lang="en-US" altLang="ko-KR" sz="1600" dirty="0" err="1" smtClean="0"/>
              <a:t>FNN_housing_example_RMSProp.ipynb</a:t>
            </a:r>
            <a:endParaRPr lang="en-US" altLang="ko-KR" sz="1600" dirty="0" smtClean="0"/>
          </a:p>
          <a:p>
            <a:pPr lvl="3"/>
            <a:endParaRPr lang="en-US" altLang="ko-KR" sz="1600" dirty="0"/>
          </a:p>
          <a:p>
            <a:pPr lvl="3"/>
            <a:endParaRPr lang="en-US" altLang="ko-KR" sz="1600" dirty="0" smtClean="0"/>
          </a:p>
          <a:p>
            <a:pPr marL="1371600" lvl="3" indent="0">
              <a:buNone/>
            </a:pPr>
            <a:endParaRPr lang="en-US" altLang="ko-KR" sz="1600" dirty="0" smtClean="0"/>
          </a:p>
          <a:p>
            <a:pPr lvl="2"/>
            <a:r>
              <a:rPr lang="en-US" altLang="ko-KR" sz="2000" dirty="0" smtClean="0"/>
              <a:t>Adam</a:t>
            </a:r>
          </a:p>
          <a:p>
            <a:pPr lvl="3"/>
            <a:r>
              <a:rPr lang="en-US" altLang="ko-KR" sz="1600" dirty="0" err="1" smtClean="0"/>
              <a:t>FNN_housing_example_Adam.ipynb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09600" y="3684270"/>
                <a:ext cx="3471207" cy="735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]"/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sSup>
                                        <m:sSupPr>
                                          <m:ctrlP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ko-KR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E</m:t>
                          </m:r>
                        </m:num>
                        <m:den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684270"/>
                <a:ext cx="3471207" cy="735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618102" y="3849187"/>
                <a:ext cx="3788538" cy="4054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</m:d>
                      <m:sSubSup>
                        <m:sSub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102" y="3849187"/>
                <a:ext cx="3788538" cy="405496"/>
              </a:xfrm>
              <a:prstGeom prst="rect">
                <a:avLst/>
              </a:prstGeom>
              <a:blipFill>
                <a:blip r:embed="rId3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667000" y="5118032"/>
                <a:ext cx="4572000" cy="145129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6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𝑖</m:t>
                          </m:r>
                          <m:r>
                            <a:rPr lang="en-US" altLang="ko-KR" sz="16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,</m:t>
                          </m:r>
                          <m:r>
                            <a:rPr lang="en-US" altLang="ko-KR" sz="16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16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m:t>=</m:t>
                      </m:r>
                      <m:sSub>
                        <m:sSubPr>
                          <m:ctrlPr>
                            <a:rPr lang="ko-KR" altLang="ko-KR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m:t>∙</m:t>
                      </m:r>
                      <m:sSub>
                        <m:sSubPr>
                          <m:ctrlPr>
                            <a:rPr lang="ko-KR" altLang="ko-KR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6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𝑖</m:t>
                          </m:r>
                          <m:r>
                            <a:rPr lang="en-US" altLang="ko-KR" sz="16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,</m:t>
                          </m:r>
                          <m:r>
                            <a:rPr lang="en-US" altLang="ko-KR" sz="16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  <m:r>
                            <a:rPr lang="en-US" altLang="ko-KR" sz="16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−1</m:t>
                          </m:r>
                        </m:sub>
                      </m:sSub>
                      <m:r>
                        <a:rPr lang="en-US" altLang="ko-KR" sz="16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m:t>+</m:t>
                      </m:r>
                      <m:d>
                        <m:dPr>
                          <m:ctrlPr>
                            <a:rPr lang="ko-KR" altLang="ko-KR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dPr>
                        <m:e>
                          <m:r>
                            <a:rPr lang="en-US" altLang="ko-KR" sz="16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1−</m:t>
                          </m:r>
                          <m:sSub>
                            <m:sSubPr>
                              <m:ctrlPr>
                                <a:rPr lang="ko-KR" altLang="ko-KR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1600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16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m:t>∙</m:t>
                      </m:r>
                      <m:sSub>
                        <m:sSubPr>
                          <m:ctrlPr>
                            <a:rPr lang="ko-KR" altLang="ko-KR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6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𝑖</m:t>
                          </m:r>
                          <m:r>
                            <a:rPr lang="en-US" altLang="ko-KR" sz="16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,</m:t>
                          </m:r>
                          <m:r>
                            <a:rPr lang="en-US" altLang="ko-KR" sz="16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ko-KR" sz="16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6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sz="16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6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6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6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m:t>∙</m:t>
                      </m:r>
                      <m:sSub>
                        <m:sSubPr>
                          <m:ctrlPr>
                            <a:rPr lang="ko-KR" altLang="ko-KR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6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sz="16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6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ko-KR" sz="16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6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m:t>+</m:t>
                      </m:r>
                      <m:d>
                        <m:dPr>
                          <m:ctrlPr>
                            <a:rPr lang="ko-KR" altLang="ko-KR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dPr>
                        <m:e>
                          <m:r>
                            <a:rPr lang="en-US" altLang="ko-KR" sz="16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1−</m:t>
                          </m:r>
                          <m:sSub>
                            <m:sSubPr>
                              <m:ctrlPr>
                                <a:rPr lang="ko-KR" altLang="ko-KR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1600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sz="16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m:t>∙</m:t>
                      </m:r>
                      <m:sSubSup>
                        <m:sSubSupPr>
                          <m:ctrlPr>
                            <a:rPr lang="ko-KR" altLang="ko-KR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16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6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1,</m:t>
                          </m:r>
                          <m:r>
                            <a:rPr lang="en-US" altLang="ko-KR" sz="16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16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ko-KR" sz="16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6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sz="16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ko-KR" sz="16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ko-KR" sz="16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6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6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sz="16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6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6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ko-KR" sz="16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𝜂</m:t>
                      </m:r>
                      <m:f>
                        <m:fPr>
                          <m:ctrlPr>
                            <a:rPr lang="ko-KR" altLang="ko-KR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1600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𝑖</m:t>
                              </m:r>
                              <m:r>
                                <a:rPr lang="en-US" altLang="ko-KR" sz="1600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, </m:t>
                              </m:r>
                              <m:r>
                                <a:rPr lang="en-US" altLang="ko-KR" sz="1600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ko-KR" altLang="ko-KR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ko-KR" altLang="ko-KR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 kern="10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600" i="1" kern="10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i="1" kern="10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600" i="1" kern="10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1600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sz="1600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ko-KR" altLang="ko-KR" sz="16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118032"/>
                <a:ext cx="4572000" cy="1451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309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FNN</a:t>
            </a:r>
            <a:r>
              <a:rPr lang="ko-KR" altLang="en-US" dirty="0" smtClean="0"/>
              <a:t>을 이용한 이미지 분류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3151-E457-42D6-8AB6-005792F563CB}" type="datetime1">
              <a:rPr lang="en-US" altLang="ko-KR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0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비정형 데이터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비정형 데이터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예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이미지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텍스트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오디오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비디오 등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딥러닝 모형은 비정형 데이터를 분석하는데 적합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사람이 독립변수를 따로 추출하지 않아도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딥러닝 모형이 알아서 종속변수의 값을 예측하는데 중요한 정보를 추출함</a:t>
            </a:r>
            <a:endParaRPr lang="en-US" altLang="ko-KR" sz="2400" dirty="0" smtClean="0"/>
          </a:p>
          <a:p>
            <a:pPr lvl="1"/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E63B-167C-421A-8104-4B523A9BF203}" type="datetime1">
              <a:rPr lang="en-US" altLang="ko-KR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4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비정형 데이터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E63B-167C-421A-8104-4B523A9BF203}" type="datetime1">
              <a:rPr lang="en-US" altLang="ko-KR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8600" y="2743200"/>
            <a:ext cx="8686800" cy="3429000"/>
            <a:chOff x="152400" y="2971800"/>
            <a:chExt cx="8686800" cy="3429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155575" y="2971800"/>
              <a:ext cx="4111625" cy="3429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9" name="Picture 2" descr="Image result for do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70" y="3412155"/>
              <a:ext cx="934453" cy="934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Image result for do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3345981"/>
              <a:ext cx="1067335" cy="1000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52400" y="297180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Dogs</a:t>
              </a:r>
              <a:endParaRPr lang="en-US" dirty="0"/>
            </a:p>
          </p:txBody>
        </p:sp>
        <p:pic>
          <p:nvPicPr>
            <p:cNvPr id="12" name="Picture 6" descr="Image result for do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6205" y="3498882"/>
              <a:ext cx="1505734" cy="847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Image result for do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023" y="4495800"/>
              <a:ext cx="1429975" cy="803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0" descr="Related imag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6190" y="4593380"/>
              <a:ext cx="1348404" cy="706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2" descr="Image result for do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1731" y="4507800"/>
              <a:ext cx="1317299" cy="877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4" descr="Image result for do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440" y="5299592"/>
              <a:ext cx="1701442" cy="1016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2676226" y="5679153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...</a:t>
              </a:r>
              <a:endParaRPr lang="en-US" sz="2800" b="1" dirty="0"/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4724400" y="2971800"/>
              <a:ext cx="4114800" cy="3429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00600" y="2971800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Cats</a:t>
              </a:r>
              <a:endParaRPr lang="en-US" dirty="0"/>
            </a:p>
          </p:txBody>
        </p:sp>
        <p:pic>
          <p:nvPicPr>
            <p:cNvPr id="20" name="Picture 16" descr="Image result for cat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4466154"/>
              <a:ext cx="1302022" cy="863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2" descr="Image result for cat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3287591"/>
              <a:ext cx="1731993" cy="1038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4" descr="Image result for cat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3329" y="3498882"/>
              <a:ext cx="1229262" cy="806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6" descr="Image result for cat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4495800"/>
              <a:ext cx="1165153" cy="777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8" descr="Image result for cat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4222" y="4501862"/>
              <a:ext cx="1288778" cy="850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30" descr="Image result for cat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5466745"/>
              <a:ext cx="1789309" cy="894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7479703" y="5715000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...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5114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FNN</a:t>
            </a:r>
            <a:r>
              <a:rPr lang="ko-KR" altLang="en-US" dirty="0"/>
              <a:t>을 이용한 이미지 분류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이미지 데이터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하나의 이미지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은 여러개의 픽셀로 구성</a:t>
            </a:r>
            <a:endParaRPr lang="en-US" altLang="ko-KR" sz="2000" dirty="0" smtClean="0"/>
          </a:p>
          <a:p>
            <a:pPr lvl="2"/>
            <a:r>
              <a:rPr lang="en-US" altLang="ko-KR" sz="1800" dirty="0" err="1" smtClean="0"/>
              <a:t>mxn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이미지의 경우 </a:t>
            </a:r>
            <a:r>
              <a:rPr lang="en-US" altLang="ko-KR" sz="1800" dirty="0" err="1" smtClean="0"/>
              <a:t>mxn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개의 픽셀로 구성된 이미지가 됨</a:t>
            </a:r>
            <a:endParaRPr lang="en-US" altLang="ko-KR" sz="1800" dirty="0" smtClean="0"/>
          </a:p>
          <a:p>
            <a:pPr lvl="1"/>
            <a:r>
              <a:rPr lang="ko-KR" altLang="en-US" sz="2000" dirty="0" smtClean="0"/>
              <a:t>칼라 이미지의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하나의 픽셀이 보통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개의 색 정보를 지님 </a:t>
            </a:r>
            <a:r>
              <a:rPr lang="en-US" altLang="ko-KR" sz="2000" dirty="0" smtClean="0"/>
              <a:t>(Red, Green, Blue, a.k.a., RGB; </a:t>
            </a:r>
            <a:r>
              <a:rPr lang="ko-KR" altLang="en-US" sz="2000" dirty="0" smtClean="0"/>
              <a:t>이를 채널이라고 함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936A-CF75-4F66-9E65-EE35A521743C}" type="datetime1">
              <a:rPr lang="en-US" altLang="ko-KR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6" name="Picture 2" descr="Image-1 Introduction to Digital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" y="3805238"/>
            <a:ext cx="62198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42150" y="4075113"/>
            <a:ext cx="1912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각 픽셀이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개의 채널에 대한 정보를 갖는다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6323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FNN</a:t>
            </a:r>
            <a:r>
              <a:rPr lang="ko-KR" altLang="en-US" dirty="0"/>
              <a:t>을 이용한 이미지 분류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 smtClean="0"/>
              <a:t>이미지</a:t>
            </a:r>
            <a:endParaRPr lang="en-US" altLang="ko-KR" sz="1600" dirty="0" smtClean="0"/>
          </a:p>
          <a:p>
            <a:pPr lvl="1"/>
            <a:r>
              <a:rPr lang="ko-KR" altLang="en-US" sz="1400" dirty="0" smtClean="0"/>
              <a:t>각 채널 정보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즉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색상 정보는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숫자로 표현 </a:t>
            </a:r>
            <a:r>
              <a:rPr lang="en-US" altLang="ko-KR" sz="1400" dirty="0" smtClean="0"/>
              <a:t>(0 ~ 255)</a:t>
            </a:r>
          </a:p>
          <a:p>
            <a:pPr lvl="1"/>
            <a:r>
              <a:rPr lang="ko-KR" altLang="en-US" sz="1400" dirty="0" smtClean="0"/>
              <a:t>각 픽셀 마다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가지 채널정보를 저장하기 위해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차원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차원 형태의 행렬로 표현 </a:t>
            </a:r>
            <a:r>
              <a:rPr lang="en-US" altLang="ko-KR" sz="1400" dirty="0" smtClean="0"/>
              <a:t>(3D array </a:t>
            </a:r>
            <a:r>
              <a:rPr lang="ko-KR" altLang="en-US" sz="1400" dirty="0" smtClean="0"/>
              <a:t>혹은 </a:t>
            </a:r>
            <a:r>
              <a:rPr lang="en-US" altLang="ko-KR" sz="1400" dirty="0" smtClean="0"/>
              <a:t>tensor </a:t>
            </a:r>
            <a:r>
              <a:rPr lang="ko-KR" altLang="en-US" sz="1400" dirty="0" smtClean="0"/>
              <a:t>라고 함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B92-4FEF-4D2E-97E8-2288A5E29441}" type="datetime1">
              <a:rPr lang="en-US" altLang="ko-KR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27" y="3359365"/>
            <a:ext cx="3580783" cy="2898511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4676954" y="4385960"/>
            <a:ext cx="3317696" cy="1710040"/>
            <a:chOff x="5064304" y="3253234"/>
            <a:chExt cx="3317696" cy="1710040"/>
          </a:xfrm>
        </p:grpSpPr>
        <p:cxnSp>
          <p:nvCxnSpPr>
            <p:cNvPr id="10" name="Straight Connector 9"/>
            <p:cNvCxnSpPr/>
            <p:nvPr/>
          </p:nvCxnSpPr>
          <p:spPr bwMode="auto">
            <a:xfrm flipH="1">
              <a:off x="5068888" y="3267735"/>
              <a:ext cx="1447800" cy="8382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6507822" y="3266326"/>
              <a:ext cx="187417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/>
            <p:nvPr/>
          </p:nvCxnSpPr>
          <p:spPr bwMode="auto">
            <a:xfrm flipH="1">
              <a:off x="6934200" y="3266326"/>
              <a:ext cx="1447800" cy="8382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5084852" y="4094252"/>
              <a:ext cx="187417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5068004" y="4104526"/>
              <a:ext cx="0" cy="85874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6950466" y="4104526"/>
              <a:ext cx="0" cy="85874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8382000" y="3266326"/>
              <a:ext cx="0" cy="85874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/>
            <p:cNvCxnSpPr/>
            <p:nvPr/>
          </p:nvCxnSpPr>
          <p:spPr bwMode="auto">
            <a:xfrm flipH="1">
              <a:off x="6923926" y="4120792"/>
              <a:ext cx="1447800" cy="8382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5074578" y="4948718"/>
              <a:ext cx="187417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/>
            <p:nvPr/>
          </p:nvCxnSpPr>
          <p:spPr bwMode="auto">
            <a:xfrm flipH="1">
              <a:off x="6923926" y="3566844"/>
              <a:ext cx="1447800" cy="8382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5074578" y="4394770"/>
              <a:ext cx="187417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/>
            <p:nvPr/>
          </p:nvCxnSpPr>
          <p:spPr bwMode="auto">
            <a:xfrm flipH="1">
              <a:off x="6913652" y="3826266"/>
              <a:ext cx="1447800" cy="8382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5064304" y="4654192"/>
              <a:ext cx="187417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/>
            <p:cNvCxnSpPr/>
            <p:nvPr/>
          </p:nvCxnSpPr>
          <p:spPr bwMode="auto">
            <a:xfrm flipH="1">
              <a:off x="5364822" y="3256052"/>
              <a:ext cx="144780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6"/>
            <p:cNvCxnSpPr/>
            <p:nvPr/>
          </p:nvCxnSpPr>
          <p:spPr bwMode="auto">
            <a:xfrm flipH="1">
              <a:off x="5660756" y="3254643"/>
              <a:ext cx="144780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27"/>
            <p:cNvCxnSpPr/>
            <p:nvPr/>
          </p:nvCxnSpPr>
          <p:spPr bwMode="auto">
            <a:xfrm flipH="1">
              <a:off x="6324600" y="3253234"/>
              <a:ext cx="144780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28"/>
            <p:cNvCxnSpPr/>
            <p:nvPr/>
          </p:nvCxnSpPr>
          <p:spPr bwMode="auto">
            <a:xfrm flipH="1">
              <a:off x="6629400" y="3256052"/>
              <a:ext cx="144780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6283504" y="3404170"/>
              <a:ext cx="187417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6019800" y="3546296"/>
              <a:ext cx="187417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5601986" y="3780888"/>
              <a:ext cx="187417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5323726" y="3937570"/>
              <a:ext cx="187417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TextBox 33"/>
            <p:cNvSpPr txBox="1"/>
            <p:nvPr/>
          </p:nvSpPr>
          <p:spPr>
            <a:xfrm>
              <a:off x="6553200" y="3429000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>
              <a:off x="5364822" y="4104526"/>
              <a:ext cx="0" cy="8587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5659348" y="4104526"/>
              <a:ext cx="0" cy="8587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6324600" y="4083978"/>
              <a:ext cx="0" cy="8587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6651661" y="4094252"/>
              <a:ext cx="0" cy="8587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7197904" y="3937570"/>
              <a:ext cx="0" cy="8587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7467600" y="3799726"/>
              <a:ext cx="0" cy="8587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7879422" y="3550578"/>
              <a:ext cx="0" cy="8587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8132852" y="3418726"/>
              <a:ext cx="0" cy="8587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TextBox 42"/>
            <p:cNvSpPr txBox="1"/>
            <p:nvPr/>
          </p:nvSpPr>
          <p:spPr>
            <a:xfrm>
              <a:off x="5832463" y="4277831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483108" y="3876034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370750" y="3124200"/>
            <a:ext cx="2880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각 셀이 하나의 색상 정보를 지님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각 셀이 하나의 독립변수로 간주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48" name="Straight Arrow Connector 47"/>
          <p:cNvCxnSpPr>
            <a:stCxn id="46" idx="2"/>
          </p:cNvCxnSpPr>
          <p:nvPr/>
        </p:nvCxnSpPr>
        <p:spPr bwMode="auto">
          <a:xfrm flipH="1">
            <a:off x="7770332" y="3647420"/>
            <a:ext cx="40877" cy="7744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Box 48"/>
          <p:cNvSpPr txBox="1"/>
          <p:nvPr/>
        </p:nvSpPr>
        <p:spPr>
          <a:xfrm>
            <a:off x="7990726" y="4381619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</a:rPr>
              <a:t>R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001000" y="4651315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B050"/>
                </a:solidFill>
              </a:rPr>
              <a:t>G</a:t>
            </a:r>
            <a:endParaRPr lang="ko-KR" altLang="en-US" sz="1600" b="1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011274" y="4921011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B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1998" y="434944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860370" y="39801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14636" y="3663647"/>
            <a:ext cx="126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mxn</a:t>
            </a:r>
            <a:r>
              <a:rPr lang="en-US" altLang="ko-KR" dirty="0" smtClean="0"/>
              <a:t> pixels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70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FNN</a:t>
            </a:r>
            <a:r>
              <a:rPr lang="ko-KR" altLang="en-US" dirty="0"/>
              <a:t>을 이용한 이미지 분류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이미지 데이터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흑백 이미지의 경우는 </a:t>
            </a:r>
            <a:r>
              <a:rPr lang="en-US" altLang="ko-KR" sz="1800" dirty="0" smtClean="0"/>
              <a:t>channel 1</a:t>
            </a:r>
            <a:r>
              <a:rPr lang="ko-KR" altLang="en-US" sz="1800" dirty="0" smtClean="0"/>
              <a:t>개인 이미지라고 생각할 수 있음 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각 픽셀은 </a:t>
            </a:r>
            <a:r>
              <a:rPr lang="en-US" altLang="ko-KR" sz="1800" dirty="0" smtClean="0"/>
              <a:t>0 ~ 255 </a:t>
            </a:r>
            <a:r>
              <a:rPr lang="ko-KR" altLang="en-US" sz="1800" dirty="0" smtClean="0"/>
              <a:t>사이의 숫자를 지님 </a:t>
            </a:r>
            <a:r>
              <a:rPr lang="en-US" altLang="ko-KR" sz="1800" dirty="0" smtClean="0"/>
              <a:t>=&gt; 255</a:t>
            </a:r>
            <a:r>
              <a:rPr lang="ko-KR" altLang="en-US" sz="1800" dirty="0" smtClean="0"/>
              <a:t>에 가까울수록 흰색</a:t>
            </a:r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98A6-1BE5-4FB7-AB39-E1D2866079F0}" type="datetime1">
              <a:rPr lang="en-US" altLang="ko-KR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050" name="Picture 2" descr="Image Filt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200400"/>
            <a:ext cx="3800299" cy="285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84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coding </a:t>
            </a:r>
            <a:r>
              <a:rPr lang="ko-KR" altLang="en-US" dirty="0" smtClean="0"/>
              <a:t>해보기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FNN</a:t>
            </a:r>
            <a:r>
              <a:rPr lang="ko-KR" altLang="en-US" sz="2400" dirty="0" smtClean="0"/>
              <a:t>을 이용한 데이터 분석</a:t>
            </a:r>
            <a:endParaRPr lang="en-US" altLang="ko-KR" sz="2400" dirty="0" smtClean="0"/>
          </a:p>
          <a:p>
            <a:pPr lvl="1"/>
            <a:r>
              <a:rPr lang="ko-KR" altLang="en-US" sz="2000" dirty="0"/>
              <a:t>데이터 분석 예제</a:t>
            </a:r>
            <a:endParaRPr lang="en-US" altLang="ko-KR" sz="2000" dirty="0"/>
          </a:p>
          <a:p>
            <a:pPr lvl="2"/>
            <a:r>
              <a:rPr lang="ko-KR" altLang="en-US" sz="1800" dirty="0"/>
              <a:t>회귀문제</a:t>
            </a:r>
            <a:r>
              <a:rPr lang="en-US" altLang="ko-KR" sz="1800" dirty="0"/>
              <a:t>: Boston housing price </a:t>
            </a:r>
            <a:r>
              <a:rPr lang="ko-KR" altLang="en-US" sz="1800" dirty="0" smtClean="0"/>
              <a:t>예측</a:t>
            </a:r>
            <a:endParaRPr lang="en-US" altLang="ko-KR" sz="1800" dirty="0" smtClean="0"/>
          </a:p>
          <a:p>
            <a:pPr lvl="3"/>
            <a:r>
              <a:rPr lang="en-US" altLang="ko-KR" sz="1600" dirty="0"/>
              <a:t>Data </a:t>
            </a:r>
            <a:r>
              <a:rPr lang="ko-KR" altLang="en-US" sz="1600" dirty="0" smtClean="0"/>
              <a:t>설명</a:t>
            </a:r>
            <a:r>
              <a:rPr lang="en-US" altLang="ko-KR" sz="1600" dirty="0" smtClean="0"/>
              <a:t>: </a:t>
            </a:r>
            <a:r>
              <a:rPr lang="en-US" altLang="ko-KR" sz="1600" dirty="0" smtClean="0">
                <a:hlinkClick r:id="rId2"/>
              </a:rPr>
              <a:t>http</a:t>
            </a:r>
            <a:r>
              <a:rPr lang="en-US" altLang="ko-KR" sz="1600" dirty="0">
                <a:hlinkClick r:id="rId2"/>
              </a:rPr>
              <a:t>://</a:t>
            </a:r>
            <a:r>
              <a:rPr lang="en-US" altLang="ko-KR" sz="1600" dirty="0" smtClean="0">
                <a:hlinkClick r:id="rId2"/>
              </a:rPr>
              <a:t>lib.stat.cmu.edu/datasets/boston</a:t>
            </a:r>
            <a:endParaRPr lang="en-US" altLang="ko-KR" sz="1600" dirty="0"/>
          </a:p>
          <a:p>
            <a:pPr lvl="2"/>
            <a:r>
              <a:rPr lang="ko-KR" altLang="en-US" sz="1800" dirty="0"/>
              <a:t>분류문제</a:t>
            </a:r>
            <a:endParaRPr lang="en-US" altLang="ko-KR" sz="1800" dirty="0"/>
          </a:p>
          <a:p>
            <a:pPr lvl="3"/>
            <a:r>
              <a:rPr lang="ko-KR" altLang="en-US" sz="1600" dirty="0" smtClean="0"/>
              <a:t>텍스트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네이버 영화평 감성분석</a:t>
            </a:r>
            <a:endParaRPr lang="en-US" altLang="ko-KR" sz="1600" dirty="0" smtClean="0"/>
          </a:p>
          <a:p>
            <a:pPr lvl="3"/>
            <a:r>
              <a:rPr lang="ko-KR" altLang="en-US" sz="1600" dirty="0" smtClean="0"/>
              <a:t>이미지</a:t>
            </a:r>
            <a:endParaRPr lang="en-US" altLang="ko-KR" sz="1600" dirty="0"/>
          </a:p>
          <a:p>
            <a:pPr lvl="4"/>
            <a:r>
              <a:rPr lang="en-US" altLang="ko-KR" sz="1600" dirty="0"/>
              <a:t>Handwritten numbers</a:t>
            </a:r>
            <a:r>
              <a:rPr lang="ko-KR" altLang="en-US" sz="1600" dirty="0"/>
              <a:t> </a:t>
            </a:r>
            <a:r>
              <a:rPr lang="en-US" altLang="ko-KR" sz="1600" dirty="0" err="1"/>
              <a:t>MNIST</a:t>
            </a:r>
            <a:endParaRPr lang="en-US" altLang="ko-KR" sz="1600" dirty="0"/>
          </a:p>
          <a:p>
            <a:pPr lvl="1"/>
            <a:r>
              <a:rPr lang="ko-KR" altLang="en-US" sz="2000" dirty="0" smtClean="0"/>
              <a:t>사용 프레임워크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Keras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You can install it using </a:t>
            </a:r>
            <a:r>
              <a:rPr lang="en-US" altLang="ko-KR" sz="1800" dirty="0" err="1" smtClean="0"/>
              <a:t>tensorflow</a:t>
            </a:r>
            <a:endParaRPr lang="en-US" altLang="ko-KR" sz="1800" dirty="0" smtClean="0"/>
          </a:p>
          <a:p>
            <a:pPr lvl="3"/>
            <a:r>
              <a:rPr lang="en-US" altLang="ko-KR" sz="1400" dirty="0">
                <a:hlinkClick r:id="rId3"/>
              </a:rPr>
              <a:t>https://</a:t>
            </a:r>
            <a:r>
              <a:rPr lang="en-US" altLang="ko-KR" sz="1400" dirty="0" err="1" smtClean="0">
                <a:hlinkClick r:id="rId3"/>
              </a:rPr>
              <a:t>www.tensorflow.org</a:t>
            </a:r>
            <a:r>
              <a:rPr lang="en-US" altLang="ko-KR" sz="1400" dirty="0" smtClean="0">
                <a:hlinkClick r:id="rId3"/>
              </a:rPr>
              <a:t>/install</a:t>
            </a:r>
            <a:endParaRPr lang="en-US" altLang="ko-KR" sz="1400" dirty="0" smtClean="0"/>
          </a:p>
          <a:p>
            <a:pPr lvl="3"/>
            <a:r>
              <a:rPr lang="en-US" altLang="ko-KR" sz="1400" dirty="0"/>
              <a:t>pip install </a:t>
            </a:r>
            <a:r>
              <a:rPr lang="en-US" altLang="ko-KR" sz="1400" dirty="0" err="1"/>
              <a:t>tensorflow</a:t>
            </a:r>
            <a:endParaRPr lang="en-US" altLang="ko-KR" sz="1400" dirty="0"/>
          </a:p>
          <a:p>
            <a:pPr lvl="3"/>
            <a:endParaRPr lang="en-US" altLang="ko-KR" sz="1400" dirty="0"/>
          </a:p>
          <a:p>
            <a:pPr lvl="1"/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28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FNN</a:t>
            </a:r>
            <a:r>
              <a:rPr lang="ko-KR" altLang="en-US" dirty="0"/>
              <a:t>을 이용한 이미지 분류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MNIST dataset (Handwritten numbers)</a:t>
            </a:r>
          </a:p>
          <a:p>
            <a:pPr lvl="1"/>
            <a:r>
              <a:rPr lang="en-US" altLang="ko-KR" dirty="0" smtClean="0"/>
              <a:t>Example images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C1C6-ADD7-436A-8127-526412DC0E9A}" type="datetime1">
              <a:rPr lang="en-US" altLang="ko-KR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 descr="How to Develop a CNN for MNIST Handwritten Digit Classificatio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59070"/>
            <a:ext cx="4596765" cy="3447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829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FNN</a:t>
            </a:r>
            <a:r>
              <a:rPr lang="ko-KR" altLang="en-US" dirty="0"/>
              <a:t>을 이용한 이미지 분류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3751-6B6E-4C39-BA9C-7CB205EDBF94}" type="datetime1">
              <a:rPr lang="en-US" altLang="ko-KR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6" name="Picture 2" descr="How to Develop a CNN for MNIST Handwritten Digit Classific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36925"/>
            <a:ext cx="2470858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0" y="440372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26059" y="281094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97042" y="2488706"/>
            <a:ext cx="56717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각 셀은 하나의 독립변수를 의미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각 셀은 </a:t>
            </a:r>
            <a:r>
              <a:rPr lang="en-US" altLang="ko-KR" dirty="0" smtClean="0"/>
              <a:t>0 ~ 255 </a:t>
            </a:r>
            <a:r>
              <a:rPr lang="ko-KR" altLang="en-US" dirty="0" smtClean="0"/>
              <a:t>값을 갖음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255</a:t>
            </a:r>
            <a:r>
              <a:rPr lang="ko-KR" altLang="en-US" dirty="0" smtClean="0"/>
              <a:t>에 가까울수록 흰색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28*28 = 784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이러한 정보를 입력층에 입력하기 위해서는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784*1</a:t>
            </a:r>
            <a:r>
              <a:rPr lang="ko-KR" altLang="en-US" dirty="0" smtClean="0"/>
              <a:t>의 형태로 만들어줘야 함 </a:t>
            </a:r>
            <a:r>
              <a:rPr lang="en-US" altLang="ko-KR" dirty="0" smtClean="0"/>
              <a:t>=&gt; reshape()</a:t>
            </a:r>
            <a:br>
              <a:rPr lang="en-US" altLang="ko-KR" dirty="0" smtClean="0"/>
            </a:br>
            <a:r>
              <a:rPr lang="ko-KR" altLang="en-US" dirty="0" smtClean="0"/>
              <a:t>함수를 이용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독립변수의 수가 </a:t>
            </a:r>
            <a:r>
              <a:rPr lang="en-US" altLang="ko-KR" dirty="0" smtClean="0"/>
              <a:t>784</a:t>
            </a:r>
            <a:r>
              <a:rPr lang="ko-KR" altLang="en-US" dirty="0" smtClean="0"/>
              <a:t>인 분류의 문제를 푼다고 생각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161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FNN</a:t>
            </a:r>
            <a:r>
              <a:rPr lang="ko-KR" altLang="en-US" dirty="0"/>
              <a:t>을 이용한 이미지 분류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신경망의 구조를 결정하자</a:t>
            </a:r>
            <a:r>
              <a:rPr lang="en-US" altLang="ko-KR" sz="2800" dirty="0" smtClean="0"/>
              <a:t>!!</a:t>
            </a:r>
          </a:p>
          <a:p>
            <a:pPr lvl="1"/>
            <a:r>
              <a:rPr lang="en-US" altLang="ko-KR" sz="2400" dirty="0" smtClean="0"/>
              <a:t># of input nodes</a:t>
            </a:r>
          </a:p>
          <a:p>
            <a:pPr lvl="1"/>
            <a:r>
              <a:rPr lang="en-US" altLang="ko-KR" sz="2400" dirty="0" smtClean="0"/>
              <a:t># </a:t>
            </a:r>
            <a:r>
              <a:rPr lang="en-US" altLang="ko-KR" sz="2400" dirty="0"/>
              <a:t>of output </a:t>
            </a:r>
            <a:r>
              <a:rPr lang="en-US" altLang="ko-KR" sz="2400" dirty="0" smtClean="0"/>
              <a:t>nodes</a:t>
            </a:r>
            <a:endParaRPr lang="en-US" altLang="ko-KR" sz="2400" dirty="0"/>
          </a:p>
          <a:p>
            <a:pPr lvl="1"/>
            <a:r>
              <a:rPr lang="en-US" altLang="ko-KR" sz="2400" dirty="0"/>
              <a:t>What values are returned from the output nodes</a:t>
            </a:r>
            <a:r>
              <a:rPr lang="en-US" altLang="ko-KR" sz="2400" dirty="0" smtClean="0"/>
              <a:t>?</a:t>
            </a:r>
          </a:p>
          <a:p>
            <a:pPr lvl="1"/>
            <a:r>
              <a:rPr lang="en-US" altLang="ko-KR" sz="2400" dirty="0" smtClean="0"/>
              <a:t># of hidden layer </a:t>
            </a:r>
          </a:p>
          <a:p>
            <a:pPr lvl="1"/>
            <a:r>
              <a:rPr lang="en-US" altLang="ko-KR" sz="2400" dirty="0" smtClean="0"/>
              <a:t># of hidden nodes on each HL</a:t>
            </a:r>
          </a:p>
          <a:p>
            <a:pPr lvl="1"/>
            <a:r>
              <a:rPr lang="en-US" altLang="ko-KR" sz="2400" dirty="0" smtClean="0"/>
              <a:t>Example</a:t>
            </a:r>
          </a:p>
          <a:p>
            <a:pPr lvl="2"/>
            <a:r>
              <a:rPr lang="en-US" altLang="ko-KR" sz="2000" dirty="0"/>
              <a:t># of hidden layer </a:t>
            </a:r>
            <a:r>
              <a:rPr lang="en-US" altLang="ko-KR" sz="2000" dirty="0" smtClean="0"/>
              <a:t>=1</a:t>
            </a:r>
            <a:endParaRPr lang="en-US" altLang="ko-KR" sz="2000" dirty="0"/>
          </a:p>
          <a:p>
            <a:pPr lvl="2"/>
            <a:r>
              <a:rPr lang="en-US" altLang="ko-KR" sz="2000" dirty="0"/>
              <a:t># of hidden nodes on </a:t>
            </a:r>
            <a:r>
              <a:rPr lang="en-US" altLang="ko-KR" sz="2000" dirty="0" smtClean="0"/>
              <a:t>the HL = 512</a:t>
            </a:r>
            <a:endParaRPr lang="en-US" altLang="ko-KR" sz="2000" dirty="0"/>
          </a:p>
          <a:p>
            <a:pPr lvl="2"/>
            <a:endParaRPr lang="en-US" altLang="ko-KR" sz="2000" dirty="0"/>
          </a:p>
          <a:p>
            <a:pPr lvl="1"/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360D-2D94-4905-B15B-394AA9A25818}" type="datetime1">
              <a:rPr lang="en-US" altLang="ko-KR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5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FNN</a:t>
            </a:r>
            <a:r>
              <a:rPr lang="ko-KR" altLang="en-US" dirty="0"/>
              <a:t>을 이용한 이미지 분류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7916-A8AC-43BB-BDE5-A1C9B130E513}" type="datetime1">
              <a:rPr lang="en-US" altLang="ko-KR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2514600" y="2133600"/>
            <a:ext cx="685800" cy="685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514600" y="2933700"/>
            <a:ext cx="685800" cy="685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Arial" charset="0"/>
              </a:rPr>
              <a:t>X</a:t>
            </a:r>
            <a:r>
              <a:rPr lang="en-US" altLang="ko-KR" sz="1200" baseline="-25000" dirty="0" smtClean="0">
                <a:latin typeface="Arial" charset="0"/>
              </a:rPr>
              <a:t>1</a:t>
            </a:r>
            <a:endParaRPr kumimoji="0" lang="ko-KR" altLang="en-US" sz="12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514600" y="3733800"/>
            <a:ext cx="685800" cy="685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Arial" charset="0"/>
              </a:rPr>
              <a:t>X</a:t>
            </a:r>
            <a:r>
              <a:rPr lang="en-US" altLang="ko-KR" sz="1200" baseline="-25000" dirty="0" smtClean="0">
                <a:latin typeface="Arial" charset="0"/>
              </a:rPr>
              <a:t>2</a:t>
            </a:r>
            <a:endParaRPr kumimoji="0" lang="ko-KR" altLang="en-US" sz="12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514600" y="5443538"/>
            <a:ext cx="685800" cy="685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Arial" charset="0"/>
              </a:rPr>
              <a:t>X</a:t>
            </a:r>
            <a:r>
              <a:rPr lang="en-US" altLang="ko-KR" sz="1200" baseline="-25000" dirty="0" smtClean="0">
                <a:latin typeface="Arial" charset="0"/>
              </a:rPr>
              <a:t>784</a:t>
            </a:r>
            <a:endParaRPr kumimoji="0" lang="ko-KR" altLang="en-US" sz="12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78383" y="4819151"/>
            <a:ext cx="369332" cy="2462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200" b="1" dirty="0" smtClean="0"/>
              <a:t>…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4252" y="2335768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각 이미지에 대해서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-1" y="3091934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첫번째 픽셀의값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3892034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</a:t>
            </a:r>
            <a:r>
              <a:rPr lang="ko-KR" altLang="en-US" dirty="0" smtClean="0"/>
              <a:t>번째 픽셀의값</a:t>
            </a:r>
            <a:endParaRPr lang="ko-KR" altLang="en-US" dirty="0"/>
          </a:p>
        </p:txBody>
      </p:sp>
      <p:cxnSp>
        <p:nvCxnSpPr>
          <p:cNvPr id="16" name="Straight Arrow Connector 15"/>
          <p:cNvCxnSpPr>
            <a:stCxn id="13" idx="3"/>
            <a:endCxn id="8" idx="2"/>
          </p:cNvCxnSpPr>
          <p:nvPr/>
        </p:nvCxnSpPr>
        <p:spPr bwMode="auto">
          <a:xfrm>
            <a:off x="1872628" y="3276600"/>
            <a:ext cx="6419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stCxn id="14" idx="3"/>
            <a:endCxn id="9" idx="2"/>
          </p:cNvCxnSpPr>
          <p:nvPr/>
        </p:nvCxnSpPr>
        <p:spPr bwMode="auto">
          <a:xfrm>
            <a:off x="1872629" y="4076700"/>
            <a:ext cx="64197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-2" y="5601772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784</a:t>
            </a:r>
            <a:r>
              <a:rPr lang="ko-KR" altLang="en-US" dirty="0" smtClean="0"/>
              <a:t>번째 픽셀의값</a:t>
            </a:r>
            <a:endParaRPr lang="ko-KR" altLang="en-US" dirty="0"/>
          </a:p>
        </p:txBody>
      </p:sp>
      <p:cxnSp>
        <p:nvCxnSpPr>
          <p:cNvPr id="23" name="Straight Arrow Connector 22"/>
          <p:cNvCxnSpPr>
            <a:stCxn id="21" idx="3"/>
            <a:endCxn id="10" idx="2"/>
          </p:cNvCxnSpPr>
          <p:nvPr/>
        </p:nvCxnSpPr>
        <p:spPr bwMode="auto">
          <a:xfrm>
            <a:off x="2021705" y="5786438"/>
            <a:ext cx="49289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Oval 23"/>
          <p:cNvSpPr/>
          <p:nvPr/>
        </p:nvSpPr>
        <p:spPr bwMode="auto">
          <a:xfrm>
            <a:off x="4572000" y="1823504"/>
            <a:ext cx="685800" cy="685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4572000" y="2567524"/>
            <a:ext cx="685800" cy="685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</a:t>
            </a:r>
            <a:r>
              <a:rPr kumimoji="0" lang="en-US" altLang="ko-KR" sz="12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ko-KR" altLang="en-US" sz="12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4572000" y="3299986"/>
            <a:ext cx="685800" cy="685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Arial" charset="0"/>
              </a:rPr>
              <a:t>H</a:t>
            </a:r>
            <a:r>
              <a:rPr lang="en-US" altLang="ko-KR" sz="1200" baseline="-25000" dirty="0" smtClean="0">
                <a:latin typeface="Arial" charset="0"/>
              </a:rPr>
              <a:t>2</a:t>
            </a:r>
            <a:endParaRPr kumimoji="0" lang="ko-KR" altLang="en-US" sz="12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4572000" y="5643484"/>
            <a:ext cx="685800" cy="685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</a:t>
            </a:r>
            <a:r>
              <a:rPr kumimoji="0" lang="en-US" altLang="ko-KR" sz="12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512</a:t>
            </a:r>
            <a:endParaRPr kumimoji="0" lang="ko-KR" altLang="en-US" sz="12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6699250" y="2501653"/>
            <a:ext cx="685800" cy="685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Arial" charset="0"/>
              </a:rPr>
              <a:t>O</a:t>
            </a:r>
            <a:r>
              <a:rPr lang="en-US" altLang="ko-KR" sz="1200" baseline="-25000" dirty="0" smtClean="0">
                <a:latin typeface="Arial" charset="0"/>
              </a:rPr>
              <a:t>1</a:t>
            </a:r>
            <a:endParaRPr kumimoji="0" lang="ko-KR" altLang="en-US" sz="12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6699250" y="3255306"/>
            <a:ext cx="685800" cy="685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Arial" charset="0"/>
              </a:rPr>
              <a:t>O</a:t>
            </a:r>
            <a:r>
              <a:rPr lang="en-US" altLang="ko-KR" sz="1200" baseline="-25000" dirty="0" smtClean="0">
                <a:latin typeface="Arial" charset="0"/>
              </a:rPr>
              <a:t>2</a:t>
            </a:r>
            <a:endParaRPr kumimoji="0" lang="ko-KR" altLang="en-US" sz="12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716374" y="5257800"/>
            <a:ext cx="685800" cy="685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</a:t>
            </a:r>
            <a:r>
              <a:rPr kumimoji="0" lang="en-US" altLang="ko-KR" sz="12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</a:t>
            </a:r>
            <a:endParaRPr kumimoji="0" lang="ko-KR" altLang="en-US" sz="12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36068" y="4819150"/>
            <a:ext cx="369332" cy="2462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200" b="1" dirty="0" smtClean="0"/>
              <a:t>…</a:t>
            </a:r>
            <a:endParaRPr lang="ko-KR" alt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907383" y="4397900"/>
            <a:ext cx="369332" cy="2462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200" b="1" dirty="0" smtClean="0"/>
              <a:t>…</a:t>
            </a:r>
            <a:endParaRPr lang="ko-KR" alt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7303532" y="1694338"/>
                <a:ext cx="1688796" cy="718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532" y="1694338"/>
                <a:ext cx="1688796" cy="71885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152608" y="1724470"/>
                <a:ext cx="19394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altLang="ko-KR" i="1">
                              <a:latin typeface="Cambria Math"/>
                            </a:rPr>
                            <m:t>(0, 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𝑧</m:t>
                          </m:r>
                          <m:r>
                            <a:rPr lang="en-US" altLang="ko-KR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608" y="1724470"/>
                <a:ext cx="193944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544931" y="2376815"/>
                <a:ext cx="165888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400" dirty="0" smtClean="0"/>
                  <a:t>는 </a:t>
                </a:r>
                <a:r>
                  <a:rPr lang="en-US" altLang="ko-KR" sz="1400" dirty="0" err="1" smtClean="0"/>
                  <a:t>i</a:t>
                </a:r>
                <a:r>
                  <a:rPr lang="ko-KR" altLang="en-US" sz="1400" dirty="0" smtClean="0"/>
                  <a:t>번째출력노드에 입력되는 값</a:t>
                </a:r>
                <a:endParaRPr lang="en-US" altLang="ko-KR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ko-KR" sz="1400" dirty="0"/>
                  <a:t>은 확률값을 의미</a:t>
                </a:r>
              </a:p>
              <a:p>
                <a:endParaRPr lang="ko-KR" altLang="en-US" sz="1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931" y="2376815"/>
                <a:ext cx="1658880" cy="1384995"/>
              </a:xfrm>
              <a:prstGeom prst="rect">
                <a:avLst/>
              </a:prstGeom>
              <a:blipFill rotWithShape="0">
                <a:blip r:embed="rId4"/>
                <a:stretch>
                  <a:fillRect l="-735" t="-881" r="-3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>
            <a:stCxn id="7" idx="6"/>
            <a:endCxn id="25" idx="2"/>
          </p:cNvCxnSpPr>
          <p:nvPr/>
        </p:nvCxnSpPr>
        <p:spPr bwMode="auto">
          <a:xfrm>
            <a:off x="3200400" y="2476500"/>
            <a:ext cx="1371600" cy="4339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>
            <a:stCxn id="7" idx="6"/>
            <a:endCxn id="27" idx="2"/>
          </p:cNvCxnSpPr>
          <p:nvPr/>
        </p:nvCxnSpPr>
        <p:spPr bwMode="auto">
          <a:xfrm>
            <a:off x="3200400" y="2476500"/>
            <a:ext cx="1371600" cy="11663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>
            <a:stCxn id="7" idx="6"/>
            <a:endCxn id="28" idx="1"/>
          </p:cNvCxnSpPr>
          <p:nvPr/>
        </p:nvCxnSpPr>
        <p:spPr bwMode="auto">
          <a:xfrm>
            <a:off x="3200400" y="2476500"/>
            <a:ext cx="1472033" cy="32674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>
            <a:stCxn id="8" idx="6"/>
            <a:endCxn id="25" idx="2"/>
          </p:cNvCxnSpPr>
          <p:nvPr/>
        </p:nvCxnSpPr>
        <p:spPr bwMode="auto">
          <a:xfrm flipV="1">
            <a:off x="3200400" y="2910424"/>
            <a:ext cx="1371600" cy="3661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/>
          <p:cNvCxnSpPr>
            <a:stCxn id="8" idx="6"/>
            <a:endCxn id="27" idx="2"/>
          </p:cNvCxnSpPr>
          <p:nvPr/>
        </p:nvCxnSpPr>
        <p:spPr bwMode="auto">
          <a:xfrm>
            <a:off x="3200400" y="3276600"/>
            <a:ext cx="1371600" cy="3662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>
            <a:stCxn id="8" idx="6"/>
            <a:endCxn id="28" idx="1"/>
          </p:cNvCxnSpPr>
          <p:nvPr/>
        </p:nvCxnSpPr>
        <p:spPr bwMode="auto">
          <a:xfrm>
            <a:off x="3200400" y="3276600"/>
            <a:ext cx="1472033" cy="24673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>
            <a:stCxn id="9" idx="6"/>
            <a:endCxn id="25" idx="2"/>
          </p:cNvCxnSpPr>
          <p:nvPr/>
        </p:nvCxnSpPr>
        <p:spPr bwMode="auto">
          <a:xfrm flipV="1">
            <a:off x="3200400" y="2910424"/>
            <a:ext cx="1371600" cy="11662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Arrow Connector 52"/>
          <p:cNvCxnSpPr>
            <a:stCxn id="9" idx="6"/>
            <a:endCxn id="27" idx="2"/>
          </p:cNvCxnSpPr>
          <p:nvPr/>
        </p:nvCxnSpPr>
        <p:spPr bwMode="auto">
          <a:xfrm flipV="1">
            <a:off x="3200400" y="3642886"/>
            <a:ext cx="1371600" cy="4338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/>
          <p:cNvCxnSpPr>
            <a:stCxn id="9" idx="6"/>
            <a:endCxn id="28" idx="1"/>
          </p:cNvCxnSpPr>
          <p:nvPr/>
        </p:nvCxnSpPr>
        <p:spPr bwMode="auto">
          <a:xfrm>
            <a:off x="3200400" y="4076700"/>
            <a:ext cx="1472033" cy="16672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>
            <a:stCxn id="10" idx="6"/>
            <a:endCxn id="25" idx="2"/>
          </p:cNvCxnSpPr>
          <p:nvPr/>
        </p:nvCxnSpPr>
        <p:spPr bwMode="auto">
          <a:xfrm flipV="1">
            <a:off x="3200400" y="2910424"/>
            <a:ext cx="1371600" cy="2876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Arrow Connector 58"/>
          <p:cNvCxnSpPr>
            <a:stCxn id="10" idx="6"/>
            <a:endCxn id="27" idx="2"/>
          </p:cNvCxnSpPr>
          <p:nvPr/>
        </p:nvCxnSpPr>
        <p:spPr bwMode="auto">
          <a:xfrm flipV="1">
            <a:off x="3200400" y="3642886"/>
            <a:ext cx="1371600" cy="2143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stCxn id="10" idx="6"/>
            <a:endCxn id="28" idx="2"/>
          </p:cNvCxnSpPr>
          <p:nvPr/>
        </p:nvCxnSpPr>
        <p:spPr bwMode="auto">
          <a:xfrm>
            <a:off x="3200400" y="5786438"/>
            <a:ext cx="1371600" cy="1999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>
            <a:stCxn id="24" idx="6"/>
            <a:endCxn id="29" idx="2"/>
          </p:cNvCxnSpPr>
          <p:nvPr/>
        </p:nvCxnSpPr>
        <p:spPr bwMode="auto">
          <a:xfrm>
            <a:off x="5257800" y="2166404"/>
            <a:ext cx="1441450" cy="6781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>
            <a:stCxn id="24" idx="6"/>
            <a:endCxn id="30" idx="2"/>
          </p:cNvCxnSpPr>
          <p:nvPr/>
        </p:nvCxnSpPr>
        <p:spPr bwMode="auto">
          <a:xfrm>
            <a:off x="5257800" y="2166404"/>
            <a:ext cx="1441450" cy="14318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Arrow Connector 67"/>
          <p:cNvCxnSpPr>
            <a:stCxn id="24" idx="6"/>
            <a:endCxn id="32" idx="2"/>
          </p:cNvCxnSpPr>
          <p:nvPr/>
        </p:nvCxnSpPr>
        <p:spPr bwMode="auto">
          <a:xfrm>
            <a:off x="5257800" y="2166404"/>
            <a:ext cx="1458574" cy="34342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Arrow Connector 69"/>
          <p:cNvCxnSpPr>
            <a:stCxn id="25" idx="6"/>
            <a:endCxn id="32" idx="2"/>
          </p:cNvCxnSpPr>
          <p:nvPr/>
        </p:nvCxnSpPr>
        <p:spPr bwMode="auto">
          <a:xfrm>
            <a:off x="5257800" y="2910424"/>
            <a:ext cx="1458574" cy="26902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Arrow Connector 71"/>
          <p:cNvCxnSpPr>
            <a:stCxn id="25" idx="6"/>
            <a:endCxn id="29" idx="2"/>
          </p:cNvCxnSpPr>
          <p:nvPr/>
        </p:nvCxnSpPr>
        <p:spPr bwMode="auto">
          <a:xfrm flipV="1">
            <a:off x="5257800" y="2844553"/>
            <a:ext cx="1441450" cy="658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Arrow Connector 73"/>
          <p:cNvCxnSpPr>
            <a:stCxn id="25" idx="6"/>
            <a:endCxn id="30" idx="2"/>
          </p:cNvCxnSpPr>
          <p:nvPr/>
        </p:nvCxnSpPr>
        <p:spPr bwMode="auto">
          <a:xfrm>
            <a:off x="5257800" y="2910424"/>
            <a:ext cx="1441450" cy="6877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Arrow Connector 75"/>
          <p:cNvCxnSpPr>
            <a:stCxn id="27" idx="6"/>
            <a:endCxn id="29" idx="2"/>
          </p:cNvCxnSpPr>
          <p:nvPr/>
        </p:nvCxnSpPr>
        <p:spPr bwMode="auto">
          <a:xfrm flipV="1">
            <a:off x="5257800" y="2844553"/>
            <a:ext cx="1441450" cy="7983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Arrow Connector 77"/>
          <p:cNvCxnSpPr>
            <a:stCxn id="27" idx="6"/>
            <a:endCxn id="30" idx="2"/>
          </p:cNvCxnSpPr>
          <p:nvPr/>
        </p:nvCxnSpPr>
        <p:spPr bwMode="auto">
          <a:xfrm flipV="1">
            <a:off x="5257800" y="3598206"/>
            <a:ext cx="1441450" cy="446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Arrow Connector 79"/>
          <p:cNvCxnSpPr>
            <a:stCxn id="27" idx="6"/>
            <a:endCxn id="32" idx="2"/>
          </p:cNvCxnSpPr>
          <p:nvPr/>
        </p:nvCxnSpPr>
        <p:spPr bwMode="auto">
          <a:xfrm>
            <a:off x="5257800" y="3642886"/>
            <a:ext cx="1458574" cy="19578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Arrow Connector 81"/>
          <p:cNvCxnSpPr>
            <a:stCxn id="28" idx="6"/>
            <a:endCxn id="29" idx="2"/>
          </p:cNvCxnSpPr>
          <p:nvPr/>
        </p:nvCxnSpPr>
        <p:spPr bwMode="auto">
          <a:xfrm flipV="1">
            <a:off x="5257800" y="2844553"/>
            <a:ext cx="1441450" cy="31418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>
            <a:stCxn id="28" idx="6"/>
            <a:endCxn id="30" idx="2"/>
          </p:cNvCxnSpPr>
          <p:nvPr/>
        </p:nvCxnSpPr>
        <p:spPr bwMode="auto">
          <a:xfrm flipV="1">
            <a:off x="5257800" y="3598206"/>
            <a:ext cx="1441450" cy="23881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28" idx="6"/>
            <a:endCxn id="32" idx="2"/>
          </p:cNvCxnSpPr>
          <p:nvPr/>
        </p:nvCxnSpPr>
        <p:spPr bwMode="auto">
          <a:xfrm flipV="1">
            <a:off x="5257800" y="5600700"/>
            <a:ext cx="1458574" cy="3856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ectangle 2"/>
          <p:cNvSpPr/>
          <p:nvPr/>
        </p:nvSpPr>
        <p:spPr bwMode="auto">
          <a:xfrm>
            <a:off x="7244449" y="1633187"/>
            <a:ext cx="2051951" cy="212862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68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FNN</a:t>
            </a:r>
            <a:r>
              <a:rPr lang="ko-KR" altLang="en-US" dirty="0"/>
              <a:t>을 이용한 이미지 분류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Reshaping</a:t>
            </a:r>
          </a:p>
          <a:p>
            <a:pPr lvl="1"/>
            <a:r>
              <a:rPr lang="en-US" altLang="ko-KR" sz="2000" dirty="0" smtClean="0"/>
              <a:t>28*28 → 784*1 </a:t>
            </a:r>
            <a:r>
              <a:rPr lang="ko-KR" altLang="en-US" sz="2000" dirty="0" smtClean="0"/>
              <a:t>의 형태로 변환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예</a:t>
            </a:r>
            <a:r>
              <a:rPr lang="en-US" altLang="ko-KR" sz="2000" dirty="0" smtClean="0"/>
              <a:t>) 3*3 → 9*1 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5193-0C0D-47AE-B3EB-DC1F0DB01932}" type="datetime1">
              <a:rPr lang="en-US" altLang="ko-KR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971800"/>
            <a:ext cx="4114800" cy="283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4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FNN</a:t>
            </a:r>
            <a:r>
              <a:rPr lang="ko-KR" altLang="en-US" dirty="0"/>
              <a:t>을 이용한 이미지 분류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 code</a:t>
            </a:r>
          </a:p>
          <a:p>
            <a:pPr lvl="1"/>
            <a:r>
              <a:rPr lang="en-US" altLang="ko-KR" dirty="0"/>
              <a:t>“</a:t>
            </a:r>
            <a:r>
              <a:rPr lang="en-US" altLang="ko-KR" dirty="0" err="1" smtClean="0"/>
              <a:t>FNN_MNIST_example.ipynb</a:t>
            </a:r>
            <a:r>
              <a:rPr lang="en-US" altLang="ko-KR" dirty="0" smtClean="0"/>
              <a:t>”</a:t>
            </a:r>
          </a:p>
          <a:p>
            <a:pPr lvl="1"/>
            <a:r>
              <a:rPr lang="en-US" altLang="ko-KR" dirty="0" smtClean="0"/>
              <a:t>What is the structure of the neural network?</a:t>
            </a:r>
          </a:p>
          <a:p>
            <a:pPr lvl="1"/>
            <a:r>
              <a:rPr lang="en-US" altLang="ko-KR" dirty="0" smtClean="0"/>
              <a:t># of output nodes?</a:t>
            </a:r>
          </a:p>
          <a:p>
            <a:pPr lvl="1"/>
            <a:r>
              <a:rPr lang="en-US" altLang="ko-KR" dirty="0" smtClean="0"/>
              <a:t>What values are returned from the output nodes?</a:t>
            </a:r>
          </a:p>
          <a:p>
            <a:pPr lvl="1"/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C663-4099-4366-B916-F6878048F730}" type="datetime1">
              <a:rPr lang="en-US" altLang="ko-KR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5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FNN</a:t>
            </a:r>
            <a:r>
              <a:rPr lang="ko-KR" altLang="en-US" dirty="0" smtClean="0"/>
              <a:t>을 이용한 이미지 분류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학습 과정</a:t>
            </a:r>
            <a:r>
              <a:rPr lang="en-US" altLang="ko-KR" sz="2800" dirty="0" smtClean="0"/>
              <a:t> check</a:t>
            </a:r>
          </a:p>
          <a:p>
            <a:pPr lvl="1"/>
            <a:r>
              <a:rPr lang="ko-KR" altLang="en-US" sz="2400" dirty="0" smtClean="0"/>
              <a:t>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학습 과정에서 비용함수의 값과 </a:t>
            </a:r>
            <a:r>
              <a:rPr lang="en-US" altLang="ko-KR" sz="2400" dirty="0" smtClean="0"/>
              <a:t>accuracy</a:t>
            </a:r>
            <a:r>
              <a:rPr lang="ko-KR" altLang="en-US" sz="2400" dirty="0" smtClean="0"/>
              <a:t>가 어떻게 달라지는지 확인하기</a:t>
            </a:r>
            <a:endParaRPr lang="en-US" altLang="ko-KR" sz="2400" dirty="0" smtClean="0"/>
          </a:p>
          <a:p>
            <a:pPr lvl="1"/>
            <a:r>
              <a:rPr lang="en-US" altLang="ko-KR" sz="2400" dirty="0"/>
              <a:t>Good to check out an overfitting </a:t>
            </a:r>
            <a:r>
              <a:rPr lang="en-US" altLang="ko-KR" sz="2400" dirty="0" smtClean="0"/>
              <a:t>problem</a:t>
            </a:r>
          </a:p>
          <a:p>
            <a:pPr lvl="1"/>
            <a:r>
              <a:rPr lang="ko-KR" altLang="en-US" sz="2400" dirty="0" smtClean="0"/>
              <a:t>방법</a:t>
            </a:r>
            <a:r>
              <a:rPr lang="en-US" altLang="ko-KR" sz="2400" dirty="0" smtClean="0"/>
              <a:t>1</a:t>
            </a:r>
          </a:p>
          <a:p>
            <a:pPr lvl="2"/>
            <a:r>
              <a:rPr lang="en-US" altLang="ko-KR" sz="2000" dirty="0" err="1" smtClean="0"/>
              <a:t>model.fit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함수의 결과를 이용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See “</a:t>
            </a:r>
            <a:r>
              <a:rPr lang="en-US" altLang="ko-KR" sz="2000" dirty="0" err="1" smtClean="0"/>
              <a:t>FNN_MNIST_example.ipynb</a:t>
            </a:r>
            <a:r>
              <a:rPr lang="en-US" altLang="ko-KR" sz="2000" dirty="0" smtClean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CB19-9D89-40C7-9E3E-C71592B084F0}" type="datetime1">
              <a:rPr lang="en-US" altLang="ko-KR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0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FNN</a:t>
            </a:r>
            <a:r>
              <a:rPr lang="ko-KR" altLang="en-US" dirty="0"/>
              <a:t>을 이용한 이미지 분류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비용함수의 값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E63B-167C-421A-8104-4B523A9BF203}" type="datetime1">
              <a:rPr lang="en-US" altLang="ko-KR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09863"/>
            <a:ext cx="56102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6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FNN</a:t>
            </a:r>
            <a:r>
              <a:rPr lang="ko-KR" altLang="en-US" dirty="0"/>
              <a:t>을 이용한 이미지 분류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Accuracy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E63B-167C-421A-8104-4B523A9BF203}" type="datetime1">
              <a:rPr lang="en-US" altLang="ko-KR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690813"/>
            <a:ext cx="56959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2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FNN</a:t>
            </a:r>
            <a:r>
              <a:rPr lang="ko-KR" altLang="en-US" dirty="0"/>
              <a:t>을 이용한 이미지 분류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Example 2</a:t>
            </a:r>
          </a:p>
          <a:p>
            <a:pPr lvl="1"/>
            <a:r>
              <a:rPr lang="en-US" altLang="ko-KR" sz="2400" dirty="0" smtClean="0"/>
              <a:t>Fashion MNIST dataset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E317-D1B4-42EC-94DE-77A1AF1FB1E6}" type="datetime1">
              <a:rPr lang="en-US" altLang="ko-KR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026" name="Picture 2" descr="Deep Learning CNN for Fashion-MNIST Clothing Classif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204" y="3048000"/>
            <a:ext cx="4477035" cy="335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Zolando -FashionMNIST-Tensorflow | Kag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327275"/>
            <a:ext cx="1784420" cy="380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8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err="1" smtClean="0"/>
              <a:t>FNN</a:t>
            </a:r>
            <a:r>
              <a:rPr lang="ko-KR" altLang="en-US" cap="none" dirty="0" smtClean="0"/>
              <a:t>을 이용한 회귀문제 분석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815C-73E0-4C59-8883-30C8B47AA8FF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63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FNN</a:t>
            </a:r>
            <a:r>
              <a:rPr lang="ko-KR" altLang="en-US" dirty="0"/>
              <a:t>을 이용한 이미지 분류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 2 (cont’d)</a:t>
            </a:r>
          </a:p>
          <a:p>
            <a:pPr lvl="1"/>
            <a:r>
              <a:rPr lang="en-US" altLang="ko-KR" dirty="0" smtClean="0"/>
              <a:t>Python code</a:t>
            </a:r>
          </a:p>
          <a:p>
            <a:pPr lvl="2"/>
            <a:r>
              <a:rPr lang="en-US" altLang="ko-KR" dirty="0"/>
              <a:t>See “</a:t>
            </a:r>
            <a:r>
              <a:rPr lang="en-US" altLang="ko-KR" dirty="0" err="1" smtClean="0"/>
              <a:t>FNN_fashion_MNIST_example.ipynb</a:t>
            </a:r>
            <a:r>
              <a:rPr lang="en-US" altLang="ko-KR" smtClean="0"/>
              <a:t>”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77FF-D808-4F3D-9F68-0654AAAAFDD4}" type="datetime1">
              <a:rPr lang="en-US" altLang="ko-KR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9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FNN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Sentiment analysis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815C-73E0-4C59-8883-30C8B47AA8FF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90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FNN</a:t>
            </a:r>
            <a:r>
              <a:rPr lang="ko-KR" altLang="en-US" dirty="0"/>
              <a:t>을 이용한 </a:t>
            </a:r>
            <a:r>
              <a:rPr lang="en-US" altLang="ko-KR" dirty="0"/>
              <a:t>Sentiment analysis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FNN</a:t>
            </a:r>
            <a:r>
              <a:rPr lang="ko-KR" altLang="en-US" sz="2800" dirty="0" smtClean="0"/>
              <a:t>을 이용한 텍스트 분석의 예</a:t>
            </a:r>
            <a:endParaRPr lang="en-US" altLang="ko-KR" sz="2800" dirty="0" smtClean="0"/>
          </a:p>
          <a:p>
            <a:pPr lvl="1"/>
            <a:r>
              <a:rPr lang="ko-KR" altLang="ko-KR" sz="2400" dirty="0"/>
              <a:t>감성분석 등의 텍스트 분석에는 일반적으로</a:t>
            </a:r>
            <a:r>
              <a:rPr lang="en-US" altLang="ko-KR" sz="2400" dirty="0"/>
              <a:t> FNN </a:t>
            </a:r>
            <a:r>
              <a:rPr lang="ko-KR" altLang="ko-KR" sz="2400" dirty="0"/>
              <a:t>보다는 </a:t>
            </a:r>
            <a:r>
              <a:rPr lang="en-US" altLang="ko-KR" sz="2400" dirty="0"/>
              <a:t>CNN</a:t>
            </a:r>
            <a:r>
              <a:rPr lang="ko-KR" altLang="ko-KR" sz="2400" dirty="0"/>
              <a:t>이나 </a:t>
            </a:r>
            <a:r>
              <a:rPr lang="en-US" altLang="ko-KR" sz="2400" dirty="0"/>
              <a:t>RNN </a:t>
            </a:r>
            <a:r>
              <a:rPr lang="ko-KR" altLang="ko-KR" sz="2400" dirty="0"/>
              <a:t>등의 다른 딥러닝 알고리즘이 더 많이 </a:t>
            </a:r>
            <a:r>
              <a:rPr lang="ko-KR" altLang="ko-KR" sz="2400" dirty="0" smtClean="0"/>
              <a:t>사용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전처리가 끝난 데이터가 있다라고 가정하는 경우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첫번째로 해야하는 것 </a:t>
            </a:r>
            <a:r>
              <a:rPr lang="en-US" altLang="ko-KR" sz="2400" dirty="0" smtClean="0"/>
              <a:t>=&gt; </a:t>
            </a:r>
            <a:r>
              <a:rPr lang="ko-KR" altLang="en-US" sz="2400" dirty="0" smtClean="0"/>
              <a:t>신경망의 구조 결정</a:t>
            </a:r>
            <a:endParaRPr lang="en-US" altLang="ko-KR" sz="2400" dirty="0" smtClean="0"/>
          </a:p>
          <a:p>
            <a:pPr lvl="2"/>
            <a:r>
              <a:rPr lang="en-US" altLang="ko-KR" sz="2000" dirty="0" smtClean="0"/>
              <a:t>1) </a:t>
            </a:r>
            <a:r>
              <a:rPr lang="ko-KR" altLang="ko-KR" sz="2000" dirty="0"/>
              <a:t>입력층과 출력층에 존재하는 노드의 </a:t>
            </a:r>
            <a:r>
              <a:rPr lang="ko-KR" altLang="ko-KR" sz="2000" dirty="0" smtClean="0"/>
              <a:t>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결정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2) </a:t>
            </a:r>
            <a:r>
              <a:rPr lang="ko-KR" altLang="en-US" sz="2000" dirty="0" smtClean="0"/>
              <a:t>은닉층의수와 은닉노드의 수 결정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64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FNN</a:t>
            </a:r>
            <a:r>
              <a:rPr lang="ko-KR" altLang="en-US" dirty="0"/>
              <a:t>을 이용한 </a:t>
            </a:r>
            <a:r>
              <a:rPr lang="en-US" altLang="ko-KR" dirty="0"/>
              <a:t>Sentiment analysis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출력노드의 수 결정</a:t>
            </a:r>
            <a:endParaRPr lang="en-US" altLang="ko-KR" sz="2400" dirty="0" smtClean="0"/>
          </a:p>
          <a:p>
            <a:pPr lvl="1"/>
            <a:r>
              <a:rPr lang="ko-KR" altLang="en-US" sz="2000" dirty="0"/>
              <a:t>출력노드의 수 </a:t>
            </a:r>
            <a:r>
              <a:rPr lang="en-US" altLang="ko-KR" sz="2000" dirty="0"/>
              <a:t>= </a:t>
            </a:r>
            <a:r>
              <a:rPr lang="ko-KR" altLang="en-US" sz="2000" dirty="0"/>
              <a:t>종속변수가 취할 수 있는 값의 수 </a:t>
            </a:r>
            <a:r>
              <a:rPr lang="en-US" altLang="ko-KR" sz="2000" dirty="0"/>
              <a:t>= 2</a:t>
            </a:r>
          </a:p>
          <a:p>
            <a:r>
              <a:rPr lang="ko-KR" altLang="en-US" sz="2400" dirty="0" smtClean="0"/>
              <a:t>입력노드의 수 결정</a:t>
            </a:r>
            <a:endParaRPr lang="en-US" altLang="ko-KR" sz="2400" dirty="0" smtClean="0"/>
          </a:p>
          <a:p>
            <a:pPr lvl="1"/>
            <a:r>
              <a:rPr lang="en-US" altLang="ko-KR" sz="2000" dirty="0"/>
              <a:t>vocabulary </a:t>
            </a:r>
            <a:r>
              <a:rPr lang="ko-KR" altLang="ko-KR" sz="2000" dirty="0"/>
              <a:t>에 있는 단어들 중에서 최종 분석에 사용하는 단어의 수로 결정 </a:t>
            </a:r>
            <a:endParaRPr lang="en-US" altLang="ko-KR" sz="2000" dirty="0"/>
          </a:p>
          <a:p>
            <a:pPr lvl="1"/>
            <a:r>
              <a:rPr lang="ko-KR" altLang="ko-KR" sz="2000" dirty="0"/>
              <a:t>만약</a:t>
            </a:r>
            <a:r>
              <a:rPr lang="en-US" altLang="ko-KR" sz="2000" dirty="0"/>
              <a:t>, vocabulary</a:t>
            </a:r>
            <a:r>
              <a:rPr lang="ko-KR" altLang="ko-KR" sz="2000" dirty="0"/>
              <a:t>에 있는 단어들이 </a:t>
            </a:r>
            <a:r>
              <a:rPr lang="en-US" altLang="ko-KR" sz="2000" dirty="0"/>
              <a:t>10000</a:t>
            </a:r>
            <a:r>
              <a:rPr lang="ko-KR" altLang="ko-KR" sz="2000" dirty="0"/>
              <a:t>개인데 그 중에서 빈도수를 기준으로 상위 </a:t>
            </a:r>
            <a:r>
              <a:rPr lang="en-US" altLang="ko-KR" sz="2000" dirty="0"/>
              <a:t>1000</a:t>
            </a:r>
            <a:r>
              <a:rPr lang="ko-KR" altLang="ko-KR" sz="2000" dirty="0"/>
              <a:t>개만 사용해서 감성분석을 수행한다고 하는 경우에는 입력 노드의 수가 </a:t>
            </a:r>
            <a:r>
              <a:rPr lang="en-US" altLang="ko-KR" sz="2000" dirty="0"/>
              <a:t>1000</a:t>
            </a:r>
            <a:r>
              <a:rPr lang="ko-KR" altLang="ko-KR" sz="2000" dirty="0" smtClean="0"/>
              <a:t>개</a:t>
            </a:r>
            <a:r>
              <a:rPr lang="ko-KR" altLang="en-US" sz="2000" dirty="0" smtClean="0"/>
              <a:t>가 됨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=&gt; </a:t>
            </a:r>
            <a:r>
              <a:rPr lang="ko-KR" altLang="ko-KR" sz="2000" dirty="0"/>
              <a:t>우리가 해야하는 것은 각 문서를 선택된 </a:t>
            </a:r>
            <a:r>
              <a:rPr lang="en-US" altLang="ko-KR" sz="2000" dirty="0"/>
              <a:t>1000</a:t>
            </a:r>
            <a:r>
              <a:rPr lang="ko-KR" altLang="ko-KR" sz="2000" dirty="0"/>
              <a:t>개의 단어들을 이용해서 표현하고 그렇게 표현된 정보를 입력층에 전달하여 </a:t>
            </a:r>
            <a:r>
              <a:rPr lang="ko-KR" altLang="ko-KR" sz="2000" dirty="0" smtClean="0"/>
              <a:t>감성분석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수행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ko-KR" sz="1600" dirty="0"/>
              <a:t>각 문서에 사용된 단어들 중에서 상위 </a:t>
            </a:r>
            <a:r>
              <a:rPr lang="en-US" altLang="ko-KR" sz="1600" dirty="0"/>
              <a:t>1000</a:t>
            </a:r>
            <a:r>
              <a:rPr lang="ko-KR" altLang="ko-KR" sz="1600" dirty="0"/>
              <a:t>개에 해당하는 단어들만을 사용해서 각 문서를 다시 표현</a:t>
            </a:r>
            <a:endParaRPr lang="en-US" altLang="ko-KR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09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FNN</a:t>
            </a:r>
            <a:r>
              <a:rPr lang="ko-KR" altLang="en-US" dirty="0"/>
              <a:t>을 이용한 </a:t>
            </a:r>
            <a:r>
              <a:rPr lang="en-US" altLang="ko-KR" dirty="0"/>
              <a:t>Sentiment analysis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상위 </a:t>
            </a:r>
            <a:r>
              <a:rPr lang="en-US" altLang="ko-KR" sz="2000" dirty="0" smtClean="0"/>
              <a:t>K</a:t>
            </a:r>
            <a:r>
              <a:rPr lang="ko-KR" altLang="en-US" sz="2000" dirty="0" smtClean="0"/>
              <a:t>개의 단어들을 사용하여 각 문서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영화평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표현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K=1000</a:t>
            </a:r>
          </a:p>
          <a:p>
            <a:r>
              <a:rPr lang="ko-KR" altLang="en-US" sz="2000" dirty="0" smtClean="0"/>
              <a:t>예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1800" dirty="0" smtClean="0"/>
              <a:t>영화평 </a:t>
            </a:r>
            <a:r>
              <a:rPr lang="en-US" altLang="ko-KR" sz="1800" dirty="0" smtClean="0"/>
              <a:t>= “</a:t>
            </a:r>
            <a:r>
              <a:rPr lang="ko-KR" altLang="ko-KR" sz="1800" dirty="0"/>
              <a:t>어제 본 영화는 줄거리는 좋았지만</a:t>
            </a:r>
            <a:r>
              <a:rPr lang="en-US" altLang="ko-KR" sz="1800" dirty="0"/>
              <a:t>, </a:t>
            </a:r>
            <a:r>
              <a:rPr lang="ko-KR" altLang="ko-KR" sz="1800" dirty="0"/>
              <a:t>주인공인 아무개의 연기는 </a:t>
            </a:r>
            <a:r>
              <a:rPr lang="ko-KR" altLang="ko-KR" sz="1800" dirty="0" smtClean="0"/>
              <a:t>엉망이었다</a:t>
            </a:r>
            <a:r>
              <a:rPr lang="en-US" altLang="ko-KR" sz="1800" dirty="0" smtClean="0"/>
              <a:t>”</a:t>
            </a:r>
          </a:p>
          <a:p>
            <a:pPr lvl="1"/>
            <a:r>
              <a:rPr lang="ko-KR" altLang="en-US" sz="1800" dirty="0" smtClean="0"/>
              <a:t>전처리후 아래와 같은 리스트로 표현했다고 가정</a:t>
            </a:r>
            <a:endParaRPr lang="en-US" altLang="ko-KR" sz="1800" dirty="0" smtClean="0"/>
          </a:p>
          <a:p>
            <a:pPr lvl="2"/>
            <a:r>
              <a:rPr lang="ko-KR" altLang="ko-KR" sz="1400" b="1" dirty="0"/>
              <a:t>문서</a:t>
            </a:r>
            <a:r>
              <a:rPr lang="en-US" altLang="ko-KR" sz="1400" b="1" dirty="0"/>
              <a:t>1 = ['</a:t>
            </a:r>
            <a:r>
              <a:rPr lang="ko-KR" altLang="ko-KR" sz="1400" b="1" dirty="0"/>
              <a:t>어제</a:t>
            </a:r>
            <a:r>
              <a:rPr lang="en-US" altLang="ko-KR" sz="1400" b="1" dirty="0"/>
              <a:t>', '</a:t>
            </a:r>
            <a:r>
              <a:rPr lang="ko-KR" altLang="ko-KR" sz="1400" b="1" dirty="0"/>
              <a:t>본</a:t>
            </a:r>
            <a:r>
              <a:rPr lang="en-US" altLang="ko-KR" sz="1400" b="1" dirty="0"/>
              <a:t>', '</a:t>
            </a:r>
            <a:r>
              <a:rPr lang="ko-KR" altLang="ko-KR" sz="1400" b="1" dirty="0"/>
              <a:t>영화</a:t>
            </a:r>
            <a:r>
              <a:rPr lang="en-US" altLang="ko-KR" sz="1400" b="1" dirty="0"/>
              <a:t>', '</a:t>
            </a:r>
            <a:r>
              <a:rPr lang="ko-KR" altLang="ko-KR" sz="1400" b="1" dirty="0"/>
              <a:t>줄거리</a:t>
            </a:r>
            <a:r>
              <a:rPr lang="en-US" altLang="ko-KR" sz="1400" b="1" dirty="0"/>
              <a:t>', '</a:t>
            </a:r>
            <a:r>
              <a:rPr lang="ko-KR" altLang="ko-KR" sz="1400" b="1" dirty="0"/>
              <a:t>좋았</a:t>
            </a:r>
            <a:r>
              <a:rPr lang="en-US" altLang="ko-KR" sz="1400" b="1" dirty="0"/>
              <a:t>', '</a:t>
            </a:r>
            <a:r>
              <a:rPr lang="ko-KR" altLang="ko-KR" sz="1400" b="1" dirty="0"/>
              <a:t>주인공</a:t>
            </a:r>
            <a:r>
              <a:rPr lang="en-US" altLang="ko-KR" sz="1400" b="1" dirty="0"/>
              <a:t>', '</a:t>
            </a:r>
            <a:r>
              <a:rPr lang="ko-KR" altLang="ko-KR" sz="1400" b="1" dirty="0"/>
              <a:t>아무개</a:t>
            </a:r>
            <a:r>
              <a:rPr lang="en-US" altLang="ko-KR" sz="1400" b="1" dirty="0"/>
              <a:t>', '</a:t>
            </a:r>
            <a:r>
              <a:rPr lang="ko-KR" altLang="ko-KR" sz="1400" b="1" dirty="0"/>
              <a:t>연기</a:t>
            </a:r>
            <a:r>
              <a:rPr lang="en-US" altLang="ko-KR" sz="1400" b="1" dirty="0"/>
              <a:t>', '</a:t>
            </a:r>
            <a:r>
              <a:rPr lang="ko-KR" altLang="ko-KR" sz="1400" b="1" dirty="0"/>
              <a:t>엉망</a:t>
            </a:r>
            <a:r>
              <a:rPr lang="en-US" altLang="ko-KR" sz="1400" b="1" dirty="0"/>
              <a:t>']</a:t>
            </a:r>
            <a:endParaRPr lang="ko-KR" altLang="ko-KR" sz="1400" dirty="0"/>
          </a:p>
          <a:p>
            <a:pPr lvl="2" latinLnBrk="1"/>
            <a:r>
              <a:rPr lang="ko-KR" altLang="ko-KR" sz="1600" dirty="0"/>
              <a:t>이중에서 상위 </a:t>
            </a:r>
            <a:r>
              <a:rPr lang="en-US" altLang="ko-KR" sz="1600" dirty="0"/>
              <a:t>1000</a:t>
            </a:r>
            <a:r>
              <a:rPr lang="ko-KR" altLang="ko-KR" sz="1600" dirty="0"/>
              <a:t>개 안에 포함되는 단어들이 </a:t>
            </a:r>
            <a:r>
              <a:rPr lang="en-US" altLang="ko-KR" sz="1600" dirty="0"/>
              <a:t>'</a:t>
            </a:r>
            <a:r>
              <a:rPr lang="ko-KR" altLang="ko-KR" sz="1600" dirty="0"/>
              <a:t>영화</a:t>
            </a:r>
            <a:r>
              <a:rPr lang="en-US" altLang="ko-KR" sz="1600" dirty="0"/>
              <a:t>', '</a:t>
            </a:r>
            <a:r>
              <a:rPr lang="ko-KR" altLang="ko-KR" sz="1600" dirty="0"/>
              <a:t>줄거리</a:t>
            </a:r>
            <a:r>
              <a:rPr lang="en-US" altLang="ko-KR" sz="1600" dirty="0"/>
              <a:t>', '</a:t>
            </a:r>
            <a:r>
              <a:rPr lang="ko-KR" altLang="ko-KR" sz="1600" dirty="0"/>
              <a:t>좋았</a:t>
            </a:r>
            <a:r>
              <a:rPr lang="en-US" altLang="ko-KR" sz="1600" dirty="0"/>
              <a:t>', '</a:t>
            </a:r>
            <a:r>
              <a:rPr lang="ko-KR" altLang="ko-KR" sz="1600" dirty="0"/>
              <a:t>주인공</a:t>
            </a:r>
            <a:r>
              <a:rPr lang="en-US" altLang="ko-KR" sz="1600" dirty="0"/>
              <a:t>', '</a:t>
            </a:r>
            <a:r>
              <a:rPr lang="ko-KR" altLang="ko-KR" sz="1600" dirty="0"/>
              <a:t>엉망</a:t>
            </a:r>
            <a:r>
              <a:rPr lang="en-US" altLang="ko-KR" sz="1600" dirty="0"/>
              <a:t>' </a:t>
            </a:r>
            <a:r>
              <a:rPr lang="ko-KR" altLang="en-US" sz="1600" dirty="0" smtClean="0"/>
              <a:t>인 경우</a:t>
            </a:r>
            <a:r>
              <a:rPr lang="en-US" altLang="ko-KR" sz="1600" dirty="0" smtClean="0"/>
              <a:t>, </a:t>
            </a:r>
            <a:r>
              <a:rPr lang="ko-KR" altLang="ko-KR" sz="1600" dirty="0" smtClean="0"/>
              <a:t>해당 </a:t>
            </a:r>
            <a:r>
              <a:rPr lang="ko-KR" altLang="ko-KR" sz="1600" dirty="0"/>
              <a:t>단어들만을 사용해서 해당 </a:t>
            </a:r>
            <a:r>
              <a:rPr lang="ko-KR" altLang="ko-KR" sz="1600" dirty="0" smtClean="0"/>
              <a:t>문서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다시 표현</a:t>
            </a:r>
            <a:endParaRPr lang="ko-KR" altLang="ko-KR" sz="1600" dirty="0"/>
          </a:p>
          <a:p>
            <a:pPr lvl="3" latinLnBrk="1"/>
            <a:r>
              <a:rPr lang="ko-KR" altLang="ko-KR" sz="1400" b="1" dirty="0"/>
              <a:t>문서</a:t>
            </a:r>
            <a:r>
              <a:rPr lang="en-US" altLang="ko-KR" sz="1400" b="1" dirty="0"/>
              <a:t>1 = ['</a:t>
            </a:r>
            <a:r>
              <a:rPr lang="ko-KR" altLang="ko-KR" sz="1400" b="1" dirty="0"/>
              <a:t>영화</a:t>
            </a:r>
            <a:r>
              <a:rPr lang="en-US" altLang="ko-KR" sz="1400" b="1" dirty="0"/>
              <a:t>', '</a:t>
            </a:r>
            <a:r>
              <a:rPr lang="ko-KR" altLang="ko-KR" sz="1400" b="1" dirty="0"/>
              <a:t>줄거리</a:t>
            </a:r>
            <a:r>
              <a:rPr lang="en-US" altLang="ko-KR" sz="1400" b="1" dirty="0"/>
              <a:t>', '</a:t>
            </a:r>
            <a:r>
              <a:rPr lang="ko-KR" altLang="ko-KR" sz="1400" b="1" dirty="0"/>
              <a:t>좋았</a:t>
            </a:r>
            <a:r>
              <a:rPr lang="en-US" altLang="ko-KR" sz="1400" b="1" dirty="0"/>
              <a:t>', '</a:t>
            </a:r>
            <a:r>
              <a:rPr lang="ko-KR" altLang="ko-KR" sz="1400" b="1" dirty="0"/>
              <a:t>주인공</a:t>
            </a:r>
            <a:r>
              <a:rPr lang="en-US" altLang="ko-KR" sz="1400" b="1" dirty="0"/>
              <a:t>', '</a:t>
            </a:r>
            <a:r>
              <a:rPr lang="ko-KR" altLang="ko-KR" sz="1400" b="1" dirty="0"/>
              <a:t>엉망</a:t>
            </a:r>
            <a:r>
              <a:rPr lang="en-US" altLang="ko-KR" sz="1400" b="1" dirty="0" smtClean="0"/>
              <a:t>']</a:t>
            </a:r>
          </a:p>
          <a:p>
            <a:pPr latinLnBrk="1"/>
            <a:r>
              <a:rPr lang="ko-KR" altLang="en-US" sz="2000" dirty="0" smtClean="0"/>
              <a:t>그 다음</a:t>
            </a:r>
            <a:r>
              <a:rPr lang="en-US" altLang="ko-KR" sz="2000" dirty="0" smtClean="0"/>
              <a:t>? </a:t>
            </a:r>
          </a:p>
          <a:p>
            <a:pPr lvl="1" latinLnBrk="1"/>
            <a:r>
              <a:rPr lang="ko-KR" altLang="ko-KR" sz="1800" dirty="0"/>
              <a:t>각 문서를 숫자 정보로 </a:t>
            </a:r>
            <a:r>
              <a:rPr lang="ko-KR" altLang="ko-KR" sz="1800" dirty="0" smtClean="0"/>
              <a:t>변환</a:t>
            </a:r>
            <a:endParaRPr lang="en-US" altLang="ko-KR" sz="1800" dirty="0" smtClean="0"/>
          </a:p>
          <a:p>
            <a:pPr lvl="1" latinLnBrk="1"/>
            <a:r>
              <a:rPr lang="en-US" altLang="ko-KR" sz="1800" dirty="0"/>
              <a:t>FNN</a:t>
            </a:r>
            <a:r>
              <a:rPr lang="ko-KR" altLang="ko-KR" sz="1800" dirty="0"/>
              <a:t>에서는 일반적으로 </a:t>
            </a:r>
            <a:r>
              <a:rPr lang="en-US" altLang="ko-KR" sz="1800" dirty="0"/>
              <a:t>one-hot encoding </a:t>
            </a:r>
            <a:r>
              <a:rPr lang="ko-KR" altLang="ko-KR" sz="1800" dirty="0"/>
              <a:t>방법을 사용</a:t>
            </a:r>
          </a:p>
          <a:p>
            <a:pPr lvl="1"/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0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FNN</a:t>
            </a:r>
            <a:r>
              <a:rPr lang="ko-KR" altLang="en-US" dirty="0"/>
              <a:t>을 이용한 </a:t>
            </a:r>
            <a:r>
              <a:rPr lang="en-US" altLang="ko-KR" dirty="0"/>
              <a:t>Sentiment analysis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각 문서를 숫자로 표현하기 </a:t>
            </a:r>
            <a:r>
              <a:rPr lang="en-US" altLang="ko-KR" sz="2400" dirty="0" smtClean="0"/>
              <a:t>(one-hot encoding)</a:t>
            </a:r>
          </a:p>
          <a:p>
            <a:pPr lvl="1"/>
            <a:r>
              <a:rPr lang="ko-KR" altLang="ko-KR" sz="2000" dirty="0"/>
              <a:t>상위 </a:t>
            </a:r>
            <a:r>
              <a:rPr lang="en-US" altLang="ko-KR" sz="2000" dirty="0"/>
              <a:t>1000</a:t>
            </a:r>
            <a:r>
              <a:rPr lang="ko-KR" altLang="ko-KR" sz="2000" dirty="0"/>
              <a:t>개 단어들에 인덱스 번호를 </a:t>
            </a:r>
            <a:r>
              <a:rPr lang="ko-KR" altLang="ko-KR" sz="2000" dirty="0" smtClean="0"/>
              <a:t>부여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즉</a:t>
            </a:r>
            <a:r>
              <a:rPr lang="en-US" altLang="ko-KR" sz="1800" dirty="0" smtClean="0"/>
              <a:t>, 0 ~ 999 </a:t>
            </a:r>
          </a:p>
          <a:p>
            <a:pPr lvl="1"/>
            <a:r>
              <a:rPr lang="ko-KR" altLang="ko-KR" sz="2000" dirty="0"/>
              <a:t>각 문서를 단어 정보가 아닌 각 단어들의 인덱스 번호를 가지고 </a:t>
            </a:r>
            <a:r>
              <a:rPr lang="ko-KR" altLang="ko-KR" sz="2000" dirty="0" smtClean="0"/>
              <a:t>표현</a:t>
            </a:r>
            <a:endParaRPr lang="en-US" altLang="ko-KR" sz="2000" dirty="0" smtClean="0"/>
          </a:p>
          <a:p>
            <a:pPr lvl="2"/>
            <a:r>
              <a:rPr lang="ko-KR" altLang="ko-KR" sz="1800" dirty="0"/>
              <a:t>만약 </a:t>
            </a:r>
            <a:r>
              <a:rPr lang="en-US" altLang="ko-KR" sz="1800" dirty="0"/>
              <a:t>'</a:t>
            </a:r>
            <a:r>
              <a:rPr lang="ko-KR" altLang="ko-KR" sz="1800" dirty="0"/>
              <a:t>영화</a:t>
            </a:r>
            <a:r>
              <a:rPr lang="en-US" altLang="ko-KR" sz="1800" dirty="0"/>
              <a:t>'</a:t>
            </a:r>
            <a:r>
              <a:rPr lang="ko-KR" altLang="ko-KR" sz="1800" dirty="0"/>
              <a:t>의 인덱스가 </a:t>
            </a:r>
            <a:r>
              <a:rPr lang="en-US" altLang="ko-KR" sz="1800" dirty="0"/>
              <a:t>0, '</a:t>
            </a:r>
            <a:r>
              <a:rPr lang="ko-KR" altLang="ko-KR" sz="1800" dirty="0"/>
              <a:t>줄거리</a:t>
            </a:r>
            <a:r>
              <a:rPr lang="en-US" altLang="ko-KR" sz="1800" dirty="0"/>
              <a:t>'=123, '</a:t>
            </a:r>
            <a:r>
              <a:rPr lang="ko-KR" altLang="ko-KR" sz="1800" dirty="0"/>
              <a:t>좋았</a:t>
            </a:r>
            <a:r>
              <a:rPr lang="en-US" altLang="ko-KR" sz="1800" dirty="0"/>
              <a:t>' = 20, '</a:t>
            </a:r>
            <a:r>
              <a:rPr lang="ko-KR" altLang="ko-KR" sz="1800" dirty="0"/>
              <a:t>주인공</a:t>
            </a:r>
            <a:r>
              <a:rPr lang="en-US" altLang="ko-KR" sz="1800" dirty="0"/>
              <a:t>' = 500, '</a:t>
            </a:r>
            <a:r>
              <a:rPr lang="ko-KR" altLang="ko-KR" sz="1800" dirty="0"/>
              <a:t>엉망</a:t>
            </a:r>
            <a:r>
              <a:rPr lang="en-US" altLang="ko-KR" sz="1800" dirty="0"/>
              <a:t>'=200</a:t>
            </a:r>
            <a:r>
              <a:rPr lang="ko-KR" altLang="ko-KR" sz="1800" dirty="0"/>
              <a:t>의 인덱스를 갖는다고 하면 </a:t>
            </a:r>
            <a:endParaRPr lang="en-US" altLang="ko-KR" sz="1800" dirty="0" smtClean="0"/>
          </a:p>
          <a:p>
            <a:pPr lvl="3"/>
            <a:r>
              <a:rPr lang="ko-KR" altLang="ko-KR" sz="1600" b="1" dirty="0"/>
              <a:t>문서</a:t>
            </a:r>
            <a:r>
              <a:rPr lang="en-US" altLang="ko-KR" sz="1600" b="1" dirty="0"/>
              <a:t>1 = [0, 123, 20, 500, 200</a:t>
            </a:r>
            <a:r>
              <a:rPr lang="en-US" altLang="ko-KR" sz="1600" b="1" dirty="0" smtClean="0"/>
              <a:t>]</a:t>
            </a:r>
          </a:p>
          <a:p>
            <a:pPr lvl="2"/>
            <a:r>
              <a:rPr lang="ko-KR" altLang="ko-KR" sz="2000" dirty="0"/>
              <a:t>이러한 인덱스 정보를 사용해서 </a:t>
            </a:r>
            <a:r>
              <a:rPr lang="en-US" altLang="ko-KR" sz="2000" dirty="0"/>
              <a:t>one-hot </a:t>
            </a:r>
            <a:r>
              <a:rPr lang="en-US" altLang="ko-KR" sz="2000" dirty="0" smtClean="0"/>
              <a:t>encoding </a:t>
            </a:r>
            <a:r>
              <a:rPr lang="ko-KR" altLang="en-US" sz="2000" dirty="0" smtClean="0"/>
              <a:t>수행</a:t>
            </a:r>
            <a:endParaRPr lang="en-US" altLang="ko-KR" sz="2000" dirty="0" smtClean="0"/>
          </a:p>
          <a:p>
            <a:pPr lvl="2"/>
            <a:r>
              <a:rPr lang="ko-KR" altLang="ko-KR" sz="2000" dirty="0"/>
              <a:t>각 문서는 원소의 수가 </a:t>
            </a:r>
            <a:r>
              <a:rPr lang="en-US" altLang="ko-KR" sz="2000" dirty="0"/>
              <a:t>1000</a:t>
            </a:r>
            <a:r>
              <a:rPr lang="ko-KR" altLang="ko-KR" sz="2000" dirty="0"/>
              <a:t>인 벡터로 변환</a:t>
            </a:r>
            <a:endParaRPr lang="en-US" altLang="ko-KR" sz="2000" dirty="0"/>
          </a:p>
          <a:p>
            <a:pPr lvl="2"/>
            <a:r>
              <a:rPr lang="ko-KR" altLang="ko-KR" sz="2000" dirty="0" smtClean="0"/>
              <a:t>해당 </a:t>
            </a:r>
            <a:r>
              <a:rPr lang="ko-KR" altLang="ko-KR" sz="2000" dirty="0"/>
              <a:t>단어가 위치하는 자리의 원소값만을 </a:t>
            </a:r>
            <a:r>
              <a:rPr lang="en-US" altLang="ko-KR" sz="2000" dirty="0"/>
              <a:t>1</a:t>
            </a:r>
            <a:r>
              <a:rPr lang="ko-KR" altLang="ko-KR" sz="2000" dirty="0"/>
              <a:t>로하고 나머지 원소의 값은 </a:t>
            </a:r>
            <a:r>
              <a:rPr lang="en-US" altLang="ko-KR" sz="2000" dirty="0"/>
              <a:t>0</a:t>
            </a:r>
            <a:r>
              <a:rPr lang="ko-KR" altLang="ko-KR" sz="2000" dirty="0"/>
              <a:t>을 갖는 벡터로 </a:t>
            </a:r>
            <a:r>
              <a:rPr lang="ko-KR" altLang="ko-KR" sz="2000" dirty="0" smtClean="0"/>
              <a:t>표현</a:t>
            </a:r>
            <a:endParaRPr lang="ko-KR" altLang="ko-KR" sz="2000" dirty="0"/>
          </a:p>
          <a:p>
            <a:pPr lvl="3"/>
            <a:endParaRPr lang="ko-KR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19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FNN</a:t>
            </a:r>
            <a:r>
              <a:rPr lang="ko-KR" altLang="en-US" dirty="0"/>
              <a:t>을 이용한 </a:t>
            </a:r>
            <a:r>
              <a:rPr lang="en-US" altLang="ko-KR" dirty="0"/>
              <a:t>Sentiment analysis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문서를 숫자로 표현하기 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67000"/>
            <a:ext cx="5874703" cy="31775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76910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FNN</a:t>
            </a:r>
            <a:r>
              <a:rPr lang="ko-KR" altLang="en-US" dirty="0"/>
              <a:t>을 이용한 </a:t>
            </a:r>
            <a:r>
              <a:rPr lang="en-US" altLang="ko-KR" dirty="0"/>
              <a:t>Sentiment analysis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신경망을 이용한 텍스트 분석에서의 문서 표현 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문서의 벡터화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전통적인 기계학습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로지스틱회귀모형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Bag of Words </a:t>
            </a:r>
            <a:r>
              <a:rPr lang="ko-KR" altLang="en-US" dirty="0" smtClean="0"/>
              <a:t>모형과 </a:t>
            </a:r>
            <a:r>
              <a:rPr lang="en-US" altLang="ko-KR" dirty="0" smtClean="0"/>
              <a:t>n-gram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신경망에서는 사용하지 않는다</a:t>
            </a:r>
            <a:r>
              <a:rPr lang="en-US" altLang="ko-KR" dirty="0" smtClean="0"/>
              <a:t>!! </a:t>
            </a:r>
          </a:p>
          <a:p>
            <a:pPr lvl="2"/>
            <a:r>
              <a:rPr lang="ko-KR" altLang="ko-KR" dirty="0"/>
              <a:t>필터 등을 사용해서 연속된 단어들</a:t>
            </a:r>
            <a:r>
              <a:rPr lang="en-US" altLang="ko-KR" dirty="0"/>
              <a:t> (</a:t>
            </a:r>
            <a:r>
              <a:rPr lang="ko-KR" altLang="ko-KR" dirty="0"/>
              <a:t>혹은 문자들</a:t>
            </a:r>
            <a:r>
              <a:rPr lang="en-US" altLang="ko-KR" dirty="0"/>
              <a:t>)</a:t>
            </a:r>
            <a:r>
              <a:rPr lang="ko-KR" altLang="ko-KR" dirty="0"/>
              <a:t>의 순서를 파악해서 그 안에 숨겨진 내용을 추출할 수 있기 때문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580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FNN</a:t>
            </a:r>
            <a:r>
              <a:rPr lang="ko-KR" altLang="en-US" dirty="0"/>
              <a:t>을 이용한 </a:t>
            </a:r>
            <a:r>
              <a:rPr lang="en-US" altLang="ko-KR" dirty="0"/>
              <a:t>Sentiment analysis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신경망의 구조 결정하기 </a:t>
            </a:r>
            <a:r>
              <a:rPr lang="en-US" altLang="ko-KR" sz="2800" dirty="0" smtClean="0"/>
              <a:t>(cont’d)</a:t>
            </a:r>
          </a:p>
          <a:p>
            <a:pPr lvl="1"/>
            <a:r>
              <a:rPr lang="ko-KR" altLang="en-US" sz="2400" dirty="0" smtClean="0"/>
              <a:t>은닉층의 수 </a:t>
            </a:r>
            <a:r>
              <a:rPr lang="en-US" altLang="ko-KR" sz="2400" dirty="0" smtClean="0"/>
              <a:t>&amp; </a:t>
            </a:r>
            <a:r>
              <a:rPr lang="ko-KR" altLang="en-US" sz="2400" dirty="0" smtClean="0"/>
              <a:t>은닉노드의 수</a:t>
            </a:r>
            <a:endParaRPr lang="en-US" altLang="ko-KR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320" y="3118168"/>
            <a:ext cx="4932680" cy="31254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7065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FNN</a:t>
            </a:r>
            <a:r>
              <a:rPr lang="ko-KR" altLang="en-US" dirty="0"/>
              <a:t>을 이용한 </a:t>
            </a:r>
            <a:r>
              <a:rPr lang="en-US" altLang="ko-KR" dirty="0"/>
              <a:t>Sentiment analysis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 smtClean="0"/>
                  <a:t>출력노드에서 출력되는 값</a:t>
                </a:r>
                <a:endParaRPr lang="en-US" altLang="ko-KR" sz="2800" dirty="0" smtClean="0"/>
              </a:p>
              <a:p>
                <a:pPr lvl="1"/>
                <a:r>
                  <a:rPr lang="ko-KR" altLang="en-US" sz="2400" dirty="0" smtClean="0"/>
                  <a:t>활성화함수</a:t>
                </a:r>
                <a:r>
                  <a:rPr lang="en-US" altLang="ko-KR" sz="2400" dirty="0" smtClean="0"/>
                  <a:t>: </a:t>
                </a:r>
                <a:r>
                  <a:rPr lang="en-US" altLang="ko-KR" sz="2400" dirty="0" err="1" smtClean="0"/>
                  <a:t>Softmax</a:t>
                </a:r>
                <a:r>
                  <a:rPr lang="en-US" altLang="ko-KR" sz="2400" dirty="0" smtClean="0"/>
                  <a:t> </a:t>
                </a:r>
                <a:r>
                  <a:rPr lang="ko-KR" altLang="en-US" sz="2400" dirty="0" smtClean="0"/>
                  <a:t>함수</a:t>
                </a:r>
                <a:endParaRPr lang="en-US" altLang="ko-KR" sz="24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ko-KR" altLang="ko-KR" sz="2000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ko-KR" sz="1800" dirty="0"/>
                  <a:t>는 </a:t>
                </a:r>
                <a:r>
                  <a:rPr lang="en-US" altLang="ko-KR" sz="1800" dirty="0" err="1"/>
                  <a:t>i</a:t>
                </a:r>
                <a:r>
                  <a:rPr lang="en-US" altLang="ko-KR" sz="1800" dirty="0"/>
                  <a:t> </a:t>
                </a:r>
                <a:r>
                  <a:rPr lang="ko-KR" altLang="ko-KR" sz="1800" dirty="0"/>
                  <a:t>번째 출력 노드에 입력되는 </a:t>
                </a:r>
                <a:r>
                  <a:rPr lang="ko-KR" altLang="ko-KR" sz="1800" dirty="0" smtClean="0"/>
                  <a:t>입력값</a:t>
                </a:r>
                <a:endParaRPr lang="en-US" altLang="ko-KR" sz="1800" dirty="0" smtClean="0"/>
              </a:p>
              <a:p>
                <a:pPr lvl="1"/>
                <a:r>
                  <a:rPr lang="ko-KR" altLang="en-US" sz="2400" dirty="0" smtClean="0"/>
                  <a:t>출력노드의 수 </a:t>
                </a:r>
                <a:r>
                  <a:rPr lang="en-US" altLang="ko-KR" sz="2400" dirty="0" smtClean="0"/>
                  <a:t>= 2</a:t>
                </a:r>
                <a:r>
                  <a:rPr lang="ko-KR" altLang="en-US" sz="2400" dirty="0" smtClean="0"/>
                  <a:t>인 경우</a:t>
                </a:r>
                <a:endParaRPr lang="en-US" altLang="ko-KR" sz="2400" dirty="0" smtClean="0"/>
              </a:p>
              <a:p>
                <a:pPr lvl="2"/>
                <a:r>
                  <a:rPr lang="ko-KR" altLang="en-US" sz="2000" dirty="0" smtClean="0"/>
                  <a:t>첫번째 노드에서 출력되는 값</a:t>
                </a:r>
                <a:r>
                  <a:rPr lang="en-US" altLang="ko-KR" sz="2000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altLang="ko-KR" sz="2000" dirty="0" smtClean="0"/>
              </a:p>
              <a:p>
                <a:pPr lvl="3"/>
                <a:r>
                  <a:rPr lang="en-US" altLang="ko-KR" sz="1800" dirty="0" smtClean="0"/>
                  <a:t>P(y=0)</a:t>
                </a:r>
                <a:r>
                  <a:rPr lang="ko-KR" altLang="en-US" sz="1800" dirty="0" smtClean="0"/>
                  <a:t>을 의미</a:t>
                </a:r>
                <a:endParaRPr lang="ko-KR" altLang="ko-KR" sz="1800" dirty="0"/>
              </a:p>
              <a:p>
                <a:pPr lvl="2"/>
                <a:r>
                  <a:rPr lang="ko-KR" altLang="en-US" sz="2000" dirty="0" smtClean="0"/>
                  <a:t>두번째 노드에서 출력되는 값</a:t>
                </a:r>
                <a:r>
                  <a:rPr lang="en-US" altLang="ko-KR" sz="2000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altLang="ko-KR" sz="2000" dirty="0" smtClean="0"/>
              </a:p>
              <a:p>
                <a:pPr lvl="3"/>
                <a:r>
                  <a:rPr lang="en-US" altLang="ko-KR" sz="1600" dirty="0" smtClean="0"/>
                  <a:t>P(y=1)</a:t>
                </a:r>
                <a:r>
                  <a:rPr lang="ko-KR" altLang="en-US" sz="1600" dirty="0" smtClean="0"/>
                  <a:t>을 의미</a:t>
                </a:r>
                <a:endParaRPr lang="ko-KR" altLang="ko-KR" sz="1600" dirty="0"/>
              </a:p>
              <a:p>
                <a:pPr lvl="2"/>
                <a:endParaRPr lang="ko-KR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4" t="-1630" b="-14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6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FNN</a:t>
            </a:r>
            <a:r>
              <a:rPr lang="ko-KR" altLang="en-US" dirty="0" smtClean="0"/>
              <a:t>을 이용한 회귀문제 분석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Boston housing price </a:t>
            </a:r>
            <a:r>
              <a:rPr lang="ko-KR" altLang="en-US" sz="2400" dirty="0" smtClean="0"/>
              <a:t>예측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Dataset</a:t>
            </a:r>
          </a:p>
          <a:p>
            <a:pPr lvl="2"/>
            <a:r>
              <a:rPr lang="ko-KR" altLang="en-US" sz="1600" dirty="0" smtClean="0"/>
              <a:t>설명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smtClean="0">
                <a:hlinkClick r:id="rId2"/>
              </a:rPr>
              <a:t>www.kaggle.com/c/boston-housing</a:t>
            </a:r>
            <a:r>
              <a:rPr lang="en-US" altLang="ko-KR" sz="1600" dirty="0" smtClean="0"/>
              <a:t> </a:t>
            </a:r>
          </a:p>
          <a:p>
            <a:pPr lvl="2"/>
            <a:r>
              <a:rPr lang="ko-KR" altLang="en-US" sz="1600" dirty="0" smtClean="0"/>
              <a:t>종속변수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도시 집값의 </a:t>
            </a:r>
            <a:r>
              <a:rPr lang="en-US" altLang="ko-KR" sz="1600" dirty="0" smtClean="0"/>
              <a:t>median </a:t>
            </a:r>
          </a:p>
          <a:p>
            <a:pPr lvl="2"/>
            <a:r>
              <a:rPr lang="ko-KR" altLang="en-US" sz="1600" dirty="0" smtClean="0"/>
              <a:t>독립변수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도시의 특성 관련 </a:t>
            </a:r>
            <a:r>
              <a:rPr lang="en-US" altLang="ko-KR" sz="1600" dirty="0" smtClean="0"/>
              <a:t>13</a:t>
            </a:r>
            <a:r>
              <a:rPr lang="ko-KR" altLang="en-US" sz="1600" dirty="0" smtClean="0"/>
              <a:t>개 변수</a:t>
            </a:r>
            <a:endParaRPr lang="en-US" altLang="ko-KR" sz="1600" dirty="0" smtClean="0"/>
          </a:p>
          <a:p>
            <a:pPr lvl="3"/>
            <a:r>
              <a:rPr lang="ko-KR" altLang="en-US" sz="1200" dirty="0" smtClean="0"/>
              <a:t>예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범죄율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연령 등</a:t>
            </a:r>
            <a:endParaRPr lang="en-US" altLang="ko-KR" sz="1200" dirty="0"/>
          </a:p>
          <a:p>
            <a:pPr lvl="1"/>
            <a:r>
              <a:rPr lang="ko-KR" altLang="en-US" sz="2000" dirty="0" smtClean="0"/>
              <a:t>사용 방법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선형회귀모형</a:t>
            </a:r>
            <a:endParaRPr lang="en-US" altLang="ko-KR" sz="1800" dirty="0" smtClean="0"/>
          </a:p>
          <a:p>
            <a:pPr lvl="3"/>
            <a:r>
              <a:rPr lang="en-US" altLang="ko-KR" sz="1600" dirty="0" smtClean="0"/>
              <a:t>from </a:t>
            </a:r>
            <a:r>
              <a:rPr lang="en-US" altLang="ko-KR" sz="1600" dirty="0" err="1" smtClean="0"/>
              <a:t>sklearn</a:t>
            </a:r>
            <a:endParaRPr lang="en-US" altLang="ko-KR" sz="1600" dirty="0" smtClean="0"/>
          </a:p>
          <a:p>
            <a:pPr lvl="4"/>
            <a:r>
              <a:rPr lang="en-US" altLang="ko-KR" sz="1600" dirty="0" err="1" smtClean="0"/>
              <a:t>LinearRegression</a:t>
            </a:r>
            <a:r>
              <a:rPr lang="en-US" altLang="ko-KR" sz="1600" dirty="0" smtClean="0"/>
              <a:t>, Lasso, Ridge</a:t>
            </a:r>
          </a:p>
          <a:p>
            <a:pPr lvl="2"/>
            <a:r>
              <a:rPr lang="ko-KR" altLang="en-US" sz="1800" dirty="0" smtClean="0"/>
              <a:t>신경망</a:t>
            </a:r>
            <a:endParaRPr lang="en-US" altLang="ko-KR" sz="1800" dirty="0" smtClean="0"/>
          </a:p>
          <a:p>
            <a:pPr lvl="3"/>
            <a:r>
              <a:rPr lang="en-US" altLang="ko-KR" sz="1400" dirty="0" smtClean="0"/>
              <a:t>FNN</a:t>
            </a:r>
          </a:p>
          <a:p>
            <a:pPr marL="1371600" lvl="3" indent="0">
              <a:buNone/>
            </a:pPr>
            <a:endParaRPr lang="en-US" altLang="ko-KR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208535"/>
            <a:ext cx="2895600" cy="457200"/>
          </a:xfrm>
        </p:spPr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674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FNN</a:t>
            </a:r>
            <a:r>
              <a:rPr lang="ko-KR" altLang="en-US" dirty="0"/>
              <a:t>을 이용한 </a:t>
            </a:r>
            <a:r>
              <a:rPr lang="en-US" altLang="ko-KR" dirty="0"/>
              <a:t>Sentiment analysis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 smtClean="0"/>
                  <a:t>비용함수</a:t>
                </a:r>
                <a:endParaRPr lang="en-US" altLang="ko-KR" sz="2800" dirty="0" smtClean="0"/>
              </a:p>
              <a:p>
                <a:pPr lvl="1"/>
                <a:r>
                  <a:rPr lang="ko-KR" altLang="en-US" sz="2400" dirty="0" smtClean="0"/>
                  <a:t>교차엔트로피</a:t>
                </a:r>
                <a:endParaRPr lang="en-US" altLang="ko-KR" sz="24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ko-KR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altLang="ko-KR" sz="2000" dirty="0" smtClean="0"/>
              </a:p>
              <a:p>
                <a:pPr lvl="2"/>
                <a:r>
                  <a:rPr lang="ko-KR" altLang="en-US" sz="2000" dirty="0" smtClean="0"/>
                  <a:t>즉</a:t>
                </a:r>
                <a:r>
                  <a:rPr lang="en-US" altLang="ko-KR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altLang="ko-KR" sz="2000" dirty="0" smtClean="0"/>
              </a:p>
              <a:p>
                <a:r>
                  <a:rPr lang="ko-KR" altLang="en-US" sz="2800" dirty="0" smtClean="0"/>
                  <a:t>파이썬 코드</a:t>
                </a:r>
                <a:endParaRPr lang="en-US" altLang="ko-KR" sz="2800" dirty="0" smtClean="0"/>
              </a:p>
              <a:p>
                <a:pPr lvl="1"/>
                <a:r>
                  <a:rPr lang="en-US" altLang="ko-KR" sz="2400" dirty="0" err="1" smtClean="0"/>
                  <a:t>FNN_text_sentiment.ipynb</a:t>
                </a:r>
                <a:r>
                  <a:rPr lang="en-US" altLang="ko-KR" sz="2400" dirty="0" smtClean="0"/>
                  <a:t> </a:t>
                </a:r>
                <a:r>
                  <a:rPr lang="ko-KR" altLang="en-US" sz="2400" dirty="0" smtClean="0"/>
                  <a:t>참고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4" t="-1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91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2EBF-E30C-475C-A29D-C92F89BC3C2E}" type="datetime1">
              <a:rPr lang="en-US" smtClean="0"/>
              <a:t>9/10/2023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FNN</a:t>
            </a:r>
            <a:r>
              <a:rPr lang="ko-KR" altLang="en-US" dirty="0" smtClean="0"/>
              <a:t>을 이용한 회귀문제 분석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Boston housing price </a:t>
            </a:r>
            <a:r>
              <a:rPr lang="ko-KR" altLang="en-US" sz="2400" dirty="0" smtClean="0"/>
              <a:t>예측 </a:t>
            </a:r>
            <a:r>
              <a:rPr lang="en-US" altLang="ko-KR" sz="2400" dirty="0" smtClean="0"/>
              <a:t>(cont’d)</a:t>
            </a:r>
          </a:p>
          <a:p>
            <a:pPr lvl="1"/>
            <a:r>
              <a:rPr lang="en-US" altLang="ko-KR" sz="2200" dirty="0" smtClean="0"/>
              <a:t>FNN</a:t>
            </a:r>
          </a:p>
          <a:p>
            <a:pPr lvl="2"/>
            <a:r>
              <a:rPr lang="en-US" altLang="ko-KR" sz="2000" dirty="0" smtClean="0"/>
              <a:t>The first thing to do?</a:t>
            </a:r>
          </a:p>
          <a:p>
            <a:pPr lvl="3"/>
            <a:r>
              <a:rPr lang="en-US" altLang="ko-KR" sz="1600" dirty="0" smtClean="0"/>
              <a:t>You need to decide the model architecture!</a:t>
            </a:r>
          </a:p>
          <a:p>
            <a:pPr lvl="3"/>
            <a:r>
              <a:rPr lang="en-US" altLang="ko-KR" sz="1600" dirty="0" smtClean="0"/>
              <a:t>For this case, let’s assume that you want to use</a:t>
            </a:r>
          </a:p>
          <a:p>
            <a:pPr lvl="4"/>
            <a:r>
              <a:rPr lang="en-US" altLang="ko-KR" sz="1600" dirty="0" smtClean="0"/>
              <a:t>Two hidden layers</a:t>
            </a:r>
          </a:p>
          <a:p>
            <a:pPr lvl="4"/>
            <a:r>
              <a:rPr lang="en-US" altLang="ko-KR" sz="1600" dirty="0" smtClean="0"/>
              <a:t># of nodes in the 1</a:t>
            </a:r>
            <a:r>
              <a:rPr lang="en-US" altLang="ko-KR" sz="1600" baseline="30000" dirty="0" smtClean="0"/>
              <a:t>st</a:t>
            </a:r>
            <a:r>
              <a:rPr lang="en-US" altLang="ko-KR" sz="1600" dirty="0" smtClean="0"/>
              <a:t> hidden layer = 64</a:t>
            </a:r>
          </a:p>
          <a:p>
            <a:pPr lvl="4"/>
            <a:r>
              <a:rPr lang="en-US" altLang="ko-KR" sz="1600" dirty="0"/>
              <a:t># of nodes in the </a:t>
            </a:r>
            <a:r>
              <a:rPr lang="en-US" altLang="ko-KR" sz="1600" dirty="0" smtClean="0"/>
              <a:t>2</a:t>
            </a:r>
            <a:r>
              <a:rPr lang="en-US" altLang="ko-KR" sz="1600" baseline="30000" dirty="0" smtClean="0"/>
              <a:t>nd</a:t>
            </a:r>
            <a:r>
              <a:rPr lang="en-US" altLang="ko-KR" sz="1600" dirty="0" smtClean="0"/>
              <a:t> hidden </a:t>
            </a:r>
            <a:r>
              <a:rPr lang="en-US" altLang="ko-KR" sz="1600" dirty="0"/>
              <a:t>layer = </a:t>
            </a:r>
            <a:r>
              <a:rPr lang="en-US" altLang="ko-KR" sz="1600" dirty="0" smtClean="0"/>
              <a:t>64</a:t>
            </a:r>
          </a:p>
          <a:p>
            <a:pPr lvl="2"/>
            <a:r>
              <a:rPr lang="en-US" altLang="ko-KR" sz="2000" b="1" u="sng" dirty="0" smtClean="0"/>
              <a:t>What about the # of nodes in the input and output layers?</a:t>
            </a:r>
            <a:endParaRPr lang="en-US" altLang="ko-KR" sz="2000" b="1" u="sng" dirty="0"/>
          </a:p>
          <a:p>
            <a:pPr lvl="4"/>
            <a:endParaRPr lang="en-US" altLang="ko-KR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39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FNN</a:t>
            </a:r>
            <a:r>
              <a:rPr lang="ko-KR" altLang="en-US" dirty="0"/>
              <a:t>을 이용한 회귀문제 분석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Boston housing price </a:t>
            </a:r>
            <a:r>
              <a:rPr lang="ko-KR" altLang="en-US" sz="2400" dirty="0"/>
              <a:t>예측 </a:t>
            </a:r>
            <a:r>
              <a:rPr lang="en-US" altLang="ko-KR" sz="2400" dirty="0"/>
              <a:t>(cont’d)</a:t>
            </a:r>
          </a:p>
          <a:p>
            <a:pPr lvl="1"/>
            <a:r>
              <a:rPr lang="en-US" altLang="ko-KR" sz="2000" dirty="0" err="1" smtClean="0"/>
              <a:t>FNN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50" y="2590800"/>
            <a:ext cx="5149850" cy="36528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771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FNN</a:t>
            </a:r>
            <a:r>
              <a:rPr lang="ko-KR" altLang="en-US" dirty="0"/>
              <a:t>을 이용한 </a:t>
            </a:r>
            <a:r>
              <a:rPr lang="ko-KR" altLang="en-US" dirty="0" smtClean="0"/>
              <a:t>회귀문제 </a:t>
            </a:r>
            <a:r>
              <a:rPr lang="ko-KR" altLang="en-US" dirty="0"/>
              <a:t>분석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층을 쌓는 법 </a:t>
            </a:r>
            <a:r>
              <a:rPr lang="en-US" altLang="ko-KR" sz="2800" dirty="0" smtClean="0"/>
              <a:t>using </a:t>
            </a:r>
            <a:r>
              <a:rPr lang="en-US" altLang="ko-KR" sz="2800" dirty="0" err="1" smtClean="0"/>
              <a:t>Keras</a:t>
            </a:r>
            <a:endParaRPr lang="en-US" altLang="ko-KR" sz="1400" dirty="0"/>
          </a:p>
          <a:p>
            <a:pPr lvl="1"/>
            <a:r>
              <a:rPr lang="en-US" altLang="ko-KR" sz="2400" dirty="0"/>
              <a:t>Sequential API</a:t>
            </a:r>
          </a:p>
          <a:p>
            <a:pPr lvl="2"/>
            <a:r>
              <a:rPr lang="en-US" altLang="ko-KR" sz="2000" dirty="0">
                <a:hlinkClick r:id="rId2"/>
              </a:rPr>
              <a:t>https://</a:t>
            </a:r>
            <a:r>
              <a:rPr lang="en-US" altLang="ko-KR" sz="2000" dirty="0" err="1">
                <a:hlinkClick r:id="rId2"/>
              </a:rPr>
              <a:t>keras.io</a:t>
            </a:r>
            <a:r>
              <a:rPr lang="en-US" altLang="ko-KR" sz="2000" dirty="0">
                <a:hlinkClick r:id="rId2"/>
              </a:rPr>
              <a:t>/guides/</a:t>
            </a:r>
            <a:r>
              <a:rPr lang="en-US" altLang="ko-KR" sz="2000" dirty="0" err="1">
                <a:hlinkClick r:id="rId2"/>
              </a:rPr>
              <a:t>sequential_model</a:t>
            </a:r>
            <a:r>
              <a:rPr lang="en-US" altLang="ko-KR" sz="2000" dirty="0" smtClean="0">
                <a:hlinkClick r:id="rId2"/>
              </a:rPr>
              <a:t>/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Sequential class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add() </a:t>
            </a:r>
            <a:r>
              <a:rPr lang="ko-KR" altLang="en-US" sz="2000" smtClean="0"/>
              <a:t>함수를 순차적으로 추가해 주는 방식</a:t>
            </a:r>
            <a:endParaRPr lang="en-US" altLang="ko-KR" sz="2000" dirty="0"/>
          </a:p>
          <a:p>
            <a:pPr lvl="1"/>
            <a:r>
              <a:rPr lang="en-US" altLang="ko-KR" sz="2400" dirty="0"/>
              <a:t>Functional API</a:t>
            </a:r>
          </a:p>
          <a:p>
            <a:pPr lvl="2"/>
            <a:r>
              <a:rPr lang="en-US" altLang="ko-KR" sz="2000" dirty="0">
                <a:hlinkClick r:id="rId3"/>
              </a:rPr>
              <a:t>https://keras.io/guides/functional_api/</a:t>
            </a:r>
            <a:endParaRPr lang="en-US" altLang="ko-KR" sz="2000" dirty="0"/>
          </a:p>
          <a:p>
            <a:pPr lvl="2"/>
            <a:r>
              <a:rPr lang="en-US" altLang="ko-KR" sz="2000" dirty="0">
                <a:hlinkClick r:id="rId4"/>
              </a:rPr>
              <a:t>https://machinelearningmastery.com/keras-functional-api-deep-learning/</a:t>
            </a:r>
            <a:endParaRPr lang="ko-KR" altLang="en-US" sz="2000" dirty="0"/>
          </a:p>
          <a:p>
            <a:endParaRPr lang="ko-KR" alt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4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FNN</a:t>
            </a:r>
            <a:r>
              <a:rPr lang="ko-KR" altLang="en-US" dirty="0"/>
              <a:t>을 이용한 </a:t>
            </a:r>
            <a:r>
              <a:rPr lang="ko-KR" altLang="en-US" dirty="0" smtClean="0"/>
              <a:t>회귀문제 </a:t>
            </a:r>
            <a:r>
              <a:rPr lang="ko-KR" altLang="en-US" dirty="0"/>
              <a:t>분석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Python code</a:t>
            </a:r>
          </a:p>
          <a:p>
            <a:pPr lvl="1"/>
            <a:r>
              <a:rPr lang="en-US" altLang="ko-KR" sz="2400" dirty="0" err="1" smtClean="0"/>
              <a:t>FNN_housing_example_SGD.ipynb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참고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8C67-8835-4F07-B55C-AB2567BF53D6}" type="datetime1">
              <a:rPr lang="en-US" altLang="ko-KR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3122612"/>
            <a:ext cx="807720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model = models.Sequential()</a:t>
            </a:r>
          </a:p>
          <a:p>
            <a:r>
              <a:rPr lang="ko-KR" altLang="en-US" sz="1600" dirty="0"/>
              <a:t># 입력층을 별도로 추가하지 않는다!</a:t>
            </a:r>
          </a:p>
          <a:p>
            <a:r>
              <a:rPr lang="ko-KR" altLang="en-US" sz="1600" dirty="0"/>
              <a:t>model.add(layers.Dense(64, activation = 'relu', input_shape=(train_data.shape[1],)))</a:t>
            </a:r>
          </a:p>
          <a:p>
            <a:r>
              <a:rPr lang="ko-KR" altLang="en-US" sz="1600" dirty="0"/>
              <a:t>model.add(layers.Dense(64, activation = 'relu'))</a:t>
            </a:r>
          </a:p>
          <a:p>
            <a:r>
              <a:rPr lang="ko-KR" altLang="en-US" sz="1600" dirty="0"/>
              <a:t>model.add(layers.Dense(1))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4598451"/>
            <a:ext cx="7446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우리가 사용하는 은닉층과 출력층을 </a:t>
            </a:r>
            <a:r>
              <a:rPr lang="en-US" altLang="ko-KR" dirty="0" err="1" smtClean="0"/>
              <a:t>Keras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Dense layer</a:t>
            </a:r>
            <a:r>
              <a:rPr lang="ko-KR" altLang="en-US" dirty="0" smtClean="0"/>
              <a:t>라고 표현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658385" y="1864112"/>
            <a:ext cx="2767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첫번째 은닉층에서는 관측치의 입력 형태를 지정해줘야 함</a:t>
            </a:r>
            <a:endParaRPr lang="ko-KR" altLang="en-US" sz="1400" dirty="0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 bwMode="auto">
          <a:xfrm>
            <a:off x="7042150" y="2387332"/>
            <a:ext cx="273050" cy="11048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3805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FNN</a:t>
            </a:r>
            <a:r>
              <a:rPr lang="ko-KR" altLang="en-US" dirty="0"/>
              <a:t>을 이용한 회귀문제 분석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err="1" smtClean="0"/>
              <a:t>model.summary</a:t>
            </a:r>
            <a:r>
              <a:rPr lang="en-US" altLang="ko-KR" sz="2800" dirty="0" smtClean="0"/>
              <a:t>()</a:t>
            </a:r>
            <a:endParaRPr lang="ko-KR" alt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590801"/>
            <a:ext cx="5751899" cy="365283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6096000" y="3810000"/>
            <a:ext cx="1066800" cy="13716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625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30366</TotalTime>
  <Words>1443</Words>
  <Application>Microsoft Office PowerPoint</Application>
  <PresentationFormat>On-screen Show (4:3)</PresentationFormat>
  <Paragraphs>387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맑은 고딕</vt:lpstr>
      <vt:lpstr>Arial</vt:lpstr>
      <vt:lpstr>Calibri</vt:lpstr>
      <vt:lpstr>Cambria Math</vt:lpstr>
      <vt:lpstr>Tahoma</vt:lpstr>
      <vt:lpstr>Times New Roman</vt:lpstr>
      <vt:lpstr>Wingdings</vt:lpstr>
      <vt:lpstr>01013022</vt:lpstr>
      <vt:lpstr>Deep learning: Python coding 해보기</vt:lpstr>
      <vt:lpstr>Python coding 해보기</vt:lpstr>
      <vt:lpstr>FNN을 이용한 회귀문제 분석</vt:lpstr>
      <vt:lpstr>FNN을 이용한 회귀문제 분석</vt:lpstr>
      <vt:lpstr>FNN을 이용한 회귀문제 분석</vt:lpstr>
      <vt:lpstr>FNN을 이용한 회귀문제 분석</vt:lpstr>
      <vt:lpstr>FNN을 이용한 회귀문제 분석</vt:lpstr>
      <vt:lpstr>FNN을 이용한 회귀문제 분석</vt:lpstr>
      <vt:lpstr>FNN을 이용한 회귀문제 분석</vt:lpstr>
      <vt:lpstr>FNN을 이용한 회귀문제 분석</vt:lpstr>
      <vt:lpstr>FNN을 이용한 회귀문제 분석</vt:lpstr>
      <vt:lpstr>FNN을 이용한 회귀문제 분석</vt:lpstr>
      <vt:lpstr>FNN을 이용한 회귀문제 분석</vt:lpstr>
      <vt:lpstr>FNN을 이용한 이미지 분류</vt:lpstr>
      <vt:lpstr>비정형 데이터</vt:lpstr>
      <vt:lpstr>비정형 데이터</vt:lpstr>
      <vt:lpstr>FNN을 이용한 이미지 분류</vt:lpstr>
      <vt:lpstr>FNN을 이용한 이미지 분류</vt:lpstr>
      <vt:lpstr>FNN을 이용한 이미지 분류</vt:lpstr>
      <vt:lpstr>FNN을 이용한 이미지 분류</vt:lpstr>
      <vt:lpstr>FNN을 이용한 이미지 분류</vt:lpstr>
      <vt:lpstr>FNN을 이용한 이미지 분류</vt:lpstr>
      <vt:lpstr>FNN을 이용한 이미지 분류</vt:lpstr>
      <vt:lpstr>FNN을 이용한 이미지 분류</vt:lpstr>
      <vt:lpstr>FNN을 이용한 이미지 분류</vt:lpstr>
      <vt:lpstr>FNN을 이용한 이미지 분류</vt:lpstr>
      <vt:lpstr>FNN을 이용한 이미지 분류</vt:lpstr>
      <vt:lpstr>FNN을 이용한 이미지 분류</vt:lpstr>
      <vt:lpstr>FNN을 이용한 이미지 분류</vt:lpstr>
      <vt:lpstr>FNN을 이용한 이미지 분류</vt:lpstr>
      <vt:lpstr>FNN을 이용한 Sentiment analysis</vt:lpstr>
      <vt:lpstr>FNN을 이용한 Sentiment analysis</vt:lpstr>
      <vt:lpstr>FNN을 이용한 Sentiment analysis</vt:lpstr>
      <vt:lpstr>FNN을 이용한 Sentiment analysis</vt:lpstr>
      <vt:lpstr>FNN을 이용한 Sentiment analysis</vt:lpstr>
      <vt:lpstr>FNN을 이용한 Sentiment analysis</vt:lpstr>
      <vt:lpstr>FNN을 이용한 Sentiment analysis</vt:lpstr>
      <vt:lpstr>FNN을 이용한 Sentiment analysis</vt:lpstr>
      <vt:lpstr>FNN을 이용한 Sentiment analysis</vt:lpstr>
      <vt:lpstr>FNN을 이용한 Sentiment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393</cp:revision>
  <dcterms:created xsi:type="dcterms:W3CDTF">2015-01-19T14:33:39Z</dcterms:created>
  <dcterms:modified xsi:type="dcterms:W3CDTF">2023-09-10T14:27:44Z</dcterms:modified>
</cp:coreProperties>
</file>