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5"/>
  </p:notesMasterIdLst>
  <p:sldIdLst>
    <p:sldId id="256" r:id="rId2"/>
    <p:sldId id="494" r:id="rId3"/>
    <p:sldId id="495" r:id="rId4"/>
    <p:sldId id="496" r:id="rId5"/>
    <p:sldId id="497" r:id="rId6"/>
    <p:sldId id="485" r:id="rId7"/>
    <p:sldId id="468" r:id="rId8"/>
    <p:sldId id="469" r:id="rId9"/>
    <p:sldId id="486" r:id="rId10"/>
    <p:sldId id="470" r:id="rId11"/>
    <p:sldId id="471" r:id="rId12"/>
    <p:sldId id="472" r:id="rId13"/>
    <p:sldId id="487" r:id="rId14"/>
    <p:sldId id="498" r:id="rId15"/>
    <p:sldId id="499" r:id="rId16"/>
    <p:sldId id="500" r:id="rId17"/>
    <p:sldId id="501" r:id="rId18"/>
    <p:sldId id="502" r:id="rId19"/>
    <p:sldId id="503" r:id="rId20"/>
    <p:sldId id="504" r:id="rId21"/>
    <p:sldId id="505" r:id="rId22"/>
    <p:sldId id="506" r:id="rId23"/>
    <p:sldId id="488" r:id="rId24"/>
    <p:sldId id="475" r:id="rId25"/>
    <p:sldId id="510" r:id="rId26"/>
    <p:sldId id="507" r:id="rId27"/>
    <p:sldId id="483" r:id="rId28"/>
    <p:sldId id="484" r:id="rId29"/>
    <p:sldId id="491" r:id="rId30"/>
    <p:sldId id="478" r:id="rId31"/>
    <p:sldId id="508" r:id="rId32"/>
    <p:sldId id="509" r:id="rId33"/>
    <p:sldId id="391" r:id="rId34"/>
  </p:sldIdLst>
  <p:sldSz cx="9144000" cy="6858000" type="screen4x3"/>
  <p:notesSz cx="6858000" cy="9144000"/>
  <p:custDataLst>
    <p:tags r:id="rId3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08"/>
    <p:restoredTop sz="93979" autoAdjust="0"/>
  </p:normalViewPr>
  <p:slideViewPr>
    <p:cSldViewPr>
      <p:cViewPr varScale="1">
        <p:scale>
          <a:sx n="95" d="100"/>
          <a:sy n="95" d="100"/>
        </p:scale>
        <p:origin x="1584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EF61E2-3B94-429A-B556-60A38F36CBB3}" type="datetimeFigureOut">
              <a:rPr lang="en-US" smtClean="0"/>
              <a:pPr/>
              <a:t>9/18/23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7F9376-9C26-4D8E-A786-07D622B5D5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017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7F9376-9C26-4D8E-A786-07D622B5D548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27718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35844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45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35847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48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5849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0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1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585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3585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35854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4D4D0B-1995-44CD-B30C-5599A9F948B0}" type="datetime1">
              <a:rPr lang="en-US" altLang="ko-KR" smtClean="0"/>
              <a:t>9/18/23</a:t>
            </a:fld>
            <a:endParaRPr lang="en-US"/>
          </a:p>
        </p:txBody>
      </p:sp>
      <p:sp>
        <p:nvSpPr>
          <p:cNvPr id="35855" name="Rectangle 15"/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altLang="ko-KR"/>
              <a:t>Deep learning</a:t>
            </a:r>
            <a:endParaRPr lang="en-US" dirty="0"/>
          </a:p>
        </p:txBody>
      </p:sp>
      <p:sp>
        <p:nvSpPr>
          <p:cNvPr id="35856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7946C13-5241-4BDF-B26C-C33122454FAF}" type="datetime1">
              <a:rPr lang="en-US" altLang="ko-KR" smtClean="0"/>
              <a:t>9/18/23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Deep learning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715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74BC48E-F7F3-4D51-BCC0-67A7CF30CA3C}" type="datetime1">
              <a:rPr lang="en-US" altLang="ko-KR" smtClean="0"/>
              <a:t>9/18/23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Deep learning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292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00DE219-A653-4BAD-9C95-729D4D923188}" type="datetime1">
              <a:rPr lang="en-US" altLang="ko-KR" smtClean="0"/>
              <a:t>9/18/23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Deep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749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8CA2F1F-7F1F-4A54-84EF-A42CB7F624A2}" type="datetime1">
              <a:rPr lang="en-US" altLang="ko-KR" smtClean="0"/>
              <a:t>9/18/23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Deep learning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497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42F43E7-38D2-4D3D-93B8-A8BDB43B3226}" type="datetime1">
              <a:rPr lang="en-US" altLang="ko-KR" smtClean="0"/>
              <a:t>9/18/23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Deep learning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960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3D1BB0E-EE54-4DEA-91EB-C23F69F26AF2}" type="datetime1">
              <a:rPr lang="en-US" altLang="ko-KR" smtClean="0"/>
              <a:t>9/18/23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Deep learning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823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D4FC47E-352B-4544-BD1C-40059A5B2F76}" type="datetime1">
              <a:rPr lang="en-US" altLang="ko-KR" smtClean="0"/>
              <a:t>9/18/23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Deep learning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14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4311DFC-BCF1-4647-A56D-9EF03A0964D9}" type="datetime1">
              <a:rPr lang="en-US" altLang="ko-KR" smtClean="0"/>
              <a:t>9/18/23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Deep learning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74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3206972-F349-441A-94A9-A47EA349CF60}" type="datetime1">
              <a:rPr lang="en-US" altLang="ko-KR" smtClean="0"/>
              <a:t>9/18/23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Deep learning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470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BC60F76-6AF5-4319-BAD0-D5520CE8F84F}" type="datetime1">
              <a:rPr lang="en-US" altLang="ko-KR" smtClean="0"/>
              <a:t>9/18/23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Deep learning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480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3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4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482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482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</a:defRPr>
            </a:lvl1pPr>
          </a:lstStyle>
          <a:p>
            <a:fld id="{69B9C71B-FE78-465F-B165-41E77C49A460}" type="datetime1">
              <a:rPr lang="en-US" altLang="ko-KR" smtClean="0"/>
              <a:t>9/18/23</a:t>
            </a:fld>
            <a:endParaRPr lang="en-US"/>
          </a:p>
        </p:txBody>
      </p:sp>
      <p:sp>
        <p:nvSpPr>
          <p:cNvPr id="3482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n-lt"/>
              </a:defRPr>
            </a:lvl1pPr>
          </a:lstStyle>
          <a:p>
            <a:r>
              <a:rPr lang="en-US" altLang="ko-KR"/>
              <a:t>Deep learning</a:t>
            </a:r>
            <a:endParaRPr lang="en-US"/>
          </a:p>
        </p:txBody>
      </p:sp>
      <p:sp>
        <p:nvSpPr>
          <p:cNvPr id="3482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</a:defRPr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ensorflow.org/api_docs/python/tf/keras/layers/Dropout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machinelearningmastery.com/how-to-stop-training-deep-neural-networks-at-the-right-time-using-early-stopping/" TargetMode="External"/><Relationship Id="rId2" Type="http://schemas.openxmlformats.org/officeDocument/2006/relationships/hyperlink" Target="https://www.tensorflow.org/api_docs/python/tf/keras/callbacks/EarlyStopping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achinecurve.com/index.php/2020/01/15/how-to-use-batch-normalization-with-keras/#batch-normalization-normalizes-layer-inputs-on-a-per-feature-basis" TargetMode="External"/><Relationship Id="rId2" Type="http://schemas.openxmlformats.org/officeDocument/2006/relationships/hyperlink" Target="https://keras.io/api/layers/normalization_layers/batch_normalization/" TargetMode="Externa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0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keras.io/api/layers/regularizers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신경망에서의 과적합 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990600" y="3886200"/>
            <a:ext cx="6781800" cy="1752600"/>
          </a:xfrm>
        </p:spPr>
        <p:txBody>
          <a:bodyPr/>
          <a:lstStyle/>
          <a:p>
            <a:pPr algn="r"/>
            <a:r>
              <a:rPr lang="en-US" dirty="0"/>
              <a:t>Sang Yup Lee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과적합 해소 방법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800" dirty="0"/>
              <a:t>Dropout</a:t>
            </a:r>
          </a:p>
          <a:p>
            <a:pPr lvl="1"/>
            <a:r>
              <a:rPr lang="ko-KR" altLang="en-US" sz="1600" dirty="0"/>
              <a:t>일부의 노드를 제외하고 학습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⇒</a:t>
            </a:r>
            <a:r>
              <a:rPr lang="en-US" altLang="ko-KR" sz="1600" dirty="0"/>
              <a:t> </a:t>
            </a:r>
            <a:r>
              <a:rPr lang="ko-KR" altLang="en-US" sz="1600" dirty="0"/>
              <a:t>즉</a:t>
            </a:r>
            <a:r>
              <a:rPr lang="en-US" altLang="ko-KR" sz="1600" dirty="0"/>
              <a:t>, </a:t>
            </a:r>
            <a:r>
              <a:rPr lang="ko-KR" altLang="en-US" sz="1600" dirty="0"/>
              <a:t>모형을 좀 더 단순하게 만든다</a:t>
            </a:r>
            <a:r>
              <a:rPr lang="en-US" altLang="ko-KR" sz="1600" dirty="0"/>
              <a:t>!</a:t>
            </a:r>
          </a:p>
          <a:p>
            <a:pPr lvl="1"/>
            <a:r>
              <a:rPr lang="en-US" altLang="ko-KR" sz="1600" dirty="0"/>
              <a:t>Random </a:t>
            </a:r>
            <a:r>
              <a:rPr lang="ko-KR" altLang="en-US" sz="1600" dirty="0"/>
              <a:t>하게 일부의 노드 제외</a:t>
            </a:r>
            <a:endParaRPr lang="en-US" altLang="ko-KR" sz="1600" dirty="0"/>
          </a:p>
          <a:p>
            <a:pPr lvl="2"/>
            <a:r>
              <a:rPr lang="ko-KR" altLang="en-US" sz="1400" dirty="0"/>
              <a:t>이렇게 하면 </a:t>
            </a:r>
            <a:r>
              <a:rPr lang="en-US" altLang="ko-KR" sz="1400" dirty="0"/>
              <a:t>generalization </a:t>
            </a:r>
            <a:r>
              <a:rPr lang="ko-KR" altLang="en-US" sz="1400" dirty="0"/>
              <a:t>성능이 더 높아짐</a:t>
            </a:r>
            <a:endParaRPr lang="en-US" altLang="ko-KR" sz="1400" dirty="0"/>
          </a:p>
          <a:p>
            <a:pPr lvl="1"/>
            <a:endParaRPr lang="ko-KR" altLang="en-US" sz="1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93688-084E-49E5-950A-7F9736153E8D}" type="datetime1">
              <a:rPr lang="en-US" altLang="ko-KR" smtClean="0"/>
              <a:t>9/18/23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Deep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0" y="3275571"/>
            <a:ext cx="4484620" cy="249407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609600" y="6019800"/>
            <a:ext cx="596509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/>
              <a:t>Srivastava et al. (2014). Dropout: a simple way to prevent neural networks from overfitting. </a:t>
            </a:r>
            <a:br>
              <a:rPr lang="en-US" altLang="ko-KR" sz="1100" dirty="0"/>
            </a:br>
            <a:r>
              <a:rPr lang="en-US" altLang="ko-KR" sz="1100" dirty="0"/>
              <a:t>The Journal of Machine Learning Research, 15(1), 1929–1958.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37761820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과적합 해소 방법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/>
              <a:t>Dropout (cont’d)</a:t>
            </a:r>
          </a:p>
          <a:p>
            <a:pPr lvl="1"/>
            <a:r>
              <a:rPr lang="en-US" altLang="ko-KR" sz="1600" dirty="0"/>
              <a:t>Training Phase: For each hidden layer, for each training sample, for each iteration, ignore (zero out) a random fraction, </a:t>
            </a:r>
            <a:r>
              <a:rPr lang="en-US" altLang="ko-KR" sz="1600" i="1" dirty="0"/>
              <a:t>p</a:t>
            </a:r>
            <a:r>
              <a:rPr lang="en-US" altLang="ko-KR" sz="1600" dirty="0"/>
              <a:t>, of nodes (and corresponding activations). =&gt; </a:t>
            </a:r>
            <a:r>
              <a:rPr lang="ko-KR" altLang="en-US" sz="1600" dirty="0"/>
              <a:t>학습을 할 때 마다 다른 형태의 네트워크가 사용된다는 것을 의미</a:t>
            </a:r>
            <a:endParaRPr lang="en-US" altLang="ko-KR" sz="1600" dirty="0"/>
          </a:p>
          <a:p>
            <a:pPr lvl="1"/>
            <a:r>
              <a:rPr lang="en-US" altLang="ko-KR" sz="1600" dirty="0"/>
              <a:t>Test </a:t>
            </a:r>
            <a:r>
              <a:rPr lang="ko-KR" altLang="en-US" sz="1600" dirty="0"/>
              <a:t>과정에서는 모든 노드들을 모두 사용하게 됨</a:t>
            </a:r>
            <a:r>
              <a:rPr lang="en-US" altLang="ko-KR" sz="1600" dirty="0"/>
              <a:t>. </a:t>
            </a:r>
            <a:r>
              <a:rPr lang="ko-KR" altLang="en-US" sz="1600" dirty="0"/>
              <a:t>이렇게 되면 각 노드에 입력되는 값이 커지는 문제 발생 </a:t>
            </a:r>
            <a:r>
              <a:rPr lang="en-US" altLang="ko-KR" sz="1600" dirty="0"/>
              <a:t>=&gt; </a:t>
            </a:r>
            <a:r>
              <a:rPr lang="ko-KR" altLang="en-US" sz="1600" dirty="0"/>
              <a:t>이를 해결하기 위해서 원래 파라미터 값에 </a:t>
            </a:r>
            <a:r>
              <a:rPr lang="en-US" altLang="ko-KR" sz="1600" dirty="0"/>
              <a:t>p</a:t>
            </a:r>
            <a:r>
              <a:rPr lang="ko-KR" altLang="en-US" sz="1600" dirty="0"/>
              <a:t>를 곱하여 사용</a:t>
            </a:r>
            <a:endParaRPr lang="ko-KR" altLang="ko-KR" sz="1200" dirty="0"/>
          </a:p>
          <a:p>
            <a:pPr lvl="1"/>
            <a:endParaRPr lang="en-US" altLang="ko-KR" sz="1800" dirty="0"/>
          </a:p>
          <a:p>
            <a:pPr lvl="1"/>
            <a:endParaRPr lang="ko-KR" alt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CB4AC2-1C9C-4C4F-A0D6-B5910B35C043}" type="datetime1">
              <a:rPr lang="en-US" altLang="ko-KR" smtClean="0"/>
              <a:t>9/18/23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Deep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11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4267200"/>
            <a:ext cx="5339926" cy="17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84068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과적합 해소 방법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/>
              <a:t>Dropout (cont’d)</a:t>
            </a:r>
          </a:p>
          <a:p>
            <a:pPr lvl="1"/>
            <a:r>
              <a:rPr lang="en-US" altLang="ko-KR" sz="2000" dirty="0"/>
              <a:t>In </a:t>
            </a:r>
            <a:r>
              <a:rPr lang="en-US" altLang="ko-KR" sz="2000" dirty="0" err="1"/>
              <a:t>Keras</a:t>
            </a:r>
            <a:endParaRPr lang="en-US" altLang="ko-KR" sz="2000" dirty="0"/>
          </a:p>
          <a:p>
            <a:pPr lvl="2"/>
            <a:r>
              <a:rPr lang="en-US" altLang="ko-KR" sz="1800" dirty="0">
                <a:hlinkClick r:id="rId2"/>
              </a:rPr>
              <a:t>https://www.tensorflow.org/api_docs/python/tf/keras/layers/Dropout</a:t>
            </a:r>
            <a:endParaRPr lang="en-US" altLang="ko-KR" sz="1800" dirty="0"/>
          </a:p>
          <a:p>
            <a:pPr lvl="1"/>
            <a:r>
              <a:rPr lang="en-US" altLang="ko-KR" sz="2000" dirty="0"/>
              <a:t>Python code: </a:t>
            </a:r>
            <a:r>
              <a:rPr lang="en-US" altLang="ko-KR" sz="2000" dirty="0" err="1"/>
              <a:t>FNN_housing_example_dropout.ipynb</a:t>
            </a:r>
            <a:endParaRPr lang="ko-KR" alt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BD97F-1FB5-4BDE-B720-C8DBE0EB3840}" type="datetime1">
              <a:rPr lang="en-US" altLang="ko-KR" smtClean="0"/>
              <a:t>9/18/23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Deep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01080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cap="none" dirty="0"/>
              <a:t>Early stopping</a:t>
            </a:r>
            <a:endParaRPr lang="ko-KR" altLang="en-US" cap="non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4F81C9-0E19-43F1-B1EB-CDF2211483DB}" type="datetime1">
              <a:rPr lang="en-US" altLang="ko-KR" smtClean="0"/>
              <a:t>9/18/23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Deep learning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543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과적합 해소 방법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800" dirty="0"/>
              <a:t>Early stopping</a:t>
            </a:r>
          </a:p>
          <a:p>
            <a:pPr lvl="1"/>
            <a:r>
              <a:rPr lang="ko-KR" altLang="en-US" sz="1600" dirty="0"/>
              <a:t>학습을 조기에 종료하는 방법</a:t>
            </a:r>
            <a:endParaRPr lang="en-US" altLang="ko-KR" sz="1600" dirty="0"/>
          </a:p>
          <a:p>
            <a:pPr lvl="1"/>
            <a:r>
              <a:rPr lang="en-US" altLang="ko-KR" sz="1600" dirty="0"/>
              <a:t>Training dataset</a:t>
            </a:r>
            <a:r>
              <a:rPr lang="ko-KR" altLang="en-US" sz="1600" dirty="0"/>
              <a:t>에 대한 에러는 줄어드나 </a:t>
            </a:r>
            <a:r>
              <a:rPr lang="en-US" altLang="ko-KR" sz="1600" dirty="0"/>
              <a:t>validation set</a:t>
            </a:r>
            <a:r>
              <a:rPr lang="ko-KR" altLang="en-US" sz="1600" dirty="0"/>
              <a:t>에 대한 에러가 증가하는 경우</a:t>
            </a:r>
            <a:r>
              <a:rPr lang="en-US" altLang="ko-KR" sz="1600" dirty="0"/>
              <a:t> =&gt; </a:t>
            </a:r>
            <a:r>
              <a:rPr lang="ko-KR" altLang="en-US" sz="1600" dirty="0"/>
              <a:t>과적합 신호 </a:t>
            </a:r>
            <a:r>
              <a:rPr lang="en-US" altLang="ko-KR" sz="1600" dirty="0"/>
              <a:t>=&gt; </a:t>
            </a:r>
            <a:r>
              <a:rPr lang="ko-KR" altLang="en-US" sz="1600" dirty="0"/>
              <a:t>따라서 그 때 학습을 멈춘다</a:t>
            </a:r>
            <a:r>
              <a:rPr lang="en-US" altLang="ko-KR" sz="1600" dirty="0"/>
              <a:t>!!</a:t>
            </a:r>
            <a:endParaRPr lang="ko-KR" altLang="en-US" sz="1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503045-6FFB-47E1-8A9B-B7ED720B91EE}" type="datetime1">
              <a:rPr lang="en-US" altLang="ko-KR" smtClean="0"/>
              <a:t>9/18/23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Deep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12" name="Picture 11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1688" y="3317210"/>
            <a:ext cx="4375150" cy="292642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278917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과적합 해소 방법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/>
              <a:t>Early stopping (cont’d)</a:t>
            </a:r>
          </a:p>
          <a:p>
            <a:pPr lvl="1"/>
            <a:r>
              <a:rPr lang="en-US" altLang="ko-KR" sz="2000" dirty="0"/>
              <a:t>In </a:t>
            </a:r>
            <a:r>
              <a:rPr lang="en-US" altLang="ko-KR" sz="2000" dirty="0" err="1"/>
              <a:t>Keras</a:t>
            </a:r>
            <a:endParaRPr lang="en-US" altLang="ko-KR" sz="2000" dirty="0"/>
          </a:p>
          <a:p>
            <a:pPr lvl="2"/>
            <a:r>
              <a:rPr lang="en-US" altLang="ko-KR" sz="1600" dirty="0">
                <a:hlinkClick r:id="rId2"/>
              </a:rPr>
              <a:t>https://www.tensorflow.org/api_docs/python/tf/keras/callbacks/EarlyStopping</a:t>
            </a:r>
            <a:endParaRPr lang="en-US" altLang="ko-KR" sz="1600" dirty="0"/>
          </a:p>
          <a:p>
            <a:pPr lvl="2"/>
            <a:r>
              <a:rPr lang="en-US" altLang="ko-KR" sz="1600" dirty="0">
                <a:hlinkClick r:id="rId3"/>
              </a:rPr>
              <a:t>https://machinelearningmastery.com/how-to-stop-training-deep-neural-networks-at-the-right-time-using-early-stopping/</a:t>
            </a:r>
            <a:endParaRPr lang="en-US" altLang="ko-KR" sz="1600" dirty="0"/>
          </a:p>
          <a:p>
            <a:pPr lvl="1"/>
            <a:r>
              <a:rPr lang="en-US" altLang="ko-KR" sz="2000" dirty="0"/>
              <a:t>Python code: </a:t>
            </a:r>
            <a:r>
              <a:rPr lang="en-US" altLang="ko-KR" sz="2000" dirty="0" err="1"/>
              <a:t>FNN_housing_example_earlystopping.ipynb</a:t>
            </a:r>
            <a:endParaRPr lang="en-US" altLang="ko-KR" sz="2000" dirty="0"/>
          </a:p>
          <a:p>
            <a:pPr lvl="1"/>
            <a:r>
              <a:rPr lang="ko-KR" altLang="en-US" sz="2000" dirty="0"/>
              <a:t>이를 위해서 </a:t>
            </a:r>
            <a:r>
              <a:rPr lang="en-US" altLang="ko-KR" sz="2000" dirty="0"/>
              <a:t>callbacks </a:t>
            </a:r>
            <a:r>
              <a:rPr lang="ko-KR" altLang="en-US" sz="2000" dirty="0"/>
              <a:t>모듈을 사용</a:t>
            </a:r>
            <a:endParaRPr lang="en-US" altLang="ko-KR" sz="2000" dirty="0"/>
          </a:p>
          <a:p>
            <a:pPr lvl="2"/>
            <a:r>
              <a:rPr lang="en-US" altLang="ko-KR" sz="1600" dirty="0" err="1"/>
              <a:t>EarlyStopping</a:t>
            </a:r>
            <a:r>
              <a:rPr lang="en-US" altLang="ko-KR" sz="1600" dirty="0"/>
              <a:t> </a:t>
            </a:r>
            <a:r>
              <a:rPr lang="ko-KR" altLang="en-US" sz="1600" dirty="0"/>
              <a:t>클래스</a:t>
            </a:r>
            <a:r>
              <a:rPr lang="en-US" altLang="ko-KR" sz="1600" dirty="0"/>
              <a:t>: Early stopping</a:t>
            </a:r>
            <a:r>
              <a:rPr lang="ko-KR" altLang="en-US" sz="1600" dirty="0"/>
              <a:t>을 위한 클래스</a:t>
            </a:r>
            <a:endParaRPr lang="en-US" altLang="ko-KR" sz="1600" dirty="0"/>
          </a:p>
          <a:p>
            <a:pPr lvl="2"/>
            <a:r>
              <a:rPr lang="en-US" altLang="ko-KR" sz="1600" dirty="0" err="1"/>
              <a:t>ModelCheckpoint</a:t>
            </a:r>
            <a:r>
              <a:rPr lang="en-US" altLang="ko-KR" sz="1600" dirty="0"/>
              <a:t> </a:t>
            </a:r>
            <a:r>
              <a:rPr lang="ko-KR" altLang="en-US" sz="1600" dirty="0"/>
              <a:t>클래스</a:t>
            </a:r>
            <a:r>
              <a:rPr lang="en-US" altLang="ko-KR" sz="1600" dirty="0"/>
              <a:t>: Early stopping</a:t>
            </a:r>
            <a:r>
              <a:rPr lang="ko-KR" altLang="en-US" sz="1600" dirty="0"/>
              <a:t>의 결과를 추출하기 위한 클래스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BA572-7279-4E15-BA92-F47368427620}" type="datetime1">
              <a:rPr lang="en-US" altLang="ko-KR" smtClean="0"/>
              <a:t>9/18/23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Deep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6118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과적합 해소 방법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800" dirty="0"/>
              <a:t>callbacks module</a:t>
            </a:r>
          </a:p>
          <a:p>
            <a:pPr lvl="1"/>
            <a:r>
              <a:rPr lang="ko-KR" altLang="en-US" sz="2400" dirty="0"/>
              <a:t>학습 과정을 모니터링 한다</a:t>
            </a:r>
            <a:r>
              <a:rPr lang="en-US" altLang="ko-KR" sz="2400" dirty="0"/>
              <a:t>.</a:t>
            </a:r>
          </a:p>
          <a:p>
            <a:pPr lvl="2"/>
            <a:r>
              <a:rPr lang="ko-KR" altLang="en-US" sz="2000" dirty="0"/>
              <a:t>즉</a:t>
            </a:r>
            <a:r>
              <a:rPr lang="en-US" altLang="ko-KR" sz="2000" dirty="0"/>
              <a:t>, </a:t>
            </a:r>
            <a:r>
              <a:rPr lang="ko-KR" altLang="en-US" sz="2000" dirty="0"/>
              <a:t>학습을 하는 동안 </a:t>
            </a:r>
            <a:r>
              <a:rPr lang="en-US" altLang="ko-KR" sz="2000" dirty="0"/>
              <a:t>loss</a:t>
            </a:r>
            <a:r>
              <a:rPr lang="ko-KR" altLang="en-US" sz="2000" dirty="0"/>
              <a:t>와 </a:t>
            </a:r>
            <a:r>
              <a:rPr lang="en-US" altLang="ko-KR" sz="2000" dirty="0"/>
              <a:t>accuracy </a:t>
            </a:r>
            <a:r>
              <a:rPr lang="ko-KR" altLang="en-US" sz="2000" dirty="0"/>
              <a:t>등이 어떻게 변화하는지를 모니터링 한다</a:t>
            </a:r>
            <a:r>
              <a:rPr lang="en-US" altLang="ko-KR" sz="2000" dirty="0"/>
              <a:t>.</a:t>
            </a:r>
          </a:p>
          <a:p>
            <a:pPr lvl="1"/>
            <a:r>
              <a:rPr lang="en-US" altLang="ko-KR" sz="2400" dirty="0"/>
              <a:t>Metrics (</a:t>
            </a:r>
            <a:r>
              <a:rPr lang="ko-KR" altLang="en-US" sz="2400" dirty="0"/>
              <a:t>예</a:t>
            </a:r>
            <a:r>
              <a:rPr lang="en-US" altLang="ko-KR" sz="2400" dirty="0"/>
              <a:t>, loss </a:t>
            </a:r>
            <a:r>
              <a:rPr lang="ko-KR" altLang="en-US" sz="2400" dirty="0"/>
              <a:t>또는 </a:t>
            </a:r>
            <a:r>
              <a:rPr lang="en-US" altLang="ko-KR" sz="2400" dirty="0"/>
              <a:t>accuracy </a:t>
            </a:r>
            <a:r>
              <a:rPr lang="ko-KR" altLang="en-US" sz="2400" dirty="0"/>
              <a:t>등</a:t>
            </a:r>
            <a:r>
              <a:rPr lang="en-US" altLang="ko-KR" sz="2400" dirty="0"/>
              <a:t>)</a:t>
            </a:r>
            <a:r>
              <a:rPr lang="ko-KR" altLang="en-US" sz="2400" dirty="0"/>
              <a:t>에 따라 특정한 작업을 수행한다</a:t>
            </a:r>
            <a:r>
              <a:rPr lang="en-US" altLang="ko-KR" sz="2400" dirty="0"/>
              <a:t>.</a:t>
            </a:r>
          </a:p>
          <a:p>
            <a:pPr lvl="2"/>
            <a:r>
              <a:rPr lang="ko-KR" altLang="en-US" sz="2000" dirty="0"/>
              <a:t>예</a:t>
            </a:r>
            <a:r>
              <a:rPr lang="en-US" altLang="ko-KR" sz="2000" dirty="0"/>
              <a:t>) </a:t>
            </a:r>
          </a:p>
          <a:p>
            <a:pPr lvl="3"/>
            <a:r>
              <a:rPr lang="en-US" altLang="ko-KR" sz="1800" dirty="0"/>
              <a:t>Early stop</a:t>
            </a:r>
          </a:p>
          <a:p>
            <a:pPr lvl="3"/>
            <a:r>
              <a:rPr lang="ko-KR" altLang="en-US" sz="1800" dirty="0"/>
              <a:t>모형 저장 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E0CEDB-7F95-44AA-87F0-3DCE4606E4FD}" type="datetime1">
              <a:rPr lang="en-US" altLang="ko-KR" smtClean="0"/>
              <a:t>9/18/23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Deep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89726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과적합 해소 방법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800" dirty="0" err="1"/>
              <a:t>Keras</a:t>
            </a:r>
            <a:r>
              <a:rPr lang="ko-KR" altLang="en-US" sz="2800" dirty="0"/>
              <a:t>의 </a:t>
            </a:r>
            <a:r>
              <a:rPr lang="en-US" altLang="ko-KR" sz="2800" dirty="0" err="1"/>
              <a:t>EarlyStopping</a:t>
            </a:r>
            <a:r>
              <a:rPr lang="en-US" altLang="ko-KR" sz="2800" dirty="0"/>
              <a:t> </a:t>
            </a:r>
            <a:r>
              <a:rPr lang="ko-KR" altLang="en-US" sz="2800" dirty="0"/>
              <a:t>클래스 작동 방식</a:t>
            </a:r>
            <a:endParaRPr lang="en-US" altLang="ko-KR" sz="2800" dirty="0"/>
          </a:p>
          <a:p>
            <a:pPr lvl="1"/>
            <a:r>
              <a:rPr lang="en-US" altLang="ko-KR" sz="2400" dirty="0"/>
              <a:t>Global minimum </a:t>
            </a:r>
            <a:r>
              <a:rPr lang="ko-KR" altLang="en-US" sz="2400" dirty="0"/>
              <a:t>에서 멈추는 것이 아니다</a:t>
            </a:r>
            <a:r>
              <a:rPr lang="en-US" altLang="ko-KR" sz="2400" dirty="0"/>
              <a:t>!</a:t>
            </a:r>
          </a:p>
          <a:p>
            <a:pPr lvl="1"/>
            <a:r>
              <a:rPr lang="ko-KR" altLang="en-US" sz="2400" dirty="0"/>
              <a:t>첫번째로 나오는 </a:t>
            </a:r>
            <a:r>
              <a:rPr lang="en-US" altLang="ko-KR" sz="2400" dirty="0"/>
              <a:t>local minimum </a:t>
            </a:r>
            <a:r>
              <a:rPr lang="ko-KR" altLang="en-US" sz="2400" dirty="0"/>
              <a:t>에서 멈춘다</a:t>
            </a:r>
            <a:r>
              <a:rPr lang="en-US" altLang="ko-KR" sz="2400" dirty="0"/>
              <a:t>.</a:t>
            </a:r>
          </a:p>
          <a:p>
            <a:pPr lvl="1"/>
            <a:r>
              <a:rPr lang="ko-KR" altLang="en-US" sz="2400" dirty="0"/>
              <a:t>즉</a:t>
            </a:r>
            <a:r>
              <a:rPr lang="en-US" altLang="ko-KR" sz="2400" dirty="0"/>
              <a:t>, </a:t>
            </a:r>
            <a:r>
              <a:rPr lang="ko-KR" altLang="en-US" sz="2400" dirty="0"/>
              <a:t>첫번째로 비용함수의 값이 다시 증가하는 지점에서 멈추게 된다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89658-379E-4406-8722-65D8C5ECF281}" type="datetime1">
              <a:rPr lang="en-US" altLang="ko-KR" smtClean="0"/>
              <a:t>9/18/23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Deep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61862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과적합 해소 방법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Example</a:t>
            </a:r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20108-B3E3-4711-8F37-3365A1B11C8C}" type="datetime1">
              <a:rPr lang="en-US" altLang="ko-KR" smtClean="0"/>
              <a:t>9/18/23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Deep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18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 bwMode="auto">
          <a:xfrm flipV="1">
            <a:off x="2209800" y="2667000"/>
            <a:ext cx="0" cy="29718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Straight Arrow Connector 7"/>
          <p:cNvCxnSpPr/>
          <p:nvPr/>
        </p:nvCxnSpPr>
        <p:spPr bwMode="auto">
          <a:xfrm>
            <a:off x="2209800" y="5638800"/>
            <a:ext cx="57150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" name="Freeform 8"/>
          <p:cNvSpPr/>
          <p:nvPr/>
        </p:nvSpPr>
        <p:spPr bwMode="auto">
          <a:xfrm>
            <a:off x="2420671" y="2675021"/>
            <a:ext cx="4658627" cy="2327999"/>
          </a:xfrm>
          <a:custGeom>
            <a:avLst/>
            <a:gdLst>
              <a:gd name="connsiteX0" fmla="*/ 0 w 4658627"/>
              <a:gd name="connsiteY0" fmla="*/ 385010 h 2327999"/>
              <a:gd name="connsiteX1" fmla="*/ 1453414 w 4658627"/>
              <a:gd name="connsiteY1" fmla="*/ 1780673 h 2327999"/>
              <a:gd name="connsiteX2" fmla="*/ 2223436 w 4658627"/>
              <a:gd name="connsiteY2" fmla="*/ 1443789 h 2327999"/>
              <a:gd name="connsiteX3" fmla="*/ 3003082 w 4658627"/>
              <a:gd name="connsiteY3" fmla="*/ 2290812 h 2327999"/>
              <a:gd name="connsiteX4" fmla="*/ 4658627 w 4658627"/>
              <a:gd name="connsiteY4" fmla="*/ 0 h 232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58627" h="2327999">
                <a:moveTo>
                  <a:pt x="0" y="385010"/>
                </a:moveTo>
                <a:cubicBezTo>
                  <a:pt x="541420" y="994610"/>
                  <a:pt x="1082841" y="1604210"/>
                  <a:pt x="1453414" y="1780673"/>
                </a:cubicBezTo>
                <a:cubicBezTo>
                  <a:pt x="1823987" y="1957136"/>
                  <a:pt x="1965158" y="1358766"/>
                  <a:pt x="2223436" y="1443789"/>
                </a:cubicBezTo>
                <a:cubicBezTo>
                  <a:pt x="2481714" y="1528812"/>
                  <a:pt x="2597217" y="2531443"/>
                  <a:pt x="3003082" y="2290812"/>
                </a:cubicBezTo>
                <a:cubicBezTo>
                  <a:pt x="3408947" y="2050181"/>
                  <a:pt x="4349014" y="415491"/>
                  <a:pt x="4658627" y="0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0" name="Straight Connector 9"/>
          <p:cNvCxnSpPr/>
          <p:nvPr/>
        </p:nvCxnSpPr>
        <p:spPr bwMode="auto">
          <a:xfrm>
            <a:off x="4019350" y="4362650"/>
            <a:ext cx="0" cy="1295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TextBox 10"/>
          <p:cNvSpPr txBox="1"/>
          <p:nvPr/>
        </p:nvSpPr>
        <p:spPr>
          <a:xfrm>
            <a:off x="3810000" y="5715000"/>
            <a:ext cx="4090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10</a:t>
            </a:r>
            <a:endParaRPr lang="ko-KR" altLang="en-US" sz="1600" dirty="0"/>
          </a:p>
        </p:txBody>
      </p:sp>
      <p:cxnSp>
        <p:nvCxnSpPr>
          <p:cNvPr id="12" name="Straight Connector 11"/>
          <p:cNvCxnSpPr/>
          <p:nvPr/>
        </p:nvCxnSpPr>
        <p:spPr bwMode="auto">
          <a:xfrm>
            <a:off x="5297906" y="4351421"/>
            <a:ext cx="0" cy="1295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TextBox 12"/>
          <p:cNvSpPr txBox="1"/>
          <p:nvPr/>
        </p:nvSpPr>
        <p:spPr>
          <a:xfrm>
            <a:off x="5105400" y="5715000"/>
            <a:ext cx="4090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17</a:t>
            </a:r>
            <a:endParaRPr lang="ko-KR" altLang="en-US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381000" y="2829470"/>
            <a:ext cx="1611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validation loss</a:t>
            </a:r>
            <a:endParaRPr lang="ko-KR" alt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7010400" y="5715000"/>
            <a:ext cx="8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epochs</a:t>
            </a:r>
            <a:endParaRPr lang="ko-KR" alt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4267200" y="2057400"/>
            <a:ext cx="33666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EarlyStopping</a:t>
            </a:r>
            <a:r>
              <a:rPr lang="ko-KR" altLang="en-US" dirty="0"/>
              <a:t>은 </a:t>
            </a:r>
            <a:r>
              <a:rPr lang="en-US" altLang="ko-KR" dirty="0"/>
              <a:t>10</a:t>
            </a:r>
            <a:r>
              <a:rPr lang="ko-KR" altLang="en-US" dirty="0"/>
              <a:t>에서 멈춘다</a:t>
            </a:r>
          </a:p>
        </p:txBody>
      </p:sp>
    </p:spTree>
    <p:extLst>
      <p:ext uri="{BB962C8B-B14F-4D97-AF65-F5344CB8AC3E}">
        <p14:creationId xmlns:p14="http://schemas.microsoft.com/office/powerpoint/2010/main" val="9702366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과적합 해소 방법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2688" y="2017713"/>
            <a:ext cx="7961312" cy="4114800"/>
          </a:xfrm>
        </p:spPr>
        <p:txBody>
          <a:bodyPr/>
          <a:lstStyle/>
          <a:p>
            <a:r>
              <a:rPr lang="en-US" altLang="ko-KR" sz="2400" dirty="0"/>
              <a:t>Early stopping</a:t>
            </a:r>
          </a:p>
          <a:p>
            <a:pPr lvl="1"/>
            <a:r>
              <a:rPr lang="en-US" altLang="ko-KR" sz="2000" dirty="0"/>
              <a:t>The “patience” parameter</a:t>
            </a:r>
          </a:p>
          <a:p>
            <a:pPr lvl="2"/>
            <a:r>
              <a:rPr lang="en-US" altLang="ko-KR" sz="1600" dirty="0"/>
              <a:t>Loss</a:t>
            </a:r>
            <a:r>
              <a:rPr lang="ko-KR" altLang="en-US" sz="1600" dirty="0"/>
              <a:t>의 값이 </a:t>
            </a:r>
            <a:r>
              <a:rPr lang="en-US" altLang="ko-KR" sz="1600" dirty="0"/>
              <a:t>local minimum </a:t>
            </a:r>
            <a:r>
              <a:rPr lang="ko-KR" altLang="en-US" sz="1600" dirty="0"/>
              <a:t>으로 부터 얼마나 지나서 종료하는지를 결정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E36DB-0CC3-4ED3-BBC6-901C9FB09029}" type="datetime1">
              <a:rPr lang="en-US" altLang="ko-KR" smtClean="0"/>
              <a:t>9/18/23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Deep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19</a:t>
            </a:fld>
            <a:endParaRPr lang="en-US"/>
          </a:p>
        </p:txBody>
      </p:sp>
      <p:cxnSp>
        <p:nvCxnSpPr>
          <p:cNvPr id="8" name="Straight Arrow Connector 7"/>
          <p:cNvCxnSpPr/>
          <p:nvPr/>
        </p:nvCxnSpPr>
        <p:spPr bwMode="auto">
          <a:xfrm flipV="1">
            <a:off x="2209800" y="3212068"/>
            <a:ext cx="0" cy="29718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Straight Arrow Connector 8"/>
          <p:cNvCxnSpPr/>
          <p:nvPr/>
        </p:nvCxnSpPr>
        <p:spPr bwMode="auto">
          <a:xfrm>
            <a:off x="2209800" y="6183868"/>
            <a:ext cx="57150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Freeform 9"/>
          <p:cNvSpPr/>
          <p:nvPr/>
        </p:nvSpPr>
        <p:spPr bwMode="auto">
          <a:xfrm>
            <a:off x="2521166" y="3581400"/>
            <a:ext cx="4658627" cy="2327999"/>
          </a:xfrm>
          <a:custGeom>
            <a:avLst/>
            <a:gdLst>
              <a:gd name="connsiteX0" fmla="*/ 0 w 4658627"/>
              <a:gd name="connsiteY0" fmla="*/ 385010 h 2327999"/>
              <a:gd name="connsiteX1" fmla="*/ 1453414 w 4658627"/>
              <a:gd name="connsiteY1" fmla="*/ 1780673 h 2327999"/>
              <a:gd name="connsiteX2" fmla="*/ 2223436 w 4658627"/>
              <a:gd name="connsiteY2" fmla="*/ 1443789 h 2327999"/>
              <a:gd name="connsiteX3" fmla="*/ 3003082 w 4658627"/>
              <a:gd name="connsiteY3" fmla="*/ 2290812 h 2327999"/>
              <a:gd name="connsiteX4" fmla="*/ 4658627 w 4658627"/>
              <a:gd name="connsiteY4" fmla="*/ 0 h 232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58627" h="2327999">
                <a:moveTo>
                  <a:pt x="0" y="385010"/>
                </a:moveTo>
                <a:cubicBezTo>
                  <a:pt x="541420" y="994610"/>
                  <a:pt x="1082841" y="1604210"/>
                  <a:pt x="1453414" y="1780673"/>
                </a:cubicBezTo>
                <a:cubicBezTo>
                  <a:pt x="1823987" y="1957136"/>
                  <a:pt x="1965158" y="1358766"/>
                  <a:pt x="2223436" y="1443789"/>
                </a:cubicBezTo>
                <a:cubicBezTo>
                  <a:pt x="2481714" y="1528812"/>
                  <a:pt x="2597217" y="2531443"/>
                  <a:pt x="3003082" y="2290812"/>
                </a:cubicBezTo>
                <a:cubicBezTo>
                  <a:pt x="3408947" y="2050181"/>
                  <a:pt x="4349014" y="415491"/>
                  <a:pt x="4658627" y="0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381000" y="3374538"/>
            <a:ext cx="16119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validation loss</a:t>
            </a:r>
            <a:endParaRPr lang="ko-KR" alt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7010400" y="6260068"/>
            <a:ext cx="8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epochs</a:t>
            </a:r>
            <a:endParaRPr lang="ko-KR" altLang="en-US" dirty="0"/>
          </a:p>
        </p:txBody>
      </p:sp>
      <p:cxnSp>
        <p:nvCxnSpPr>
          <p:cNvPr id="17" name="Straight Connector 16"/>
          <p:cNvCxnSpPr/>
          <p:nvPr/>
        </p:nvCxnSpPr>
        <p:spPr bwMode="auto">
          <a:xfrm flipV="1">
            <a:off x="4114800" y="4267200"/>
            <a:ext cx="0" cy="1916668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rgbClr val="0070C0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Straight Connector 18"/>
          <p:cNvCxnSpPr/>
          <p:nvPr/>
        </p:nvCxnSpPr>
        <p:spPr bwMode="auto">
          <a:xfrm flipV="1">
            <a:off x="5105400" y="4267200"/>
            <a:ext cx="0" cy="1916668"/>
          </a:xfrm>
          <a:prstGeom prst="line">
            <a:avLst/>
          </a:prstGeom>
          <a:solidFill>
            <a:schemeClr val="accent1"/>
          </a:solidFill>
          <a:ln w="15875" cap="flat" cmpd="sng" algn="ctr">
            <a:solidFill>
              <a:srgbClr val="0070C0"/>
            </a:solidFill>
            <a:prstDash val="sysDash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Straight Arrow Connector 19"/>
          <p:cNvCxnSpPr/>
          <p:nvPr/>
        </p:nvCxnSpPr>
        <p:spPr bwMode="auto">
          <a:xfrm>
            <a:off x="4191000" y="4572000"/>
            <a:ext cx="856456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1" name="TextBox 20"/>
          <p:cNvSpPr txBox="1"/>
          <p:nvPr/>
        </p:nvSpPr>
        <p:spPr>
          <a:xfrm>
            <a:off x="4850479" y="3429000"/>
            <a:ext cx="10422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patience</a:t>
            </a:r>
            <a:endParaRPr lang="ko-KR" altLang="en-US" dirty="0"/>
          </a:p>
        </p:txBody>
      </p:sp>
      <p:cxnSp>
        <p:nvCxnSpPr>
          <p:cNvPr id="23" name="Straight Arrow Connector 22"/>
          <p:cNvCxnSpPr/>
          <p:nvPr/>
        </p:nvCxnSpPr>
        <p:spPr bwMode="auto">
          <a:xfrm flipH="1">
            <a:off x="4619228" y="3743870"/>
            <a:ext cx="650547" cy="751931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41948312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신경망에서의 과적합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/>
              <a:t>과적합 </a:t>
            </a:r>
            <a:r>
              <a:rPr lang="en-US" altLang="ko-KR" sz="2400" dirty="0"/>
              <a:t>(Overfitting) </a:t>
            </a:r>
            <a:r>
              <a:rPr lang="ko-KR" altLang="en-US" sz="2400" dirty="0"/>
              <a:t>문제</a:t>
            </a:r>
            <a:endParaRPr lang="en-US" altLang="ko-KR" sz="2400" dirty="0"/>
          </a:p>
          <a:p>
            <a:pPr lvl="1"/>
            <a:r>
              <a:rPr lang="en-US" altLang="ko-KR" sz="2000" dirty="0"/>
              <a:t>What is it?</a:t>
            </a:r>
          </a:p>
          <a:p>
            <a:pPr lvl="2"/>
            <a:r>
              <a:rPr lang="ko-KR" altLang="en-US" sz="1800" dirty="0"/>
              <a:t>학습 데이터는 잘 설명하는 반면에 </a:t>
            </a:r>
            <a:r>
              <a:rPr lang="en-US" altLang="ko-KR" sz="1800" dirty="0"/>
              <a:t>(</a:t>
            </a:r>
            <a:r>
              <a:rPr lang="ko-KR" altLang="en-US" sz="1800" dirty="0"/>
              <a:t>학습에 사용되지 않은</a:t>
            </a:r>
            <a:r>
              <a:rPr lang="en-US" altLang="ko-KR" sz="1800" dirty="0"/>
              <a:t>) </a:t>
            </a:r>
            <a:r>
              <a:rPr lang="ko-KR" altLang="en-US" sz="1800" dirty="0"/>
              <a:t>새로운 데이터는 설명을 못하는 문제</a:t>
            </a:r>
            <a:endParaRPr lang="en-US" altLang="ko-KR" sz="1800" dirty="0"/>
          </a:p>
          <a:p>
            <a:pPr lvl="2"/>
            <a:r>
              <a:rPr lang="ko-KR" altLang="en-US" sz="1800" dirty="0"/>
              <a:t>학습 데이터를 얼마나 잘 설명하는지 보다</a:t>
            </a:r>
            <a:r>
              <a:rPr lang="en-US" altLang="ko-KR" sz="1800" dirty="0"/>
              <a:t>, </a:t>
            </a:r>
            <a:r>
              <a:rPr lang="ko-KR" altLang="en-US" sz="1800" dirty="0"/>
              <a:t>학습에 사용되지 않은 새로운 데이터를 얼마나 잘 설명하는지가 더 중요</a:t>
            </a:r>
            <a:endParaRPr lang="en-US" altLang="ko-KR" sz="1800" dirty="0"/>
          </a:p>
          <a:p>
            <a:pPr lvl="1"/>
            <a:r>
              <a:rPr lang="en-US" altLang="ko-KR" sz="2000" dirty="0"/>
              <a:t>Why does it happen?</a:t>
            </a:r>
          </a:p>
          <a:p>
            <a:pPr lvl="2"/>
            <a:r>
              <a:rPr lang="ko-KR" altLang="en-US" sz="1800" dirty="0"/>
              <a:t>모형이 너무 복잡해서</a:t>
            </a:r>
            <a:r>
              <a:rPr lang="en-US" altLang="ko-KR" sz="1800" dirty="0"/>
              <a:t>, </a:t>
            </a:r>
            <a:r>
              <a:rPr lang="ko-KR" altLang="en-US" sz="1800" dirty="0"/>
              <a:t>즉</a:t>
            </a:r>
            <a:r>
              <a:rPr lang="en-US" altLang="ko-KR" sz="1800" dirty="0"/>
              <a:t>, </a:t>
            </a:r>
            <a:r>
              <a:rPr lang="ko-KR" altLang="en-US" sz="1800" dirty="0"/>
              <a:t>모형에 존재하는 파라미터의 수가 많아서</a:t>
            </a:r>
            <a:r>
              <a:rPr lang="en-US" altLang="ko-KR" sz="1800" dirty="0"/>
              <a:t>, </a:t>
            </a:r>
            <a:r>
              <a:rPr lang="ko-KR" altLang="en-US" sz="1800" dirty="0"/>
              <a:t>모형이 학습 데이터에 너무 민감하게 반응하기 때문</a:t>
            </a:r>
            <a:endParaRPr lang="en-US" altLang="ko-KR" sz="1800" dirty="0"/>
          </a:p>
          <a:p>
            <a:pPr lvl="2"/>
            <a:r>
              <a:rPr lang="ko-KR" altLang="en-US" sz="1800" dirty="0"/>
              <a:t>즉</a:t>
            </a:r>
            <a:r>
              <a:rPr lang="en-US" altLang="ko-KR" sz="1800" dirty="0"/>
              <a:t>, </a:t>
            </a:r>
            <a:r>
              <a:rPr lang="ko-KR" altLang="en-US" sz="1800" dirty="0"/>
              <a:t>파라미터가 많은 딥러닝 모형에서 발생하기 쉽다</a:t>
            </a:r>
            <a:r>
              <a:rPr lang="en-US" altLang="ko-KR" sz="1800" dirty="0"/>
              <a:t>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9B3A37-0DB5-4C14-9FC3-7B1B376B9933}" type="datetime1">
              <a:rPr lang="en-US" altLang="ko-KR" smtClean="0"/>
              <a:t>9/18/23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Deep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1616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과적합 해소 방법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800" dirty="0"/>
              <a:t>Early stopping (cont’d)</a:t>
            </a:r>
          </a:p>
          <a:p>
            <a:pPr lvl="1"/>
            <a:r>
              <a:rPr lang="en-US" altLang="ko-KR" sz="2400" dirty="0"/>
              <a:t>Then why use the ‘patience’ parameter?</a:t>
            </a:r>
          </a:p>
          <a:p>
            <a:pPr lvl="2"/>
            <a:r>
              <a:rPr lang="ko-KR" altLang="en-US" sz="2000" dirty="0"/>
              <a:t>첫 </a:t>
            </a:r>
            <a:r>
              <a:rPr lang="en-US" altLang="ko-KR" sz="2000" dirty="0"/>
              <a:t>local minimum </a:t>
            </a:r>
            <a:r>
              <a:rPr lang="ko-KR" altLang="en-US" sz="2000" dirty="0"/>
              <a:t>지점이 </a:t>
            </a:r>
            <a:r>
              <a:rPr lang="en-US" altLang="ko-KR" sz="2000" dirty="0"/>
              <a:t>global minimum</a:t>
            </a:r>
            <a:r>
              <a:rPr lang="ko-KR" altLang="en-US" sz="2000" dirty="0"/>
              <a:t>이 아닐 수 있다</a:t>
            </a:r>
            <a:r>
              <a:rPr lang="en-US" altLang="ko-KR" sz="2000" dirty="0"/>
              <a:t>.</a:t>
            </a:r>
          </a:p>
          <a:p>
            <a:pPr lvl="3"/>
            <a:r>
              <a:rPr lang="ko-KR" altLang="en-US" sz="1600" dirty="0"/>
              <a:t>다음 슬라이드 그림 참고</a:t>
            </a:r>
            <a:endParaRPr lang="en-US" altLang="ko-KR" sz="1600" dirty="0"/>
          </a:p>
          <a:p>
            <a:pPr lvl="2"/>
            <a:r>
              <a:rPr lang="ko-KR" altLang="en-US" sz="2000" dirty="0"/>
              <a:t>그 이후에 </a:t>
            </a:r>
            <a:r>
              <a:rPr lang="en-US" altLang="ko-KR" sz="2000" dirty="0"/>
              <a:t>loss</a:t>
            </a:r>
            <a:r>
              <a:rPr lang="ko-KR" altLang="en-US" sz="2000" dirty="0"/>
              <a:t>가 다시 줄어드지 않는지 기다려 보자</a:t>
            </a:r>
            <a:r>
              <a:rPr lang="en-US" altLang="ko-KR" sz="2000" dirty="0"/>
              <a:t>! </a:t>
            </a:r>
          </a:p>
          <a:p>
            <a:pPr lvl="2"/>
            <a:r>
              <a:rPr lang="en-US" altLang="ko-KR" sz="2000" dirty="0"/>
              <a:t>patience = 0</a:t>
            </a:r>
            <a:r>
              <a:rPr lang="ko-KR" altLang="en-US" sz="2000" dirty="0"/>
              <a:t>으로 하면 </a:t>
            </a:r>
            <a:r>
              <a:rPr lang="en-US" altLang="ko-KR" sz="2000" dirty="0" err="1"/>
              <a:t>val_loss</a:t>
            </a:r>
            <a:r>
              <a:rPr lang="ko-KR" altLang="en-US" sz="2000" dirty="0"/>
              <a:t>가 증가하는 지점에서 바로 멈춘다</a:t>
            </a:r>
            <a:r>
              <a:rPr lang="en-US" altLang="ko-KR" sz="2000" dirty="0"/>
              <a:t>.  </a:t>
            </a:r>
          </a:p>
          <a:p>
            <a:pPr lvl="1"/>
            <a:endParaRPr lang="ko-KR" alt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D05A7-2FD8-44C9-A850-EE026DF832BB}" type="datetime1">
              <a:rPr lang="en-US" altLang="ko-KR" smtClean="0"/>
              <a:t>9/18/23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Deep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2039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과적합 해소 방법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Early stopping (cont’d)</a:t>
            </a:r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C8C7E-7BE7-4CB8-B560-077AC4738AE4}" type="datetime1">
              <a:rPr lang="en-US" altLang="ko-KR" smtClean="0"/>
              <a:t>9/18/23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Deep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21</a:t>
            </a:fld>
            <a:endParaRPr lang="en-US"/>
          </a:p>
        </p:txBody>
      </p:sp>
      <p:cxnSp>
        <p:nvCxnSpPr>
          <p:cNvPr id="8" name="Straight Arrow Connector 7"/>
          <p:cNvCxnSpPr/>
          <p:nvPr/>
        </p:nvCxnSpPr>
        <p:spPr bwMode="auto">
          <a:xfrm flipV="1">
            <a:off x="914400" y="2971800"/>
            <a:ext cx="0" cy="29718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Straight Arrow Connector 9"/>
          <p:cNvCxnSpPr/>
          <p:nvPr/>
        </p:nvCxnSpPr>
        <p:spPr bwMode="auto">
          <a:xfrm>
            <a:off x="914400" y="5943600"/>
            <a:ext cx="57150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Freeform 10"/>
          <p:cNvSpPr/>
          <p:nvPr/>
        </p:nvSpPr>
        <p:spPr bwMode="auto">
          <a:xfrm>
            <a:off x="1125271" y="2979821"/>
            <a:ext cx="4658627" cy="2327999"/>
          </a:xfrm>
          <a:custGeom>
            <a:avLst/>
            <a:gdLst>
              <a:gd name="connsiteX0" fmla="*/ 0 w 4658627"/>
              <a:gd name="connsiteY0" fmla="*/ 385010 h 2327999"/>
              <a:gd name="connsiteX1" fmla="*/ 1453414 w 4658627"/>
              <a:gd name="connsiteY1" fmla="*/ 1780673 h 2327999"/>
              <a:gd name="connsiteX2" fmla="*/ 2223436 w 4658627"/>
              <a:gd name="connsiteY2" fmla="*/ 1443789 h 2327999"/>
              <a:gd name="connsiteX3" fmla="*/ 3003082 w 4658627"/>
              <a:gd name="connsiteY3" fmla="*/ 2290812 h 2327999"/>
              <a:gd name="connsiteX4" fmla="*/ 4658627 w 4658627"/>
              <a:gd name="connsiteY4" fmla="*/ 0 h 232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58627" h="2327999">
                <a:moveTo>
                  <a:pt x="0" y="385010"/>
                </a:moveTo>
                <a:cubicBezTo>
                  <a:pt x="541420" y="994610"/>
                  <a:pt x="1082841" y="1604210"/>
                  <a:pt x="1453414" y="1780673"/>
                </a:cubicBezTo>
                <a:cubicBezTo>
                  <a:pt x="1823987" y="1957136"/>
                  <a:pt x="1965158" y="1358766"/>
                  <a:pt x="2223436" y="1443789"/>
                </a:cubicBezTo>
                <a:cubicBezTo>
                  <a:pt x="2481714" y="1528812"/>
                  <a:pt x="2597217" y="2531443"/>
                  <a:pt x="3003082" y="2290812"/>
                </a:cubicBezTo>
                <a:cubicBezTo>
                  <a:pt x="3408947" y="2050181"/>
                  <a:pt x="4349014" y="415491"/>
                  <a:pt x="4658627" y="0"/>
                </a:cubicBezTo>
              </a:path>
            </a:pathLst>
          </a:cu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4" name="Straight Connector 13"/>
          <p:cNvCxnSpPr/>
          <p:nvPr/>
        </p:nvCxnSpPr>
        <p:spPr bwMode="auto">
          <a:xfrm>
            <a:off x="2723950" y="4667450"/>
            <a:ext cx="0" cy="1295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" name="TextBox 14"/>
          <p:cNvSpPr txBox="1"/>
          <p:nvPr/>
        </p:nvSpPr>
        <p:spPr>
          <a:xfrm>
            <a:off x="2514600" y="6019800"/>
            <a:ext cx="4090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10</a:t>
            </a:r>
            <a:endParaRPr lang="ko-KR" altLang="en-US" sz="1600" dirty="0"/>
          </a:p>
        </p:txBody>
      </p:sp>
      <p:cxnSp>
        <p:nvCxnSpPr>
          <p:cNvPr id="17" name="Straight Connector 16"/>
          <p:cNvCxnSpPr/>
          <p:nvPr/>
        </p:nvCxnSpPr>
        <p:spPr bwMode="auto">
          <a:xfrm>
            <a:off x="4002506" y="4656221"/>
            <a:ext cx="0" cy="1295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TextBox 17"/>
          <p:cNvSpPr txBox="1"/>
          <p:nvPr/>
        </p:nvSpPr>
        <p:spPr>
          <a:xfrm>
            <a:off x="3810000" y="6019800"/>
            <a:ext cx="4090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17</a:t>
            </a:r>
            <a:endParaRPr lang="ko-KR" altLang="en-US" sz="1600" dirty="0"/>
          </a:p>
        </p:txBody>
      </p:sp>
      <p:cxnSp>
        <p:nvCxnSpPr>
          <p:cNvPr id="20" name="Straight Connector 19"/>
          <p:cNvCxnSpPr/>
          <p:nvPr/>
        </p:nvCxnSpPr>
        <p:spPr bwMode="auto">
          <a:xfrm>
            <a:off x="2295825" y="4790975"/>
            <a:ext cx="154305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Straight Connector 20"/>
          <p:cNvCxnSpPr/>
          <p:nvPr/>
        </p:nvCxnSpPr>
        <p:spPr bwMode="auto">
          <a:xfrm>
            <a:off x="3609475" y="4648200"/>
            <a:ext cx="0" cy="1295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" name="TextBox 21"/>
          <p:cNvSpPr txBox="1"/>
          <p:nvPr/>
        </p:nvSpPr>
        <p:spPr>
          <a:xfrm>
            <a:off x="3409750" y="6019800"/>
            <a:ext cx="4090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600" dirty="0"/>
              <a:t>15</a:t>
            </a:r>
            <a:endParaRPr lang="ko-KR" altLang="en-US" sz="1600" dirty="0"/>
          </a:p>
        </p:txBody>
      </p:sp>
      <p:sp>
        <p:nvSpPr>
          <p:cNvPr id="23" name="TextBox 22"/>
          <p:cNvSpPr txBox="1"/>
          <p:nvPr/>
        </p:nvSpPr>
        <p:spPr>
          <a:xfrm>
            <a:off x="152400" y="3134270"/>
            <a:ext cx="980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/>
              <a:t>val_loss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6172200" y="6096000"/>
            <a:ext cx="89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epochs</a:t>
            </a:r>
            <a:endParaRPr lang="ko-KR" alt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5709100" y="3580500"/>
            <a:ext cx="33051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if patience &lt; 5, then best model will be</a:t>
            </a:r>
          </a:p>
          <a:p>
            <a:r>
              <a:rPr lang="en-US" altLang="ko-KR" sz="1400" dirty="0"/>
              <a:t>the one at epochs = 10</a:t>
            </a:r>
            <a:endParaRPr lang="ko-KR" altLang="en-US" sz="1400" dirty="0"/>
          </a:p>
        </p:txBody>
      </p:sp>
      <p:sp>
        <p:nvSpPr>
          <p:cNvPr id="26" name="TextBox 25"/>
          <p:cNvSpPr txBox="1"/>
          <p:nvPr/>
        </p:nvSpPr>
        <p:spPr>
          <a:xfrm>
            <a:off x="5729020" y="4344253"/>
            <a:ext cx="33051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if patience &gt; 5, then best model will be</a:t>
            </a:r>
          </a:p>
          <a:p>
            <a:r>
              <a:rPr lang="en-US" altLang="ko-KR" sz="1400" dirty="0"/>
              <a:t>the one at epochs = 17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8937320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과적합 해소 방법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DF1206-8E52-4CB0-B620-62BC356947A5}" type="datetime1">
              <a:rPr lang="en-US" altLang="ko-KR" smtClean="0"/>
              <a:t>9/18/23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Deep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22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11400"/>
            <a:ext cx="9144000" cy="296881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85800" y="5257800"/>
            <a:ext cx="7696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patience = 5 </a:t>
            </a:r>
            <a:r>
              <a:rPr lang="ko-KR" altLang="en-US" sz="1600" dirty="0"/>
              <a:t>인 경우</a:t>
            </a:r>
            <a:endParaRPr lang="en-US" altLang="ko-KR" sz="1600" dirty="0"/>
          </a:p>
          <a:p>
            <a:r>
              <a:rPr lang="en-US" altLang="ko-KR" sz="1600" dirty="0"/>
              <a:t>Epoch = 6 </a:t>
            </a:r>
            <a:r>
              <a:rPr lang="ko-KR" altLang="en-US" sz="1600" dirty="0"/>
              <a:t>인 지점에서의 </a:t>
            </a:r>
            <a:r>
              <a:rPr lang="en-US" altLang="ko-KR" sz="1600" dirty="0" err="1"/>
              <a:t>val_loss</a:t>
            </a:r>
            <a:r>
              <a:rPr lang="en-US" altLang="ko-KR" sz="1600" dirty="0"/>
              <a:t> </a:t>
            </a:r>
            <a:r>
              <a:rPr lang="ko-KR" altLang="en-US" sz="1600" dirty="0"/>
              <a:t>값이 최저 </a:t>
            </a:r>
            <a:r>
              <a:rPr lang="en-US" altLang="ko-KR" sz="1600" dirty="0"/>
              <a:t>(</a:t>
            </a:r>
            <a:r>
              <a:rPr lang="ko-KR" altLang="en-US" sz="1600" dirty="0"/>
              <a:t>즉</a:t>
            </a:r>
            <a:r>
              <a:rPr lang="en-US" altLang="ko-KR" sz="1600" dirty="0"/>
              <a:t>, 0.0811), </a:t>
            </a:r>
            <a:r>
              <a:rPr lang="ko-KR" altLang="en-US" sz="1600" dirty="0"/>
              <a:t>그 이후 다시 증가</a:t>
            </a:r>
            <a:endParaRPr lang="en-US" altLang="ko-KR" sz="1600" dirty="0"/>
          </a:p>
          <a:p>
            <a:r>
              <a:rPr lang="ko-KR" altLang="en-US" sz="1600" dirty="0"/>
              <a:t>그 다음 </a:t>
            </a:r>
            <a:r>
              <a:rPr lang="en-US" altLang="ko-KR" sz="1600" dirty="0"/>
              <a:t>5</a:t>
            </a:r>
            <a:r>
              <a:rPr lang="ko-KR" altLang="en-US" sz="1600" dirty="0"/>
              <a:t>번의 </a:t>
            </a:r>
            <a:r>
              <a:rPr lang="en-US" altLang="ko-KR" sz="1600" dirty="0"/>
              <a:t>epoch</a:t>
            </a:r>
            <a:r>
              <a:rPr lang="ko-KR" altLang="en-US" sz="1600" dirty="0"/>
              <a:t>에서 </a:t>
            </a:r>
            <a:r>
              <a:rPr lang="en-US" altLang="ko-KR" sz="1600" dirty="0"/>
              <a:t>0.0811 </a:t>
            </a:r>
            <a:r>
              <a:rPr lang="ko-KR" altLang="en-US" sz="1600" dirty="0"/>
              <a:t>보다 작은 </a:t>
            </a:r>
            <a:r>
              <a:rPr lang="en-US" altLang="ko-KR" sz="1600" dirty="0" err="1"/>
              <a:t>val_loss</a:t>
            </a:r>
            <a:r>
              <a:rPr lang="en-US" altLang="ko-KR" sz="1600" dirty="0"/>
              <a:t> </a:t>
            </a:r>
            <a:r>
              <a:rPr lang="ko-KR" altLang="en-US" sz="1600" dirty="0"/>
              <a:t>없음 → 따라서 학습 종료</a:t>
            </a:r>
          </a:p>
        </p:txBody>
      </p:sp>
    </p:spTree>
    <p:extLst>
      <p:ext uri="{BB962C8B-B14F-4D97-AF65-F5344CB8AC3E}">
        <p14:creationId xmlns:p14="http://schemas.microsoft.com/office/powerpoint/2010/main" val="18897084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cap="none" dirty="0"/>
              <a:t>Batch normalization</a:t>
            </a:r>
            <a:endParaRPr lang="ko-KR" altLang="en-US" cap="non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F3CC7-0F63-4844-B5AF-9F486248DE41}" type="datetime1">
              <a:rPr lang="en-US" altLang="ko-KR" smtClean="0"/>
              <a:t>9/18/23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Deep learning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9903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Batch normalization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1600" dirty="0"/>
              <a:t>Batch normalization</a:t>
            </a:r>
          </a:p>
          <a:p>
            <a:pPr lvl="1"/>
            <a:r>
              <a:rPr lang="en-US" altLang="ko-KR" sz="1400" dirty="0"/>
              <a:t>Proposed by </a:t>
            </a:r>
            <a:r>
              <a:rPr lang="en-US" altLang="ko-KR" sz="1400" dirty="0" err="1"/>
              <a:t>Ioffe</a:t>
            </a:r>
            <a:r>
              <a:rPr lang="en-US" altLang="ko-KR" sz="1400" dirty="0"/>
              <a:t> et al. in 2015 mainly to mitigate the “internal covariate shift” problem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3447A-44A2-4DA4-B550-8F92738CE8B2}" type="datetime1">
              <a:rPr lang="en-US" altLang="ko-KR" smtClean="0"/>
              <a:t>9/18/23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Deep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48665" y="5945540"/>
            <a:ext cx="86581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err="1"/>
              <a:t>Ioffe</a:t>
            </a:r>
            <a:r>
              <a:rPr lang="en-US" altLang="ko-KR" sz="1100" dirty="0"/>
              <a:t>, Sergey; </a:t>
            </a:r>
            <a:r>
              <a:rPr lang="en-US" altLang="ko-KR" sz="1100" dirty="0" err="1"/>
              <a:t>Szegedy</a:t>
            </a:r>
            <a:r>
              <a:rPr lang="en-US" altLang="ko-KR" sz="1100" dirty="0"/>
              <a:t>, Christian (2015). </a:t>
            </a:r>
            <a:r>
              <a:rPr lang="en-US" altLang="ko-KR" sz="1100" i="1" dirty="0"/>
              <a:t>"Batch Normalization: Accelerating Deep Network Training by Reducing Internal Covariate Shift</a:t>
            </a:r>
            <a:endParaRPr lang="ko-KR" altLang="en-US" sz="1100" dirty="0"/>
          </a:p>
        </p:txBody>
      </p:sp>
      <p:pic>
        <p:nvPicPr>
          <p:cNvPr id="19" name="Picture 18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2743200"/>
            <a:ext cx="2548890" cy="1484313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 bwMode="auto">
          <a:xfrm>
            <a:off x="6705600" y="2667000"/>
            <a:ext cx="533400" cy="381000"/>
          </a:xfrm>
          <a:prstGeom prst="rect">
            <a:avLst/>
          </a:prstGeom>
          <a:noFill/>
          <a:ln w="25400" cap="flat" cmpd="sng" algn="ctr">
            <a:solidFill>
              <a:srgbClr val="FF0000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4" name="Straight Arrow Connector 13"/>
          <p:cNvCxnSpPr>
            <a:stCxn id="8" idx="1"/>
          </p:cNvCxnSpPr>
          <p:nvPr/>
        </p:nvCxnSpPr>
        <p:spPr bwMode="auto">
          <a:xfrm flipH="1">
            <a:off x="5486400" y="2857500"/>
            <a:ext cx="1219200" cy="1905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TextBox 15"/>
          <p:cNvSpPr txBox="1"/>
          <p:nvPr/>
        </p:nvSpPr>
        <p:spPr>
          <a:xfrm>
            <a:off x="3347506" y="2910879"/>
            <a:ext cx="21483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 dirty="0"/>
              <a:t>이 노드에 입력되는 값들</a:t>
            </a:r>
            <a:endParaRPr lang="en-US" altLang="ko-KR" sz="1400" dirty="0"/>
          </a:p>
          <a:p>
            <a:r>
              <a:rPr lang="ko-KR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⇒</a:t>
            </a:r>
            <a:r>
              <a:rPr lang="en-US" altLang="ko-KR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4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배치마다 다름</a:t>
            </a:r>
            <a:endParaRPr lang="ko-KR" alt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609600" y="3657600"/>
                <a:ext cx="3352800" cy="183300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배치 별 관측치의 수 </a:t>
                </a:r>
                <a:r>
                  <a:rPr lang="en-US" altLang="ko-KR" dirty="0"/>
                  <a:t>= m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dirty="0"/>
                  <a:t>배치 </a:t>
                </a:r>
                <a:r>
                  <a:rPr lang="en-US" altLang="ko-KR" dirty="0"/>
                  <a:t>1: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  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  2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dirty="0"/>
                  <a:t>배치 </a:t>
                </a:r>
                <a:r>
                  <a:rPr lang="en-US" altLang="ko-KR" dirty="0"/>
                  <a:t>2: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  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  2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…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ko-KR" altLang="en-US" dirty="0"/>
                  <a:t>배치 </a:t>
                </a:r>
                <a:r>
                  <a:rPr lang="en-US" altLang="ko-KR" dirty="0"/>
                  <a:t>j: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  1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  2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ko-KR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,  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altLang="ko-KR" dirty="0"/>
                  <a:t>…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3657600"/>
                <a:ext cx="3352800" cy="1833002"/>
              </a:xfrm>
              <a:prstGeom prst="rect">
                <a:avLst/>
              </a:prstGeom>
              <a:blipFill>
                <a:blip r:embed="rId3"/>
                <a:stretch>
                  <a:fillRect l="-1455" t="-1661" b="-29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TextBox 21"/>
          <p:cNvSpPr txBox="1"/>
          <p:nvPr/>
        </p:nvSpPr>
        <p:spPr>
          <a:xfrm>
            <a:off x="4191000" y="4876800"/>
            <a:ext cx="43107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각 배치별 입력되는 값들의 분포가 다름 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평균과 분산이 다름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25" name="Straight Arrow Connector 24"/>
          <p:cNvCxnSpPr/>
          <p:nvPr/>
        </p:nvCxnSpPr>
        <p:spPr bwMode="auto">
          <a:xfrm>
            <a:off x="3347506" y="4227513"/>
            <a:ext cx="919694" cy="64928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4315988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Batch normalization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/>
              <a:t>Internal Covariate Shift</a:t>
            </a:r>
          </a:p>
          <a:p>
            <a:pPr lvl="1"/>
            <a:r>
              <a:rPr lang="ko-KR" altLang="en-US" sz="1600" dirty="0"/>
              <a:t>학습이 진행됨에 따라 각 노드의 가중치 값이 달라짐 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⇒ 이로 인해 각 노드에 입력되는 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혹은 출력되는</a:t>
            </a:r>
            <a:r>
              <a:rPr lang="en-US" altLang="ko-KR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6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값들의 분포가 미니배치마다 달라짐 </a:t>
            </a:r>
            <a:endParaRPr lang="ko-KR" altLang="en-US" sz="16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3447A-44A2-4DA4-B550-8F92738CE8B2}" type="datetime1">
              <a:rPr lang="en-US" altLang="ko-KR" smtClean="0"/>
              <a:t>9/18/23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Deep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85836" y="6210628"/>
            <a:ext cx="865813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100" dirty="0" err="1"/>
              <a:t>Ioffe</a:t>
            </a:r>
            <a:r>
              <a:rPr lang="en-US" altLang="ko-KR" sz="1100" dirty="0"/>
              <a:t>, Sergey; </a:t>
            </a:r>
            <a:r>
              <a:rPr lang="en-US" altLang="ko-KR" sz="1100" dirty="0" err="1"/>
              <a:t>Szegedy</a:t>
            </a:r>
            <a:r>
              <a:rPr lang="en-US" altLang="ko-KR" sz="1100" dirty="0"/>
              <a:t>, Christian (2015). </a:t>
            </a:r>
            <a:r>
              <a:rPr lang="en-US" altLang="ko-KR" sz="1100" i="1" dirty="0"/>
              <a:t>"Batch Normalization: Accelerating Deep Network Training by Reducing Internal Covariate Shift</a:t>
            </a:r>
            <a:endParaRPr lang="ko-KR" altLang="en-US" sz="1100" dirty="0"/>
          </a:p>
        </p:txBody>
      </p:sp>
      <p:grpSp>
        <p:nvGrpSpPr>
          <p:cNvPr id="12" name="Group 11"/>
          <p:cNvGrpSpPr/>
          <p:nvPr/>
        </p:nvGrpSpPr>
        <p:grpSpPr>
          <a:xfrm>
            <a:off x="2743200" y="3556315"/>
            <a:ext cx="3581400" cy="2576197"/>
            <a:chOff x="2957512" y="1323975"/>
            <a:chExt cx="5056717" cy="4212595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57512" y="1323975"/>
              <a:ext cx="3228975" cy="4210050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194954" y="1355095"/>
              <a:ext cx="1819275" cy="4181475"/>
            </a:xfrm>
            <a:prstGeom prst="rect">
              <a:avLst/>
            </a:prstGeom>
          </p:spPr>
        </p:pic>
      </p:grpSp>
      <p:sp>
        <p:nvSpPr>
          <p:cNvPr id="13" name="TextBox 12"/>
          <p:cNvSpPr txBox="1"/>
          <p:nvPr/>
        </p:nvSpPr>
        <p:spPr>
          <a:xfrm>
            <a:off x="6629400" y="3556315"/>
            <a:ext cx="11737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mini-batch 1</a:t>
            </a:r>
            <a:endParaRPr lang="ko-KR" altLang="en-US" sz="1400" dirty="0"/>
          </a:p>
        </p:txBody>
      </p:sp>
      <p:cxnSp>
        <p:nvCxnSpPr>
          <p:cNvPr id="15" name="Straight Arrow Connector 14"/>
          <p:cNvCxnSpPr>
            <a:stCxn id="13" idx="1"/>
          </p:cNvCxnSpPr>
          <p:nvPr/>
        </p:nvCxnSpPr>
        <p:spPr bwMode="auto">
          <a:xfrm flipH="1">
            <a:off x="4800600" y="3710204"/>
            <a:ext cx="1828800" cy="40459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TextBox 16"/>
          <p:cNvSpPr txBox="1"/>
          <p:nvPr/>
        </p:nvSpPr>
        <p:spPr>
          <a:xfrm>
            <a:off x="6629400" y="4173469"/>
            <a:ext cx="11737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mini-batch 2</a:t>
            </a:r>
            <a:endParaRPr lang="ko-KR" altLang="en-US" sz="1400" dirty="0"/>
          </a:p>
        </p:txBody>
      </p:sp>
      <p:cxnSp>
        <p:nvCxnSpPr>
          <p:cNvPr id="18" name="Straight Arrow Connector 17"/>
          <p:cNvCxnSpPr>
            <a:stCxn id="17" idx="1"/>
          </p:cNvCxnSpPr>
          <p:nvPr/>
        </p:nvCxnSpPr>
        <p:spPr bwMode="auto">
          <a:xfrm flipH="1">
            <a:off x="4953000" y="4327358"/>
            <a:ext cx="1676400" cy="37609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TextBox 19"/>
          <p:cNvSpPr txBox="1"/>
          <p:nvPr/>
        </p:nvSpPr>
        <p:spPr>
          <a:xfrm>
            <a:off x="6629400" y="5433471"/>
            <a:ext cx="11737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dirty="0"/>
              <a:t>mini-batch 3</a:t>
            </a:r>
            <a:endParaRPr lang="ko-KR" altLang="en-US" sz="1400" dirty="0"/>
          </a:p>
        </p:txBody>
      </p:sp>
      <p:cxnSp>
        <p:nvCxnSpPr>
          <p:cNvPr id="23" name="Straight Arrow Connector 22"/>
          <p:cNvCxnSpPr>
            <a:stCxn id="20" idx="1"/>
          </p:cNvCxnSpPr>
          <p:nvPr/>
        </p:nvCxnSpPr>
        <p:spPr bwMode="auto">
          <a:xfrm flipH="1" flipV="1">
            <a:off x="4953000" y="5322346"/>
            <a:ext cx="1676400" cy="26501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027076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Batch normalization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000" dirty="0"/>
              <a:t>Batch normalization</a:t>
            </a:r>
          </a:p>
          <a:p>
            <a:pPr lvl="1"/>
            <a:r>
              <a:rPr lang="ko-KR" altLang="en-US" sz="1800" dirty="0"/>
              <a:t>신경망에서는 </a:t>
            </a:r>
            <a:r>
              <a:rPr lang="en-US" altLang="ko-KR" sz="1800" dirty="0"/>
              <a:t>mini-batch </a:t>
            </a:r>
            <a:r>
              <a:rPr lang="ko-KR" altLang="en-US" sz="1800" dirty="0"/>
              <a:t>별로 표준화 </a:t>
            </a:r>
            <a:r>
              <a:rPr lang="en-US" altLang="ko-KR" sz="1800" dirty="0"/>
              <a:t>(standardization) </a:t>
            </a:r>
            <a:r>
              <a:rPr lang="ko-KR" altLang="en-US" sz="1800" dirty="0"/>
              <a:t>방법 사용 </a:t>
            </a:r>
            <a:r>
              <a:rPr lang="en-US" altLang="ko-KR" sz="1800" dirty="0"/>
              <a:t>=&gt; </a:t>
            </a:r>
            <a:r>
              <a:rPr lang="ko-KR" altLang="en-US" sz="1800" dirty="0"/>
              <a:t>즉</a:t>
            </a:r>
            <a:r>
              <a:rPr lang="en-US" altLang="ko-KR" sz="1800" dirty="0"/>
              <a:t>, </a:t>
            </a:r>
            <a:r>
              <a:rPr lang="ko-KR" altLang="en-US" sz="1800" dirty="0"/>
              <a:t>평균을 빼고 표준편차로 나눠준다</a:t>
            </a:r>
            <a:r>
              <a:rPr lang="en-US" altLang="ko-KR" sz="1800" dirty="0"/>
              <a:t>!</a:t>
            </a:r>
          </a:p>
          <a:p>
            <a:pPr lvl="2"/>
            <a:r>
              <a:rPr lang="en-US" altLang="ko-KR" sz="1400" dirty="0"/>
              <a:t>To increase the stability of a neural network, batch normalization normalizes the output of a previous activation layer by subtracting the batch mean and dividing by the batch standard deviation.</a:t>
            </a:r>
          </a:p>
          <a:p>
            <a:pPr lvl="2"/>
            <a:r>
              <a:rPr lang="ko-KR" altLang="en-US" sz="1400" dirty="0"/>
              <a:t>이렇게만 하면 비선형 관계를 잘 학습하지 못한다는 문제 발생</a:t>
            </a:r>
            <a:endParaRPr lang="en-US" altLang="ko-KR" sz="1400" dirty="0"/>
          </a:p>
          <a:p>
            <a:pPr lvl="3"/>
            <a:r>
              <a:rPr lang="en-US" altLang="ko-KR" sz="1000" i="1" dirty="0"/>
              <a:t>Note that simply normalizing each input of a layer may change what the layer can represent. For instance, normalizing the inputs of a sigmoid would constrain them to the linear regime of the nonlinearity. </a:t>
            </a:r>
            <a:endParaRPr lang="en-US" altLang="ko-KR" sz="1000" dirty="0"/>
          </a:p>
          <a:p>
            <a:pPr lvl="2"/>
            <a:r>
              <a:rPr lang="ko-KR" altLang="en-US" sz="1400" dirty="0"/>
              <a:t>이러한 문제를 해결하기 위해서 </a:t>
            </a:r>
            <a:r>
              <a:rPr lang="en-US" altLang="ko-KR" sz="1400" dirty="0"/>
              <a:t>Scaling and shifting</a:t>
            </a:r>
          </a:p>
          <a:p>
            <a:pPr lvl="1"/>
            <a:r>
              <a:rPr lang="ko-KR" altLang="en-US" sz="1800" dirty="0"/>
              <a:t>주요 효과</a:t>
            </a:r>
            <a:endParaRPr lang="en-US" altLang="ko-KR" sz="1800" dirty="0"/>
          </a:p>
          <a:p>
            <a:pPr lvl="2"/>
            <a:r>
              <a:rPr lang="ko-KR" altLang="en-US" sz="1400" dirty="0"/>
              <a:t>학습 속도 개선</a:t>
            </a:r>
            <a:endParaRPr lang="en-US" altLang="ko-KR" sz="1400" dirty="0"/>
          </a:p>
          <a:p>
            <a:pPr lvl="2"/>
            <a:r>
              <a:rPr lang="ko-KR" altLang="en-US" sz="1400" dirty="0"/>
              <a:t>과적합 문제 개선</a:t>
            </a:r>
            <a:endParaRPr lang="ko-KR" altLang="ko-KR" sz="1400" dirty="0"/>
          </a:p>
          <a:p>
            <a:pPr lvl="1"/>
            <a:endParaRPr lang="ko-KR" altLang="en-US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A024EC-AB52-4183-9E1F-7C5948095F07}" type="datetime1">
              <a:rPr lang="en-US" altLang="ko-KR" smtClean="0"/>
              <a:t>9/18/23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Deep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94563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Batch normalization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sz="2800" dirty="0"/>
                  <a:t>그런데 표준화만 해주게 되면 비선형 관계를 잘 설명 못하는 문제 발생</a:t>
                </a:r>
                <a:endParaRPr lang="en-US" altLang="ko-KR" sz="2800" dirty="0"/>
              </a:p>
              <a:p>
                <a:pPr lvl="1"/>
                <a:r>
                  <a:rPr lang="ko-KR" altLang="en-US" sz="2400" dirty="0"/>
                  <a:t>왜 이러한 문제가 발생하는가</a:t>
                </a:r>
                <a:r>
                  <a:rPr lang="en-US" altLang="ko-KR" sz="2400" dirty="0"/>
                  <a:t>?</a:t>
                </a:r>
              </a:p>
              <a:p>
                <a:pPr lvl="1"/>
                <a:r>
                  <a:rPr lang="ko-KR" altLang="en-US" sz="2400" dirty="0"/>
                  <a:t>보통 은닉층의 입력값에 </a:t>
                </a:r>
                <a:r>
                  <a:rPr lang="en-US" altLang="ko-KR" sz="2400" dirty="0" err="1"/>
                  <a:t>batchnorm</a:t>
                </a:r>
                <a:r>
                  <a:rPr lang="en-US" altLang="ko-KR" sz="2400" dirty="0"/>
                  <a:t> </a:t>
                </a:r>
                <a:r>
                  <a:rPr lang="ko-KR" altLang="en-US" sz="2400" dirty="0"/>
                  <a:t>적용</a:t>
                </a:r>
                <a:endParaRPr lang="en-US" altLang="ko-KR" sz="2400" dirty="0"/>
              </a:p>
              <a:p>
                <a:pPr lvl="1"/>
                <a:endParaRPr lang="en-US" altLang="ko-KR" sz="2400" dirty="0"/>
              </a:p>
              <a:p>
                <a:pPr lvl="1"/>
                <a:endParaRPr lang="en-US" altLang="ko-KR" sz="24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sz="240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e>
                      <m: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ko-KR" altLang="en-US" sz="24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sSup>
                              <m:sSupPr>
                                <m:ctrlP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ko-KR" altLang="en-US" sz="2400" b="0" i="1" smtClean="0">
                                    <a:latin typeface="Cambria Math" panose="02040503050406030204" pitchFamily="18" charset="0"/>
                                  </a:rPr>
                                  <m:t>𝜎</m:t>
                                </m:r>
                              </m:e>
                              <m:sup>
                                <m:r>
                                  <a:rPr lang="en-US" altLang="ko-KR" sz="24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ko-KR" altLang="en-US" sz="2400" b="0" i="1" smtClean="0">
                                <a:latin typeface="Cambria Math" panose="02040503050406030204" pitchFamily="18" charset="0"/>
                              </a:rPr>
                              <m:t>𝜀</m:t>
                            </m:r>
                          </m:e>
                        </m:rad>
                      </m:den>
                    </m:f>
                  </m:oMath>
                </a14:m>
                <a:r>
                  <a:rPr lang="en-US" altLang="ko-KR" sz="2400" dirty="0"/>
                  <a:t>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~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(0,1)</m:t>
                    </m:r>
                  </m:oMath>
                </a14:m>
                <a:endParaRPr lang="en-US" altLang="ko-KR" sz="2400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altLang="ko-KR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sz="24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acc>
                      </m:e>
                      <m:sub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ko-KR" altLang="en-US" sz="2400" i="1">
                        <a:latin typeface="Cambria Math" panose="02040503050406030204" pitchFamily="18" charset="0"/>
                      </a:rPr>
                      <m:t>이</m:t>
                    </m:r>
                  </m:oMath>
                </a14:m>
                <a:r>
                  <a:rPr lang="en-US" altLang="ko-KR" sz="2400" dirty="0"/>
                  <a:t> </a:t>
                </a:r>
                <a:r>
                  <a:rPr lang="ko-KR" altLang="en-US" sz="2400" dirty="0"/>
                  <a:t>입력값으로 사용됨</a:t>
                </a:r>
                <a:endParaRPr lang="en-US" altLang="ko-KR" sz="2400" dirty="0"/>
              </a:p>
              <a:p>
                <a:pPr lvl="1"/>
                <a:r>
                  <a:rPr lang="en-US" altLang="ko-KR" sz="2400" dirty="0"/>
                  <a:t>f() </a:t>
                </a:r>
                <a:r>
                  <a:rPr lang="ko-KR" altLang="en-US" sz="2400" dirty="0"/>
                  <a:t>가 </a:t>
                </a:r>
                <a:r>
                  <a:rPr lang="en-US" altLang="ko-KR" sz="2400" dirty="0"/>
                  <a:t>sigmoid function</a:t>
                </a:r>
                <a:r>
                  <a:rPr lang="ko-KR" altLang="en-US" sz="2400" dirty="0"/>
                  <a:t>인 경우</a:t>
                </a:r>
                <a:r>
                  <a:rPr lang="en-US" altLang="ko-KR" sz="2400" dirty="0"/>
                  <a:t>, what would happen?</a:t>
                </a:r>
              </a:p>
              <a:p>
                <a:endParaRPr lang="ko-KR" alt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314" t="-1630" b="-139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57B04-D083-42EA-A3FB-1D184B28B794}" type="datetime1">
              <a:rPr lang="en-US" altLang="ko-KR" smtClean="0"/>
              <a:t>9/18/23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Deep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27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4038600" y="3886200"/>
            <a:ext cx="1041263" cy="838200"/>
            <a:chOff x="4038600" y="3886200"/>
            <a:chExt cx="1041263" cy="838200"/>
          </a:xfrm>
        </p:grpSpPr>
        <p:sp>
          <p:nvSpPr>
            <p:cNvPr id="7" name="Oval 6"/>
            <p:cNvSpPr/>
            <p:nvPr/>
          </p:nvSpPr>
          <p:spPr bwMode="auto">
            <a:xfrm>
              <a:off x="4038600" y="3886200"/>
              <a:ext cx="838200" cy="83820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ko-KR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8" name="Straight Connector 7"/>
            <p:cNvCxnSpPr>
              <a:stCxn id="7" idx="0"/>
              <a:endCxn id="7" idx="4"/>
            </p:cNvCxnSpPr>
            <p:nvPr/>
          </p:nvCxnSpPr>
          <p:spPr bwMode="auto">
            <a:xfrm>
              <a:off x="4457700" y="3886200"/>
              <a:ext cx="0" cy="8382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/>
                <p:cNvSpPr/>
                <p:nvPr/>
              </p:nvSpPr>
              <p:spPr>
                <a:xfrm>
                  <a:off x="4048874" y="4069422"/>
                  <a:ext cx="46538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ko-KR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9" name="Rectangle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48874" y="4069422"/>
                  <a:ext cx="465384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333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/>
                <p:cNvSpPr/>
                <p:nvPr/>
              </p:nvSpPr>
              <p:spPr>
                <a:xfrm>
                  <a:off x="4376914" y="4073704"/>
                  <a:ext cx="702949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ko-KR" i="1">
                          <a:latin typeface="Cambria Math" panose="02040503050406030204" pitchFamily="18" charset="0"/>
                        </a:rPr>
                        <m:t>𝑓</m:t>
                      </m:r>
                    </m:oMath>
                  </a14:m>
                  <a:r>
                    <a:rPr lang="en-US" altLang="ko-KR" dirty="0"/>
                    <a:t>(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ko-KR" altLang="ko-K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altLang="ko-KR" dirty="0"/>
                    <a:t>)</a:t>
                  </a:r>
                  <a:endParaRPr lang="ko-KR" altLang="en-US" dirty="0"/>
                </a:p>
              </p:txBody>
            </p:sp>
          </mc:Choice>
          <mc:Fallback xmlns="">
            <p:sp>
              <p:nvSpPr>
                <p:cNvPr id="10" name="Rectangle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76914" y="4073704"/>
                  <a:ext cx="702949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2609" t="-8197" r="-7826" b="-2459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0019455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Batch normalization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223053-D575-4072-8A9D-DED1FC6725D7}" type="datetime1">
              <a:rPr lang="en-US" altLang="ko-KR" smtClean="0"/>
              <a:t>9/18/23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Deep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28</a:t>
            </a:fld>
            <a:endParaRPr lang="en-US"/>
          </a:p>
        </p:txBody>
      </p:sp>
      <p:pic>
        <p:nvPicPr>
          <p:cNvPr id="7" name="Picture 2" descr="logistic function에 대한 이미지 검색결과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7586" y="2286000"/>
            <a:ext cx="5038725" cy="3362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/>
          <p:cNvSpPr/>
          <p:nvPr/>
        </p:nvSpPr>
        <p:spPr bwMode="auto">
          <a:xfrm>
            <a:off x="4191000" y="2133600"/>
            <a:ext cx="1066800" cy="3276600"/>
          </a:xfrm>
          <a:prstGeom prst="rect">
            <a:avLst/>
          </a:prstGeom>
          <a:solidFill>
            <a:srgbClr val="92D050">
              <a:alpha val="50000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438400" y="5867400"/>
            <a:ext cx="3627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비선형 관계를 잘 설명하지 못함</a:t>
            </a:r>
            <a:r>
              <a:rPr lang="en-US" altLang="ko-KR" dirty="0"/>
              <a:t>!!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607339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Batch normalization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Batch normalization (cont’d)</a:t>
            </a:r>
          </a:p>
          <a:p>
            <a:pPr lvl="1"/>
            <a:r>
              <a:rPr lang="ko-KR" altLang="en-US" dirty="0"/>
              <a:t>이를 해결하기 위해 </a:t>
            </a:r>
            <a:r>
              <a:rPr lang="en-US" altLang="ko-KR" dirty="0"/>
              <a:t>scaling &amp; shifting</a:t>
            </a:r>
            <a:endParaRPr lang="ko-KR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C1E4A-24B5-4613-B6CC-D26B23709B15}" type="datetime1">
              <a:rPr lang="en-US" altLang="ko-KR" smtClean="0"/>
              <a:t>9/18/23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Deep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29</a:t>
            </a:fld>
            <a:endParaRPr lang="en-US"/>
          </a:p>
        </p:txBody>
      </p:sp>
      <p:grpSp>
        <p:nvGrpSpPr>
          <p:cNvPr id="12" name="Group 11"/>
          <p:cNvGrpSpPr/>
          <p:nvPr/>
        </p:nvGrpSpPr>
        <p:grpSpPr>
          <a:xfrm>
            <a:off x="1125538" y="3232657"/>
            <a:ext cx="6568885" cy="2916789"/>
            <a:chOff x="2118098" y="3232848"/>
            <a:chExt cx="6568885" cy="2916789"/>
          </a:xfrm>
        </p:grpSpPr>
        <p:pic>
          <p:nvPicPr>
            <p:cNvPr id="7" name="Content Placeholder 6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auto">
            <a:xfrm>
              <a:off x="2118098" y="3232848"/>
              <a:ext cx="4200525" cy="29167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8" name="TextBox 7"/>
            <p:cNvSpPr txBox="1"/>
            <p:nvPr/>
          </p:nvSpPr>
          <p:spPr>
            <a:xfrm>
              <a:off x="6586728" y="5105400"/>
              <a:ext cx="21002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l-GR" altLang="ko-KR" dirty="0"/>
                <a:t>γ</a:t>
              </a:r>
              <a:r>
                <a:rPr lang="ko-KR" altLang="en-US" dirty="0"/>
                <a:t>와 </a:t>
              </a:r>
              <a:r>
                <a:rPr lang="el-GR" altLang="ko-KR" dirty="0"/>
                <a:t>β</a:t>
              </a:r>
              <a:r>
                <a:rPr lang="ko-KR" altLang="en-US" dirty="0"/>
                <a:t>는</a:t>
              </a:r>
              <a:r>
                <a:rPr lang="en-US" altLang="ko-KR" dirty="0"/>
                <a:t> </a:t>
              </a:r>
              <a:r>
                <a:rPr lang="ko-KR" altLang="en-US" dirty="0"/>
                <a:t>학습 된다</a:t>
              </a:r>
              <a:r>
                <a:rPr lang="en-US" altLang="ko-KR" dirty="0"/>
                <a:t>.</a:t>
              </a:r>
              <a:endParaRPr lang="ko-KR" altLang="en-US" dirty="0"/>
            </a:p>
          </p:txBody>
        </p:sp>
        <p:cxnSp>
          <p:nvCxnSpPr>
            <p:cNvPr id="10" name="Straight Arrow Connector 9"/>
            <p:cNvCxnSpPr>
              <a:stCxn id="8" idx="1"/>
            </p:cNvCxnSpPr>
            <p:nvPr/>
          </p:nvCxnSpPr>
          <p:spPr bwMode="auto">
            <a:xfrm flipH="1">
              <a:off x="3505200" y="5290066"/>
              <a:ext cx="3081528" cy="525979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  <p:sp>
        <p:nvSpPr>
          <p:cNvPr id="9" name="TextBox 8"/>
          <p:cNvSpPr txBox="1"/>
          <p:nvPr/>
        </p:nvSpPr>
        <p:spPr>
          <a:xfrm>
            <a:off x="5715001" y="3352800"/>
            <a:ext cx="24383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특정 노드에 입력되는 </a:t>
            </a:r>
            <a:r>
              <a:rPr lang="en-US" altLang="ko-KR" sz="1200" dirty="0" err="1"/>
              <a:t>i</a:t>
            </a:r>
            <a:r>
              <a:rPr lang="ko-KR" altLang="en-US" sz="1200" dirty="0"/>
              <a:t>번째 관측치에 대한 값</a:t>
            </a:r>
          </a:p>
        </p:txBody>
      </p:sp>
      <p:cxnSp>
        <p:nvCxnSpPr>
          <p:cNvPr id="13" name="Straight Arrow Connector 12"/>
          <p:cNvCxnSpPr>
            <a:stCxn id="9" idx="1"/>
          </p:cNvCxnSpPr>
          <p:nvPr/>
        </p:nvCxnSpPr>
        <p:spPr bwMode="auto">
          <a:xfrm flipH="1">
            <a:off x="2512640" y="3583633"/>
            <a:ext cx="3202361" cy="68356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799798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신경망에서의 과적합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/>
              <a:t>과적합 </a:t>
            </a:r>
            <a:r>
              <a:rPr lang="en-US" altLang="ko-KR" sz="2400" dirty="0"/>
              <a:t>(Overfitting) </a:t>
            </a:r>
            <a:r>
              <a:rPr lang="ko-KR" altLang="en-US" sz="2400" dirty="0"/>
              <a:t>문제 </a:t>
            </a:r>
            <a:r>
              <a:rPr lang="en-US" altLang="ko-KR" sz="2400" dirty="0"/>
              <a:t>(cont’d)</a:t>
            </a:r>
          </a:p>
          <a:p>
            <a:pPr lvl="1"/>
            <a:r>
              <a:rPr lang="en-US" altLang="ko-KR" sz="2000" dirty="0"/>
              <a:t>How can we know it is happening?</a:t>
            </a:r>
          </a:p>
          <a:p>
            <a:pPr lvl="2"/>
            <a:r>
              <a:rPr lang="ko-KR" altLang="en-US" sz="1600" dirty="0"/>
              <a:t>이를 위해 학습 데이터의 일부를 과적합 문제 체크를 위해 사용</a:t>
            </a:r>
            <a:endParaRPr lang="en-US" altLang="ko-KR" sz="1600" dirty="0"/>
          </a:p>
          <a:p>
            <a:pPr lvl="2"/>
            <a:r>
              <a:rPr lang="ko-KR" altLang="en-US" sz="1600" dirty="0"/>
              <a:t>이러한 데이터셋을 </a:t>
            </a:r>
            <a:r>
              <a:rPr lang="en-US" altLang="ko-KR" sz="1600" dirty="0"/>
              <a:t>validation (</a:t>
            </a:r>
            <a:r>
              <a:rPr lang="ko-KR" altLang="en-US" sz="1600" dirty="0"/>
              <a:t>검증</a:t>
            </a:r>
            <a:r>
              <a:rPr lang="en-US" altLang="ko-KR" sz="1600" dirty="0"/>
              <a:t>) dataset</a:t>
            </a:r>
            <a:r>
              <a:rPr lang="ko-KR" altLang="en-US" sz="1600" dirty="0"/>
              <a:t>이라고 함</a:t>
            </a:r>
            <a:endParaRPr lang="en-US" altLang="ko-KR" sz="1600" dirty="0"/>
          </a:p>
          <a:p>
            <a:pPr lvl="2"/>
            <a:r>
              <a:rPr lang="ko-KR" altLang="en-US" sz="1600" dirty="0"/>
              <a:t>즉</a:t>
            </a:r>
            <a:r>
              <a:rPr lang="en-US" altLang="ko-KR" sz="1600" dirty="0"/>
              <a:t>, </a:t>
            </a:r>
            <a:r>
              <a:rPr lang="ko-KR" altLang="en-US" sz="1600" dirty="0"/>
              <a:t>원래 학습 데이터 </a:t>
            </a:r>
            <a:r>
              <a:rPr lang="en-US" altLang="ko-KR" sz="1600" dirty="0"/>
              <a:t>= </a:t>
            </a:r>
            <a:r>
              <a:rPr lang="ko-KR" altLang="en-US" sz="1600" dirty="0"/>
              <a:t>최종 학습 데이터 </a:t>
            </a:r>
            <a:r>
              <a:rPr lang="en-US" altLang="ko-KR" sz="1600" dirty="0"/>
              <a:t>+ </a:t>
            </a:r>
            <a:r>
              <a:rPr lang="ko-KR" altLang="en-US" sz="1600" dirty="0"/>
              <a:t>검증 데이터</a:t>
            </a:r>
            <a:endParaRPr lang="en-US" altLang="ko-KR" sz="1600" dirty="0"/>
          </a:p>
          <a:p>
            <a:pPr lvl="2"/>
            <a:r>
              <a:rPr lang="ko-KR" altLang="en-US" sz="1600" dirty="0"/>
              <a:t>최종 학습 데이터만 학습에 사용되고</a:t>
            </a:r>
            <a:r>
              <a:rPr lang="en-US" altLang="ko-KR" sz="1600" dirty="0"/>
              <a:t>, </a:t>
            </a:r>
            <a:r>
              <a:rPr lang="ko-KR" altLang="en-US" sz="1600" dirty="0"/>
              <a:t>검증 데이터는 학습에 사용되지 않는다</a:t>
            </a:r>
            <a:r>
              <a:rPr lang="en-US" altLang="ko-KR" sz="1600" dirty="0"/>
              <a:t>. </a:t>
            </a:r>
          </a:p>
          <a:p>
            <a:pPr lvl="2"/>
            <a:r>
              <a:rPr lang="ko-KR" altLang="en-US" sz="1600" dirty="0"/>
              <a:t>모형의 성능이 학습에 사용된 데이터에 대해서는 좋아지나</a:t>
            </a:r>
            <a:r>
              <a:rPr lang="en-US" altLang="ko-KR" sz="1600" dirty="0"/>
              <a:t>, </a:t>
            </a:r>
            <a:r>
              <a:rPr lang="ko-KR" altLang="en-US" sz="1600" dirty="0"/>
              <a:t>검증 데이터에 대해서는 나빠지는 경우 </a:t>
            </a:r>
            <a:r>
              <a:rPr lang="en-US" altLang="ko-KR" sz="1600" dirty="0"/>
              <a:t>=&gt; </a:t>
            </a:r>
            <a:r>
              <a:rPr lang="ko-KR" altLang="en-US" sz="1600" dirty="0"/>
              <a:t>과적합 의심</a:t>
            </a:r>
            <a:endParaRPr lang="en-US" altLang="ko-KR" sz="1600" dirty="0"/>
          </a:p>
          <a:p>
            <a:pPr lvl="1"/>
            <a:r>
              <a:rPr lang="ko-KR" altLang="en-US" sz="2000" dirty="0"/>
              <a:t>주요 해결책</a:t>
            </a:r>
            <a:endParaRPr lang="en-US" altLang="ko-KR" sz="2000" dirty="0"/>
          </a:p>
          <a:p>
            <a:pPr lvl="2"/>
            <a:r>
              <a:rPr lang="en-US" altLang="ko-KR" sz="1800" dirty="0" err="1"/>
              <a:t>L1</a:t>
            </a:r>
            <a:r>
              <a:rPr lang="en-US" altLang="ko-KR" sz="1800" dirty="0"/>
              <a:t>/</a:t>
            </a:r>
            <a:r>
              <a:rPr lang="en-US" altLang="ko-KR" sz="1800" dirty="0" err="1"/>
              <a:t>L2</a:t>
            </a:r>
            <a:r>
              <a:rPr lang="en-US" altLang="ko-KR" sz="1800" dirty="0"/>
              <a:t> Regularization, Dropout, Early Stopping, Batch Normalization (</a:t>
            </a:r>
            <a:r>
              <a:rPr lang="en-US" altLang="ko-KR" sz="1800" dirty="0" err="1"/>
              <a:t>Batchnorm</a:t>
            </a:r>
            <a:r>
              <a:rPr lang="en-US" altLang="ko-KR" sz="1800" dirty="0"/>
              <a:t>), Layer Normalization </a:t>
            </a:r>
            <a:r>
              <a:rPr lang="ko-KR" altLang="en-US" sz="1800" dirty="0"/>
              <a:t>등</a:t>
            </a:r>
            <a:endParaRPr lang="en-US" altLang="ko-KR" sz="18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726A5-4682-4A49-8725-46867523FD63}" type="datetime1">
              <a:rPr lang="en-US" altLang="ko-KR" smtClean="0"/>
              <a:t>9/18/23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Deep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48971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Batch normalization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/>
              <a:t>Batch normalization (cont’d)</a:t>
            </a:r>
          </a:p>
          <a:p>
            <a:pPr lvl="1"/>
            <a:r>
              <a:rPr lang="en-US" altLang="ko-KR" sz="2000" dirty="0"/>
              <a:t>In </a:t>
            </a:r>
            <a:r>
              <a:rPr lang="en-US" altLang="ko-KR" sz="2000" dirty="0" err="1"/>
              <a:t>Keras</a:t>
            </a:r>
            <a:endParaRPr lang="en-US" altLang="ko-KR" sz="2000" dirty="0"/>
          </a:p>
          <a:p>
            <a:pPr lvl="2"/>
            <a:r>
              <a:rPr lang="en-US" altLang="ko-KR" sz="1800" dirty="0">
                <a:hlinkClick r:id="rId2"/>
              </a:rPr>
              <a:t>https://keras.io/api/layers/normalization_layers/batch_normalization/</a:t>
            </a:r>
            <a:endParaRPr lang="en-US" altLang="ko-KR" sz="1800" dirty="0"/>
          </a:p>
          <a:p>
            <a:pPr lvl="2"/>
            <a:r>
              <a:rPr lang="en-US" altLang="ko-KR" sz="1800" dirty="0">
                <a:hlinkClick r:id="rId3"/>
              </a:rPr>
              <a:t>https://www.machinecurve.com/index.php/2020/01/15/how-to-use-batch-normalization-with-keras/#batch-normalization-normalizes-layer-inputs-on-a-per-feature-basis</a:t>
            </a:r>
            <a:endParaRPr lang="en-US" altLang="ko-KR" sz="1800" dirty="0"/>
          </a:p>
          <a:p>
            <a:pPr lvl="1"/>
            <a:r>
              <a:rPr lang="en-US" altLang="ko-KR" sz="2000" dirty="0"/>
              <a:t>Python code: </a:t>
            </a:r>
            <a:r>
              <a:rPr lang="en-US" altLang="ko-KR" sz="2000" dirty="0" err="1"/>
              <a:t>FNN_housing_example_batch_layer_norm.ipynb</a:t>
            </a:r>
            <a:endParaRPr lang="en-US" altLang="ko-KR" sz="2000" dirty="0"/>
          </a:p>
          <a:p>
            <a:pPr lvl="1"/>
            <a:r>
              <a:rPr lang="ko-KR" altLang="en-US" sz="2000" dirty="0"/>
              <a:t>일반적으로 이미지 데이터에 적용</a:t>
            </a:r>
            <a:endParaRPr lang="en-US" altLang="ko-KR" sz="2000" dirty="0"/>
          </a:p>
          <a:p>
            <a:endParaRPr lang="ko-KR" altLang="en-US" sz="24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6366C-17C0-4F37-90BF-479E889F9E17}" type="datetime1">
              <a:rPr lang="en-US" altLang="ko-KR" smtClean="0"/>
              <a:t>9/18/23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Deep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9863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Layer normalization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2688" y="2017713"/>
            <a:ext cx="4075112" cy="4114800"/>
          </a:xfrm>
        </p:spPr>
        <p:txBody>
          <a:bodyPr/>
          <a:lstStyle/>
          <a:p>
            <a:r>
              <a:rPr lang="en-US" altLang="ko-KR" sz="2400" dirty="0"/>
              <a:t>Layer normalization</a:t>
            </a:r>
          </a:p>
          <a:p>
            <a:pPr lvl="1"/>
            <a:r>
              <a:rPr lang="ko-KR" altLang="en-US" sz="2000" dirty="0"/>
              <a:t>일반적으로 텍스트 데이터에 적용</a:t>
            </a:r>
            <a:endParaRPr lang="en-US" altLang="ko-KR" sz="2000" dirty="0"/>
          </a:p>
          <a:p>
            <a:pPr lvl="1"/>
            <a:r>
              <a:rPr lang="ko-KR" altLang="en-US" sz="2000" dirty="0"/>
              <a:t>하나의 관측치에 대해서 특정 은닉층에 존재하는 모든 노드들에 들어가는 값들을 이용해서 표준화하는 방법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DE219-A653-4BAD-9C95-729D4D923188}" type="datetime1">
              <a:rPr lang="en-US" altLang="ko-KR" smtClean="0"/>
              <a:t>9/18/23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Deep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31</a:t>
            </a:fld>
            <a:endParaRPr lang="en-US"/>
          </a:p>
        </p:txBody>
      </p:sp>
      <p:pic>
        <p:nvPicPr>
          <p:cNvPr id="7" name="Picture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9992" y="1773238"/>
            <a:ext cx="1504315" cy="4414838"/>
          </a:xfrm>
          <a:prstGeom prst="rect">
            <a:avLst/>
          </a:prstGeom>
          <a:noFill/>
        </p:spPr>
      </p:pic>
      <p:sp>
        <p:nvSpPr>
          <p:cNvPr id="8" name="Rectangle 7"/>
          <p:cNvSpPr/>
          <p:nvPr/>
        </p:nvSpPr>
        <p:spPr>
          <a:xfrm>
            <a:off x="1066800" y="5334000"/>
            <a:ext cx="4572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 kern="100" dirty="0">
                <a:solidFill>
                  <a:srgbClr val="222222"/>
                </a:solidFill>
                <a:latin typeface="맑은 고딕" panose="020B0503020000020004" pitchFamily="50" charset="-127"/>
                <a:cs typeface="Arial" panose="020B0604020202020204" pitchFamily="34" charset="0"/>
              </a:rPr>
              <a:t>Ba, J. L., </a:t>
            </a:r>
            <a:r>
              <a:rPr lang="en-US" altLang="ko-KR" sz="1400" kern="100" dirty="0" err="1">
                <a:solidFill>
                  <a:srgbClr val="222222"/>
                </a:solidFill>
                <a:latin typeface="맑은 고딕" panose="020B0503020000020004" pitchFamily="50" charset="-127"/>
                <a:cs typeface="Arial" panose="020B0604020202020204" pitchFamily="34" charset="0"/>
              </a:rPr>
              <a:t>Kiros</a:t>
            </a:r>
            <a:r>
              <a:rPr lang="en-US" altLang="ko-KR" sz="1400" kern="100" dirty="0">
                <a:solidFill>
                  <a:srgbClr val="222222"/>
                </a:solidFill>
                <a:latin typeface="맑은 고딕" panose="020B0503020000020004" pitchFamily="50" charset="-127"/>
                <a:cs typeface="Arial" panose="020B0604020202020204" pitchFamily="34" charset="0"/>
              </a:rPr>
              <a:t>, J. R., &amp; Hinton, G. E. (2016). Layer normalization. </a:t>
            </a:r>
            <a:r>
              <a:rPr lang="en-US" altLang="ko-KR" sz="1400" i="1" kern="100" dirty="0" err="1">
                <a:solidFill>
                  <a:srgbClr val="222222"/>
                </a:solidFill>
                <a:latin typeface="맑은 고딕" panose="020B0503020000020004" pitchFamily="50" charset="-127"/>
                <a:cs typeface="Arial" panose="020B0604020202020204" pitchFamily="34" charset="0"/>
              </a:rPr>
              <a:t>arXiv</a:t>
            </a:r>
            <a:r>
              <a:rPr lang="en-US" altLang="ko-KR" sz="1400" i="1" kern="100" dirty="0">
                <a:solidFill>
                  <a:srgbClr val="222222"/>
                </a:solidFill>
                <a:latin typeface="맑은 고딕" panose="020B0503020000020004" pitchFamily="50" charset="-127"/>
                <a:cs typeface="Arial" panose="020B0604020202020204" pitchFamily="34" charset="0"/>
              </a:rPr>
              <a:t> preprint </a:t>
            </a:r>
            <a:r>
              <a:rPr lang="en-US" altLang="ko-KR" sz="1400" i="1" kern="100" dirty="0" err="1">
                <a:solidFill>
                  <a:srgbClr val="222222"/>
                </a:solidFill>
                <a:latin typeface="맑은 고딕" panose="020B0503020000020004" pitchFamily="50" charset="-127"/>
                <a:cs typeface="Arial" panose="020B0604020202020204" pitchFamily="34" charset="0"/>
              </a:rPr>
              <a:t>arXiv:1607.06450</a:t>
            </a:r>
            <a:r>
              <a:rPr lang="en-US" altLang="ko-KR" sz="1400" kern="100" dirty="0">
                <a:solidFill>
                  <a:srgbClr val="222222"/>
                </a:solidFill>
                <a:latin typeface="맑은 고딕" panose="020B0503020000020004" pitchFamily="50" charset="-127"/>
                <a:cs typeface="Arial" panose="020B0604020202020204" pitchFamily="34" charset="0"/>
              </a:rPr>
              <a:t>.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81776241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Layer normalization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2688" y="2017713"/>
            <a:ext cx="5107304" cy="4114800"/>
          </a:xfrm>
        </p:spPr>
        <p:txBody>
          <a:bodyPr/>
          <a:lstStyle/>
          <a:p>
            <a:r>
              <a:rPr lang="en-US" altLang="ko-KR" sz="2800" dirty="0"/>
              <a:t>Layer normalization (cont’d)</a:t>
            </a:r>
          </a:p>
          <a:p>
            <a:endParaRPr lang="en-US" altLang="ko-KR" sz="2800" dirty="0"/>
          </a:p>
          <a:p>
            <a:endParaRPr lang="en-US" altLang="ko-KR" sz="2800" dirty="0"/>
          </a:p>
          <a:p>
            <a:endParaRPr lang="en-US" altLang="ko-KR" sz="2800" dirty="0"/>
          </a:p>
          <a:p>
            <a:endParaRPr lang="en-US" altLang="ko-KR" sz="2800" dirty="0"/>
          </a:p>
          <a:p>
            <a:pPr lvl="1"/>
            <a:r>
              <a:rPr lang="en-US" altLang="ko-KR" sz="2400" dirty="0"/>
              <a:t>scaling and shifting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0DE219-A653-4BAD-9C95-729D4D923188}" type="datetime1">
              <a:rPr lang="en-US" altLang="ko-KR" smtClean="0"/>
              <a:t>9/18/23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Deep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32</a:t>
            </a:fld>
            <a:endParaRPr lang="en-US"/>
          </a:p>
        </p:txBody>
      </p:sp>
      <p:pic>
        <p:nvPicPr>
          <p:cNvPr id="7" name="Picture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9992" y="1773238"/>
            <a:ext cx="1504315" cy="4414838"/>
          </a:xfrm>
          <a:prstGeom prst="rect">
            <a:avLst/>
          </a:prstGeom>
          <a:noFill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1406951" y="2590800"/>
                <a:ext cx="4501297" cy="116993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ko-KR" alt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  <m:sup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</m:sSup>
                      <m:r>
                        <a:rPr lang="ko-KR" alt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den>
                      </m:f>
                      <m:nary>
                        <m:naryPr>
                          <m:chr m:val="∑"/>
                          <m:limLoc m:val="undOvr"/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sSubSup>
                            <m:sSubSupPr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p>
                          </m:sSubSup>
                        </m:e>
                      </m:nary>
                      <m:r>
                        <a:rPr lang="ko-KR" altLang="en-US" i="0">
                          <a:latin typeface="Cambria Math" panose="02040503050406030204" pitchFamily="18" charset="0"/>
                        </a:rPr>
                        <m:t>,  </m:t>
                      </m:r>
                      <m:sSup>
                        <m:sSup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p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</m:sSup>
                      <m:r>
                        <a:rPr lang="ko-KR" altLang="en-US" i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f>
                            <m:fPr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ko-KR" altLang="en-US" i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den>
                          </m:f>
                          <m:nary>
                            <m:naryPr>
                              <m:chr m:val="∑"/>
                              <m:limLoc m:val="undOvr"/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ko-KR" altLang="en-US" i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ko-KR" alt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ko-KR" alt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ko-KR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r>
                                            <a:rPr lang="ko-KR" altLang="en-US" i="1">
                                              <a:latin typeface="Cambria Math" panose="02040503050406030204" pitchFamily="18" charset="0"/>
                                            </a:rPr>
                                            <m:t>𝑧</m:t>
                                          </m:r>
                                        </m:e>
                                        <m:sub>
                                          <m:r>
                                            <a:rPr lang="ko-KR" altLang="en-US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ko-KR" altLang="en-US" i="1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sup>
                                      </m:sSubSup>
                                      <m:r>
                                        <a:rPr lang="ko-KR" altLang="en-US" i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p>
                                        <m:sSupPr>
                                          <m:ctrlPr>
                                            <a:rPr lang="ko-KR" alt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ko-KR" altLang="en-US" i="1">
                                              <a:latin typeface="Cambria Math" panose="02040503050406030204" pitchFamily="18" charset="0"/>
                                            </a:rPr>
                                            <m:t>𝜇</m:t>
                                          </m:r>
                                        </m:e>
                                        <m:sup>
                                          <m:r>
                                            <a:rPr lang="ko-KR" altLang="en-US" i="1">
                                              <a:latin typeface="Cambria Math" panose="02040503050406030204" pitchFamily="18" charset="0"/>
                                            </a:rPr>
                                            <m:t>h</m:t>
                                          </m:r>
                                        </m:sup>
                                      </m:sSup>
                                    </m:e>
                                  </m:d>
                                </m:e>
                                <m:sup>
                                  <m:r>
                                    <a:rPr lang="ko-KR" altLang="en-US" i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rad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6951" y="2590800"/>
                <a:ext cx="4501297" cy="116993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2276833" y="3871861"/>
                <a:ext cx="1580433" cy="66390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</m:sSubSup>
                      <m:r>
                        <a:rPr lang="ko-KR" altLang="en-US" i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Sup>
                            <m:sSubSupPr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p>
                          </m:sSubSup>
                          <m:r>
                            <a:rPr lang="ko-KR" altLang="en-US" i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</m:e>
                            <m:sup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6833" y="3871861"/>
                <a:ext cx="1580433" cy="6639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2195913" y="5140205"/>
                <a:ext cx="1742272" cy="39158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̃"/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</m:sSubSup>
                      <m:r>
                        <a:rPr lang="ko-KR" altLang="en-US" i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>
                            <m:sSubPr>
                              <m:ctrlPr>
                                <a:rPr lang="ko-KR" alt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ko-KR" alt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h</m:t>
                          </m:r>
                        </m:sup>
                      </m:sSubSup>
                      <m:r>
                        <a:rPr lang="ko-KR" altLang="en-US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ko-KR" alt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ko-KR" alt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913" y="5140205"/>
                <a:ext cx="1742272" cy="391582"/>
              </a:xfrm>
              <a:prstGeom prst="rect">
                <a:avLst/>
              </a:prstGeom>
              <a:blipFill>
                <a:blip r:embed="rId5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143920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Deep learning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496867" y="3124200"/>
            <a:ext cx="21419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/>
              <a:t>Q &amp; A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91811-8BBB-4D0F-803B-53E995BCC330}" type="datetime1">
              <a:rPr lang="en-US" altLang="ko-KR" smtClean="0"/>
              <a:t>9/18/23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6485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신경망에서의 과적합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/>
              <a:t>과적합 </a:t>
            </a:r>
            <a:r>
              <a:rPr lang="en-US" altLang="ko-KR" sz="2400" dirty="0"/>
              <a:t>(Overfitting) </a:t>
            </a:r>
            <a:r>
              <a:rPr lang="ko-KR" altLang="en-US" sz="2400" dirty="0"/>
              <a:t>문제 </a:t>
            </a:r>
            <a:r>
              <a:rPr lang="en-US" altLang="ko-KR" sz="2400" dirty="0"/>
              <a:t>(cont’d)</a:t>
            </a:r>
          </a:p>
          <a:p>
            <a:pPr lvl="1"/>
            <a:r>
              <a:rPr lang="en-US" altLang="ko-KR" sz="2000" dirty="0"/>
              <a:t>How can we known it is happening?</a:t>
            </a:r>
          </a:p>
          <a:p>
            <a:pPr lvl="1"/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0846FD-E802-4A20-A293-B1AC0809CF1F}" type="datetime1">
              <a:rPr lang="en-US" altLang="ko-KR" smtClean="0"/>
              <a:t>9/18/23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Deep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2600" y="2938444"/>
            <a:ext cx="5643562" cy="3305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9042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신경망에서의 과적합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800" dirty="0"/>
              <a:t>과적합 </a:t>
            </a:r>
            <a:r>
              <a:rPr lang="en-US" altLang="ko-KR" sz="2800" dirty="0"/>
              <a:t>(Overfitting) </a:t>
            </a:r>
            <a:r>
              <a:rPr lang="ko-KR" altLang="en-US" sz="2800" dirty="0"/>
              <a:t>문제 </a:t>
            </a:r>
            <a:r>
              <a:rPr lang="en-US" altLang="ko-KR" sz="2800" dirty="0"/>
              <a:t>(cont’d)</a:t>
            </a:r>
          </a:p>
          <a:p>
            <a:pPr lvl="1"/>
            <a:r>
              <a:rPr lang="en-US" altLang="ko-KR" sz="2400" dirty="0"/>
              <a:t>Example code</a:t>
            </a:r>
          </a:p>
          <a:p>
            <a:pPr lvl="2"/>
            <a:r>
              <a:rPr lang="en-US" altLang="ko-KR" sz="2000" dirty="0"/>
              <a:t>See “</a:t>
            </a:r>
            <a:r>
              <a:rPr lang="en-US" altLang="ko-KR" sz="2000" dirty="0" err="1"/>
              <a:t>FNN_housing_example_overfitting.ipynb</a:t>
            </a:r>
            <a:r>
              <a:rPr lang="en-US" altLang="ko-KR" sz="2000" dirty="0"/>
              <a:t>”</a:t>
            </a:r>
            <a:endParaRPr lang="ko-KR" alt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DAEA9-7044-4ABB-9784-3EF7E5E9A58D}" type="datetime1">
              <a:rPr lang="en-US" altLang="ko-KR" smtClean="0"/>
              <a:t>9/18/23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Deep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3452306"/>
            <a:ext cx="4881562" cy="3250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917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cap="none" dirty="0"/>
              <a:t>Regularization</a:t>
            </a:r>
            <a:endParaRPr lang="ko-KR" altLang="en-US" cap="non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FE1012-8D7C-4AB4-8AB5-30C0F0C1B016}" type="datetime1">
              <a:rPr lang="en-US" altLang="ko-KR" smtClean="0"/>
              <a:t>9/18/23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Deep learning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49718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과적합 해소 방법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sz="2400" dirty="0"/>
                  <a:t>Regularization</a:t>
                </a:r>
              </a:p>
              <a:p>
                <a:pPr lvl="1"/>
                <a:r>
                  <a:rPr lang="ko-KR" altLang="en-US" sz="2000" dirty="0"/>
                  <a:t>가중치의 최적값을 줄임</a:t>
                </a:r>
                <a:r>
                  <a:rPr lang="en-US" altLang="ko-KR" sz="2000" dirty="0"/>
                  <a:t>=&gt; </a:t>
                </a:r>
                <a:r>
                  <a:rPr lang="ko-KR" altLang="en-US" sz="2000" dirty="0"/>
                  <a:t>각 노드의 영향을 줄임 </a:t>
                </a:r>
                <a:r>
                  <a:rPr lang="en-US" altLang="ko-KR" sz="2000" dirty="0"/>
                  <a:t>=&gt; </a:t>
                </a:r>
                <a:r>
                  <a:rPr lang="ko-KR" altLang="en-US" sz="2000" dirty="0"/>
                  <a:t>일반화 </a:t>
                </a:r>
                <a:r>
                  <a:rPr lang="en-US" altLang="ko-KR" sz="2000" dirty="0"/>
                  <a:t>(generalization </a:t>
                </a:r>
                <a:r>
                  <a:rPr lang="ko-KR" altLang="en-US" sz="2000" dirty="0"/>
                  <a:t>기능을 높임</a:t>
                </a:r>
                <a:r>
                  <a:rPr lang="en-US" altLang="ko-KR" sz="2000" dirty="0"/>
                  <a:t>)</a:t>
                </a:r>
              </a:p>
              <a:p>
                <a:pPr lvl="1"/>
                <a:r>
                  <a:rPr lang="ko-KR" altLang="en-US" sz="2000" dirty="0"/>
                  <a:t>주요 방법</a:t>
                </a:r>
                <a:endParaRPr lang="en-US" altLang="ko-KR" sz="2000" dirty="0"/>
              </a:p>
              <a:p>
                <a:pPr lvl="2"/>
                <a:r>
                  <a:rPr lang="en-US" altLang="ko-KR" sz="1600" dirty="0"/>
                  <a:t>L1 and L2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sz="1600" b="1" i="1">
                        <a:latin typeface="Cambria Math" panose="02040503050406030204" pitchFamily="18" charset="0"/>
                      </a:rPr>
                      <m:t>𝐱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160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ko-KR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60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ko-KR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160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ko-KR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altLang="ko-KR" sz="16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1600" dirty="0"/>
                  <a:t> </a:t>
                </a:r>
                <a:r>
                  <a:rPr lang="ko-KR" altLang="ko-KR" sz="1600" dirty="0"/>
                  <a:t>에 대한 </a:t>
                </a:r>
                <a:r>
                  <a:rPr lang="en-US" altLang="ko-KR" sz="1600" dirty="0" err="1"/>
                  <a:t>Lp</a:t>
                </a:r>
                <a:r>
                  <a:rPr lang="en-US" altLang="ko-KR" sz="1600" dirty="0"/>
                  <a:t>-Norm: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ko-KR" altLang="ko-KR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ko-KR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ko-KR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600" b="1" i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</m:d>
                          </m:e>
                          <m:sub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= </m:t>
                        </m:r>
                        <m:d>
                          <m:dPr>
                            <m:ctrlPr>
                              <a:rPr lang="ko-KR" altLang="ko-KR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limLoc m:val="undOvr"/>
                                <m:ctrlPr>
                                  <a:rPr lang="ko-KR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lang="ko-KR" altLang="ko-K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ko-KR" altLang="ko-KR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ko-KR" altLang="ko-KR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600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600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p>
                                </m:sSup>
                              </m:e>
                            </m:nary>
                          </m:e>
                        </m:d>
                      </m:e>
                      <m:sup>
                        <m:f>
                          <m:fPr>
                            <m:ctrlPr>
                              <a:rPr lang="ko-KR" altLang="ko-KR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den>
                        </m:f>
                      </m:sup>
                    </m:sSup>
                  </m:oMath>
                </a14:m>
                <a:endParaRPr lang="ko-KR" altLang="ko-KR" sz="1600" dirty="0"/>
              </a:p>
              <a:p>
                <a:pPr lvl="2"/>
                <a:r>
                  <a:rPr lang="en-US" altLang="ko-KR" sz="1600" dirty="0"/>
                  <a:t>L1 norm: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ko-KR" altLang="ko-KR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ko-KR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ko-KR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600" b="1" i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</m:d>
                          </m:e>
                          <m:sub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= </m:t>
                        </m:r>
                        <m:d>
                          <m:dPr>
                            <m:ctrlPr>
                              <a:rPr lang="ko-KR" altLang="ko-KR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limLoc m:val="undOvr"/>
                                <m:ctrlPr>
                                  <a:rPr lang="ko-KR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lang="ko-KR" altLang="ko-K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ko-KR" altLang="ko-KR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ko-KR" altLang="ko-KR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600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600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p>
                                </m:sSup>
                              </m:e>
                            </m:nary>
                          </m:e>
                        </m:d>
                      </m:e>
                      <m:sup>
                        <m:f>
                          <m:fPr>
                            <m:ctrlPr>
                              <a:rPr lang="ko-KR" altLang="ko-KR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den>
                        </m:f>
                      </m:sup>
                    </m:sSup>
                    <m:r>
                      <a:rPr lang="en-US" altLang="ko-KR" sz="16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ko-KR" altLang="ko-KR" sz="1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d>
                          <m:dPr>
                            <m:begChr m:val="|"/>
                            <m:endChr m:val="|"/>
                            <m:ctrlPr>
                              <a:rPr lang="ko-KR" altLang="ko-KR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ko-KR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US" altLang="ko-KR" sz="16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ko-KR" altLang="ko-K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ko-KR" sz="1600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ko-KR" altLang="ko-K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ko-KR" sz="1600" i="1">
                        <a:latin typeface="Cambria Math" panose="02040503050406030204" pitchFamily="18" charset="0"/>
                      </a:rPr>
                      <m:t>+…</m:t>
                    </m:r>
                    <m:d>
                      <m:dPr>
                        <m:begChr m:val="|"/>
                        <m:endChr m:val="|"/>
                        <m:ctrlPr>
                          <a:rPr lang="ko-KR" altLang="ko-K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lang="ko-KR" altLang="ko-KR" sz="1600" dirty="0"/>
              </a:p>
              <a:p>
                <a:pPr lvl="2"/>
                <a:r>
                  <a:rPr lang="en-US" altLang="ko-KR" sz="1600" dirty="0"/>
                  <a:t>L2 norm: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ko-KR" altLang="ko-KR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ko-KR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ko-KR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ko-KR" sz="1600" b="1" i="1">
                                    <a:latin typeface="Cambria Math" panose="02040503050406030204" pitchFamily="18" charset="0"/>
                                  </a:rPr>
                                  <m:t>𝐱</m:t>
                                </m:r>
                              </m:e>
                            </m:d>
                          </m:e>
                          <m:sub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= </m:t>
                        </m:r>
                        <m:d>
                          <m:dPr>
                            <m:ctrlPr>
                              <a:rPr lang="ko-KR" altLang="ko-KR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nary>
                              <m:naryPr>
                                <m:chr m:val="∑"/>
                                <m:limLoc m:val="undOvr"/>
                                <m:ctrlPr>
                                  <a:rPr lang="ko-KR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  <m:e>
                                <m:sSup>
                                  <m:sSupPr>
                                    <m:ctrlPr>
                                      <a:rPr lang="ko-KR" altLang="ko-K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ko-KR" altLang="ko-KR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ko-KR" altLang="ko-KR" sz="16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1600" i="1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1600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ko-KR" sz="16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</m:e>
                        </m:d>
                      </m:e>
                      <m:sup>
                        <m:f>
                          <m:fPr>
                            <m:ctrlPr>
                              <a:rPr lang="ko-KR" altLang="ko-KR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p>
                    </m:sSup>
                    <m:r>
                      <a:rPr lang="en-US" altLang="ko-KR" sz="1600" i="1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ko-KR" altLang="ko-KR" sz="16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nary>
                          <m:naryPr>
                            <m:chr m:val="∑"/>
                            <m:limLoc m:val="undOvr"/>
                            <m:ctrlPr>
                              <a:rPr lang="ko-KR" altLang="ko-KR" sz="16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  <m:e>
                            <m:sSup>
                              <m:sSupPr>
                                <m:ctrlPr>
                                  <a:rPr lang="ko-KR" altLang="ko-KR" sz="16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ko-KR" altLang="ko-KR" sz="16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ko-KR" altLang="ko-KR" sz="16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altLang="ko-KR" sz="16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altLang="ko-KR" sz="16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rad>
                    <m:r>
                      <a:rPr lang="en-US" altLang="ko-KR" sz="1600">
                        <a:latin typeface="Cambria Math" panose="020405030504060302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ko-KR" altLang="ko-KR" sz="16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Sup>
                          <m:sSubSupPr>
                            <m:ctrlPr>
                              <a:rPr lang="ko-KR" altLang="ko-KR" sz="1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+</m:t>
                        </m:r>
                        <m:sSubSup>
                          <m:sSubSupPr>
                            <m:ctrlPr>
                              <a:rPr lang="ko-KR" altLang="ko-KR" sz="1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+…+</m:t>
                        </m:r>
                        <m:sSubSup>
                          <m:sSubSupPr>
                            <m:ctrlPr>
                              <a:rPr lang="ko-KR" altLang="ko-KR" sz="1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rad>
                  </m:oMath>
                </a14:m>
                <a:endParaRPr lang="en-US" altLang="ko-KR" sz="1600" dirty="0"/>
              </a:p>
              <a:p>
                <a:pPr lvl="2"/>
                <a:r>
                  <a:rPr lang="en-US" altLang="ko-KR" sz="1600" dirty="0"/>
                  <a:t>L1</a:t>
                </a:r>
                <a:r>
                  <a:rPr lang="ko-KR" altLang="en-US" sz="1600" dirty="0"/>
                  <a:t>과 </a:t>
                </a:r>
                <a:r>
                  <a:rPr lang="en-US" altLang="ko-KR" sz="1600" dirty="0"/>
                  <a:t>L2 </a:t>
                </a:r>
                <a:r>
                  <a:rPr lang="en-US" altLang="ko-KR" sz="1600" dirty="0" err="1"/>
                  <a:t>regularizer</a:t>
                </a:r>
                <a:r>
                  <a:rPr lang="en-US" altLang="ko-KR" sz="1600" dirty="0"/>
                  <a:t> </a:t>
                </a:r>
                <a:r>
                  <a:rPr lang="ko-KR" altLang="en-US" sz="1600" dirty="0"/>
                  <a:t>사용</a:t>
                </a:r>
                <a:endParaRPr lang="ko-KR" altLang="ko-KR" sz="1600" dirty="0"/>
              </a:p>
              <a:p>
                <a:pPr lvl="2"/>
                <a:endParaRPr lang="ko-KR" altLang="en-US" sz="1600" dirty="0"/>
              </a:p>
              <a:p>
                <a:endParaRPr lang="ko-KR" alt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57" t="-118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984754-D141-4BBC-B7ED-788D9837A703}" type="datetime1">
              <a:rPr lang="en-US" altLang="ko-KR" smtClean="0"/>
              <a:t>9/18/23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Deep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11121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과적합 해소 방법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sz="2400" dirty="0"/>
                  <a:t>Regularization (cont’d)</a:t>
                </a:r>
              </a:p>
              <a:p>
                <a:pPr lvl="1"/>
                <a:r>
                  <a:rPr lang="en-US" altLang="ko-KR" sz="2000" dirty="0"/>
                  <a:t>L1 regularization</a:t>
                </a:r>
                <a:r>
                  <a:rPr lang="ko-KR" altLang="ko-KR" sz="2000" dirty="0"/>
                  <a:t>에서의 새로운 비용함수</a:t>
                </a:r>
                <a:r>
                  <a:rPr lang="en-US" altLang="ko-KR" sz="2000" dirty="0"/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>
                        <a:latin typeface="Cambria Math" panose="02040503050406030204" pitchFamily="18" charset="0"/>
                      </a:rPr>
                      <m:t>J</m:t>
                    </m:r>
                    <m:r>
                      <a:rPr lang="en-US" altLang="ko-KR" sz="20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000" b="1" i="1"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US" altLang="ko-KR" sz="20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000" dirty="0"/>
                  <a:t> +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𝜆</m:t>
                    </m:r>
                    <m:sSub>
                      <m:sSubPr>
                        <m:ctrlPr>
                          <a:rPr lang="ko-KR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ko-KR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d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ko-KR" altLang="ko-KR" sz="2000" dirty="0"/>
              </a:p>
              <a:p>
                <a:pPr lvl="2"/>
                <a:r>
                  <a:rPr lang="ko-KR" altLang="ko-KR" sz="1800" dirty="0"/>
                  <a:t>여기서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ko-KR" altLang="ko-KR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800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d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1800" i="1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limLoc m:val="undOvr"/>
                        <m:ctrlPr>
                          <a:rPr lang="ko-KR" altLang="ko-KR" sz="1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d>
                          <m:dPr>
                            <m:begChr m:val="|"/>
                            <m:endChr m:val="|"/>
                            <m:ctrlPr>
                              <a:rPr lang="ko-KR" altLang="ko-KR" sz="1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ko-KR" altLang="ko-KR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altLang="ko-KR" sz="1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US" altLang="ko-KR" sz="18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ko-KR" altLang="ko-K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ko-KR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ko-KR" sz="1800" i="1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|"/>
                        <m:endChr m:val="|"/>
                        <m:ctrlPr>
                          <a:rPr lang="ko-KR" altLang="ko-K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ko-KR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altLang="ko-KR" sz="1800" i="1">
                        <a:latin typeface="Cambria Math" panose="02040503050406030204" pitchFamily="18" charset="0"/>
                      </a:rPr>
                      <m:t>+…</m:t>
                    </m:r>
                    <m:d>
                      <m:dPr>
                        <m:begChr m:val="|"/>
                        <m:endChr m:val="|"/>
                        <m:ctrlPr>
                          <a:rPr lang="ko-KR" altLang="ko-K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ko-KR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ko-KR" altLang="ko-KR" sz="1800" dirty="0"/>
                  <a:t>이며</a:t>
                </a:r>
                <a:r>
                  <a:rPr lang="en-US" altLang="ko-KR" sz="1800" dirty="0"/>
                  <a:t>, </a:t>
                </a:r>
                <a14:m>
                  <m:oMath xmlns:m="http://schemas.openxmlformats.org/officeDocument/2006/math"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altLang="ko-KR" sz="1800" dirty="0"/>
                  <a:t> /</a:t>
                </a:r>
                <a:r>
                  <a:rPr lang="ko-KR" altLang="ko-KR" sz="1800" dirty="0"/>
                  <a:t>람다</a:t>
                </a:r>
                <a:r>
                  <a:rPr lang="en-US" altLang="ko-KR" sz="1800" dirty="0"/>
                  <a:t>/</a:t>
                </a:r>
                <a:r>
                  <a:rPr lang="ko-KR" altLang="ko-KR" sz="1800" dirty="0"/>
                  <a:t>는</a:t>
                </a:r>
                <a:r>
                  <a:rPr lang="en-US" altLang="ko-KR" sz="1800" dirty="0"/>
                  <a:t> penalty strength, </a:t>
                </a:r>
                <a14:m>
                  <m:oMath xmlns:m="http://schemas.openxmlformats.org/officeDocument/2006/math">
                    <m:r>
                      <a:rPr lang="en-US" altLang="ko-KR" sz="1800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ko-KR" altLang="ko-KR" sz="1800" dirty="0"/>
                  <a:t>의 값을 크게할수록 </a:t>
                </a:r>
                <a:r>
                  <a:rPr lang="ko-KR" altLang="en-US" sz="1800" dirty="0"/>
                  <a:t>가중치</a:t>
                </a:r>
                <a:r>
                  <a:rPr lang="ko-KR" altLang="ko-KR" sz="1800" dirty="0"/>
                  <a:t>의 값이 더 많이 줄어드는 효과</a:t>
                </a:r>
                <a:endParaRPr lang="en-US" altLang="ko-KR" sz="1800" dirty="0"/>
              </a:p>
              <a:p>
                <a:pPr lvl="1" latinLnBrk="1"/>
                <a:r>
                  <a:rPr lang="en-US" altLang="ko-KR" sz="2000" dirty="0"/>
                  <a:t>L2 regularization</a:t>
                </a:r>
                <a:r>
                  <a:rPr lang="ko-KR" altLang="ko-KR" sz="2000" dirty="0"/>
                  <a:t>에서의 새로운 비용함수</a:t>
                </a:r>
                <a:r>
                  <a:rPr lang="en-US" altLang="ko-KR" sz="2000" dirty="0"/>
                  <a:t>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>
                        <a:latin typeface="Cambria Math" panose="02040503050406030204" pitchFamily="18" charset="0"/>
                      </a:rPr>
                      <m:t>J</m:t>
                    </m:r>
                    <m:r>
                      <a:rPr lang="en-US" altLang="ko-KR" sz="200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000" b="1" i="1">
                        <a:latin typeface="Cambria Math" panose="02040503050406030204" pitchFamily="18" charset="0"/>
                      </a:rPr>
                      <m:t>𝐰</m:t>
                    </m:r>
                    <m:r>
                      <a:rPr lang="en-US" altLang="ko-KR" sz="20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000" dirty="0"/>
                  <a:t> +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𝜆</m:t>
                    </m:r>
                    <m:sSubSup>
                      <m:sSubSupPr>
                        <m:ctrlPr>
                          <a:rPr lang="ko-KR" altLang="ko-KR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ko-KR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d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ko-KR" altLang="ko-KR" sz="2000" dirty="0"/>
              </a:p>
              <a:p>
                <a:pPr lvl="2" latinLnBrk="1"/>
                <a:r>
                  <a:rPr lang="ko-KR" altLang="ko-KR" sz="1600" dirty="0"/>
                  <a:t>여기서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ko-KR" altLang="ko-KR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ko-KR" altLang="ko-KR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1600" b="1" i="1"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d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ko-KR" sz="1600" dirty="0"/>
                  <a:t> </a:t>
                </a:r>
                <a:r>
                  <a:rPr lang="ko-KR" altLang="ko-KR" sz="1600" dirty="0"/>
                  <a:t>은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undOvr"/>
                        <m:ctrlPr>
                          <a:rPr lang="ko-KR" altLang="ko-KR" sz="16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𝑘</m:t>
                        </m:r>
                      </m:sup>
                      <m:e>
                        <m:sSubSup>
                          <m:sSubSupPr>
                            <m:ctrlPr>
                              <a:rPr lang="ko-KR" altLang="ko-KR" sz="1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>
                            <m:r>
                              <a:rPr lang="en-US" altLang="ko-KR" sz="16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e>
                    </m:nary>
                    <m:r>
                      <a:rPr lang="en-US" altLang="ko-KR" sz="160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ko-KR" altLang="ko-KR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ko-KR" sz="1600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ko-KR" altLang="ko-KR" sz="16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ko-KR" sz="1600" i="1">
                        <a:latin typeface="Cambria Math" panose="02040503050406030204" pitchFamily="18" charset="0"/>
                      </a:rPr>
                      <m:t>+…+</m:t>
                    </m:r>
                    <m:sSubSup>
                      <m:sSubSupPr>
                        <m:ctrlPr>
                          <a:rPr lang="ko-KR" altLang="ko-KR" sz="16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altLang="ko-KR" sz="16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ko-KR" sz="1600" dirty="0"/>
                  <a:t>. </a:t>
                </a:r>
              </a:p>
              <a:p>
                <a:pPr lvl="1" latinLnBrk="1"/>
                <a:r>
                  <a:rPr lang="en-US" altLang="ko-KR" sz="2000" dirty="0"/>
                  <a:t>L1</a:t>
                </a:r>
                <a:r>
                  <a:rPr lang="ko-KR" altLang="en-US" sz="2000" dirty="0"/>
                  <a:t>과 </a:t>
                </a:r>
                <a:r>
                  <a:rPr lang="en-US" altLang="ko-KR" sz="2000" dirty="0"/>
                  <a:t>L2 </a:t>
                </a:r>
                <a:r>
                  <a:rPr lang="ko-KR" altLang="en-US" sz="2000" dirty="0"/>
                  <a:t>방법의 차이를 비교하는 것이 중요</a:t>
                </a:r>
                <a:endParaRPr lang="en-US" altLang="ko-KR" sz="2000" dirty="0"/>
              </a:p>
              <a:p>
                <a:pPr lvl="1" latinLnBrk="1"/>
                <a:r>
                  <a:rPr lang="ko-KR" altLang="en-US" sz="2000" dirty="0"/>
                  <a:t>신경망의 경우</a:t>
                </a:r>
                <a:endParaRPr lang="en-US" altLang="ko-KR" sz="2000" dirty="0"/>
              </a:p>
              <a:p>
                <a:pPr lvl="2" latinLnBrk="1"/>
                <a:r>
                  <a:rPr lang="ko-KR" altLang="en-US" sz="1600" dirty="0"/>
                  <a:t>각 </a:t>
                </a:r>
                <a:r>
                  <a:rPr lang="en-US" altLang="ko-KR" sz="1600" dirty="0"/>
                  <a:t>layer</a:t>
                </a:r>
                <a:r>
                  <a:rPr lang="ko-KR" altLang="en-US" sz="1600" dirty="0"/>
                  <a:t>의 가중치에 적용 </a:t>
                </a:r>
                <a:endParaRPr lang="en-US" altLang="ko-KR" sz="1600" dirty="0"/>
              </a:p>
              <a:p>
                <a:pPr lvl="2" latinLnBrk="1"/>
                <a:r>
                  <a:rPr lang="en-US" altLang="ko-KR" sz="1600" dirty="0">
                    <a:hlinkClick r:id="rId2"/>
                  </a:rPr>
                  <a:t>https://keras.io/api/layers/regularizers/</a:t>
                </a:r>
                <a:r>
                  <a:rPr lang="en-US" altLang="ko-KR" sz="1600" dirty="0"/>
                  <a:t> </a:t>
                </a:r>
              </a:p>
              <a:p>
                <a:pPr lvl="1" latinLnBrk="1"/>
                <a:r>
                  <a:rPr lang="ko-KR" altLang="en-US" sz="2000" dirty="0"/>
                  <a:t>파이썬 코드</a:t>
                </a:r>
                <a:r>
                  <a:rPr lang="en-US" altLang="ko-KR" sz="2000" dirty="0"/>
                  <a:t>: </a:t>
                </a:r>
              </a:p>
              <a:p>
                <a:pPr lvl="2" latinLnBrk="1"/>
                <a:r>
                  <a:rPr lang="en-US" altLang="ko-KR" sz="1600" dirty="0" err="1"/>
                  <a:t>FNN_housing_example_l1_l2_regularization.ipynb</a:t>
                </a:r>
                <a:r>
                  <a:rPr lang="en-US" altLang="ko-KR" sz="1600" dirty="0"/>
                  <a:t> </a:t>
                </a:r>
                <a:r>
                  <a:rPr lang="ko-KR" altLang="en-US" sz="1600" dirty="0"/>
                  <a:t>참고</a:t>
                </a:r>
                <a:endParaRPr lang="ko-KR" altLang="ko-KR" sz="1600" dirty="0"/>
              </a:p>
              <a:p>
                <a:pPr lvl="1"/>
                <a:endParaRPr lang="ko-KR" alt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57" t="-1185" r="-627" b="-85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7DBC4C-4B1A-4E9D-8AD3-CB5CA37D7090}" type="datetime1">
              <a:rPr lang="en-US" altLang="ko-KR" smtClean="0"/>
              <a:t>9/18/23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Deep learning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218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cap="none" dirty="0"/>
              <a:t>Dropout</a:t>
            </a:r>
            <a:endParaRPr lang="ko-KR" altLang="en-US" cap="non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0D07F0-3391-498A-9311-F9A8D66A06DA}" type="datetime1">
              <a:rPr lang="en-US" altLang="ko-KR" smtClean="0"/>
              <a:t>9/18/23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Deep learning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21400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Week 1: Course Introduction&amp;quot;&quot;/&gt;&lt;property id=&quot;20307&quot; value=&quot;256&quot;/&gt;&lt;/object&gt;&lt;object type=&quot;3&quot; unique_id=&quot;10005&quot;&gt;&lt;property id=&quot;20148&quot; value=&quot;5&quot;/&gt;&lt;property id=&quot;20300&quot; value=&quot;Slide 4 - &amp;quot;Course Intro. &amp;quot;&quot;/&gt;&lt;property id=&quot;20307&quot; value=&quot;257&quot;/&gt;&lt;/object&gt;&lt;object type=&quot;3&quot; unique_id=&quot;10403&quot;&gt;&lt;property id=&quot;20148&quot; value=&quot;5&quot;/&gt;&lt;property id=&quot;20300&quot; value=&quot;Slide 5&quot;/&gt;&lt;property id=&quot;20307&quot; value=&quot;258&quot;/&gt;&lt;/object&gt;&lt;object type=&quot;3&quot; unique_id=&quot;10435&quot;&gt;&lt;property id=&quot;20148&quot; value=&quot;5&quot;/&gt;&lt;property id=&quot;20300&quot; value=&quot;Slide 2 - &amp;quot;Instructor&amp;quot;&quot;/&gt;&lt;property id=&quot;20307&quot; value=&quot;259&quot;/&gt;&lt;/object&gt;&lt;object type=&quot;3&quot; unique_id=&quot;10436&quot;&gt;&lt;property id=&quot;20148&quot; value=&quot;5&quot;/&gt;&lt;property id=&quot;20300&quot; value=&quot;Slide 6 - &amp;quot;Course Schedule&amp;quot;&quot;/&gt;&lt;property id=&quot;20307&quot; value=&quot;260&quot;/&gt;&lt;/object&gt;&lt;object type=&quot;3&quot; unique_id=&quot;10437&quot;&gt;&lt;property id=&quot;20148&quot; value=&quot;5&quot;/&gt;&lt;property id=&quot;20300&quot; value=&quot;Slide 7 - &amp;quot;Course Schedule (cont.)&amp;quot;&quot;/&gt;&lt;property id=&quot;20307&quot; value=&quot;261&quot;/&gt;&lt;/object&gt;&lt;object type=&quot;3&quot; unique_id=&quot;10438&quot;&gt;&lt;property id=&quot;20148&quot; value=&quot;5&quot;/&gt;&lt;property id=&quot;20300&quot; value=&quot;Slide 8 - &amp;quot;Course Schedule (cont.)&amp;quot;&quot;/&gt;&lt;property id=&quot;20307&quot; value=&quot;262&quot;/&gt;&lt;/object&gt;&lt;object type=&quot;3&quot; unique_id=&quot;10484&quot;&gt;&lt;property id=&quot;20148&quot; value=&quot;5&quot;/&gt;&lt;property id=&quot;20300&quot; value=&quot;Slide 9 - &amp;quot;Weekly Schedule (안)&amp;quot;&quot;/&gt;&lt;property id=&quot;20307&quot; value=&quot;263&quot;/&gt;&lt;/object&gt;&lt;object type=&quot;3&quot; unique_id=&quot;10535&quot;&gt;&lt;property id=&quot;20148&quot; value=&quot;5&quot;/&gt;&lt;property id=&quot;20300&quot; value=&quot;Slide 3 - &amp;quot;Instructor&amp;quot;&quot;/&gt;&lt;property id=&quot;20307&quot; value=&quot;264&quot;/&gt;&lt;/object&gt;&lt;object type=&quot;3&quot; unique_id=&quot;10591&quot;&gt;&lt;property id=&quot;20148&quot; value=&quot;5&quot;/&gt;&lt;property id=&quot;20300&quot; value=&quot;Slide 11 - &amp;quot;Requirements&amp;quot;&quot;/&gt;&lt;property id=&quot;20307&quot; value=&quot;265&quot;/&gt;&lt;/object&gt;&lt;object type=&quot;3&quot; unique_id=&quot;10628&quot;&gt;&lt;property id=&quot;20148&quot; value=&quot;5&quot;/&gt;&lt;property id=&quot;20300&quot; value=&quot;Slide 12 - &amp;quot;Possible research questions&amp;quot;&quot;/&gt;&lt;property id=&quot;20307&quot; value=&quot;266&quot;/&gt;&lt;/object&gt;&lt;object type=&quot;3&quot; unique_id=&quot;10720&quot;&gt;&lt;property id=&quot;20148&quot; value=&quot;5&quot;/&gt;&lt;property id=&quot;20300&quot; value=&quot;Slide 10 - &amp;quot;Grading&amp;quot;&quot;/&gt;&lt;property id=&quot;20307&quot; value=&quot;270&quot;/&gt;&lt;/object&gt;&lt;object type=&quot;3&quot; unique_id=&quot;10721&quot;&gt;&lt;property id=&quot;20148&quot; value=&quot;5&quot;/&gt;&lt;property id=&quot;20300&quot; value=&quot;Slide 13 - &amp;quot;What do we need?&amp;quot;&quot;/&gt;&lt;property id=&quot;20307&quot; value=&quot;267&quot;/&gt;&lt;/object&gt;&lt;object type=&quot;3&quot; unique_id=&quot;10722&quot;&gt;&lt;property id=&quot;20148&quot; value=&quot;5&quot;/&gt;&lt;property id=&quot;20300&quot; value=&quot;Slide 14 - &amp;quot;Data&amp;quot;&quot;/&gt;&lt;property id=&quot;20307&quot; value=&quot;268&quot;/&gt;&lt;/object&gt;&lt;object type=&quot;3&quot; unique_id=&quot;10723&quot;&gt;&lt;property id=&quot;20148&quot; value=&quot;5&quot;/&gt;&lt;property id=&quot;20300&quot; value=&quot;Slide 15 - &amp;quot;Data (cont.)&amp;quot;&quot;/&gt;&lt;property id=&quot;20307&quot; value=&quot;269&quot;/&gt;&lt;/object&gt;&lt;object type=&quot;3&quot; unique_id=&quot;10724&quot;&gt;&lt;property id=&quot;20148&quot; value=&quot;5&quot;/&gt;&lt;property id=&quot;20300&quot; value=&quot;Slide 16 - &amp;quot;Study examples&amp;quot;&quot;/&gt;&lt;property id=&quot;20307&quot; value=&quot;271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01013022">
  <a:themeElements>
    <a:clrScheme name="Blends 5">
      <a:dk1>
        <a:srgbClr val="000000"/>
      </a:dk1>
      <a:lt1>
        <a:srgbClr val="FFFFFF"/>
      </a:lt1>
      <a:dk2>
        <a:srgbClr val="000066"/>
      </a:dk2>
      <a:lt2>
        <a:srgbClr val="333333"/>
      </a:lt2>
      <a:accent1>
        <a:srgbClr val="C4709A"/>
      </a:accent1>
      <a:accent2>
        <a:srgbClr val="4B4EB5"/>
      </a:accent2>
      <a:accent3>
        <a:srgbClr val="FFFFFF"/>
      </a:accent3>
      <a:accent4>
        <a:srgbClr val="000000"/>
      </a:accent4>
      <a:accent5>
        <a:srgbClr val="DEBBCA"/>
      </a:accent5>
      <a:accent6>
        <a:srgbClr val="4346A4"/>
      </a:accent6>
      <a:hlink>
        <a:srgbClr val="C481CF"/>
      </a:hlink>
      <a:folHlink>
        <a:srgbClr val="76B749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TS102821062</Template>
  <TotalTime>26706</TotalTime>
  <Words>1593</Words>
  <Application>Microsoft Macintosh PowerPoint</Application>
  <PresentationFormat>화면 슬라이드 쇼(4:3)</PresentationFormat>
  <Paragraphs>304</Paragraphs>
  <Slides>33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40" baseType="lpstr">
      <vt:lpstr>맑은 고딕</vt:lpstr>
      <vt:lpstr>Arial</vt:lpstr>
      <vt:lpstr>Calibri</vt:lpstr>
      <vt:lpstr>Cambria Math</vt:lpstr>
      <vt:lpstr>Tahoma</vt:lpstr>
      <vt:lpstr>Wingdings</vt:lpstr>
      <vt:lpstr>01013022</vt:lpstr>
      <vt:lpstr>신경망에서의 과적합 </vt:lpstr>
      <vt:lpstr>신경망에서의 과적합</vt:lpstr>
      <vt:lpstr>신경망에서의 과적합</vt:lpstr>
      <vt:lpstr>신경망에서의 과적합</vt:lpstr>
      <vt:lpstr>신경망에서의 과적합</vt:lpstr>
      <vt:lpstr>Regularization</vt:lpstr>
      <vt:lpstr>과적합 해소 방법</vt:lpstr>
      <vt:lpstr>과적합 해소 방법</vt:lpstr>
      <vt:lpstr>Dropout</vt:lpstr>
      <vt:lpstr>과적합 해소 방법</vt:lpstr>
      <vt:lpstr>과적합 해소 방법</vt:lpstr>
      <vt:lpstr>과적합 해소 방법</vt:lpstr>
      <vt:lpstr>Early stopping</vt:lpstr>
      <vt:lpstr>과적합 해소 방법</vt:lpstr>
      <vt:lpstr>과적합 해소 방법</vt:lpstr>
      <vt:lpstr>과적합 해소 방법</vt:lpstr>
      <vt:lpstr>과적합 해소 방법</vt:lpstr>
      <vt:lpstr>과적합 해소 방법</vt:lpstr>
      <vt:lpstr>과적합 해소 방법</vt:lpstr>
      <vt:lpstr>과적합 해소 방법</vt:lpstr>
      <vt:lpstr>과적합 해소 방법</vt:lpstr>
      <vt:lpstr>과적합 해소 방법</vt:lpstr>
      <vt:lpstr>Batch normalization</vt:lpstr>
      <vt:lpstr>Batch normalization</vt:lpstr>
      <vt:lpstr>Batch normalization</vt:lpstr>
      <vt:lpstr>Batch normalization</vt:lpstr>
      <vt:lpstr>Batch normalization</vt:lpstr>
      <vt:lpstr>Batch normalization</vt:lpstr>
      <vt:lpstr>Batch normalization</vt:lpstr>
      <vt:lpstr>Batch normalization</vt:lpstr>
      <vt:lpstr>Layer normalization</vt:lpstr>
      <vt:lpstr>Layer normalization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</dc:title>
  <dc:creator>Sang Yup Lee</dc:creator>
  <cp:lastModifiedBy>이태훈 이태훈</cp:lastModifiedBy>
  <cp:revision>402</cp:revision>
  <dcterms:created xsi:type="dcterms:W3CDTF">2015-01-19T14:33:39Z</dcterms:created>
  <dcterms:modified xsi:type="dcterms:W3CDTF">2023-09-18T04:32:51Z</dcterms:modified>
</cp:coreProperties>
</file>