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494" r:id="rId3"/>
    <p:sldId id="495" r:id="rId4"/>
    <p:sldId id="496" r:id="rId5"/>
    <p:sldId id="497" r:id="rId6"/>
    <p:sldId id="485" r:id="rId7"/>
    <p:sldId id="468" r:id="rId8"/>
    <p:sldId id="469" r:id="rId9"/>
    <p:sldId id="486" r:id="rId10"/>
    <p:sldId id="470" r:id="rId11"/>
    <p:sldId id="471" r:id="rId12"/>
    <p:sldId id="472" r:id="rId13"/>
    <p:sldId id="48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488" r:id="rId24"/>
    <p:sldId id="475" r:id="rId25"/>
    <p:sldId id="510" r:id="rId26"/>
    <p:sldId id="507" r:id="rId27"/>
    <p:sldId id="483" r:id="rId28"/>
    <p:sldId id="484" r:id="rId29"/>
    <p:sldId id="491" r:id="rId30"/>
    <p:sldId id="478" r:id="rId31"/>
    <p:sldId id="508" r:id="rId32"/>
    <p:sldId id="509" r:id="rId33"/>
    <p:sldId id="391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>
      <p:cViewPr varScale="1">
        <p:scale>
          <a:sx n="66" d="100"/>
          <a:sy n="66" d="100"/>
        </p:scale>
        <p:origin x="120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4D4D0B-1995-44CD-B30C-5599A9F948B0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946C13-5241-4BDF-B26C-C33122454FAF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4BC48E-F7F3-4D51-BCC0-67A7CF30CA3C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0DE219-A653-4BAD-9C95-729D4D923188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CA2F1F-7F1F-4A54-84EF-A42CB7F624A2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F43E7-38D2-4D3D-93B8-A8BDB43B3226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D1BB0E-EE54-4DEA-91EB-C23F69F26AF2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4FC47E-352B-4544-BD1C-40059A5B2F76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11DFC-BCF1-4647-A56D-9EF03A0964D9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206972-F349-441A-94A9-A47EA349CF60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60F76-6AF5-4319-BAD0-D5520CE8F84F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69B9C71B-FE78-465F-B165-41E77C49A460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layers/Dropou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how-to-stop-training-deep-neural-networks-at-the-right-time-using-early-stopping/" TargetMode="External"/><Relationship Id="rId2" Type="http://schemas.openxmlformats.org/officeDocument/2006/relationships/hyperlink" Target="https://www.tensorflow.org/api_docs/python/tf/keras/callbacks/EarlyStopp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curve.com/index.php/2020/01/15/how-to-use-batch-normalization-with-keras/#batch-normalization-normalizes-layer-inputs-on-a-per-feature-basis" TargetMode="External"/><Relationship Id="rId2" Type="http://schemas.openxmlformats.org/officeDocument/2006/relationships/hyperlink" Target="https://keras.io/api/layers/normalization_layers/batch_normalizatio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eras.io/api/layers/regularizer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신경망에서의 </a:t>
            </a:r>
            <a:r>
              <a:rPr lang="ko-KR" altLang="en-US" dirty="0" smtClean="0"/>
              <a:t>과적합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과적합 해소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Dropout</a:t>
            </a:r>
          </a:p>
          <a:p>
            <a:pPr lvl="1"/>
            <a:r>
              <a:rPr lang="ko-KR" altLang="en-US" sz="1600" dirty="0" smtClean="0"/>
              <a:t>일부의 노드를 제외하고 학습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모형을 좀 더 단순하게 만든다</a:t>
            </a:r>
            <a:r>
              <a:rPr lang="en-US" altLang="ko-KR" sz="1600" dirty="0" smtClean="0"/>
              <a:t>!</a:t>
            </a:r>
          </a:p>
          <a:p>
            <a:pPr lvl="1"/>
            <a:r>
              <a:rPr lang="en-US" altLang="ko-KR" sz="1600" dirty="0" smtClean="0"/>
              <a:t>Random </a:t>
            </a:r>
            <a:r>
              <a:rPr lang="ko-KR" altLang="en-US" sz="1600" dirty="0" smtClean="0"/>
              <a:t>하게 일부의 노드 제외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이렇게 하면 </a:t>
            </a:r>
            <a:r>
              <a:rPr lang="en-US" altLang="ko-KR" sz="1400" dirty="0" smtClean="0"/>
              <a:t>generalization </a:t>
            </a:r>
            <a:r>
              <a:rPr lang="ko-KR" altLang="en-US" sz="1400" dirty="0" smtClean="0"/>
              <a:t>성능이 더 높아짐</a:t>
            </a:r>
            <a:endParaRPr lang="en-US" altLang="ko-KR" sz="1400" dirty="0" smtClean="0"/>
          </a:p>
          <a:p>
            <a:pPr lvl="1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3688-084E-49E5-950A-7F9736153E8D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75571"/>
            <a:ext cx="4484620" cy="24940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6019800"/>
            <a:ext cx="5965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Srivastava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et al. </a:t>
            </a:r>
            <a:r>
              <a:rPr lang="en-US" altLang="ko-KR" sz="1100" dirty="0"/>
              <a:t>(2014). Dropout: a simple way to prevent neural networks from overfitting.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The </a:t>
            </a:r>
            <a:r>
              <a:rPr lang="en-US" altLang="ko-KR" sz="1100" dirty="0"/>
              <a:t>Journal of Machine Learning Research, 15(1), 1929–1958.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7618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과적합 해소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Dropout (cont’d)</a:t>
            </a:r>
          </a:p>
          <a:p>
            <a:pPr lvl="1"/>
            <a:r>
              <a:rPr lang="en-US" altLang="ko-KR" sz="1600" dirty="0"/>
              <a:t>Training Phase: For each hidden layer, for each training sample, for each iteration, ignore (zero out) a random fraction, </a:t>
            </a:r>
            <a:r>
              <a:rPr lang="en-US" altLang="ko-KR" sz="1600" i="1" dirty="0"/>
              <a:t>p</a:t>
            </a:r>
            <a:r>
              <a:rPr lang="en-US" altLang="ko-KR" sz="1600" dirty="0"/>
              <a:t>, of nodes (and corresponding activations</a:t>
            </a:r>
            <a:r>
              <a:rPr lang="en-US" altLang="ko-KR" sz="1600" dirty="0" smtClean="0"/>
              <a:t>). =&gt; </a:t>
            </a:r>
            <a:r>
              <a:rPr lang="ko-KR" altLang="en-US" sz="1600" dirty="0" smtClean="0"/>
              <a:t>학습을 할 때 마다 다른 형태의 네트워크가 사용된다는 것을 의미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Test </a:t>
            </a:r>
            <a:r>
              <a:rPr lang="ko-KR" altLang="en-US" sz="1600" dirty="0" smtClean="0"/>
              <a:t>과정에서는 모든 노드들을 모두 사용하게 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이렇게 되면 각 노드에 입력되는 값이 커지는 문제 발생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이를 해결하기 위해서 원래 파라미터 값에 </a:t>
            </a:r>
            <a:r>
              <a:rPr lang="en-US" altLang="ko-KR" sz="1600" dirty="0" smtClean="0"/>
              <a:t>p</a:t>
            </a:r>
            <a:r>
              <a:rPr lang="ko-KR" altLang="en-US" sz="1600" dirty="0" smtClean="0"/>
              <a:t>를 곱하여 사용</a:t>
            </a:r>
            <a:endParaRPr lang="ko-KR" altLang="ko-KR" sz="1200" dirty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4AC2-1C9C-4C4F-A0D6-B5910B35C043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267200"/>
            <a:ext cx="5339926" cy="17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0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Dropout (cont’d)</a:t>
            </a:r>
          </a:p>
          <a:p>
            <a:pPr lvl="1"/>
            <a:r>
              <a:rPr lang="en-US" altLang="ko-KR" sz="2000" dirty="0" smtClean="0"/>
              <a:t>In </a:t>
            </a:r>
            <a:r>
              <a:rPr lang="en-US" altLang="ko-KR" sz="2000" dirty="0" err="1" smtClean="0"/>
              <a:t>Keras</a:t>
            </a:r>
            <a:endParaRPr lang="en-US" altLang="ko-KR" sz="2000" dirty="0" smtClean="0"/>
          </a:p>
          <a:p>
            <a:pPr lvl="2"/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smtClean="0">
                <a:hlinkClick r:id="rId2"/>
              </a:rPr>
              <a:t>www.tensorflow.org/api_docs/python/tf/keras/layers/Dropout</a:t>
            </a:r>
            <a:endParaRPr lang="en-US" altLang="ko-KR" sz="1800" dirty="0" smtClean="0"/>
          </a:p>
          <a:p>
            <a:pPr lvl="1"/>
            <a:r>
              <a:rPr lang="en-US" altLang="ko-KR" sz="2000" dirty="0"/>
              <a:t>Python code: </a:t>
            </a:r>
            <a:r>
              <a:rPr lang="en-US" altLang="ko-KR" sz="2000" dirty="0" err="1"/>
              <a:t>FNN_housing_example_dropout.ipynb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D97F-1FB5-4BDE-B720-C8DBE0EB3840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0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Early stopping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81C9-0E19-43F1-B1EB-CDF2211483DB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과적합 해소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Early stopping</a:t>
            </a:r>
          </a:p>
          <a:p>
            <a:pPr lvl="1"/>
            <a:r>
              <a:rPr lang="ko-KR" altLang="en-US" sz="1600" dirty="0" smtClean="0"/>
              <a:t>학습을 조기에 종료하는 방법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Training dataset</a:t>
            </a:r>
            <a:r>
              <a:rPr lang="ko-KR" altLang="en-US" sz="1600" dirty="0" smtClean="0"/>
              <a:t>에 대한 에러는 줄어드나 </a:t>
            </a:r>
            <a:r>
              <a:rPr lang="en-US" altLang="ko-KR" sz="1600" dirty="0" smtClean="0"/>
              <a:t>validation set</a:t>
            </a:r>
            <a:r>
              <a:rPr lang="ko-KR" altLang="en-US" sz="1600" dirty="0" smtClean="0"/>
              <a:t>에 대한 에러가 증가하는 경우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과적합 신호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따라서 그 때 학습을 멈춘다</a:t>
            </a:r>
            <a:r>
              <a:rPr lang="en-US" altLang="ko-KR" sz="1600" dirty="0" smtClean="0"/>
              <a:t>!!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3045-6FFB-47E1-8A9B-B7ED720B91EE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688" y="3317210"/>
            <a:ext cx="4375150" cy="2926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789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과적합 해소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Early stopping (cont’d)</a:t>
            </a:r>
          </a:p>
          <a:p>
            <a:pPr lvl="1"/>
            <a:r>
              <a:rPr lang="en-US" altLang="ko-KR" sz="2000" dirty="0" smtClean="0"/>
              <a:t>In </a:t>
            </a:r>
            <a:r>
              <a:rPr lang="en-US" altLang="ko-KR" sz="2000" dirty="0" err="1" smtClean="0"/>
              <a:t>Keras</a:t>
            </a:r>
            <a:endParaRPr lang="en-US" altLang="ko-KR" sz="2000" dirty="0" smtClean="0"/>
          </a:p>
          <a:p>
            <a:pPr lvl="2"/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www.tensorflow.org/api_docs/python/tf/keras/callbacks/EarlyStopping</a:t>
            </a:r>
            <a:endParaRPr lang="en-US" altLang="ko-KR" sz="1600" dirty="0" smtClean="0"/>
          </a:p>
          <a:p>
            <a:pPr lvl="2"/>
            <a:r>
              <a:rPr lang="en-US" altLang="ko-KR" sz="1600" dirty="0">
                <a:hlinkClick r:id="rId3"/>
              </a:rPr>
              <a:t>https://machinelearningmastery.com/how-to-stop-training-deep-neural-networks-at-the-right-time-using-early-stopping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pPr lvl="1"/>
            <a:r>
              <a:rPr lang="en-US" altLang="ko-KR" sz="2000" dirty="0"/>
              <a:t>Python code: </a:t>
            </a:r>
            <a:r>
              <a:rPr lang="en-US" altLang="ko-KR" sz="2000" dirty="0" err="1"/>
              <a:t>FNN_housing_example_earlystopping.ipynb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이를 위해서 </a:t>
            </a:r>
            <a:r>
              <a:rPr lang="en-US" altLang="ko-KR" sz="2000" dirty="0" smtClean="0"/>
              <a:t>callbacks </a:t>
            </a:r>
            <a:r>
              <a:rPr lang="ko-KR" altLang="en-US" sz="2000" dirty="0" smtClean="0"/>
              <a:t>모듈을 사용</a:t>
            </a:r>
            <a:endParaRPr lang="en-US" altLang="ko-KR" sz="2000" dirty="0" smtClean="0"/>
          </a:p>
          <a:p>
            <a:pPr lvl="2"/>
            <a:r>
              <a:rPr lang="en-US" altLang="ko-KR" sz="1600" dirty="0" err="1" smtClean="0"/>
              <a:t>EarlyStopping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: Early stopping</a:t>
            </a:r>
            <a:r>
              <a:rPr lang="ko-KR" altLang="en-US" sz="1600" dirty="0" smtClean="0"/>
              <a:t>을 위한 클래스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ModelCheckpoint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: Early stopping</a:t>
            </a:r>
            <a:r>
              <a:rPr lang="ko-KR" altLang="en-US" sz="1600" dirty="0" smtClean="0"/>
              <a:t>의 결과를 추출하기 위한 클래스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572-7279-4E15-BA92-F47368427620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과적합 해소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callbacks module</a:t>
            </a:r>
          </a:p>
          <a:p>
            <a:pPr lvl="1"/>
            <a:r>
              <a:rPr lang="ko-KR" altLang="en-US" sz="2400" dirty="0" smtClean="0"/>
              <a:t>학습 과정을 모니터링 한다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학습을 하는 동안 </a:t>
            </a:r>
            <a:r>
              <a:rPr lang="en-US" altLang="ko-KR" sz="2000" dirty="0" smtClean="0"/>
              <a:t>loss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accuracy </a:t>
            </a:r>
            <a:r>
              <a:rPr lang="ko-KR" altLang="en-US" sz="2000" dirty="0" smtClean="0"/>
              <a:t>등이 어떻게 변화하는지를 모니터링 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400" dirty="0" smtClean="0"/>
              <a:t>Metrics 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, loss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accuracy 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따라 특정한 작업을 수행한다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</a:p>
          <a:p>
            <a:pPr lvl="3"/>
            <a:r>
              <a:rPr lang="en-US" altLang="ko-KR" sz="1800" dirty="0" smtClean="0"/>
              <a:t>Early stop</a:t>
            </a:r>
          </a:p>
          <a:p>
            <a:pPr lvl="3"/>
            <a:r>
              <a:rPr lang="ko-KR" altLang="en-US" sz="1800" dirty="0" smtClean="0"/>
              <a:t>모형 저장 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EDB-7F95-44AA-87F0-3DCE4606E4FD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Keras</a:t>
            </a:r>
            <a:r>
              <a:rPr lang="ko-KR" altLang="en-US" sz="2800" dirty="0" smtClean="0"/>
              <a:t>의 </a:t>
            </a:r>
            <a:r>
              <a:rPr lang="en-US" altLang="ko-KR" sz="2800" dirty="0" err="1" smtClean="0"/>
              <a:t>EarlyStopping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 작동 방식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Global minimum </a:t>
            </a:r>
            <a:r>
              <a:rPr lang="ko-KR" altLang="en-US" sz="2400" dirty="0" smtClean="0"/>
              <a:t>에서 멈추는 것이 아니다</a:t>
            </a:r>
            <a:r>
              <a:rPr lang="en-US" altLang="ko-KR" sz="2400" dirty="0" smtClean="0"/>
              <a:t>!</a:t>
            </a:r>
          </a:p>
          <a:p>
            <a:pPr lvl="1"/>
            <a:r>
              <a:rPr lang="ko-KR" altLang="en-US" sz="2400" dirty="0" smtClean="0"/>
              <a:t>첫번째로 나오는 </a:t>
            </a:r>
            <a:r>
              <a:rPr lang="en-US" altLang="ko-KR" sz="2400" dirty="0" smtClean="0"/>
              <a:t>local minimum </a:t>
            </a:r>
            <a:r>
              <a:rPr lang="ko-KR" altLang="en-US" sz="2400" dirty="0" smtClean="0"/>
              <a:t>에서 멈춘다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첫번째로 비용함수의 값이 다시 증가하는 지점에서 멈추게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658-379E-4406-8722-65D8C5ECF281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0108-B3E3-4711-8F37-3365A1B11C8C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209800" y="2667000"/>
            <a:ext cx="0" cy="2971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2209800" y="5638800"/>
            <a:ext cx="5715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reeform 8"/>
          <p:cNvSpPr/>
          <p:nvPr/>
        </p:nvSpPr>
        <p:spPr bwMode="auto">
          <a:xfrm>
            <a:off x="2420671" y="2675021"/>
            <a:ext cx="4658627" cy="2327999"/>
          </a:xfrm>
          <a:custGeom>
            <a:avLst/>
            <a:gdLst>
              <a:gd name="connsiteX0" fmla="*/ 0 w 4658627"/>
              <a:gd name="connsiteY0" fmla="*/ 385010 h 2327999"/>
              <a:gd name="connsiteX1" fmla="*/ 1453414 w 4658627"/>
              <a:gd name="connsiteY1" fmla="*/ 1780673 h 2327999"/>
              <a:gd name="connsiteX2" fmla="*/ 2223436 w 4658627"/>
              <a:gd name="connsiteY2" fmla="*/ 1443789 h 2327999"/>
              <a:gd name="connsiteX3" fmla="*/ 3003082 w 4658627"/>
              <a:gd name="connsiteY3" fmla="*/ 2290812 h 2327999"/>
              <a:gd name="connsiteX4" fmla="*/ 4658627 w 4658627"/>
              <a:gd name="connsiteY4" fmla="*/ 0 h 232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627" h="2327999">
                <a:moveTo>
                  <a:pt x="0" y="385010"/>
                </a:moveTo>
                <a:cubicBezTo>
                  <a:pt x="541420" y="994610"/>
                  <a:pt x="1082841" y="1604210"/>
                  <a:pt x="1453414" y="1780673"/>
                </a:cubicBezTo>
                <a:cubicBezTo>
                  <a:pt x="1823987" y="1957136"/>
                  <a:pt x="1965158" y="1358766"/>
                  <a:pt x="2223436" y="1443789"/>
                </a:cubicBezTo>
                <a:cubicBezTo>
                  <a:pt x="2481714" y="1528812"/>
                  <a:pt x="2597217" y="2531443"/>
                  <a:pt x="3003082" y="2290812"/>
                </a:cubicBezTo>
                <a:cubicBezTo>
                  <a:pt x="3408947" y="2050181"/>
                  <a:pt x="4349014" y="415491"/>
                  <a:pt x="465862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019350" y="4362650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810000" y="57150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10</a:t>
            </a:r>
            <a:endParaRPr lang="ko-KR" altLang="en-US" sz="16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297906" y="4351421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105400" y="57150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17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2829470"/>
            <a:ext cx="16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validation loss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57150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epochs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2057400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EarlyStopping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에서 멈춘다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23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en-US" altLang="ko-KR" sz="2400" dirty="0" smtClean="0"/>
              <a:t>Early stopping</a:t>
            </a:r>
          </a:p>
          <a:p>
            <a:pPr lvl="1"/>
            <a:r>
              <a:rPr lang="en-US" altLang="ko-KR" sz="2000" dirty="0" smtClean="0"/>
              <a:t>The “patience” parameter</a:t>
            </a:r>
          </a:p>
          <a:p>
            <a:pPr lvl="2"/>
            <a:r>
              <a:rPr lang="en-US" altLang="ko-KR" sz="1600" dirty="0" smtClean="0"/>
              <a:t>Loss</a:t>
            </a:r>
            <a:r>
              <a:rPr lang="ko-KR" altLang="en-US" sz="1600" dirty="0" smtClean="0"/>
              <a:t>의 값이 </a:t>
            </a:r>
            <a:r>
              <a:rPr lang="en-US" altLang="ko-KR" sz="1600" dirty="0" smtClean="0"/>
              <a:t>local minimum </a:t>
            </a:r>
            <a:r>
              <a:rPr lang="ko-KR" altLang="en-US" sz="1600" dirty="0" smtClean="0"/>
              <a:t>으로 부터 얼마나 지나서 종료하는지를 결정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36DB-0CC3-4ED3-BBC6-901C9FB09029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209800" y="3212068"/>
            <a:ext cx="0" cy="2971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2209800" y="6183868"/>
            <a:ext cx="5715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Freeform 9"/>
          <p:cNvSpPr/>
          <p:nvPr/>
        </p:nvSpPr>
        <p:spPr bwMode="auto">
          <a:xfrm>
            <a:off x="2521166" y="3581400"/>
            <a:ext cx="4658627" cy="2327999"/>
          </a:xfrm>
          <a:custGeom>
            <a:avLst/>
            <a:gdLst>
              <a:gd name="connsiteX0" fmla="*/ 0 w 4658627"/>
              <a:gd name="connsiteY0" fmla="*/ 385010 h 2327999"/>
              <a:gd name="connsiteX1" fmla="*/ 1453414 w 4658627"/>
              <a:gd name="connsiteY1" fmla="*/ 1780673 h 2327999"/>
              <a:gd name="connsiteX2" fmla="*/ 2223436 w 4658627"/>
              <a:gd name="connsiteY2" fmla="*/ 1443789 h 2327999"/>
              <a:gd name="connsiteX3" fmla="*/ 3003082 w 4658627"/>
              <a:gd name="connsiteY3" fmla="*/ 2290812 h 2327999"/>
              <a:gd name="connsiteX4" fmla="*/ 4658627 w 4658627"/>
              <a:gd name="connsiteY4" fmla="*/ 0 h 232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627" h="2327999">
                <a:moveTo>
                  <a:pt x="0" y="385010"/>
                </a:moveTo>
                <a:cubicBezTo>
                  <a:pt x="541420" y="994610"/>
                  <a:pt x="1082841" y="1604210"/>
                  <a:pt x="1453414" y="1780673"/>
                </a:cubicBezTo>
                <a:cubicBezTo>
                  <a:pt x="1823987" y="1957136"/>
                  <a:pt x="1965158" y="1358766"/>
                  <a:pt x="2223436" y="1443789"/>
                </a:cubicBezTo>
                <a:cubicBezTo>
                  <a:pt x="2481714" y="1528812"/>
                  <a:pt x="2597217" y="2531443"/>
                  <a:pt x="3003082" y="2290812"/>
                </a:cubicBezTo>
                <a:cubicBezTo>
                  <a:pt x="3408947" y="2050181"/>
                  <a:pt x="4349014" y="415491"/>
                  <a:pt x="465862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3374538"/>
            <a:ext cx="16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validation loss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62600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epochs</a:t>
            </a:r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4114800" y="4267200"/>
            <a:ext cx="0" cy="191666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5105400" y="4267200"/>
            <a:ext cx="0" cy="191666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191000" y="4572000"/>
            <a:ext cx="8564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850479" y="34290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patience</a:t>
            </a:r>
            <a:endParaRPr lang="ko-KR" altLang="en-US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4619228" y="3743870"/>
            <a:ext cx="650547" cy="7519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9483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신경망에서의 과적합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과적합 </a:t>
            </a:r>
            <a:r>
              <a:rPr lang="en-US" altLang="ko-KR" sz="2400" dirty="0" smtClean="0"/>
              <a:t>(Overfitting) </a:t>
            </a:r>
            <a:r>
              <a:rPr lang="ko-KR" altLang="en-US" sz="2400" dirty="0" smtClean="0"/>
              <a:t>문제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What is it?</a:t>
            </a:r>
          </a:p>
          <a:p>
            <a:pPr lvl="2"/>
            <a:r>
              <a:rPr lang="ko-KR" altLang="en-US" sz="1800" dirty="0" smtClean="0"/>
              <a:t>학습 데이터는 잘 설명하는 반면에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학습에 사용되지 않은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새로운 데이터는 설명을 못하는 문제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학습 데이터를 얼마나 잘 설명하는지 보다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학습에 사용되지 않은 새로운 데이터를 얼마나 잘 설명하는지가 더 중요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Why does it happen?</a:t>
            </a:r>
          </a:p>
          <a:p>
            <a:pPr lvl="2"/>
            <a:r>
              <a:rPr lang="ko-KR" altLang="en-US" sz="1800" dirty="0" smtClean="0"/>
              <a:t>모형이 너무 복잡해서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모형에 존재하는 파라미터의 수가 많아서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모형이 학습 데이터에 너무 민감하게 반응하기 때문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파라미터가 많은 딥러닝 모형에서 발생하기 쉽다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3A37-0DB5-4C14-9FC3-7B1B376B9933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과적합 해소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Early stopping (cont’d)</a:t>
            </a:r>
          </a:p>
          <a:p>
            <a:pPr lvl="1"/>
            <a:r>
              <a:rPr lang="en-US" altLang="ko-KR" sz="2400" dirty="0" smtClean="0"/>
              <a:t>Then why use the ‘patience’ parameter?</a:t>
            </a:r>
          </a:p>
          <a:p>
            <a:pPr lvl="2"/>
            <a:r>
              <a:rPr lang="ko-KR" altLang="en-US" sz="2000" dirty="0" smtClean="0"/>
              <a:t>첫 </a:t>
            </a:r>
            <a:r>
              <a:rPr lang="en-US" altLang="ko-KR" sz="2000" dirty="0" smtClean="0"/>
              <a:t>local minimum </a:t>
            </a:r>
            <a:r>
              <a:rPr lang="ko-KR" altLang="en-US" sz="2000" dirty="0" smtClean="0"/>
              <a:t>지점이 </a:t>
            </a:r>
            <a:r>
              <a:rPr lang="en-US" altLang="ko-KR" sz="2000" dirty="0" smtClean="0"/>
              <a:t>global minimum</a:t>
            </a:r>
            <a:r>
              <a:rPr lang="ko-KR" altLang="en-US" sz="2000" dirty="0" smtClean="0"/>
              <a:t>이 아닐 수 있다</a:t>
            </a:r>
            <a:r>
              <a:rPr lang="en-US" altLang="ko-KR" sz="2000" dirty="0" smtClean="0"/>
              <a:t>.</a:t>
            </a:r>
          </a:p>
          <a:p>
            <a:pPr lvl="3"/>
            <a:r>
              <a:rPr lang="ko-KR" altLang="en-US" sz="1600" dirty="0" smtClean="0"/>
              <a:t>다음 슬라이드 그림 참고</a:t>
            </a:r>
            <a:endParaRPr lang="en-US" altLang="ko-KR" sz="1600" dirty="0" smtClean="0"/>
          </a:p>
          <a:p>
            <a:pPr lvl="2"/>
            <a:r>
              <a:rPr lang="ko-KR" altLang="en-US" sz="2000" dirty="0" smtClean="0"/>
              <a:t>그 이후에 </a:t>
            </a:r>
            <a:r>
              <a:rPr lang="en-US" altLang="ko-KR" sz="2000" dirty="0" smtClean="0"/>
              <a:t>loss</a:t>
            </a:r>
            <a:r>
              <a:rPr lang="ko-KR" altLang="en-US" sz="2000" dirty="0" smtClean="0"/>
              <a:t>가 다시 줄어드지 않는지 기다려 보자</a:t>
            </a:r>
            <a:r>
              <a:rPr lang="en-US" altLang="ko-KR" sz="2000" dirty="0" smtClean="0"/>
              <a:t>! </a:t>
            </a:r>
          </a:p>
          <a:p>
            <a:pPr lvl="2"/>
            <a:r>
              <a:rPr lang="en-US" altLang="ko-KR" sz="2000" dirty="0" smtClean="0"/>
              <a:t>patience = 0</a:t>
            </a:r>
            <a:r>
              <a:rPr lang="ko-KR" altLang="en-US" sz="2000" dirty="0" smtClean="0"/>
              <a:t>으로 하면 </a:t>
            </a:r>
            <a:r>
              <a:rPr lang="en-US" altLang="ko-KR" sz="2000" dirty="0" err="1" smtClean="0"/>
              <a:t>val_loss</a:t>
            </a:r>
            <a:r>
              <a:rPr lang="ko-KR" altLang="en-US" sz="2000" dirty="0" smtClean="0"/>
              <a:t>가 증가하는 지점에서 바로 멈춘다</a:t>
            </a:r>
            <a:r>
              <a:rPr lang="en-US" altLang="ko-KR" sz="2000" dirty="0" smtClean="0"/>
              <a:t>.  </a:t>
            </a:r>
          </a:p>
          <a:p>
            <a:pPr lvl="1"/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05A7-2FD8-44C9-A850-EE026DF832BB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0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Early stopping 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8C7E-7BE7-4CB8-B560-077AC4738AE4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14400" y="2971800"/>
            <a:ext cx="0" cy="2971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914400" y="5943600"/>
            <a:ext cx="5715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reeform 10"/>
          <p:cNvSpPr/>
          <p:nvPr/>
        </p:nvSpPr>
        <p:spPr bwMode="auto">
          <a:xfrm>
            <a:off x="1125271" y="2979821"/>
            <a:ext cx="4658627" cy="2327999"/>
          </a:xfrm>
          <a:custGeom>
            <a:avLst/>
            <a:gdLst>
              <a:gd name="connsiteX0" fmla="*/ 0 w 4658627"/>
              <a:gd name="connsiteY0" fmla="*/ 385010 h 2327999"/>
              <a:gd name="connsiteX1" fmla="*/ 1453414 w 4658627"/>
              <a:gd name="connsiteY1" fmla="*/ 1780673 h 2327999"/>
              <a:gd name="connsiteX2" fmla="*/ 2223436 w 4658627"/>
              <a:gd name="connsiteY2" fmla="*/ 1443789 h 2327999"/>
              <a:gd name="connsiteX3" fmla="*/ 3003082 w 4658627"/>
              <a:gd name="connsiteY3" fmla="*/ 2290812 h 2327999"/>
              <a:gd name="connsiteX4" fmla="*/ 4658627 w 4658627"/>
              <a:gd name="connsiteY4" fmla="*/ 0 h 232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627" h="2327999">
                <a:moveTo>
                  <a:pt x="0" y="385010"/>
                </a:moveTo>
                <a:cubicBezTo>
                  <a:pt x="541420" y="994610"/>
                  <a:pt x="1082841" y="1604210"/>
                  <a:pt x="1453414" y="1780673"/>
                </a:cubicBezTo>
                <a:cubicBezTo>
                  <a:pt x="1823987" y="1957136"/>
                  <a:pt x="1965158" y="1358766"/>
                  <a:pt x="2223436" y="1443789"/>
                </a:cubicBezTo>
                <a:cubicBezTo>
                  <a:pt x="2481714" y="1528812"/>
                  <a:pt x="2597217" y="2531443"/>
                  <a:pt x="3003082" y="2290812"/>
                </a:cubicBezTo>
                <a:cubicBezTo>
                  <a:pt x="3408947" y="2050181"/>
                  <a:pt x="4349014" y="415491"/>
                  <a:pt x="465862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723950" y="4667450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514600" y="60198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10</a:t>
            </a:r>
            <a:endParaRPr lang="ko-KR" altLang="en-US" sz="1600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002506" y="4656221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810000" y="60198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17</a:t>
            </a:r>
            <a:endParaRPr lang="ko-KR" altLang="en-US" sz="1600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295825" y="4790975"/>
            <a:ext cx="15430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3609475" y="4648200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409750" y="60198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15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3134270"/>
            <a:ext cx="9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val_loss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60960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epochs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09100" y="3580500"/>
            <a:ext cx="3305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if patience &lt; 5, then best model will be</a:t>
            </a:r>
          </a:p>
          <a:p>
            <a:r>
              <a:rPr lang="en-US" altLang="ko-KR" sz="1400" dirty="0" smtClean="0"/>
              <a:t>the one at epochs = 10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729020" y="4344253"/>
            <a:ext cx="3305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if patience &gt; 5, then best model will be</a:t>
            </a:r>
          </a:p>
          <a:p>
            <a:r>
              <a:rPr lang="en-US" altLang="ko-KR" sz="1400" dirty="0" smtClean="0"/>
              <a:t>the one at epochs = 17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3732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1206-8E52-4CB0-B620-62BC356947A5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62200"/>
            <a:ext cx="9144000" cy="29688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5257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patience = 5 </a:t>
            </a:r>
            <a:r>
              <a:rPr lang="ko-KR" altLang="en-US" sz="1600" dirty="0" smtClean="0"/>
              <a:t>인 경우</a:t>
            </a:r>
            <a:endParaRPr lang="en-US" altLang="ko-KR" sz="1600" dirty="0" smtClean="0"/>
          </a:p>
          <a:p>
            <a:r>
              <a:rPr lang="en-US" altLang="ko-KR" sz="1600" dirty="0" smtClean="0"/>
              <a:t>Epoch = 6 </a:t>
            </a:r>
            <a:r>
              <a:rPr lang="ko-KR" altLang="en-US" sz="1600" dirty="0" smtClean="0"/>
              <a:t>인 지점에서의 </a:t>
            </a:r>
            <a:r>
              <a:rPr lang="en-US" altLang="ko-KR" sz="1600" dirty="0" err="1" smtClean="0"/>
              <a:t>val_loss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값이 최저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0.0811), </a:t>
            </a:r>
            <a:r>
              <a:rPr lang="ko-KR" altLang="en-US" sz="1600" dirty="0" smtClean="0"/>
              <a:t>그 이후 다시 증가</a:t>
            </a:r>
            <a:endParaRPr lang="en-US" altLang="ko-KR" sz="1600" dirty="0" smtClean="0"/>
          </a:p>
          <a:p>
            <a:r>
              <a:rPr lang="ko-KR" altLang="en-US" sz="1600" dirty="0" smtClean="0"/>
              <a:t>그 다음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번의 </a:t>
            </a:r>
            <a:r>
              <a:rPr lang="en-US" altLang="ko-KR" sz="1600" dirty="0" smtClean="0"/>
              <a:t>epoch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0.0811 </a:t>
            </a:r>
            <a:r>
              <a:rPr lang="ko-KR" altLang="en-US" sz="1600" dirty="0" smtClean="0"/>
              <a:t>보다 작은 </a:t>
            </a:r>
            <a:r>
              <a:rPr lang="en-US" altLang="ko-KR" sz="1600" dirty="0" err="1" smtClean="0"/>
              <a:t>val_loss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없음 → 따라서 학습 종료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970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Batch normalization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3CC7-0F63-4844-B5AF-9F486248DE41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0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smtClean="0"/>
              <a:t>Batch normalization</a:t>
            </a:r>
          </a:p>
          <a:p>
            <a:pPr lvl="1"/>
            <a:r>
              <a:rPr lang="en-US" altLang="ko-KR" sz="1400" dirty="0" smtClean="0"/>
              <a:t>Proposed by </a:t>
            </a:r>
            <a:r>
              <a:rPr lang="en-US" altLang="ko-KR" sz="1400" dirty="0" err="1" smtClean="0"/>
              <a:t>Ioffe</a:t>
            </a:r>
            <a:r>
              <a:rPr lang="en-US" altLang="ko-KR" sz="1400" dirty="0" smtClean="0"/>
              <a:t> et al. in 2015 mainly to mitigate the “internal covariate shift”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47A-44A2-4DA4-B550-8F92738CE8B2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665" y="5945540"/>
            <a:ext cx="8658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Ioffe</a:t>
            </a:r>
            <a:r>
              <a:rPr lang="en-US" altLang="ko-KR" sz="1100" dirty="0"/>
              <a:t>, Sergey; </a:t>
            </a:r>
            <a:r>
              <a:rPr lang="en-US" altLang="ko-KR" sz="1100" dirty="0" err="1"/>
              <a:t>Szegedy</a:t>
            </a:r>
            <a:r>
              <a:rPr lang="en-US" altLang="ko-KR" sz="1100" dirty="0"/>
              <a:t>, Christian (2015). </a:t>
            </a:r>
            <a:r>
              <a:rPr lang="en-US" altLang="ko-KR" sz="1100" i="1" dirty="0"/>
              <a:t>"Batch Normalization: Accelerating Deep Network Training by Reducing Internal Covariate Shift</a:t>
            </a:r>
            <a:endParaRPr lang="ko-KR" altLang="en-US" sz="1100" dirty="0"/>
          </a:p>
        </p:txBody>
      </p:sp>
      <p:pic>
        <p:nvPicPr>
          <p:cNvPr id="19" name="Picture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3200"/>
            <a:ext cx="2548890" cy="148431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 bwMode="auto">
          <a:xfrm>
            <a:off x="6705600" y="2667000"/>
            <a:ext cx="5334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8" idx="1"/>
          </p:cNvCxnSpPr>
          <p:nvPr/>
        </p:nvCxnSpPr>
        <p:spPr bwMode="auto">
          <a:xfrm flipH="1">
            <a:off x="5486400" y="2857500"/>
            <a:ext cx="1219200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347506" y="2910879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노드에 입력되는 값들</a:t>
            </a:r>
            <a:endParaRPr lang="en-US" altLang="ko-KR" sz="1400" dirty="0" smtClean="0"/>
          </a:p>
          <a:p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배치마다 다름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9600" y="3657600"/>
                <a:ext cx="3352800" cy="18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배치 별 관측치의 수 </a:t>
                </a:r>
                <a:r>
                  <a:rPr lang="en-US" altLang="ko-KR" dirty="0" smtClean="0"/>
                  <a:t>=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배치 </a:t>
                </a:r>
                <a:r>
                  <a:rPr lang="en-US" altLang="ko-KR" dirty="0" smtClean="0"/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배치 </a:t>
                </a:r>
                <a:r>
                  <a:rPr lang="en-US" altLang="ko-KR" dirty="0" smtClean="0"/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배치 </a:t>
                </a:r>
                <a:r>
                  <a:rPr lang="en-US" altLang="ko-KR" dirty="0" smtClean="0"/>
                  <a:t>j: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…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57600"/>
                <a:ext cx="3352800" cy="1833002"/>
              </a:xfrm>
              <a:prstGeom prst="rect">
                <a:avLst/>
              </a:prstGeom>
              <a:blipFill>
                <a:blip r:embed="rId3"/>
                <a:stretch>
                  <a:fillRect l="-1455" t="-1661" b="-2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191000" y="4876800"/>
            <a:ext cx="4310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배치별 입력되는 값들의 분포가 다름 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평균과 분산이 다름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3347506" y="4227513"/>
            <a:ext cx="919694" cy="649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1598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Internal </a:t>
            </a:r>
            <a:r>
              <a:rPr lang="en-US" altLang="ko-KR" sz="2000" dirty="0"/>
              <a:t>Covariate </a:t>
            </a:r>
            <a:r>
              <a:rPr lang="en-US" altLang="ko-KR" sz="2000" dirty="0" smtClean="0"/>
              <a:t>Shift</a:t>
            </a:r>
          </a:p>
          <a:p>
            <a:pPr lvl="1"/>
            <a:r>
              <a:rPr lang="ko-KR" altLang="en-US" sz="1600" dirty="0" smtClean="0"/>
              <a:t>학습이 진행됨에 따라 각 노드의 가중치 값이 달라짐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이로 인해 각 노드에 입력되는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출력되는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값들의 분포가 미니배치마다 달라짐 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47A-44A2-4DA4-B550-8F92738CE8B2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5836" y="6210628"/>
            <a:ext cx="8658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Ioffe</a:t>
            </a:r>
            <a:r>
              <a:rPr lang="en-US" altLang="ko-KR" sz="1100" dirty="0"/>
              <a:t>, Sergey; </a:t>
            </a:r>
            <a:r>
              <a:rPr lang="en-US" altLang="ko-KR" sz="1100" dirty="0" err="1"/>
              <a:t>Szegedy</a:t>
            </a:r>
            <a:r>
              <a:rPr lang="en-US" altLang="ko-KR" sz="1100" dirty="0"/>
              <a:t>, Christian (2015). </a:t>
            </a:r>
            <a:r>
              <a:rPr lang="en-US" altLang="ko-KR" sz="1100" i="1" dirty="0"/>
              <a:t>"Batch Normalization: Accelerating Deep Network Training by Reducing Internal Covariate Shift</a:t>
            </a:r>
            <a:endParaRPr lang="ko-KR" altLang="en-US" sz="1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43200" y="3556315"/>
            <a:ext cx="3581400" cy="2576197"/>
            <a:chOff x="2957512" y="1323975"/>
            <a:chExt cx="5056717" cy="421259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7512" y="1323975"/>
              <a:ext cx="3228975" cy="42100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4954" y="1355095"/>
              <a:ext cx="1819275" cy="418147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629400" y="3556315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mini-batch 1</a:t>
            </a:r>
            <a:endParaRPr lang="ko-KR" altLang="en-US" sz="1400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 bwMode="auto">
          <a:xfrm flipH="1">
            <a:off x="4800600" y="3710204"/>
            <a:ext cx="1828800" cy="404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629400" y="4173469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mini-batch 2</a:t>
            </a:r>
            <a:endParaRPr lang="ko-KR" altLang="en-US" sz="1400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 bwMode="auto">
          <a:xfrm flipH="1">
            <a:off x="4953000" y="4327358"/>
            <a:ext cx="1676400" cy="376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6629400" y="5433471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mini-batch 3</a:t>
            </a:r>
            <a:endParaRPr lang="ko-KR" altLang="en-US" sz="1400" dirty="0"/>
          </a:p>
        </p:txBody>
      </p:sp>
      <p:cxnSp>
        <p:nvCxnSpPr>
          <p:cNvPr id="23" name="Straight Arrow Connector 22"/>
          <p:cNvCxnSpPr>
            <a:stCxn id="20" idx="1"/>
          </p:cNvCxnSpPr>
          <p:nvPr/>
        </p:nvCxnSpPr>
        <p:spPr bwMode="auto">
          <a:xfrm flipH="1" flipV="1">
            <a:off x="4953000" y="5322346"/>
            <a:ext cx="1676400" cy="265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70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Batch normalization</a:t>
            </a:r>
          </a:p>
          <a:p>
            <a:pPr lvl="1"/>
            <a:r>
              <a:rPr lang="ko-KR" altLang="en-US" sz="1800" dirty="0" smtClean="0"/>
              <a:t>신경망에서는 </a:t>
            </a:r>
            <a:r>
              <a:rPr lang="en-US" altLang="ko-KR" sz="1800" dirty="0" smtClean="0"/>
              <a:t>mini-batch </a:t>
            </a:r>
            <a:r>
              <a:rPr lang="ko-KR" altLang="en-US" sz="1800" dirty="0" smtClean="0"/>
              <a:t>별로 표준화 </a:t>
            </a:r>
            <a:r>
              <a:rPr lang="en-US" altLang="ko-KR" sz="1800" dirty="0" smtClean="0"/>
              <a:t>(standardization) </a:t>
            </a:r>
            <a:r>
              <a:rPr lang="ko-KR" altLang="en-US" sz="1800" dirty="0" smtClean="0"/>
              <a:t>방법 사용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평균을 빼고 표준편차로 나눠준다</a:t>
            </a:r>
            <a:r>
              <a:rPr lang="en-US" altLang="ko-KR" sz="1800" dirty="0" smtClean="0"/>
              <a:t>!</a:t>
            </a:r>
          </a:p>
          <a:p>
            <a:pPr lvl="2"/>
            <a:r>
              <a:rPr lang="en-US" altLang="ko-KR" sz="1400" dirty="0"/>
              <a:t>To increase the stability of a neural network, batch normalization normalizes the output of a previous activation layer by subtracting the batch mean and dividing by the batch standard deviation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400" dirty="0" smtClean="0"/>
              <a:t>이렇게만 하면 비선형 관계를 잘 학습하지 못한다는 문제 발생</a:t>
            </a:r>
            <a:endParaRPr lang="en-US" altLang="ko-KR" sz="1400" dirty="0" smtClean="0"/>
          </a:p>
          <a:p>
            <a:pPr lvl="3"/>
            <a:r>
              <a:rPr lang="en-US" altLang="ko-KR" sz="1000" i="1" dirty="0"/>
              <a:t>Note that simply normalizing each input of a layer may change what the layer can represent. For instance, normalizing the inputs of a sigmoid would constrain them to the linear regime of the nonlinearity. </a:t>
            </a:r>
            <a:endParaRPr lang="en-US" altLang="ko-KR" sz="1000" dirty="0" smtClean="0"/>
          </a:p>
          <a:p>
            <a:pPr lvl="2"/>
            <a:r>
              <a:rPr lang="ko-KR" altLang="en-US" sz="1400" dirty="0" smtClean="0"/>
              <a:t>이러한 문제를 해결하기 위해서 </a:t>
            </a:r>
            <a:r>
              <a:rPr lang="en-US" altLang="ko-KR" sz="1400" dirty="0"/>
              <a:t>Scaling and </a:t>
            </a:r>
            <a:r>
              <a:rPr lang="en-US" altLang="ko-KR" sz="1400" dirty="0" smtClean="0"/>
              <a:t>shifting</a:t>
            </a:r>
          </a:p>
          <a:p>
            <a:pPr lvl="1"/>
            <a:r>
              <a:rPr lang="ko-KR" altLang="en-US" sz="1800" dirty="0" smtClean="0"/>
              <a:t>주요 효과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학습 속도 개선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과적합 문제 개선</a:t>
            </a:r>
            <a:endParaRPr lang="ko-KR" altLang="ko-KR" sz="1400" dirty="0"/>
          </a:p>
          <a:p>
            <a:pPr lvl="1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24EC-AB52-4183-9E1F-7C5948095F07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5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그런데 표준화만 해주게 되면 비선형 관계를 잘 설명 못하는 문제 발생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왜 이러한 문제가 발생하는가</a:t>
                </a:r>
                <a:r>
                  <a:rPr lang="en-US" altLang="ko-KR" sz="2400" dirty="0" smtClean="0"/>
                  <a:t>?</a:t>
                </a:r>
              </a:p>
              <a:p>
                <a:pPr lvl="1"/>
                <a:r>
                  <a:rPr lang="ko-KR" altLang="en-US" sz="2400" dirty="0" smtClean="0"/>
                  <a:t>보통 은닉층의 입력값에 </a:t>
                </a:r>
                <a:r>
                  <a:rPr lang="en-US" altLang="ko-KR" sz="2400" dirty="0" err="1" smtClean="0"/>
                  <a:t>batchnorm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적용</a:t>
                </a:r>
                <a:endParaRPr lang="en-US" altLang="ko-KR" sz="2400" dirty="0" smtClean="0"/>
              </a:p>
              <a:p>
                <a:pPr lvl="1"/>
                <a:endParaRPr lang="en-US" altLang="ko-KR" sz="2400" dirty="0"/>
              </a:p>
              <a:p>
                <a:pPr lvl="1"/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400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입력값으로 사용됨</a:t>
                </a:r>
                <a:endParaRPr lang="en-US" altLang="ko-KR" sz="2400" dirty="0" smtClean="0"/>
              </a:p>
              <a:p>
                <a:pPr lvl="1"/>
                <a:r>
                  <a:rPr lang="en-US" altLang="ko-KR" sz="2400" dirty="0" smtClean="0"/>
                  <a:t>f() </a:t>
                </a:r>
                <a:r>
                  <a:rPr lang="ko-KR" altLang="en-US" sz="2400" dirty="0" smtClean="0"/>
                  <a:t>가 </a:t>
                </a:r>
                <a:r>
                  <a:rPr lang="en-US" altLang="ko-KR" sz="2400" dirty="0" smtClean="0"/>
                  <a:t>sigmoid function</a:t>
                </a:r>
                <a:r>
                  <a:rPr lang="ko-KR" altLang="en-US" sz="2400" dirty="0" smtClean="0"/>
                  <a:t>인 경우</a:t>
                </a:r>
                <a:r>
                  <a:rPr lang="en-US" altLang="ko-KR" sz="2400" dirty="0" smtClean="0"/>
                  <a:t>, what would happen?</a:t>
                </a:r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b="-1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7B04-D083-42EA-A3FB-1D184B28B794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38600" y="3886200"/>
            <a:ext cx="1041263" cy="838200"/>
            <a:chOff x="4038600" y="3886200"/>
            <a:chExt cx="1041263" cy="838200"/>
          </a:xfrm>
        </p:grpSpPr>
        <p:sp>
          <p:nvSpPr>
            <p:cNvPr id="7" name="Oval 6"/>
            <p:cNvSpPr/>
            <p:nvPr/>
          </p:nvSpPr>
          <p:spPr bwMode="auto">
            <a:xfrm>
              <a:off x="4038600" y="3886200"/>
              <a:ext cx="838200" cy="838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Connector 7"/>
            <p:cNvCxnSpPr>
              <a:stCxn id="7" idx="0"/>
              <a:endCxn id="7" idx="4"/>
            </p:cNvCxnSpPr>
            <p:nvPr/>
          </p:nvCxnSpPr>
          <p:spPr bwMode="auto">
            <a:xfrm>
              <a:off x="4457700" y="38862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048874" y="4069422"/>
                  <a:ext cx="465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874" y="4069422"/>
                  <a:ext cx="4653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76914" y="4073704"/>
                  <a:ext cx="7029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altLang="ko-KR" dirty="0" smtClean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 smtClean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6914" y="4073704"/>
                  <a:ext cx="70294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09" t="-8197" r="-7826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0194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3053-D575-4072-8A9D-DED1FC6725D7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2" descr="logistic func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86" y="2286000"/>
            <a:ext cx="50387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91000" y="2133600"/>
            <a:ext cx="1066800" cy="3276600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5867400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비선형 관계를 잘 설명하지 못함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733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Batch normalization (cont’d)</a:t>
            </a:r>
          </a:p>
          <a:p>
            <a:pPr lvl="1"/>
            <a:r>
              <a:rPr lang="ko-KR" altLang="en-US" dirty="0" smtClean="0"/>
              <a:t>이를 해결하기 위해 </a:t>
            </a:r>
            <a:r>
              <a:rPr lang="en-US" altLang="ko-KR" dirty="0" smtClean="0"/>
              <a:t>scaling </a:t>
            </a:r>
            <a:r>
              <a:rPr lang="en-US" altLang="ko-KR" dirty="0"/>
              <a:t>&amp; shifting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1E4A-24B5-4613-B6CC-D26B23709B15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25538" y="3232657"/>
            <a:ext cx="6568885" cy="2916789"/>
            <a:chOff x="2118098" y="3232848"/>
            <a:chExt cx="6568885" cy="2916789"/>
          </a:xfrm>
        </p:grpSpPr>
        <p:pic>
          <p:nvPicPr>
            <p:cNvPr id="7" name="Content Placeholder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18098" y="3232848"/>
              <a:ext cx="4200525" cy="2916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586728" y="5105400"/>
              <a:ext cx="210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dirty="0" smtClean="0"/>
                <a:t>γ</a:t>
              </a:r>
              <a:r>
                <a:rPr lang="ko-KR" altLang="en-US" dirty="0" smtClean="0"/>
                <a:t>와 </a:t>
              </a:r>
              <a:r>
                <a:rPr lang="el-GR" altLang="ko-KR" dirty="0" smtClean="0"/>
                <a:t>β</a:t>
              </a:r>
              <a:r>
                <a:rPr lang="ko-KR" altLang="en-US" dirty="0" smtClean="0"/>
                <a:t>는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학습 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 bwMode="auto">
            <a:xfrm flipH="1">
              <a:off x="3505200" y="5290066"/>
              <a:ext cx="3081528" cy="5259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TextBox 8"/>
          <p:cNvSpPr txBox="1"/>
          <p:nvPr/>
        </p:nvSpPr>
        <p:spPr>
          <a:xfrm>
            <a:off x="5715001" y="3352800"/>
            <a:ext cx="243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특정 노드에 입력되는 </a:t>
            </a:r>
            <a:r>
              <a:rPr lang="en-US" altLang="ko-KR" sz="1200" dirty="0" err="1" smtClean="0"/>
              <a:t>i</a:t>
            </a:r>
            <a:r>
              <a:rPr lang="ko-KR" altLang="en-US" sz="1200" dirty="0" smtClean="0"/>
              <a:t>번째 관측치에 대한 값</a:t>
            </a:r>
            <a:endParaRPr lang="ko-KR" altLang="en-US" sz="1200" dirty="0"/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 bwMode="auto">
          <a:xfrm flipH="1">
            <a:off x="2512640" y="3583633"/>
            <a:ext cx="3202361" cy="6835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997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신경망에서의 과적합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과적합 </a:t>
            </a:r>
            <a:r>
              <a:rPr lang="en-US" altLang="ko-KR" sz="2400" dirty="0" smtClean="0"/>
              <a:t>(Overfitting) </a:t>
            </a:r>
            <a:r>
              <a:rPr lang="ko-KR" altLang="en-US" sz="2400" dirty="0" smtClean="0"/>
              <a:t>문제 </a:t>
            </a:r>
            <a:r>
              <a:rPr lang="en-US" altLang="ko-KR" sz="2400" dirty="0" smtClean="0"/>
              <a:t>(cont’d)</a:t>
            </a:r>
          </a:p>
          <a:p>
            <a:pPr lvl="1"/>
            <a:r>
              <a:rPr lang="en-US" altLang="ko-KR" sz="2000" dirty="0" smtClean="0"/>
              <a:t>How can we know it is happening?</a:t>
            </a:r>
          </a:p>
          <a:p>
            <a:pPr lvl="2"/>
            <a:r>
              <a:rPr lang="ko-KR" altLang="en-US" sz="1600" dirty="0" smtClean="0"/>
              <a:t>이를 위해 학습 데이터의 일부를 과적합 문제 체크를 위해 사용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이러한 데이터셋을 </a:t>
            </a:r>
            <a:r>
              <a:rPr lang="en-US" altLang="ko-KR" sz="1600" dirty="0" smtClean="0"/>
              <a:t>validation (</a:t>
            </a:r>
            <a:r>
              <a:rPr lang="ko-KR" altLang="en-US" sz="1600" dirty="0" smtClean="0"/>
              <a:t>검증</a:t>
            </a:r>
            <a:r>
              <a:rPr lang="en-US" altLang="ko-KR" sz="1600" dirty="0" smtClean="0"/>
              <a:t>) dataset</a:t>
            </a:r>
            <a:r>
              <a:rPr lang="ko-KR" altLang="en-US" sz="1600" dirty="0" smtClean="0"/>
              <a:t>이라고 함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원래 학습 데이터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최종 학습 데이터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검증 데이터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최종 학습 데이터만 학습에 사용되고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검증 데이터는 학습에 사용되지 않는다</a:t>
            </a:r>
            <a:r>
              <a:rPr lang="en-US" altLang="ko-KR" sz="1600" dirty="0" smtClean="0"/>
              <a:t>. </a:t>
            </a:r>
          </a:p>
          <a:p>
            <a:pPr lvl="2"/>
            <a:r>
              <a:rPr lang="ko-KR" altLang="en-US" sz="1600" dirty="0" smtClean="0"/>
              <a:t>모형의 성능이 학습에 사용된 데이터에 대해서는 좋아지나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검증 데이터에 대해서는 나빠지는 경우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과적합 의심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주요 해결책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L1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L2</a:t>
            </a:r>
            <a:r>
              <a:rPr lang="en-US" altLang="ko-KR" sz="1800" dirty="0" smtClean="0"/>
              <a:t> Regularization</a:t>
            </a:r>
            <a:r>
              <a:rPr lang="en-US" altLang="ko-KR" sz="1800" dirty="0"/>
              <a:t>, Dropout, Early Stopping, Batch Normalization (</a:t>
            </a:r>
            <a:r>
              <a:rPr lang="en-US" altLang="ko-KR" sz="1800" dirty="0" err="1"/>
              <a:t>Batchnorm</a:t>
            </a:r>
            <a:r>
              <a:rPr lang="en-US" altLang="ko-KR" sz="1800" dirty="0" smtClean="0"/>
              <a:t>), Layer Normalization </a:t>
            </a:r>
            <a:r>
              <a:rPr lang="ko-KR" altLang="en-US" sz="1800" dirty="0"/>
              <a:t>등</a:t>
            </a:r>
            <a:endParaRPr lang="en-US" altLang="ko-KR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6A5-4682-4A49-8725-46867523FD63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Batch </a:t>
            </a:r>
            <a:r>
              <a:rPr lang="en-US" altLang="ko-KR" sz="2400" dirty="0" smtClean="0"/>
              <a:t>normalization (cont’d)</a:t>
            </a:r>
          </a:p>
          <a:p>
            <a:pPr lvl="1"/>
            <a:r>
              <a:rPr lang="en-US" altLang="ko-KR" sz="2000" dirty="0" smtClean="0"/>
              <a:t>In </a:t>
            </a:r>
            <a:r>
              <a:rPr lang="en-US" altLang="ko-KR" sz="2000" dirty="0" err="1" smtClean="0"/>
              <a:t>Keras</a:t>
            </a:r>
            <a:endParaRPr lang="en-US" altLang="ko-KR" sz="2000" dirty="0" smtClean="0"/>
          </a:p>
          <a:p>
            <a:pPr lvl="2"/>
            <a:r>
              <a:rPr lang="en-US" altLang="ko-KR" sz="1800" dirty="0">
                <a:hlinkClick r:id="rId2"/>
              </a:rPr>
              <a:t>https://keras.io/api/layers/normalization_layers/batch_normalization</a:t>
            </a:r>
            <a:r>
              <a:rPr lang="en-US" altLang="ko-KR" sz="1800" dirty="0" smtClean="0">
                <a:hlinkClick r:id="rId2"/>
              </a:rPr>
              <a:t>/</a:t>
            </a:r>
            <a:endParaRPr lang="en-US" altLang="ko-KR" sz="1800" dirty="0" smtClean="0"/>
          </a:p>
          <a:p>
            <a:pPr lvl="2"/>
            <a:r>
              <a:rPr lang="en-US" altLang="ko-KR" sz="1800" dirty="0">
                <a:hlinkClick r:id="rId3"/>
              </a:rPr>
              <a:t>https://www.machinecurve.com/index.php/2020/01/15/how-to-use-batch-normalization-with-keras/#batch-normalization-normalizes-layer-inputs-on-a-per-feature-basis</a:t>
            </a:r>
            <a:endParaRPr lang="en-US" altLang="ko-KR" sz="1800" dirty="0" smtClean="0"/>
          </a:p>
          <a:p>
            <a:pPr lvl="1"/>
            <a:r>
              <a:rPr lang="en-US" altLang="ko-KR" sz="2000" dirty="0"/>
              <a:t>Python code: </a:t>
            </a:r>
            <a:r>
              <a:rPr lang="en-US" altLang="ko-KR" sz="2000" dirty="0" err="1"/>
              <a:t>FNN_housing_example_batch_layer_norm.ipynb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일반적으로 이미지 데이터에 적용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366C-17C0-4F37-90BF-479E889F9E17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86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Layer normalization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4075112" cy="4114800"/>
          </a:xfrm>
        </p:spPr>
        <p:txBody>
          <a:bodyPr/>
          <a:lstStyle/>
          <a:p>
            <a:r>
              <a:rPr lang="en-US" altLang="ko-KR" sz="2400" dirty="0" smtClean="0"/>
              <a:t>Layer normalization</a:t>
            </a:r>
          </a:p>
          <a:p>
            <a:pPr lvl="1"/>
            <a:r>
              <a:rPr lang="ko-KR" altLang="en-US" sz="2000" dirty="0" smtClean="0"/>
              <a:t>일반적으로 텍스트 데이터에 </a:t>
            </a:r>
            <a:r>
              <a:rPr lang="ko-KR" altLang="en-US" sz="2000" dirty="0" smtClean="0"/>
              <a:t>적용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배치 정규화는 시퀀스 데이터에 적용하기 어려워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하나의 관측치에 대해서 특정 은닉층에 존재하는 모든 노드들에 들어가는 값들을 이용해서 표준화하는 방법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E219-A653-4BAD-9C95-729D4D923188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92" y="1773238"/>
            <a:ext cx="1504315" cy="441483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076325" y="572041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Ba, J. L., </a:t>
            </a:r>
            <a:r>
              <a:rPr lang="en-US" altLang="ko-KR" sz="1400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Kiros</a:t>
            </a:r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 J. R., &amp; Hinton, G. E. (2016). Layer normalization. </a:t>
            </a:r>
            <a:r>
              <a:rPr lang="en-US" altLang="ko-KR" sz="1400" i="1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arXiv</a:t>
            </a:r>
            <a:r>
              <a:rPr lang="en-US" altLang="ko-KR" sz="1400" i="1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preprint </a:t>
            </a:r>
            <a:r>
              <a:rPr lang="en-US" altLang="ko-KR" sz="1400" i="1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arXiv:1607.06450</a:t>
            </a:r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7762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Layer normalization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5107304" cy="4114800"/>
          </a:xfrm>
        </p:spPr>
        <p:txBody>
          <a:bodyPr/>
          <a:lstStyle/>
          <a:p>
            <a:r>
              <a:rPr lang="en-US" altLang="ko-KR" sz="2800" dirty="0" smtClean="0"/>
              <a:t>Layer normalization (cont’d)</a:t>
            </a:r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pPr lvl="1"/>
            <a:r>
              <a:rPr lang="en-US" altLang="ko-KR" sz="2400" dirty="0" smtClean="0"/>
              <a:t>scaling and shifting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E219-A653-4BAD-9C95-729D4D923188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92" y="1773238"/>
            <a:ext cx="1504315" cy="441483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06951" y="2590800"/>
                <a:ext cx="4501297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e>
                      </m:nary>
                      <m:r>
                        <a:rPr lang="ko-KR" altLang="en-US" i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51" y="2590800"/>
                <a:ext cx="4501297" cy="1169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76833" y="3871861"/>
                <a:ext cx="1580433" cy="66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833" y="3871861"/>
                <a:ext cx="1580433" cy="663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95913" y="5140205"/>
                <a:ext cx="1742272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913" y="5140205"/>
                <a:ext cx="1742272" cy="391582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439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1811-8BBB-4D0F-803B-53E995BCC330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신경망에서의 과적합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과적합 </a:t>
            </a:r>
            <a:r>
              <a:rPr lang="en-US" altLang="ko-KR" sz="2400" dirty="0" smtClean="0"/>
              <a:t>(Overfitting) </a:t>
            </a:r>
            <a:r>
              <a:rPr lang="ko-KR" altLang="en-US" sz="2400" dirty="0" smtClean="0"/>
              <a:t>문제 </a:t>
            </a:r>
            <a:r>
              <a:rPr lang="en-US" altLang="ko-KR" sz="2400" dirty="0" smtClean="0"/>
              <a:t>(cont’d)</a:t>
            </a:r>
          </a:p>
          <a:p>
            <a:pPr lvl="1"/>
            <a:r>
              <a:rPr lang="en-US" altLang="ko-KR" sz="2000" dirty="0" smtClean="0"/>
              <a:t>How can we known it is happening?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46FD-E802-4A20-A293-B1AC0809CF1F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38444"/>
            <a:ext cx="5643562" cy="330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4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신경망에서의 과적합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과적합 </a:t>
            </a:r>
            <a:r>
              <a:rPr lang="en-US" altLang="ko-KR" sz="2800" dirty="0"/>
              <a:t>(Overfitting) </a:t>
            </a:r>
            <a:r>
              <a:rPr lang="ko-KR" altLang="en-US" sz="2800" dirty="0"/>
              <a:t>문제 </a:t>
            </a:r>
            <a:r>
              <a:rPr lang="en-US" altLang="ko-KR" sz="2800" dirty="0"/>
              <a:t>(</a:t>
            </a:r>
            <a:r>
              <a:rPr lang="en-US" altLang="ko-KR" sz="2800" dirty="0" smtClean="0"/>
              <a:t>cont’d)</a:t>
            </a:r>
          </a:p>
          <a:p>
            <a:pPr lvl="1"/>
            <a:r>
              <a:rPr lang="en-US" altLang="ko-KR" sz="2400" dirty="0" smtClean="0"/>
              <a:t>Example code</a:t>
            </a:r>
          </a:p>
          <a:p>
            <a:pPr lvl="2"/>
            <a:r>
              <a:rPr lang="en-US" altLang="ko-KR" sz="2000" dirty="0"/>
              <a:t>See “</a:t>
            </a:r>
            <a:r>
              <a:rPr lang="en-US" altLang="ko-KR" sz="2000" dirty="0" err="1"/>
              <a:t>FNN_housing_example_overfitting.ipynb</a:t>
            </a:r>
            <a:r>
              <a:rPr lang="en-US" altLang="ko-KR" sz="2000" dirty="0" smtClean="0"/>
              <a:t>”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AEA9-7044-4ABB-9784-3EF7E5E9A58D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452306"/>
            <a:ext cx="4881562" cy="32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Regularization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1012-8D7C-4AB4-8AB5-30C0F0C1B016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7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과적합 해소 방법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Regularization</a:t>
                </a:r>
              </a:p>
              <a:p>
                <a:pPr lvl="1"/>
                <a:r>
                  <a:rPr lang="ko-KR" altLang="en-US" sz="2000" dirty="0"/>
                  <a:t>가중치의 최적값을 줄임</a:t>
                </a:r>
                <a:r>
                  <a:rPr lang="en-US" altLang="ko-KR" sz="2000" dirty="0"/>
                  <a:t>=&gt; </a:t>
                </a:r>
                <a:r>
                  <a:rPr lang="ko-KR" altLang="en-US" sz="2000" dirty="0"/>
                  <a:t>각 노드의 영향을 줄임 </a:t>
                </a:r>
                <a:r>
                  <a:rPr lang="en-US" altLang="ko-KR" sz="2000" dirty="0"/>
                  <a:t>=&gt; </a:t>
                </a:r>
                <a:r>
                  <a:rPr lang="ko-KR" altLang="en-US" sz="2000" dirty="0"/>
                  <a:t>일반화 </a:t>
                </a:r>
                <a:r>
                  <a:rPr lang="en-US" altLang="ko-KR" sz="2000" dirty="0"/>
                  <a:t>(generalization </a:t>
                </a:r>
                <a:r>
                  <a:rPr lang="ko-KR" altLang="en-US" sz="2000" dirty="0"/>
                  <a:t>기능을 높임</a:t>
                </a:r>
                <a:r>
                  <a:rPr lang="en-US" altLang="ko-KR" sz="2000" dirty="0"/>
                  <a:t>)</a:t>
                </a:r>
              </a:p>
              <a:p>
                <a:pPr lvl="1"/>
                <a:r>
                  <a:rPr lang="ko-KR" altLang="en-US" sz="2000" dirty="0"/>
                  <a:t>주요 방법</a:t>
                </a:r>
                <a:endParaRPr lang="en-US" altLang="ko-KR" sz="2000" dirty="0"/>
              </a:p>
              <a:p>
                <a:pPr lvl="2"/>
                <a:r>
                  <a:rPr lang="en-US" altLang="ko-KR" sz="1600" dirty="0"/>
                  <a:t>L1 and </a:t>
                </a:r>
                <a:r>
                  <a:rPr lang="en-US" altLang="ko-KR" sz="1600" dirty="0" smtClean="0"/>
                  <a:t>L2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ko-KR" sz="1600" dirty="0"/>
                  <a:t>에 대한 </a:t>
                </a:r>
                <a:r>
                  <a:rPr lang="en-US" altLang="ko-KR" sz="1600" dirty="0" err="1" smtClean="0"/>
                  <a:t>Lp</a:t>
                </a:r>
                <a:r>
                  <a:rPr lang="en-US" altLang="ko-KR" sz="1600" dirty="0" smtClean="0"/>
                  <a:t>-Norm: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ko-KR" altLang="ko-KR" sz="1600" dirty="0"/>
              </a:p>
              <a:p>
                <a:pPr lvl="2"/>
                <a:r>
                  <a:rPr lang="en-US" altLang="ko-KR" sz="1600" dirty="0"/>
                  <a:t>L1 </a:t>
                </a:r>
                <a:r>
                  <a:rPr lang="en-US" altLang="ko-KR" sz="1600" dirty="0" smtClean="0"/>
                  <a:t>norm: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+…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ko-KR" altLang="ko-KR" sz="1600" dirty="0"/>
              </a:p>
              <a:p>
                <a:pPr lvl="2"/>
                <a:r>
                  <a:rPr lang="en-US" altLang="ko-KR" sz="1600" dirty="0" smtClean="0"/>
                  <a:t>L2 norm: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ko-KR" sz="1600" dirty="0" smtClean="0"/>
              </a:p>
              <a:p>
                <a:pPr lvl="2"/>
                <a:r>
                  <a:rPr lang="en-US" altLang="ko-KR" sz="1600" dirty="0" smtClean="0"/>
                  <a:t>L1</a:t>
                </a:r>
                <a:r>
                  <a:rPr lang="ko-KR" altLang="en-US" sz="1600" dirty="0" smtClean="0"/>
                  <a:t>과 </a:t>
                </a:r>
                <a:r>
                  <a:rPr lang="en-US" altLang="ko-KR" sz="1600" dirty="0" smtClean="0"/>
                  <a:t>L2 </a:t>
                </a:r>
                <a:r>
                  <a:rPr lang="en-US" altLang="ko-KR" sz="1600" dirty="0" err="1" smtClean="0"/>
                  <a:t>regularizer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사용</a:t>
                </a:r>
                <a:endParaRPr lang="ko-KR" altLang="ko-KR" sz="1600" dirty="0"/>
              </a:p>
              <a:p>
                <a:pPr lvl="2"/>
                <a:endParaRPr lang="ko-KR" altLang="en-US" sz="1600" dirty="0"/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4754-D141-4BBC-B7ED-788D9837A703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과적합 해소 방법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Regularization (cont’d)</a:t>
                </a:r>
              </a:p>
              <a:p>
                <a:pPr lvl="1"/>
                <a:r>
                  <a:rPr lang="en-US" altLang="ko-KR" sz="2000" dirty="0"/>
                  <a:t>L1 </a:t>
                </a:r>
                <a:r>
                  <a:rPr lang="en-US" altLang="ko-KR" sz="2000" dirty="0" smtClean="0"/>
                  <a:t>regularization</a:t>
                </a:r>
                <a:r>
                  <a:rPr lang="ko-KR" altLang="ko-KR" sz="2000" dirty="0"/>
                  <a:t>에서의 새로운 비용함수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ko-KR" sz="2000" dirty="0"/>
              </a:p>
              <a:p>
                <a:pPr lvl="2"/>
                <a:r>
                  <a:rPr lang="ko-KR" altLang="ko-KR" sz="1800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+…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ko-KR" sz="1800" dirty="0"/>
                  <a:t>이며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800" dirty="0"/>
                  <a:t> /</a:t>
                </a:r>
                <a:r>
                  <a:rPr lang="ko-KR" altLang="ko-KR" sz="1800" dirty="0"/>
                  <a:t>람다</a:t>
                </a:r>
                <a:r>
                  <a:rPr lang="en-US" altLang="ko-KR" sz="1800" dirty="0"/>
                  <a:t>/</a:t>
                </a:r>
                <a:r>
                  <a:rPr lang="ko-KR" altLang="ko-KR" sz="1800" dirty="0"/>
                  <a:t>는</a:t>
                </a:r>
                <a:r>
                  <a:rPr lang="en-US" altLang="ko-KR" sz="1800" dirty="0"/>
                  <a:t> penalty </a:t>
                </a:r>
                <a:r>
                  <a:rPr lang="en-US" altLang="ko-KR" sz="1800" dirty="0" smtClean="0"/>
                  <a:t>strength,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ko-KR" sz="1800" dirty="0"/>
                  <a:t>의 값을 크게할수록 </a:t>
                </a:r>
                <a:r>
                  <a:rPr lang="ko-KR" altLang="en-US" sz="1800" dirty="0" smtClean="0"/>
                  <a:t>가중치</a:t>
                </a:r>
                <a:r>
                  <a:rPr lang="ko-KR" altLang="ko-KR" sz="1800" dirty="0" smtClean="0"/>
                  <a:t>의 </a:t>
                </a:r>
                <a:r>
                  <a:rPr lang="ko-KR" altLang="ko-KR" sz="1800" dirty="0"/>
                  <a:t>값이 더 많이 줄어드는 효과</a:t>
                </a:r>
                <a:endParaRPr lang="en-US" altLang="ko-KR" sz="1800" dirty="0" smtClean="0"/>
              </a:p>
              <a:p>
                <a:pPr lvl="1" latinLnBrk="1"/>
                <a:r>
                  <a:rPr lang="en-US" altLang="ko-KR" sz="2000" dirty="0"/>
                  <a:t>L2 </a:t>
                </a:r>
                <a:r>
                  <a:rPr lang="en-US" altLang="ko-KR" sz="2000" dirty="0" smtClean="0"/>
                  <a:t>regularization</a:t>
                </a:r>
                <a:r>
                  <a:rPr lang="ko-KR" altLang="ko-KR" sz="2000" dirty="0"/>
                  <a:t>에서의 새로운 비용함수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ko-KR" altLang="ko-KR" sz="2000" dirty="0"/>
              </a:p>
              <a:p>
                <a:pPr lvl="2" latinLnBrk="1"/>
                <a:r>
                  <a:rPr lang="ko-KR" altLang="ko-KR" sz="1600" dirty="0"/>
                  <a:t>여기서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600" dirty="0"/>
                  <a:t> </a:t>
                </a:r>
                <a:r>
                  <a:rPr lang="ko-KR" altLang="ko-KR" sz="1600" dirty="0"/>
                  <a:t>은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ko-KR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. </a:t>
                </a:r>
              </a:p>
              <a:p>
                <a:pPr lvl="1" latinLnBrk="1"/>
                <a:r>
                  <a:rPr lang="en-US" altLang="ko-KR" sz="2000" dirty="0" smtClean="0"/>
                  <a:t>L1</a:t>
                </a:r>
                <a:r>
                  <a:rPr lang="ko-KR" altLang="en-US" sz="2000" dirty="0" smtClean="0"/>
                  <a:t>과 </a:t>
                </a:r>
                <a:r>
                  <a:rPr lang="en-US" altLang="ko-KR" sz="2000" dirty="0" smtClean="0"/>
                  <a:t>L2 </a:t>
                </a:r>
                <a:r>
                  <a:rPr lang="ko-KR" altLang="en-US" sz="2000" dirty="0" smtClean="0"/>
                  <a:t>방법의 차이를 비교하는 것이 중요</a:t>
                </a:r>
                <a:endParaRPr lang="en-US" altLang="ko-KR" sz="2000" dirty="0" smtClean="0"/>
              </a:p>
              <a:p>
                <a:pPr lvl="1" latinLnBrk="1"/>
                <a:r>
                  <a:rPr lang="ko-KR" altLang="en-US" sz="2000" dirty="0" smtClean="0"/>
                  <a:t>신경망의 경우</a:t>
                </a:r>
                <a:endParaRPr lang="en-US" altLang="ko-KR" sz="2000" dirty="0" smtClean="0"/>
              </a:p>
              <a:p>
                <a:pPr lvl="2" latinLnBrk="1"/>
                <a:r>
                  <a:rPr lang="ko-KR" altLang="en-US" sz="1600" dirty="0" smtClean="0"/>
                  <a:t>각 </a:t>
                </a:r>
                <a:r>
                  <a:rPr lang="en-US" altLang="ko-KR" sz="1600" dirty="0" smtClean="0"/>
                  <a:t>layer</a:t>
                </a:r>
                <a:r>
                  <a:rPr lang="ko-KR" altLang="en-US" sz="1600" dirty="0" smtClean="0"/>
                  <a:t>의 가중치에 적용 </a:t>
                </a:r>
                <a:endParaRPr lang="en-US" altLang="ko-KR" sz="1600" dirty="0" smtClean="0"/>
              </a:p>
              <a:p>
                <a:pPr lvl="2" latinLnBrk="1"/>
                <a:r>
                  <a:rPr lang="en-US" altLang="ko-KR" sz="1600" dirty="0">
                    <a:hlinkClick r:id="rId2"/>
                  </a:rPr>
                  <a:t>https://keras.io/api/layers/regularizers</a:t>
                </a:r>
                <a:r>
                  <a:rPr lang="en-US" altLang="ko-KR" sz="1600" dirty="0" smtClean="0">
                    <a:hlinkClick r:id="rId2"/>
                  </a:rPr>
                  <a:t>/</a:t>
                </a:r>
                <a:r>
                  <a:rPr lang="en-US" altLang="ko-KR" sz="1600" dirty="0" smtClean="0"/>
                  <a:t> </a:t>
                </a:r>
              </a:p>
              <a:p>
                <a:pPr lvl="1" latinLnBrk="1"/>
                <a:r>
                  <a:rPr lang="ko-KR" altLang="en-US" sz="2000" dirty="0" smtClean="0"/>
                  <a:t>파이썬 코드</a:t>
                </a:r>
                <a:r>
                  <a:rPr lang="en-US" altLang="ko-KR" sz="2000" dirty="0" smtClean="0"/>
                  <a:t>: </a:t>
                </a:r>
              </a:p>
              <a:p>
                <a:pPr lvl="2" latinLnBrk="1"/>
                <a:r>
                  <a:rPr lang="en-US" altLang="ko-KR" sz="1600" dirty="0" err="1"/>
                  <a:t>FNN_housing_example_l1_l2_regularization.ipynb</a:t>
                </a:r>
                <a:r>
                  <a:rPr lang="en-US" altLang="ko-KR" sz="1600" dirty="0"/>
                  <a:t> </a:t>
                </a:r>
                <a:r>
                  <a:rPr lang="ko-KR" altLang="en-US" sz="1600" dirty="0" smtClean="0"/>
                  <a:t>참고</a:t>
                </a:r>
                <a:endParaRPr lang="ko-KR" altLang="ko-KR" sz="16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7" t="-1185" r="-627" b="-8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BC4C-4B1A-4E9D-8AD3-CB5CA37D7090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Dropout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07F0-3391-498A-9311-F9A8D66A06DA}" type="datetime1">
              <a:rPr lang="en-US" altLang="ko-KR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4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26715</TotalTime>
  <Words>1246</Words>
  <Application>Microsoft Office PowerPoint</Application>
  <PresentationFormat>On-screen Show (4:3)</PresentationFormat>
  <Paragraphs>305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Cambria Math</vt:lpstr>
      <vt:lpstr>Tahoma</vt:lpstr>
      <vt:lpstr>Wingdings</vt:lpstr>
      <vt:lpstr>01013022</vt:lpstr>
      <vt:lpstr>신경망에서의 과적합 </vt:lpstr>
      <vt:lpstr>신경망에서의 과적합</vt:lpstr>
      <vt:lpstr>신경망에서의 과적합</vt:lpstr>
      <vt:lpstr>신경망에서의 과적합</vt:lpstr>
      <vt:lpstr>신경망에서의 과적합</vt:lpstr>
      <vt:lpstr>Regularization</vt:lpstr>
      <vt:lpstr>과적합 해소 방법</vt:lpstr>
      <vt:lpstr>과적합 해소 방법</vt:lpstr>
      <vt:lpstr>Dropout</vt:lpstr>
      <vt:lpstr>과적합 해소 방법</vt:lpstr>
      <vt:lpstr>과적합 해소 방법</vt:lpstr>
      <vt:lpstr>과적합 해소 방법</vt:lpstr>
      <vt:lpstr>Early stopping</vt:lpstr>
      <vt:lpstr>과적합 해소 방법</vt:lpstr>
      <vt:lpstr>과적합 해소 방법</vt:lpstr>
      <vt:lpstr>과적합 해소 방법</vt:lpstr>
      <vt:lpstr>과적합 해소 방법</vt:lpstr>
      <vt:lpstr>과적합 해소 방법</vt:lpstr>
      <vt:lpstr>과적합 해소 방법</vt:lpstr>
      <vt:lpstr>과적합 해소 방법</vt:lpstr>
      <vt:lpstr>과적합 해소 방법</vt:lpstr>
      <vt:lpstr>과적합 해소 방법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Layer normalization</vt:lpstr>
      <vt:lpstr>Layer normalization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402</cp:revision>
  <dcterms:created xsi:type="dcterms:W3CDTF">2015-01-19T14:33:39Z</dcterms:created>
  <dcterms:modified xsi:type="dcterms:W3CDTF">2023-09-18T04:38:57Z</dcterms:modified>
</cp:coreProperties>
</file>