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52"/>
  </p:notesMasterIdLst>
  <p:sldIdLst>
    <p:sldId id="256" r:id="rId2"/>
    <p:sldId id="472" r:id="rId3"/>
    <p:sldId id="501" r:id="rId4"/>
    <p:sldId id="502" r:id="rId5"/>
    <p:sldId id="464" r:id="rId6"/>
    <p:sldId id="467" r:id="rId7"/>
    <p:sldId id="470" r:id="rId8"/>
    <p:sldId id="397" r:id="rId9"/>
    <p:sldId id="398" r:id="rId10"/>
    <p:sldId id="399" r:id="rId11"/>
    <p:sldId id="400" r:id="rId12"/>
    <p:sldId id="442" r:id="rId13"/>
    <p:sldId id="446" r:id="rId14"/>
    <p:sldId id="401" r:id="rId15"/>
    <p:sldId id="402" r:id="rId16"/>
    <p:sldId id="451" r:id="rId17"/>
    <p:sldId id="452" r:id="rId18"/>
    <p:sldId id="454" r:id="rId19"/>
    <p:sldId id="453" r:id="rId20"/>
    <p:sldId id="449" r:id="rId21"/>
    <p:sldId id="450" r:id="rId22"/>
    <p:sldId id="447" r:id="rId23"/>
    <p:sldId id="408" r:id="rId24"/>
    <p:sldId id="409" r:id="rId25"/>
    <p:sldId id="410" r:id="rId26"/>
    <p:sldId id="503" r:id="rId27"/>
    <p:sldId id="411" r:id="rId28"/>
    <p:sldId id="483" r:id="rId29"/>
    <p:sldId id="414" r:id="rId30"/>
    <p:sldId id="415" r:id="rId31"/>
    <p:sldId id="475" r:id="rId32"/>
    <p:sldId id="484" r:id="rId33"/>
    <p:sldId id="485" r:id="rId34"/>
    <p:sldId id="486" r:id="rId35"/>
    <p:sldId id="456" r:id="rId36"/>
    <p:sldId id="487" r:id="rId37"/>
    <p:sldId id="488" r:id="rId38"/>
    <p:sldId id="418" r:id="rId39"/>
    <p:sldId id="499" r:id="rId40"/>
    <p:sldId id="500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504" r:id="rId50"/>
    <p:sldId id="505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F2ED9C-D10E-4ADB-BA3A-648426C3CD5D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F838-27C3-4257-96EA-B7E103B9C247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9959D-83ED-4414-83D3-4670E7193BB3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5AD462-2951-4E16-9811-24185D7D1BC9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8A5825-292E-4DDA-AD7A-6774CB8638C2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15D6D-56FA-439E-A870-984893884CF2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A1146-D4A5-4D8A-A90F-88AFC4450089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83290-2545-424C-B071-E258EC676387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A66B4-B11B-4DC3-8B44-90658357ED29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A5F45-D766-422B-BE0A-2668149DFFBC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13C7B6AC-9700-49F8-9D18-23972719C37C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ayers/Conv2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Filter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Filter </a:t>
            </a:r>
            <a:r>
              <a:rPr lang="ko-KR" altLang="en-US" sz="2000" dirty="0" smtClean="0"/>
              <a:t>적용시</a:t>
            </a:r>
            <a:r>
              <a:rPr lang="en-US" altLang="ko-KR" sz="2000" dirty="0" smtClean="0"/>
              <a:t>, filter</a:t>
            </a:r>
            <a:r>
              <a:rPr lang="ko-KR" altLang="en-US" sz="2000" dirty="0" smtClean="0"/>
              <a:t>가 적용되는 이미지 부분의 색 정보와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각 가중치 간에 내적 연산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스칼라값 도출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이를 합성곱이라고 함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020-6785-4E09-90DC-6A2008D9B23F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6705600" cy="2286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889304" y="1396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자리에 있는 셀의값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끼리 곱해서 더한다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5181600" y="2017714"/>
            <a:ext cx="1981200" cy="801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39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내적 연산의 결과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앞과 같은</a:t>
            </a:r>
            <a:r>
              <a:rPr lang="ko-KR" altLang="ko-KR" sz="1800" dirty="0" smtClean="0"/>
              <a:t> </a:t>
            </a:r>
            <a:r>
              <a:rPr lang="ko-KR" altLang="en-US" sz="1800" dirty="0" smtClean="0"/>
              <a:t>내적 연산</a:t>
            </a:r>
            <a:r>
              <a:rPr lang="en-US" altLang="ko-KR" sz="1800" dirty="0" smtClean="0"/>
              <a:t>(i.e., </a:t>
            </a:r>
            <a:r>
              <a:rPr lang="ko-KR" altLang="ko-KR" sz="1800" dirty="0" smtClean="0"/>
              <a:t>합성곱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통해서 계산된 값에</a:t>
            </a:r>
            <a:r>
              <a:rPr lang="en-US" altLang="ko-KR" sz="1800" dirty="0"/>
              <a:t> bias</a:t>
            </a:r>
            <a:r>
              <a:rPr lang="ko-KR" altLang="ko-KR" sz="1800" dirty="0"/>
              <a:t>를 더하여 아래와 같이 표현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z11 = w11*1 + w12*10 + w13*122 + w21*1 + … + w33*110 + </a:t>
            </a:r>
            <a:r>
              <a:rPr lang="en-US" altLang="ko-KR" sz="1800" dirty="0" smtClean="0"/>
              <a:t>b</a:t>
            </a:r>
          </a:p>
          <a:p>
            <a:pPr lvl="1"/>
            <a:r>
              <a:rPr lang="ko-KR" altLang="en-US" sz="1800" dirty="0" smtClean="0"/>
              <a:t>필터 하나당 </a:t>
            </a:r>
            <a:r>
              <a:rPr lang="en-US" altLang="ko-KR" sz="1800" dirty="0" smtClean="0"/>
              <a:t>bias </a:t>
            </a:r>
            <a:r>
              <a:rPr lang="ko-KR" altLang="en-US" sz="1800" dirty="0" smtClean="0"/>
              <a:t>한개 존재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z11</a:t>
            </a:r>
            <a:r>
              <a:rPr lang="ko-KR" altLang="en-US" sz="1800" dirty="0" smtClean="0"/>
              <a:t>에 특정 활성화 함수를 적용 </a:t>
            </a:r>
            <a:r>
              <a:rPr lang="en-US" altLang="ko-KR" sz="1800" dirty="0" smtClean="0"/>
              <a:t>(CNN</a:t>
            </a:r>
            <a:r>
              <a:rPr lang="ko-KR" altLang="en-US" sz="1800" dirty="0" smtClean="0"/>
              <a:t>에서는 보통 </a:t>
            </a:r>
            <a:r>
              <a:rPr lang="en-US" altLang="ko-KR" sz="1800" dirty="0" err="1" smtClean="0"/>
              <a:t>relu</a:t>
            </a:r>
            <a:r>
              <a:rPr lang="ko-KR" altLang="en-US" sz="1800" dirty="0" smtClean="0"/>
              <a:t>를 사용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600" dirty="0" smtClean="0"/>
              <a:t>f(z11)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6FC-0388-4FD2-8630-27FDBBC5996A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또 다른 예</a:t>
            </a:r>
            <a:endParaRPr lang="ko-KR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6FC-0388-4FD2-8630-27FDBBC5996A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9" y="3389938"/>
            <a:ext cx="2084451" cy="117486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746942" y="5136024"/>
            <a:ext cx="31765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/>
              <a:t>Activation map =&gt; </a:t>
            </a:r>
            <a:r>
              <a:rPr lang="ko-KR" altLang="en-US" sz="1400" dirty="0"/>
              <a:t>활성화 함수를 </a:t>
            </a:r>
            <a:r>
              <a:rPr lang="ko-KR" altLang="en-US" sz="1400" dirty="0" smtClean="0"/>
              <a:t>적용하여 출력되는 </a:t>
            </a:r>
            <a:r>
              <a:rPr lang="ko-KR" altLang="en-US" sz="1400" dirty="0"/>
              <a:t>값들을 모아놓은 것</a:t>
            </a:r>
            <a:r>
              <a:rPr lang="en-US" altLang="ko-KR" sz="1400" dirty="0"/>
              <a:t>, feature map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response map </a:t>
            </a:r>
            <a:r>
              <a:rPr lang="ko-KR" altLang="en-US" sz="1400" dirty="0" smtClean="0"/>
              <a:t>이라고도 </a:t>
            </a:r>
            <a:r>
              <a:rPr lang="ko-KR" altLang="en-US" sz="1400" dirty="0"/>
              <a:t>함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89938"/>
            <a:ext cx="2339763" cy="114239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58" y="3493196"/>
            <a:ext cx="1518684" cy="93587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62725" y="3822633"/>
                <a:ext cx="27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5" y="3822633"/>
                <a:ext cx="2725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2000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 bwMode="auto">
          <a:xfrm>
            <a:off x="4532636" y="3803943"/>
            <a:ext cx="248185" cy="2711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63058"/>
              </p:ext>
            </p:extLst>
          </p:nvPr>
        </p:nvGraphicFramePr>
        <p:xfrm>
          <a:off x="4952334" y="3493196"/>
          <a:ext cx="11430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 bwMode="auto">
          <a:xfrm>
            <a:off x="6453080" y="3803942"/>
            <a:ext cx="248185" cy="2711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9297" y="1946303"/>
            <a:ext cx="2056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활성화함수 </a:t>
            </a:r>
            <a:r>
              <a:rPr lang="en-US" altLang="ko-KR" sz="1400" dirty="0" smtClean="0"/>
              <a:t>f() </a:t>
            </a:r>
            <a:r>
              <a:rPr lang="ko-KR" altLang="en-US" sz="1400" dirty="0" smtClean="0"/>
              <a:t>적용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이미지의 경우는 보통 </a:t>
            </a:r>
            <a:r>
              <a:rPr lang="en-US" altLang="ko-KR" sz="1400" dirty="0" err="1" smtClean="0"/>
              <a:t>relu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cxnSp>
        <p:nvCxnSpPr>
          <p:cNvPr id="18" name="Straight Arrow Connector 17"/>
          <p:cNvCxnSpPr>
            <a:stCxn id="16" idx="2"/>
            <a:endCxn id="15" idx="0"/>
          </p:cNvCxnSpPr>
          <p:nvPr/>
        </p:nvCxnSpPr>
        <p:spPr bwMode="auto">
          <a:xfrm flipH="1">
            <a:off x="6577173" y="2684967"/>
            <a:ext cx="40605" cy="1118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0"/>
          </p:cNvCxnSpPr>
          <p:nvPr/>
        </p:nvCxnSpPr>
        <p:spPr bwMode="auto">
          <a:xfrm flipV="1">
            <a:off x="7335237" y="4485190"/>
            <a:ext cx="311021" cy="650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23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map</a:t>
            </a:r>
            <a:r>
              <a:rPr lang="ko-KR" altLang="en-US" dirty="0" smtClean="0"/>
              <a:t>을 또 하나의 이미지라고 생각할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Activation map</a:t>
            </a:r>
            <a:r>
              <a:rPr lang="ko-KR" altLang="en-US" dirty="0" smtClean="0"/>
              <a:t>에 또 다른 필터를 적용할 수 있다는 것을 의미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4455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filter1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835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Arial" charset="0"/>
              </a:rPr>
              <a:t>원본이미지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Activation map1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620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latin typeface="Arial" charset="0"/>
              </a:rPr>
              <a:t>filter2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Activation map2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724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map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845-7B55-48E3-B062-9E3A090D95D9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9406" y="287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0"/>
              </a:spcAft>
            </a:pP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예를 들어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NxN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FxF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filter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왼쪽 그림 참조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적용시키게 되면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N-F)/stride + 1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홀수입니다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.</a:t>
            </a:r>
            <a:r>
              <a:rPr lang="ko-KR" altLang="ko-KR" dirty="0"/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832" y="4495800"/>
            <a:ext cx="4572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예에서는 한번에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이동했기 때문에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stride = 1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이었습니다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예에서는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 = 5, F = 3, stride = 1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이었으므로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(5-3)/1 + 1 = 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나온 것입니다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결과로 나온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3x3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됩니다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18" y="2766884"/>
            <a:ext cx="2970344" cy="2616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99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용어</a:t>
            </a:r>
            <a:r>
              <a:rPr lang="en-US" altLang="ko-KR" sz="2400" dirty="0" smtClean="0"/>
              <a:t>: Stride</a:t>
            </a:r>
          </a:p>
          <a:p>
            <a:pPr lvl="1"/>
            <a:r>
              <a:rPr lang="en-US" altLang="ko-KR" sz="2000" dirty="0"/>
              <a:t>stride</a:t>
            </a:r>
            <a:r>
              <a:rPr lang="ko-KR" altLang="ko-KR" sz="2000" dirty="0"/>
              <a:t>는</a:t>
            </a:r>
            <a:r>
              <a:rPr lang="en-US" altLang="ko-KR" sz="2000" dirty="0"/>
              <a:t> filter</a:t>
            </a:r>
            <a:r>
              <a:rPr lang="ko-KR" altLang="ko-KR" sz="2000" dirty="0"/>
              <a:t>를 한번에 옆으로</a:t>
            </a:r>
            <a:r>
              <a:rPr lang="en-US" altLang="ko-KR" sz="2000" dirty="0"/>
              <a:t> (</a:t>
            </a:r>
            <a:r>
              <a:rPr lang="ko-KR" altLang="ko-KR" sz="2000" dirty="0"/>
              <a:t>혹은 아래로</a:t>
            </a:r>
            <a:r>
              <a:rPr lang="en-US" altLang="ko-KR" sz="2000" dirty="0"/>
              <a:t>) </a:t>
            </a:r>
            <a:r>
              <a:rPr lang="ko-KR" altLang="ko-KR" sz="2000" dirty="0"/>
              <a:t>얼마나 움직이는지를 </a:t>
            </a:r>
            <a:r>
              <a:rPr lang="ko-KR" altLang="ko-KR" sz="2000" dirty="0" smtClean="0"/>
              <a:t>의미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이는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D10-9AD0-4D85-B955-D9F86CD90D94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Intuitive understanding of 1D, 2D, and 3D convolutions in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80" y="3195638"/>
            <a:ext cx="2971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296319" y="3733800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Mainly for </a:t>
            </a:r>
            <a:r>
              <a:rPr lang="en-US" altLang="ko-KR" dirty="0" err="1" smtClean="0"/>
              <a:t>downsampling</a:t>
            </a:r>
            <a:endParaRPr lang="en-US" altLang="ko-KR" dirty="0" smtClean="0"/>
          </a:p>
          <a:p>
            <a:r>
              <a:rPr lang="ko-KR" altLang="en-US" dirty="0" smtClean="0"/>
              <a:t>파라미터의 수 감소</a:t>
            </a:r>
            <a:endParaRPr lang="en-US" altLang="ko-KR" dirty="0" smtClean="0"/>
          </a:p>
          <a:p>
            <a:r>
              <a:rPr lang="ko-KR" altLang="en-US" dirty="0" smtClean="0"/>
              <a:t>학습 속도 개선 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커지면 정보 손실 </a:t>
            </a:r>
            <a:r>
              <a:rPr lang="en-US" altLang="ko-KR" dirty="0" smtClean="0"/>
              <a:t>=&gt;</a:t>
            </a:r>
          </a:p>
          <a:p>
            <a:r>
              <a:rPr lang="ko-KR" altLang="en-US" dirty="0" smtClean="0"/>
              <a:t>성능 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151312" cy="4114800"/>
          </a:xfrm>
        </p:spPr>
        <p:txBody>
          <a:bodyPr/>
          <a:lstStyle/>
          <a:p>
            <a:r>
              <a:rPr lang="ko-KR" altLang="en-US" sz="2400" dirty="0" smtClean="0"/>
              <a:t>칼라이미지 </a:t>
            </a:r>
            <a:r>
              <a:rPr lang="en-US" altLang="ko-KR" sz="2400" dirty="0" smtClean="0"/>
              <a:t>(RGB)</a:t>
            </a:r>
          </a:p>
          <a:p>
            <a:pPr lvl="1"/>
            <a:r>
              <a:rPr lang="en-US" altLang="ko-KR" sz="2000" dirty="0" smtClean="0"/>
              <a:t>32x32 pixel </a:t>
            </a:r>
            <a:r>
              <a:rPr lang="ko-KR" altLang="en-US" sz="2000" dirty="0" smtClean="0"/>
              <a:t>이미지의 경우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channel</a:t>
            </a:r>
            <a:r>
              <a:rPr lang="ko-KR" altLang="en-US" sz="1600" dirty="0" smtClean="0"/>
              <a:t>의수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depth) = 3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크기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이러한 경우에는 동일한 깊이의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위의경우</a:t>
            </a:r>
            <a:r>
              <a:rPr lang="en-US" altLang="ko-KR" sz="1600" dirty="0" smtClean="0"/>
              <a:t>, FxFx3</a:t>
            </a:r>
          </a:p>
          <a:p>
            <a:pPr lvl="2"/>
            <a:r>
              <a:rPr lang="ko-KR" altLang="en-US" sz="1600" dirty="0" smtClean="0"/>
              <a:t>사용자는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의 가로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세로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크기만을 결정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52" y="2209800"/>
            <a:ext cx="1426528" cy="24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</a:t>
            </a:r>
          </a:p>
          <a:p>
            <a:pPr lvl="1"/>
            <a:r>
              <a:rPr lang="en-US" altLang="ko-KR" sz="2000" dirty="0" smtClean="0"/>
              <a:t>5x5x3 filter</a:t>
            </a:r>
            <a:r>
              <a:rPr lang="ko-KR" altLang="en-US" sz="2000" dirty="0" smtClean="0"/>
              <a:t>를 적용하는 경우 </a:t>
            </a:r>
            <a:r>
              <a:rPr lang="en-US" altLang="ko-KR" sz="2000" dirty="0" smtClean="0"/>
              <a:t>(75</a:t>
            </a:r>
            <a:r>
              <a:rPr lang="ko-KR" altLang="en-US" sz="2000" dirty="0" smtClean="0"/>
              <a:t>개의 셀 존재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 smtClean="0"/>
              <a:t>한번 필터가 적용될 때 이미지의 </a:t>
            </a:r>
            <a:r>
              <a:rPr lang="en-US" altLang="ko-KR" sz="1600" dirty="0" smtClean="0"/>
              <a:t>5x5x3 </a:t>
            </a:r>
            <a:r>
              <a:rPr lang="ko-KR" altLang="en-US" sz="1600" dirty="0" smtClean="0"/>
              <a:t>셀에 적용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한번 필터가 적용될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숫자가 출력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10" y="3276600"/>
            <a:ext cx="3629490" cy="319722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38600" y="516277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 저장되어 있는 값과 필터에 존재하는 가중치들 간에 내적 연산</a:t>
            </a:r>
            <a:r>
              <a:rPr lang="en-US" alt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bias 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 활성화 함수 적용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0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63231" y="2438400"/>
            <a:ext cx="1102638" cy="3389313"/>
            <a:chOff x="6669762" y="3733800"/>
            <a:chExt cx="1714499" cy="2093913"/>
          </a:xfrm>
        </p:grpSpPr>
        <p:grpSp>
          <p:nvGrpSpPr>
            <p:cNvPr id="7" name="Group 6"/>
            <p:cNvGrpSpPr/>
            <p:nvPr/>
          </p:nvGrpSpPr>
          <p:grpSpPr>
            <a:xfrm>
              <a:off x="6670434" y="3733800"/>
              <a:ext cx="1143000" cy="2093913"/>
              <a:chOff x="1828800" y="4038600"/>
              <a:chExt cx="1143000" cy="2093913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1828800" y="4038600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1828800" y="4800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971800" y="4038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1828800" y="5361648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7241261" y="3733800"/>
              <a:ext cx="1143000" cy="2093913"/>
              <a:chOff x="1828800" y="4038600"/>
              <a:chExt cx="1143000" cy="2093913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H="1">
                <a:off x="1828800" y="4038600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828800" y="4800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2971800" y="4038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1828800" y="5361648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6669762" y="4495800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812762" y="3738081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674971" y="5818848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812762" y="5065713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2362200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3231" y="259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3519" y="4600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315406" y="2080612"/>
            <a:ext cx="783412" cy="1469942"/>
            <a:chOff x="3799726" y="3343313"/>
            <a:chExt cx="783412" cy="1469942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4782880" y="1709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9480" y="2090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20880" y="2863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81775" y="2179800"/>
            <a:ext cx="20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5x5x3 filter </a:t>
            </a:r>
            <a:r>
              <a:rPr lang="ko-KR" altLang="en-US" dirty="0" smtClean="0"/>
              <a:t>적용시</a:t>
            </a:r>
            <a:endParaRPr lang="en-US" altLang="ko-KR" dirty="0" smtClean="0"/>
          </a:p>
          <a:p>
            <a:r>
              <a:rPr lang="en-US" altLang="ko-KR" dirty="0"/>
              <a:t>(75</a:t>
            </a:r>
            <a:r>
              <a:rPr lang="ko-KR" altLang="en-US" dirty="0"/>
              <a:t>개의 셀 존재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64" name="Group 63"/>
          <p:cNvGrpSpPr/>
          <p:nvPr/>
        </p:nvGrpSpPr>
        <p:grpSpPr>
          <a:xfrm>
            <a:off x="1601549" y="3027116"/>
            <a:ext cx="770925" cy="1541431"/>
            <a:chOff x="3799726" y="3343313"/>
            <a:chExt cx="783412" cy="1469942"/>
          </a:xfrm>
        </p:grpSpPr>
        <p:cxnSp>
          <p:nvCxnSpPr>
            <p:cNvPr id="65" name="Straight Connector 64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5" name="Straight Arrow Connector 74"/>
          <p:cNvCxnSpPr/>
          <p:nvPr/>
        </p:nvCxnSpPr>
        <p:spPr bwMode="auto">
          <a:xfrm>
            <a:off x="2017431" y="3883580"/>
            <a:ext cx="2805111" cy="48854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4730533" y="4603091"/>
            <a:ext cx="333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z11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f() </a:t>
            </a:r>
            <a:r>
              <a:rPr lang="ko-KR" altLang="en-US" sz="1200" dirty="0" smtClean="0"/>
              <a:t>적용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=&gt; activation map</a:t>
            </a:r>
            <a:r>
              <a:rPr lang="ko-KR" altLang="en-US" sz="1200" dirty="0" smtClean="0"/>
              <a:t>의 첫번째 셀의 값으로 입력</a:t>
            </a:r>
            <a:endParaRPr lang="ko-KR" alt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727770" y="2819400"/>
            <a:ext cx="770925" cy="1541431"/>
            <a:chOff x="3799726" y="3343313"/>
            <a:chExt cx="783412" cy="1469942"/>
          </a:xfrm>
        </p:grpSpPr>
        <p:cxnSp>
          <p:nvCxnSpPr>
            <p:cNvPr id="78" name="Straight Connector 77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7" name="Straight Arrow Connector 86"/>
          <p:cNvCxnSpPr/>
          <p:nvPr/>
        </p:nvCxnSpPr>
        <p:spPr bwMode="auto">
          <a:xfrm>
            <a:off x="2225220" y="3512562"/>
            <a:ext cx="2805111" cy="48854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5137107" y="3874213"/>
            <a:ext cx="333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z12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f() </a:t>
            </a:r>
            <a:r>
              <a:rPr lang="ko-KR" altLang="en-US" sz="1200" dirty="0" smtClean="0"/>
              <a:t>적용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=&gt; activation map</a:t>
            </a:r>
            <a:r>
              <a:rPr lang="ko-KR" altLang="en-US" sz="1200" dirty="0" smtClean="0"/>
              <a:t>의 두번째 셀의 값으로 입력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962400" y="5486400"/>
            <a:ext cx="484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</a:t>
            </a:r>
            <a:r>
              <a:rPr lang="en-US" altLang="ko-KR" dirty="0" smtClean="0"/>
              <a:t>activation map</a:t>
            </a:r>
            <a:r>
              <a:rPr lang="ko-KR" altLang="en-US" dirty="0" smtClean="0"/>
              <a:t>의 크기는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stride = 1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결과물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850" y="5378614"/>
            <a:ext cx="8234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위의 그림은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32x32x3 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5x5x3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필터를 적용하게 되면 결과로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28x28x1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activation map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얻어진다는 것을 보여주고 있습니다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06544" y="3170883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필터를 순차적으로 적용해서 나오는 </a:t>
            </a:r>
            <a:r>
              <a:rPr lang="en-US" altLang="ko-KR" sz="1400" dirty="0" smtClean="0"/>
              <a:t>activation map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depth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6" y="2598153"/>
            <a:ext cx="533400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6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en-US" altLang="ko-KR" dirty="0"/>
              <a:t>(</a:t>
            </a:r>
            <a:r>
              <a:rPr lang="ko-KR" altLang="en-US" dirty="0"/>
              <a:t>합성곱 신경망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FNN</a:t>
            </a:r>
            <a:r>
              <a:rPr lang="ko-KR" altLang="en-US" sz="2400" dirty="0" smtClean="0"/>
              <a:t>에서의 이미지 데이터 처리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흑백이미지의 경우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단점</a:t>
            </a:r>
            <a:endParaRPr lang="en-US" altLang="ko-KR" sz="2000" dirty="0"/>
          </a:p>
          <a:p>
            <a:pPr lvl="2"/>
            <a:r>
              <a:rPr lang="ko-KR" altLang="en-US" sz="1600" dirty="0" smtClean="0"/>
              <a:t>이웃 픽셀 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공간정보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잘 활용하지 못한다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파라미터의 수가 많아진다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7" y="2895600"/>
            <a:ext cx="364434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필터의 수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하나의 이미지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입력 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여러개의 필터를 적용하는 것이 가능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각 필터는 서로 다른 </a:t>
            </a:r>
            <a:r>
              <a:rPr lang="ko-KR" altLang="en-US" sz="2000" dirty="0" smtClean="0"/>
              <a:t>파라미터를 </a:t>
            </a:r>
            <a:r>
              <a:rPr lang="ko-KR" altLang="en-US" sz="2000" dirty="0"/>
              <a:t>지님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8" y="3893673"/>
            <a:ext cx="3149500" cy="15377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73311"/>
            <a:ext cx="2031143" cy="1203604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 flipV="1">
            <a:off x="3312768" y="4075113"/>
            <a:ext cx="497232" cy="587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>
            <a:off x="6123646" y="3887944"/>
            <a:ext cx="381000" cy="35232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9" y="3487680"/>
            <a:ext cx="2084451" cy="1174866"/>
          </a:xfrm>
          <a:prstGeom prst="rect">
            <a:avLst/>
          </a:prstGeom>
          <a:noFill/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7149" y="4876926"/>
          <a:ext cx="2064177" cy="1255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939624" y="5171882"/>
          <a:ext cx="2003976" cy="1228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7" idx="3"/>
            <a:endCxn id="14" idx="1"/>
          </p:cNvCxnSpPr>
          <p:nvPr/>
        </p:nvCxnSpPr>
        <p:spPr bwMode="auto">
          <a:xfrm>
            <a:off x="3312768" y="4662546"/>
            <a:ext cx="626856" cy="112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ight Arrow 17"/>
          <p:cNvSpPr/>
          <p:nvPr/>
        </p:nvSpPr>
        <p:spPr bwMode="auto">
          <a:xfrm>
            <a:off x="6198018" y="5407909"/>
            <a:ext cx="381000" cy="35232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2805" y="2961701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입력된 이미지에 여러 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, K)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적용하는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생성되는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깊이가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</a:t>
            </a:r>
            <a:r>
              <a:rPr lang="en-US" altLang="ko-KR" sz="1800" dirty="0" smtClean="0"/>
              <a:t>) activation map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K 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07844"/>
            <a:ext cx="6076911" cy="37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파라미터의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파라미터의 수</a:t>
            </a:r>
            <a:endParaRPr lang="en-US" altLang="ko-KR" dirty="0" smtClean="0"/>
          </a:p>
          <a:p>
            <a:pPr lvl="2"/>
            <a:r>
              <a:rPr lang="en-US" altLang="ko-KR" dirty="0"/>
              <a:t>5x5x3 </a:t>
            </a:r>
            <a:r>
              <a:rPr lang="ko-KR" altLang="ko-KR" dirty="0"/>
              <a:t>크기에 해당하는 필터를</a:t>
            </a:r>
            <a:r>
              <a:rPr lang="en-US" altLang="ko-KR" dirty="0"/>
              <a:t> 2</a:t>
            </a:r>
            <a:r>
              <a:rPr lang="ko-KR" altLang="ko-KR" dirty="0"/>
              <a:t>개 사용한다면</a:t>
            </a:r>
            <a:r>
              <a:rPr lang="en-US" altLang="ko-KR" dirty="0"/>
              <a:t>, </a:t>
            </a:r>
            <a:r>
              <a:rPr lang="ko-KR" altLang="ko-KR" dirty="0"/>
              <a:t>전체 파라미터의 수는</a:t>
            </a:r>
            <a:r>
              <a:rPr lang="en-US" altLang="ko-KR" dirty="0"/>
              <a:t>5x5x3x2</a:t>
            </a:r>
            <a:r>
              <a:rPr lang="ko-KR" altLang="ko-KR" dirty="0"/>
              <a:t>가 될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2"/>
            <a:r>
              <a:rPr lang="ko-KR" altLang="ko-KR" dirty="0"/>
              <a:t>각 필터마다 고유한</a:t>
            </a:r>
            <a:r>
              <a:rPr lang="en-US" altLang="ko-KR" dirty="0"/>
              <a:t> 5x5x3</a:t>
            </a:r>
            <a:r>
              <a:rPr lang="ko-KR" altLang="ko-KR" dirty="0"/>
              <a:t>개의 파라미터를 갖기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필터마다 하나의 편향 가중치 존재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합성곱을 여러 번 반복적으로 적용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299974"/>
            <a:ext cx="7651750" cy="7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그림은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32x32x3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5x5x3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필터를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적용해서 나온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activation map (28x28x6)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5x5x6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필터를 다시 한번 적용해서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24x24x10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얻는 경우를 보여주고 있습니다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0" y="2518820"/>
            <a:ext cx="5446720" cy="266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적용 효과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아래와 같이 이미지를 분류하는데</a:t>
            </a:r>
            <a:r>
              <a:rPr lang="en-US" altLang="ko-KR" sz="2000" dirty="0"/>
              <a:t> (</a:t>
            </a:r>
            <a:r>
              <a:rPr lang="ko-KR" altLang="ko-KR" sz="2000" dirty="0"/>
              <a:t>혹은 주어진 문제를 해결하는데</a:t>
            </a:r>
            <a:r>
              <a:rPr lang="en-US" altLang="ko-KR" sz="2000" dirty="0"/>
              <a:t>) </a:t>
            </a:r>
            <a:r>
              <a:rPr lang="ko-KR" altLang="ko-KR" sz="2000" dirty="0"/>
              <a:t>필요한 중요한 정보를 추출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5029200" cy="285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05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관련 추가 용어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Padding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7x7 </a:t>
            </a:r>
            <a:r>
              <a:rPr lang="ko-KR" altLang="ko-KR" sz="2400" dirty="0"/>
              <a:t>이미지에</a:t>
            </a:r>
            <a:r>
              <a:rPr lang="en-US" altLang="ko-KR" sz="2400" dirty="0"/>
              <a:t> 3x3 </a:t>
            </a:r>
            <a:r>
              <a:rPr lang="ko-KR" altLang="ko-KR" sz="2400" dirty="0"/>
              <a:t>필터를 적용한다고 가정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3276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stride = 1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인 경우에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결과로 얻어지는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크기는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(7-3)/1+1 = 5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5x5)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됩니다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stride = 2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인 경우에는 그 값이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(7-3)/2 + 1 = 3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3x3)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됩니다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그런데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stride = 3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으로 지정하고 필터를 적용하게 되면 어떻게 될까요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(7-3)/3 + 1 = 2.3333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이러한 경우 정보손실 발생 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가 제대로 적용되지 않는 부분은 버리게 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31242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관련 추가 용어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Padding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7x7 </a:t>
            </a:r>
            <a:r>
              <a:rPr lang="ko-KR" altLang="ko-KR" sz="2400" dirty="0"/>
              <a:t>이미지에</a:t>
            </a:r>
            <a:r>
              <a:rPr lang="en-US" altLang="ko-KR" sz="2400" dirty="0"/>
              <a:t> 3x3 </a:t>
            </a:r>
            <a:r>
              <a:rPr lang="ko-KR" altLang="ko-KR" sz="2400" dirty="0"/>
              <a:t>필터를 적용한다고 가정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456" y="3336449"/>
            <a:ext cx="2801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그런데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stride = 3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으로 지정하고 필터를 적용하게 되면 어떻게 될까요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(7-3)/3 + 1 = 2.3333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이러한 경우 정보손실 발생 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가 제대로 적용되지 않는 부분은 버리게 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32" y="2971800"/>
            <a:ext cx="3765550" cy="3026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Padding</a:t>
            </a: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padding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이란 특정한 값으로 이미지의 주변을 채워주는 것</a:t>
            </a:r>
            <a:endParaRPr lang="ko-KR" altLang="en-US" sz="2000" dirty="0"/>
          </a:p>
          <a:p>
            <a:pPr lvl="1"/>
            <a:r>
              <a:rPr lang="en-US" altLang="ko-KR" sz="2000" dirty="0" smtClean="0"/>
              <a:t>Zero padding: 0</a:t>
            </a:r>
            <a:r>
              <a:rPr lang="ko-KR" altLang="en-US" sz="2000" dirty="0" smtClean="0"/>
              <a:t>을 사용하여 </a:t>
            </a:r>
            <a:r>
              <a:rPr lang="en-US" altLang="ko-KR" sz="2000" dirty="0" smtClean="0"/>
              <a:t>padding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3429000"/>
            <a:ext cx="4572000" cy="1060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하면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3x3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stride = 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용해도 정보 손실이 발생하지 않는다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(9-3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)/3 + 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1 = 3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4" y="3429000"/>
            <a:ext cx="3074035" cy="2814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6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관련 추가 용어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Keras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padding</a:t>
            </a:r>
          </a:p>
          <a:p>
            <a:pPr lvl="1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www.tensorflow.org/api_docs/python/tf/keras/layers/Conv2D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2000" dirty="0" smtClean="0"/>
              <a:t>padding parameter: </a:t>
            </a:r>
            <a:r>
              <a:rPr lang="en-US" altLang="ko-KR" sz="2000" dirty="0"/>
              <a:t>one of "valid" or "same" (case-insensitive). "valid" means no padding. "same" results in padding with zeros evenly to the left/right or up/down of the input such that output has the same height/width dimension as the </a:t>
            </a:r>
            <a:r>
              <a:rPr lang="en-US" altLang="ko-KR" sz="2000" dirty="0" smtClean="0"/>
              <a:t>input (when strides = (1,1))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Pooling</a:t>
            </a:r>
          </a:p>
          <a:p>
            <a:pPr lvl="1"/>
            <a:r>
              <a:rPr lang="ko-KR" altLang="ko-KR" sz="2000" dirty="0"/>
              <a:t>필터를 적용하여 합성곱을 한 이후에는 보통</a:t>
            </a:r>
            <a:r>
              <a:rPr lang="en-US" altLang="ko-KR" sz="2000" dirty="0"/>
              <a:t> pooling</a:t>
            </a:r>
            <a:r>
              <a:rPr lang="ko-KR" altLang="ko-KR" sz="2000" dirty="0"/>
              <a:t>이라는 과정을 거칩니다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이는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activation map</a:t>
            </a:r>
            <a:r>
              <a:rPr lang="ko-KR" altLang="ko-KR" sz="2000" dirty="0"/>
              <a:t>에 존재하는 정보 중에서</a:t>
            </a:r>
            <a:r>
              <a:rPr lang="en-US" altLang="ko-KR" sz="2000" dirty="0"/>
              <a:t> (</a:t>
            </a:r>
            <a:r>
              <a:rPr lang="ko-KR" altLang="ko-KR" sz="2000" dirty="0"/>
              <a:t>이미지를 잘 나타내는</a:t>
            </a:r>
            <a:r>
              <a:rPr lang="en-US" altLang="ko-KR" sz="2000" dirty="0"/>
              <a:t>) </a:t>
            </a:r>
            <a:r>
              <a:rPr lang="ko-KR" altLang="ko-KR" sz="2000" dirty="0"/>
              <a:t>일부 정보만을 추출해서</a:t>
            </a:r>
            <a:r>
              <a:rPr lang="en-US" altLang="ko-KR" sz="2000" dirty="0"/>
              <a:t>(</a:t>
            </a:r>
            <a:r>
              <a:rPr lang="ko-KR" altLang="ko-KR" sz="2000" dirty="0"/>
              <a:t>즉</a:t>
            </a:r>
            <a:r>
              <a:rPr lang="en-US" altLang="ko-KR" sz="2000" dirty="0"/>
              <a:t>, pooling) </a:t>
            </a:r>
            <a:r>
              <a:rPr lang="ko-KR" altLang="ko-KR" sz="2000" dirty="0"/>
              <a:t>사용하겠다라는 것을 </a:t>
            </a:r>
            <a:r>
              <a:rPr lang="ko-KR" altLang="ko-KR" sz="2000" dirty="0" smtClean="0"/>
              <a:t>의미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downsampling</a:t>
            </a:r>
            <a:r>
              <a:rPr lang="ko-KR" altLang="en-US" sz="2000" dirty="0" smtClean="0"/>
              <a:t>의 효과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주요 방법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max pooling</a:t>
            </a:r>
            <a:r>
              <a:rPr lang="ko-KR" altLang="ko-KR" sz="1600" dirty="0"/>
              <a:t>과</a:t>
            </a:r>
            <a:r>
              <a:rPr lang="en-US" altLang="ko-KR" sz="1600" dirty="0"/>
              <a:t> average </a:t>
            </a:r>
            <a:r>
              <a:rPr lang="en-US" altLang="ko-KR" sz="1600" dirty="0" smtClean="0"/>
              <a:t>pooling</a:t>
            </a:r>
          </a:p>
          <a:p>
            <a:pPr lvl="1"/>
            <a:r>
              <a:rPr lang="en-US" altLang="ko-KR" sz="2000" dirty="0"/>
              <a:t>Pooling</a:t>
            </a:r>
            <a:r>
              <a:rPr lang="ko-KR" altLang="ko-KR" sz="2000" dirty="0"/>
              <a:t>을 위해서도 별도의 </a:t>
            </a:r>
            <a:r>
              <a:rPr lang="en-US" altLang="ko-KR" sz="2000" dirty="0"/>
              <a:t>filter</a:t>
            </a:r>
            <a:r>
              <a:rPr lang="ko-KR" altLang="ko-KR" sz="2000" dirty="0"/>
              <a:t>를 사용합니다</a:t>
            </a:r>
            <a:r>
              <a:rPr lang="en-US" altLang="ko-KR" sz="2000" dirty="0"/>
              <a:t>. </a:t>
            </a:r>
            <a:r>
              <a:rPr lang="ko-KR" altLang="ko-KR" sz="2000" dirty="0"/>
              <a:t>하지만</a:t>
            </a:r>
            <a:r>
              <a:rPr lang="en-US" altLang="ko-KR" sz="2000" dirty="0"/>
              <a:t>, </a:t>
            </a:r>
            <a:r>
              <a:rPr lang="ko-KR" altLang="ko-KR" sz="2000" dirty="0"/>
              <a:t>해당 </a:t>
            </a:r>
            <a:r>
              <a:rPr lang="en-US" altLang="ko-KR" sz="2000" dirty="0"/>
              <a:t>filter</a:t>
            </a:r>
            <a:r>
              <a:rPr lang="ko-KR" altLang="ko-KR" sz="2000" dirty="0"/>
              <a:t>에는 가중치가 </a:t>
            </a:r>
            <a:r>
              <a:rPr lang="ko-KR" altLang="ko-KR" sz="2000" dirty="0" smtClean="0"/>
              <a:t>없습니다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Max pooling</a:t>
            </a:r>
            <a:r>
              <a:rPr lang="ko-KR" altLang="ko-KR" sz="2000" dirty="0"/>
              <a:t>은 </a:t>
            </a:r>
            <a:r>
              <a:rPr lang="en-US" altLang="ko-KR" sz="2000" dirty="0"/>
              <a:t>filter</a:t>
            </a:r>
            <a:r>
              <a:rPr lang="ko-KR" altLang="ko-KR" sz="2000" dirty="0"/>
              <a:t>가 적용되는 값들 중에서 가장 큰 값을 추출</a:t>
            </a:r>
            <a:r>
              <a:rPr lang="en-US" altLang="ko-KR" sz="2000" dirty="0"/>
              <a:t> (pooling)</a:t>
            </a:r>
            <a:r>
              <a:rPr lang="ko-KR" altLang="ko-KR" sz="2000" dirty="0"/>
              <a:t>하는 것이고</a:t>
            </a:r>
            <a:r>
              <a:rPr lang="en-US" altLang="ko-KR" sz="2000" dirty="0"/>
              <a:t>, average pooling</a:t>
            </a:r>
            <a:r>
              <a:rPr lang="ko-KR" altLang="ko-KR" sz="2000" dirty="0"/>
              <a:t>은 일련의 값들의 평균 값을 계산하여 사용하는 것입니다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66800"/>
            <a:ext cx="6696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pooling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/>
              <a:t>2x2 filter</a:t>
            </a:r>
            <a:r>
              <a:rPr lang="ko-KR" altLang="ko-KR" dirty="0"/>
              <a:t>를 적용해서</a:t>
            </a:r>
            <a:r>
              <a:rPr lang="en-US" altLang="ko-KR" dirty="0"/>
              <a:t> max pooling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267200" cy="28559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4114800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2x2</a:t>
            </a:r>
            <a:r>
              <a:rPr lang="ko-KR" altLang="en-US" dirty="0" smtClean="0"/>
              <a:t>를 적용하는 경우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stride =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8879" y="6130801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pooling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2x2 filter</a:t>
            </a:r>
            <a:r>
              <a:rPr lang="ko-KR" altLang="en-US" dirty="0" smtClean="0"/>
              <a:t>를 적용해서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36" y="3122612"/>
            <a:ext cx="4999463" cy="3351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75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Average pooling</a:t>
            </a:r>
          </a:p>
          <a:p>
            <a:pPr lvl="1"/>
            <a:r>
              <a:rPr lang="ko-KR" altLang="en-US" sz="2000" dirty="0" smtClean="0"/>
              <a:t>이미지를 부드럽게 하는 </a:t>
            </a:r>
            <a:r>
              <a:rPr lang="en-US" altLang="ko-KR" sz="2000" dirty="0" smtClean="0"/>
              <a:t>(smoothing out) </a:t>
            </a:r>
            <a:r>
              <a:rPr lang="ko-KR" altLang="en-US" sz="2000" dirty="0" smtClean="0"/>
              <a:t>효과가 있음</a:t>
            </a:r>
            <a:r>
              <a:rPr lang="en-US" altLang="ko-KR" sz="2000" dirty="0" smtClean="0"/>
              <a:t>, sharp features</a:t>
            </a:r>
            <a:r>
              <a:rPr lang="ko-KR" altLang="en-US" sz="2000" dirty="0" smtClean="0"/>
              <a:t>는 잘 도출되지 않음</a:t>
            </a:r>
            <a:endParaRPr lang="en-US" altLang="ko-KR" sz="2000" dirty="0" smtClean="0"/>
          </a:p>
          <a:p>
            <a:r>
              <a:rPr lang="en-US" altLang="ko-KR" sz="2400" dirty="0" smtClean="0"/>
              <a:t>Max pooling</a:t>
            </a:r>
          </a:p>
          <a:p>
            <a:pPr lvl="1"/>
            <a:r>
              <a:rPr lang="ko-KR" altLang="en-US" sz="2000" dirty="0" smtClean="0"/>
              <a:t>큰 숫자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더 밝은 색을 의미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Max pooling</a:t>
            </a:r>
            <a:r>
              <a:rPr lang="ko-KR" altLang="en-US" sz="2000" dirty="0" smtClean="0"/>
              <a:t>은 더 밝은 색을 추출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백그라운드는 어둡고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우리가 관심있는 물체가 밝은 경우 사용하면 유용 </a:t>
            </a:r>
            <a:r>
              <a:rPr lang="en-US" altLang="ko-KR" sz="2000" dirty="0" smtClean="0"/>
              <a:t>(MNIST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400" dirty="0" smtClean="0"/>
              <a:t>What to choose?</a:t>
            </a:r>
          </a:p>
          <a:p>
            <a:pPr lvl="1"/>
            <a:r>
              <a:rPr lang="en-US" altLang="ko-KR" sz="2000" dirty="0" smtClean="0"/>
              <a:t>It depends on your data. </a:t>
            </a:r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vs. Average pooling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6292191" cy="37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Global pooling</a:t>
            </a:r>
          </a:p>
          <a:p>
            <a:pPr lvl="1"/>
            <a:r>
              <a:rPr lang="ko-KR" altLang="en-US" sz="1800" dirty="0" smtClean="0"/>
              <a:t>각 </a:t>
            </a:r>
            <a:r>
              <a:rPr lang="en-US" altLang="ko-KR" sz="1800" dirty="0" smtClean="0"/>
              <a:t>channel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feature map</a:t>
            </a:r>
            <a:r>
              <a:rPr lang="ko-KR" altLang="en-US" sz="1800" dirty="0" smtClean="0"/>
              <a:t>에서 하나의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를 추출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Global pooling </a:t>
            </a:r>
            <a:r>
              <a:rPr lang="ko-KR" altLang="en-US" sz="1800" dirty="0" smtClean="0"/>
              <a:t>연산의 경우</a:t>
            </a:r>
            <a:r>
              <a:rPr lang="en-US" altLang="ko-KR" sz="1800" dirty="0" smtClean="0"/>
              <a:t>, depth</a:t>
            </a:r>
            <a:r>
              <a:rPr lang="ko-KR" altLang="en-US" sz="1800" dirty="0" smtClean="0"/>
              <a:t>는 그대로 유지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임베딩 벡터를 얻고자 하는 경우 유용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 descr="global average pool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40" y="3488860"/>
            <a:ext cx="4295775" cy="266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2D Global max poo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4120293" cy="24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일반적인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971800"/>
            <a:ext cx="7156450" cy="24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0200" y="2079258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차원 형태를 </a:t>
            </a:r>
            <a:r>
              <a:rPr lang="en-US" altLang="ko-KR" sz="1600" dirty="0"/>
              <a:t>1</a:t>
            </a:r>
            <a:r>
              <a:rPr lang="ko-KR" altLang="en-US" sz="1600" dirty="0"/>
              <a:t>차원 형태로 변환시키는 것이 필요</a:t>
            </a:r>
            <a:endParaRPr lang="en-US" altLang="ko-KR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 flipH="1">
            <a:off x="6705600" y="2910255"/>
            <a:ext cx="76200" cy="44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31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CNN</a:t>
            </a:r>
            <a:r>
              <a:rPr lang="ko-KR" altLang="en-US" sz="2800" dirty="0" smtClean="0"/>
              <a:t>의 출력층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출력층의 형태는 </a:t>
            </a:r>
            <a:r>
              <a:rPr lang="en-US" altLang="ko-KR" sz="2400" dirty="0" smtClean="0"/>
              <a:t>FNN</a:t>
            </a:r>
            <a:r>
              <a:rPr lang="ko-KR" altLang="en-US" sz="2400" dirty="0" smtClean="0"/>
              <a:t>에서의 출력층의 형태와 동일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CNN</a:t>
            </a:r>
            <a:r>
              <a:rPr lang="ko-KR" altLang="en-US" sz="2400" dirty="0"/>
              <a:t>을</a:t>
            </a:r>
            <a:r>
              <a:rPr lang="ko-KR" altLang="en-US" sz="2400" dirty="0" smtClean="0"/>
              <a:t> 분류문제에 적용하는 경우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따라서 출력 노드의 수는 종속변수가 취할 수 있는 값의 수와 동일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각 출력 노드는 종속변수가 특정한 값을 취할 확률값을 출력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이는 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사용해서 계산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128838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Softmax Activation Function Explained | by Dario Radečić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5343525" cy="274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3313687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출력노드에 </a:t>
            </a:r>
            <a:endParaRPr lang="en-US" altLang="ko-KR" dirty="0" smtClean="0"/>
          </a:p>
          <a:p>
            <a:r>
              <a:rPr lang="ko-KR" altLang="en-US" dirty="0" smtClean="0"/>
              <a:t>입력되는 값들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>
            <a:off x="897098" y="3960018"/>
            <a:ext cx="1160302" cy="992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80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Flatten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30" y="3310572"/>
            <a:ext cx="4117340" cy="220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94" y="2743199"/>
            <a:ext cx="1950085" cy="3340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CNN </a:t>
            </a:r>
            <a:r>
              <a:rPr lang="ko-KR" altLang="en-US" sz="2800" dirty="0" smtClean="0"/>
              <a:t>주요 내용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Convolutional filter </a:t>
            </a:r>
          </a:p>
          <a:p>
            <a:pPr lvl="2"/>
            <a:r>
              <a:rPr lang="en-US" altLang="ko-KR" sz="2000" dirty="0" smtClean="0"/>
              <a:t>filter size and depth</a:t>
            </a:r>
          </a:p>
          <a:p>
            <a:pPr lvl="2"/>
            <a:r>
              <a:rPr lang="en-US" altLang="ko-KR" sz="2000" dirty="0" smtClean="0"/>
              <a:t>activation map size and depth</a:t>
            </a:r>
          </a:p>
          <a:p>
            <a:pPr lvl="1"/>
            <a:r>
              <a:rPr lang="en-US" altLang="ko-KR" sz="2400" dirty="0" smtClean="0"/>
              <a:t>Stride and padding</a:t>
            </a:r>
          </a:p>
          <a:p>
            <a:pPr lvl="1"/>
            <a:r>
              <a:rPr lang="en-US" altLang="ko-KR" sz="2400" dirty="0" smtClean="0"/>
              <a:t>Pooling</a:t>
            </a:r>
          </a:p>
          <a:p>
            <a:pPr lvl="2"/>
            <a:r>
              <a:rPr lang="en-US" altLang="ko-KR" sz="2000" dirty="0" smtClean="0"/>
              <a:t>max pooling and average pooling</a:t>
            </a:r>
          </a:p>
          <a:p>
            <a:pPr lvl="2"/>
            <a:r>
              <a:rPr lang="en-US" altLang="ko-KR" sz="2000" dirty="0" smtClean="0"/>
              <a:t>global pooling</a:t>
            </a:r>
          </a:p>
          <a:p>
            <a:pPr lvl="1"/>
            <a:r>
              <a:rPr lang="en-US" altLang="ko-KR" sz="2400" dirty="0" smtClean="0"/>
              <a:t>Flattening 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3290-2545-424C-B071-E258EC676387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84500"/>
            <a:ext cx="2533650" cy="374611"/>
          </a:xfrm>
          <a:prstGeom prst="rect">
            <a:avLst/>
          </a:prstGeom>
        </p:spPr>
      </p:pic>
      <p:pic>
        <p:nvPicPr>
          <p:cNvPr id="12" name="Picture 1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93443"/>
            <a:ext cx="2533650" cy="374611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02386"/>
            <a:ext cx="2533650" cy="374611"/>
          </a:xfrm>
          <a:prstGeom prst="rect">
            <a:avLst/>
          </a:prstGeom>
        </p:spPr>
      </p:pic>
      <p:pic>
        <p:nvPicPr>
          <p:cNvPr id="14" name="Picture 13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911329"/>
            <a:ext cx="2533650" cy="374611"/>
          </a:xfrm>
          <a:prstGeom prst="rect">
            <a:avLst/>
          </a:prstGeom>
        </p:spPr>
      </p:pic>
      <p:pic>
        <p:nvPicPr>
          <p:cNvPr id="15" name="Picture 14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4420273"/>
            <a:ext cx="2533650" cy="374611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70886" y="1291915"/>
            <a:ext cx="1593228" cy="380999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70886" y="2968312"/>
            <a:ext cx="1593227" cy="380999"/>
          </a:xfrm>
          <a:prstGeom prst="rect">
            <a:avLst/>
          </a:prstGeom>
        </p:spPr>
      </p:pic>
      <p:pic>
        <p:nvPicPr>
          <p:cNvPr id="25" name="Picture 24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70886" y="4682446"/>
            <a:ext cx="1593227" cy="380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7957" y="5867400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5105400" y="2893443"/>
            <a:ext cx="685800" cy="118288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일반적인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971800"/>
            <a:ext cx="7156450" cy="24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0200" y="2079258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차원 형태를 </a:t>
            </a:r>
            <a:r>
              <a:rPr lang="en-US" altLang="ko-KR" sz="1600" dirty="0"/>
              <a:t>1</a:t>
            </a:r>
            <a:r>
              <a:rPr lang="ko-KR" altLang="en-US" sz="1600" dirty="0"/>
              <a:t>차원 형태로 변환시키는 것이 필요</a:t>
            </a:r>
            <a:endParaRPr lang="en-US" altLang="ko-KR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 flipH="1">
            <a:off x="6705600" y="2910255"/>
            <a:ext cx="76200" cy="44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39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462-2951-4E16-9811-24185D7D1BC9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을 이용한 이미지 분류 예제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Conv2D</a:t>
            </a:r>
            <a:r>
              <a:rPr lang="en-US" altLang="ko-KR" sz="2000" dirty="0" smtClean="0"/>
              <a:t> 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MNIST_CNN_example.ipynb</a:t>
            </a:r>
            <a:endParaRPr lang="en-US" altLang="ko-KR" sz="2000" dirty="0" smtClean="0"/>
          </a:p>
          <a:p>
            <a:pPr lvl="1"/>
            <a:r>
              <a:rPr lang="en-US" altLang="ko-KR" sz="2000" dirty="0" err="1"/>
              <a:t>Conv2D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MNIST_CNN_example2.ipynb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예제 이미지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 descr="How to Develop a CNN for MNIST Handwritten Digit Classifica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17" y="3124200"/>
            <a:ext cx="4596765" cy="344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2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743199"/>
            <a:ext cx="5549900" cy="3389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4000" y="2209800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why 26x26?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 flipH="1">
            <a:off x="5410200" y="2579132"/>
            <a:ext cx="623447" cy="697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56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시도해 봐야 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stride </a:t>
            </a:r>
            <a:r>
              <a:rPr lang="ko-KR" altLang="en-US" dirty="0" smtClean="0"/>
              <a:t>값 변경해보기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padding </a:t>
            </a:r>
            <a:r>
              <a:rPr lang="ko-KR" altLang="en-US" dirty="0" smtClean="0"/>
              <a:t>방식 변경해 보기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3115270"/>
            <a:ext cx="6657975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model.add(Conv2D(32, kernel_size=(3, 3),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activation='relu',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input_shape=input_shape, strides=(2,2)))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791670"/>
            <a:ext cx="67818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model.add(Conv2D(32, kernel_size=(3, 3),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activation='relu',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input_shape=input_shape</a:t>
            </a:r>
            <a:r>
              <a:rPr lang="ko-KR" altLang="en-US" sz="1600" dirty="0" smtClean="0"/>
              <a:t>, </a:t>
            </a:r>
            <a:r>
              <a:rPr lang="ko-KR" altLang="en-US" sz="1600" dirty="0"/>
              <a:t>padding="same")) </a:t>
            </a:r>
          </a:p>
        </p:txBody>
      </p:sp>
    </p:spTree>
    <p:extLst>
      <p:ext uri="{BB962C8B-B14F-4D97-AF65-F5344CB8AC3E}">
        <p14:creationId xmlns:p14="http://schemas.microsoft.com/office/powerpoint/2010/main" val="20736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을 이용한 이미지 분류 예제 </a:t>
            </a:r>
            <a:r>
              <a:rPr lang="en-US" altLang="ko-KR" sz="2400" dirty="0" smtClean="0"/>
              <a:t>2</a:t>
            </a:r>
          </a:p>
          <a:p>
            <a:pPr lvl="1"/>
            <a:r>
              <a:rPr lang="ko-KR" altLang="en-US" sz="2000" dirty="0" smtClean="0"/>
              <a:t>조금더 복잡한 모형 사용해 보기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MNIST_CNN_example2.ipynb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03" y="3132138"/>
            <a:ext cx="4641850" cy="334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3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CIFAR-10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ko-KR" dirty="0"/>
              <a:t>두번째 예제</a:t>
            </a:r>
            <a:r>
              <a:rPr lang="en-US" altLang="ko-KR" dirty="0"/>
              <a:t>: CIFAR-10 </a:t>
            </a:r>
            <a:r>
              <a:rPr lang="ko-KR" altLang="ko-KR" dirty="0"/>
              <a:t>사진들 분류하기</a:t>
            </a:r>
          </a:p>
          <a:p>
            <a:pPr lvl="1" latinLnBrk="1"/>
            <a:r>
              <a:rPr lang="en-US" altLang="ko-KR" dirty="0"/>
              <a:t>CIFAR-10 60000</a:t>
            </a:r>
            <a:r>
              <a:rPr lang="ko-KR" altLang="ko-KR" dirty="0"/>
              <a:t>개의 칼라 사진</a:t>
            </a:r>
            <a:r>
              <a:rPr lang="en-US" altLang="ko-KR" dirty="0"/>
              <a:t>, 32x32x3</a:t>
            </a:r>
            <a:endParaRPr lang="ko-KR" altLang="ko-KR" dirty="0"/>
          </a:p>
          <a:p>
            <a:pPr lvl="1" latinLnBrk="1"/>
            <a:r>
              <a:rPr lang="en-US" altLang="ko-KR" dirty="0"/>
              <a:t>10 classes</a:t>
            </a:r>
            <a:endParaRPr lang="ko-KR" altLang="ko-KR" dirty="0"/>
          </a:p>
          <a:p>
            <a:pPr lvl="1" latinLnBrk="1"/>
            <a:r>
              <a:rPr lang="en-US" altLang="ko-KR" dirty="0"/>
              <a:t>each class contains 6000</a:t>
            </a:r>
            <a:endParaRPr lang="ko-KR" altLang="ko-KR" dirty="0"/>
          </a:p>
          <a:p>
            <a:r>
              <a:rPr lang="ko-KR" altLang="ko-KR" dirty="0"/>
              <a:t>파이썬 코드</a:t>
            </a:r>
            <a:r>
              <a:rPr lang="en-US" altLang="ko-KR" dirty="0"/>
              <a:t>: CNN_cifar10_simple.ipynb </a:t>
            </a:r>
            <a:r>
              <a:rPr lang="ko-KR" altLang="ko-KR" dirty="0"/>
              <a:t>참조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6724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6625"/>
            <a:ext cx="4859117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Cats and Dogs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직접 수집한 데이터에 </a:t>
            </a:r>
            <a:r>
              <a:rPr lang="en-US" altLang="ko-KR" sz="2800" dirty="0" smtClean="0"/>
              <a:t>CNN </a:t>
            </a:r>
            <a:r>
              <a:rPr lang="ko-KR" altLang="en-US" sz="2800" dirty="0" smtClean="0"/>
              <a:t>적용해 보기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See </a:t>
            </a:r>
            <a:r>
              <a:rPr lang="en-US" altLang="ko-KR" sz="2400" dirty="0"/>
              <a:t>“</a:t>
            </a:r>
            <a:r>
              <a:rPr lang="en-US" altLang="ko-KR" sz="2400" dirty="0" err="1" smtClean="0"/>
              <a:t>CNN_cats_dogs.ipynb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ko-KR" altLang="en-US" sz="2400" dirty="0" smtClean="0"/>
              <a:t>데이터 준비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 smtClean="0"/>
              <a:t>각 클래스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레이블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해당하는 이미지를 별도의 폴더에 저장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폴더의 이름은 중요하지 않음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39" y="4267200"/>
            <a:ext cx="208721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데이터가 가지고 있는 </a:t>
            </a:r>
            <a:r>
              <a:rPr lang="en-US" altLang="ko-KR" sz="2000" dirty="0" smtClean="0"/>
              <a:t>spatial </a:t>
            </a:r>
            <a:r>
              <a:rPr lang="ko-KR" altLang="en-US" sz="2000" dirty="0" smtClean="0"/>
              <a:t>정보를 추출하는데 유리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이미지 </a:t>
            </a:r>
            <a:r>
              <a:rPr lang="ko-KR" altLang="en-US" sz="2000" dirty="0"/>
              <a:t>데이터 분석에 주로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FNN </a:t>
            </a:r>
            <a:r>
              <a:rPr lang="ko-KR" altLang="en-US" sz="2000" dirty="0"/>
              <a:t>적용시</a:t>
            </a:r>
            <a:r>
              <a:rPr lang="en-US" altLang="ko-KR" sz="2000" dirty="0"/>
              <a:t>, image </a:t>
            </a:r>
            <a:r>
              <a:rPr lang="ko-KR" altLang="en-US" sz="2000" dirty="0"/>
              <a:t>정보를 </a:t>
            </a:r>
            <a:r>
              <a:rPr lang="en-US" altLang="ko-KR" sz="2000" dirty="0"/>
              <a:t>vector (</a:t>
            </a:r>
            <a:r>
              <a:rPr lang="ko-KR" altLang="en-US" sz="2000" dirty="0"/>
              <a:t>즉</a:t>
            </a:r>
            <a:r>
              <a:rPr lang="en-US" altLang="ko-KR" sz="2000" dirty="0"/>
              <a:t>, 1D array)</a:t>
            </a:r>
            <a:r>
              <a:rPr lang="ko-KR" altLang="en-US" sz="2000" dirty="0"/>
              <a:t>로 표현하게 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이렇게 함으로써 </a:t>
            </a:r>
            <a:r>
              <a:rPr lang="en-US" altLang="ko-KR" sz="2000" dirty="0"/>
              <a:t>spatial </a:t>
            </a:r>
            <a:r>
              <a:rPr lang="ko-KR" altLang="en-US" sz="2000" dirty="0"/>
              <a:t>정보를 잃게 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4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31F-CC95-48AE-8640-E2C5FE529110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Cats and Dogs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직접 수집한 데이터에 </a:t>
            </a:r>
            <a:r>
              <a:rPr lang="en-US" altLang="ko-KR" sz="2800" dirty="0" smtClean="0"/>
              <a:t>CNN </a:t>
            </a:r>
            <a:r>
              <a:rPr lang="ko-KR" altLang="en-US" sz="2800" dirty="0" smtClean="0"/>
              <a:t>적용해 보기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주요 과정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이미지를 특정 사이즈로 불러오기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정규화 하기 </a:t>
            </a:r>
            <a:r>
              <a:rPr lang="en-US" altLang="ko-KR" sz="2000" dirty="0" smtClean="0"/>
              <a:t>(0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사이의 값으로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종속변수 생성하기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칼라 이미지 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칼라 이미지의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픽셀이 보통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색 정보를 지님 </a:t>
            </a:r>
            <a:r>
              <a:rPr lang="en-US" altLang="ko-KR" sz="1600" dirty="0" smtClean="0"/>
              <a:t>(Red, Green, Blue, a.k.a., RGB; </a:t>
            </a:r>
            <a:r>
              <a:rPr lang="ko-KR" altLang="en-US" sz="1600" dirty="0" smtClean="0"/>
              <a:t>이를 채널이라고 함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채널수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=depth=3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로 저장됨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400" dirty="0" err="1" smtClean="0"/>
              <a:t>mxn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칼라 이미지의 경우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mxnx3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로 데이터 저장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5989-4570-4068-A80F-F3C579DED79F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2289"/>
            <a:ext cx="3580783" cy="289851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676954" y="4385960"/>
            <a:ext cx="3317696" cy="1710040"/>
            <a:chOff x="5064304" y="3253234"/>
            <a:chExt cx="3317696" cy="1710040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5068888" y="3267735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507822" y="3266326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6934200" y="326632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084852" y="409425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068004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950466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382000" y="32663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923926" y="412079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074578" y="4948718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923926" y="356684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074578" y="4394770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6913652" y="382626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064304" y="465419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5364822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660756" y="3254643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6324600" y="325323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6629400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6283504" y="34041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019800" y="3546296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601986" y="3780888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323726" y="39375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6553200" y="3429000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5364822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659348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324600" y="40839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6651661" y="4094252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197904" y="3937570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7467600" y="3799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7879422" y="35505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8132852" y="3418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5832463" y="427783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83108" y="387603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646471" y="3405728"/>
            <a:ext cx="373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각 셀이 하나의 색상 정보를 지님</a:t>
            </a:r>
            <a:endParaRPr lang="en-US" altLang="ko-KR" sz="1400" dirty="0" smtClean="0"/>
          </a:p>
          <a:p>
            <a:r>
              <a:rPr lang="ko-KR" altLang="en-US" sz="1400" dirty="0"/>
              <a:t>각 </a:t>
            </a:r>
            <a:r>
              <a:rPr lang="ko-KR" altLang="en-US" sz="1400" dirty="0" smtClean="0"/>
              <a:t>셀이 </a:t>
            </a:r>
            <a:r>
              <a:rPr lang="ko-KR" altLang="en-US" sz="1400" dirty="0"/>
              <a:t>하나의 </a:t>
            </a:r>
            <a:r>
              <a:rPr lang="en-US" altLang="ko-KR" sz="1400" dirty="0"/>
              <a:t>feature (</a:t>
            </a:r>
            <a:r>
              <a:rPr lang="ko-KR" altLang="en-US" sz="1400" dirty="0"/>
              <a:t>독립변수</a:t>
            </a:r>
            <a:r>
              <a:rPr lang="en-US" altLang="ko-KR" sz="1400" dirty="0"/>
              <a:t>)</a:t>
            </a:r>
            <a:r>
              <a:rPr lang="ko-KR" altLang="en-US" sz="1400" dirty="0"/>
              <a:t>의 값이 </a:t>
            </a:r>
            <a:r>
              <a:rPr lang="ko-KR" altLang="en-US" sz="1400" dirty="0" smtClean="0"/>
              <a:t>됨</a:t>
            </a:r>
            <a:endParaRPr lang="ko-KR" altLang="en-US" sz="1400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>
            <a:off x="4977472" y="3846513"/>
            <a:ext cx="841461" cy="1294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990726" y="4381619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651315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G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11274" y="492101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</a:t>
            </a:r>
          </a:p>
          <a:p>
            <a:pPr lvl="1"/>
            <a:r>
              <a:rPr lang="ko-KR" altLang="en-US" sz="2000" dirty="0" smtClean="0"/>
              <a:t>그렇다면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어떻게 공간적인 정보를 추출하는가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또는 파라미터수를 줄일 수 있는가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이미지의 정보를 추출하기 위해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적용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하나의 필터를 옆으로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아래로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이동시키면서 정보를 추출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크기는 </a:t>
            </a:r>
            <a:r>
              <a:rPr lang="en-US" altLang="ko-KR" sz="2000" dirty="0" err="1" smtClean="0"/>
              <a:t>FxFxD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D=</a:t>
            </a:r>
            <a:r>
              <a:rPr lang="ko-KR" altLang="en-US" sz="1800" dirty="0" smtClean="0"/>
              <a:t>입력이미지의 </a:t>
            </a:r>
            <a:r>
              <a:rPr lang="en-US" altLang="ko-KR" sz="1800" dirty="0" smtClean="0"/>
              <a:t>depth (</a:t>
            </a:r>
            <a:r>
              <a:rPr lang="en-US" altLang="ko-KR" sz="1800" dirty="0"/>
              <a:t>=</a:t>
            </a:r>
            <a:r>
              <a:rPr lang="ko-KR" altLang="en-US" sz="1800" dirty="0" smtClean="0"/>
              <a:t> 채널 수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F=</a:t>
            </a:r>
            <a:r>
              <a:rPr lang="ko-KR" altLang="en-US" sz="1800" dirty="0" smtClean="0"/>
              <a:t>가로 또는 세로의 길이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흑백 이미지</a:t>
            </a:r>
            <a:r>
              <a:rPr lang="en-US" altLang="ko-KR" sz="1800" dirty="0" smtClean="0"/>
              <a:t>: D=1</a:t>
            </a:r>
          </a:p>
          <a:p>
            <a:pPr lvl="3"/>
            <a:r>
              <a:rPr lang="ko-KR" altLang="en-US" sz="1600" dirty="0" smtClean="0"/>
              <a:t>즉</a:t>
            </a:r>
            <a:r>
              <a:rPr lang="en-US" altLang="ko-KR" sz="1600" dirty="0" smtClean="0"/>
              <a:t>, FxFx1 </a:t>
            </a:r>
            <a:r>
              <a:rPr lang="ko-KR" altLang="en-US" sz="1600" dirty="0" smtClean="0"/>
              <a:t>필터 사용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칼라 이미지</a:t>
            </a:r>
            <a:r>
              <a:rPr lang="en-US" altLang="ko-KR" sz="1800" dirty="0" smtClean="0"/>
              <a:t>: D=3</a:t>
            </a:r>
          </a:p>
          <a:p>
            <a:pPr lvl="3"/>
            <a:r>
              <a:rPr lang="ko-KR" altLang="en-US" sz="1600" dirty="0" smtClean="0"/>
              <a:t>즉</a:t>
            </a:r>
            <a:r>
              <a:rPr lang="en-US" altLang="ko-KR" sz="1600" dirty="0" smtClean="0"/>
              <a:t>, FxFx3 </a:t>
            </a:r>
            <a:r>
              <a:rPr lang="ko-KR" altLang="en-US" sz="1600" dirty="0" smtClean="0"/>
              <a:t>필터 사용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각 셀은 고유의 가중치를 갖음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20" y="4572000"/>
            <a:ext cx="2031143" cy="12036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658336" y="4188023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depth = 1</a:t>
            </a:r>
            <a:r>
              <a:rPr lang="ko-KR" altLang="en-US" sz="1400" dirty="0" smtClean="0"/>
              <a:t>인 필터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6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흑백 이미지에 적용하는 경우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크기</a:t>
            </a:r>
            <a:r>
              <a:rPr lang="en-US" altLang="ko-KR" sz="2400" dirty="0" smtClean="0"/>
              <a:t>: 5x5 pixels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Filter</a:t>
            </a:r>
            <a:r>
              <a:rPr lang="ko-KR" altLang="en-US" sz="2400" dirty="0" smtClean="0"/>
              <a:t>의 크기</a:t>
            </a:r>
            <a:r>
              <a:rPr lang="en-US" altLang="ko-KR" sz="2400" dirty="0" smtClean="0"/>
              <a:t>: 3x3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976F-1604-4029-A3FB-1B798050272B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0" y="2980895"/>
            <a:ext cx="3149500" cy="153774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22433"/>
              </p:ext>
            </p:extLst>
          </p:nvPr>
        </p:nvGraphicFramePr>
        <p:xfrm>
          <a:off x="2330451" y="5258840"/>
          <a:ext cx="216534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4633644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셀이 가중치를 지님</a:t>
            </a:r>
            <a:endParaRPr lang="ko-KR" altLang="en-US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57" y="5197196"/>
            <a:ext cx="2031143" cy="1203604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 bwMode="auto">
          <a:xfrm>
            <a:off x="4800600" y="5624244"/>
            <a:ext cx="6096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26" y="5515889"/>
            <a:ext cx="2029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kernel</a:t>
            </a:r>
            <a:r>
              <a:rPr lang="ko-KR" altLang="en-US" sz="1600" dirty="0" smtClean="0"/>
              <a:t>이라고도 불림</a:t>
            </a:r>
            <a:endParaRPr lang="ko-KR" altLang="en-US" sz="16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44651" y="5197196"/>
            <a:ext cx="665149" cy="350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15275" y="2971800"/>
            <a:ext cx="3103549" cy="154684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 bwMode="auto">
          <a:xfrm>
            <a:off x="4820413" y="3559268"/>
            <a:ext cx="6096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이미지의 왼쪽 위에서부터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적용</a:t>
            </a:r>
            <a:endParaRPr lang="en-US" altLang="ko-KR" sz="2000" dirty="0" smtClean="0"/>
          </a:p>
          <a:p>
            <a:r>
              <a:rPr lang="ko-KR" altLang="en-US" sz="2000" dirty="0" smtClean="0"/>
              <a:t>옆과 아래로 순차적으로 이동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한번에 몇칸을 이용하는지는 사용자가 결정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0908-BE7A-46DB-8E19-78E0F6B4EDB4}" type="datetime1">
              <a:rPr lang="en-US" altLang="ko-KR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874635" cy="3453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31049</TotalTime>
  <Words>1870</Words>
  <Application>Microsoft Office PowerPoint</Application>
  <PresentationFormat>On-screen Show (4:3)</PresentationFormat>
  <Paragraphs>453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Convolutional Neural Network</vt:lpstr>
      <vt:lpstr>CNN (합성곱 신경망) </vt:lpstr>
      <vt:lpstr>PowerPoint Presentation</vt:lpstr>
      <vt:lpstr>PowerPoint Presentation</vt:lpstr>
      <vt:lpstr>CNN</vt:lpstr>
      <vt:lpstr>CNN</vt:lpstr>
      <vt:lpstr>CNN</vt:lpstr>
      <vt:lpstr>CNN의 작동원리</vt:lpstr>
      <vt:lpstr>CNN의 작동원리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작동 원리</vt:lpstr>
      <vt:lpstr>CNN 작동 원리</vt:lpstr>
      <vt:lpstr>Softmax 함수</vt:lpstr>
      <vt:lpstr>CNN 관련 추가 용어</vt:lpstr>
      <vt:lpstr>Recap</vt:lpstr>
      <vt:lpstr>Recap</vt:lpstr>
      <vt:lpstr>Python coding</vt:lpstr>
      <vt:lpstr>MNIST</vt:lpstr>
      <vt:lpstr>MNIST</vt:lpstr>
      <vt:lpstr>MNIST</vt:lpstr>
      <vt:lpstr>MNIST</vt:lpstr>
      <vt:lpstr>CIFAR-10</vt:lpstr>
      <vt:lpstr>PowerPoint Presentation</vt:lpstr>
      <vt:lpstr>CIFAR</vt:lpstr>
      <vt:lpstr>Cats and Dogs classification</vt:lpstr>
      <vt:lpstr>Cats and Dogs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469</cp:revision>
  <dcterms:created xsi:type="dcterms:W3CDTF">2015-01-19T14:33:39Z</dcterms:created>
  <dcterms:modified xsi:type="dcterms:W3CDTF">2023-09-17T02:49:25Z</dcterms:modified>
</cp:coreProperties>
</file>