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24/02/2011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24/02/2011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24/02/2011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24/02/2011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24/02/2011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24/02/2011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24/02/2011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24/02/2011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24/02/2011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24/02/2011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24/02/2011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E3FEC4-798A-46F6-8EE3-4565FCCD4973}" type="datetimeFigureOut">
              <a:rPr lang="pt-BR" smtClean="0"/>
              <a:pPr/>
              <a:t>24/02/2011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2 - Algoritmos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Disciplina: Algoritmo</a:t>
            </a:r>
          </a:p>
          <a:p>
            <a:r>
              <a:rPr lang="pt-BR" dirty="0" smtClean="0"/>
              <a:t>Prof. </a:t>
            </a:r>
            <a:r>
              <a:rPr lang="pt-BR" dirty="0" err="1" smtClean="0"/>
              <a:t>Ms</a:t>
            </a:r>
            <a:r>
              <a:rPr lang="pt-BR" dirty="0" smtClean="0"/>
              <a:t>. Robson Antonio Moreira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 Convencional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Há vários padrões que definem as formas geométricas das figuras que devem ser usadas para representar cada um dos diversos tipos de instruções; contudo, nenhum deles se sobressai com relação aos demais no que diz respeito à aceitação por parte dos usuários.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 Convencional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Preocupação com os detalhes de </a:t>
            </a:r>
            <a:r>
              <a:rPr lang="pt-BR" sz="3200" b="1" dirty="0" smtClean="0"/>
              <a:t>nível físico da implementação do algoritmo. </a:t>
            </a:r>
          </a:p>
          <a:p>
            <a:r>
              <a:rPr lang="pt-BR" sz="3200" b="1" dirty="0" smtClean="0"/>
              <a:t>Figuras</a:t>
            </a:r>
            <a:r>
              <a:rPr lang="pt-BR" sz="3200" dirty="0" smtClean="0"/>
              <a:t> </a:t>
            </a:r>
            <a:r>
              <a:rPr lang="pt-BR" sz="3200" b="1" dirty="0" smtClean="0"/>
              <a:t>geométricas</a:t>
            </a:r>
            <a:r>
              <a:rPr lang="pt-BR" sz="3200" dirty="0" smtClean="0"/>
              <a:t> diferentes são adotadas para representar operações de saída de dados realizadas em dispositivos distintos, como uma fita magnética ou um monitor de vídeo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Fluxograma Convencional – Figuras Representativas</a:t>
            </a:r>
            <a:endParaRPr lang="pt-BR" dirty="0"/>
          </a:p>
        </p:txBody>
      </p:sp>
      <p:sp>
        <p:nvSpPr>
          <p:cNvPr id="4" name="Fluxograma: Processo 3"/>
          <p:cNvSpPr/>
          <p:nvPr/>
        </p:nvSpPr>
        <p:spPr>
          <a:xfrm>
            <a:off x="642910" y="2143116"/>
            <a:ext cx="3357586" cy="8572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43042" y="314324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Cálculo</a:t>
            </a:r>
            <a:endParaRPr lang="pt-BR" dirty="0"/>
          </a:p>
        </p:txBody>
      </p:sp>
      <p:sp>
        <p:nvSpPr>
          <p:cNvPr id="6" name="Fluxograma: Entrada manual 5"/>
          <p:cNvSpPr/>
          <p:nvPr/>
        </p:nvSpPr>
        <p:spPr>
          <a:xfrm>
            <a:off x="5357818" y="1785926"/>
            <a:ext cx="2928958" cy="1357322"/>
          </a:xfrm>
          <a:prstGeom prst="flowChartManualInp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357290" y="592933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Saída</a:t>
            </a:r>
            <a:endParaRPr lang="pt-BR" dirty="0"/>
          </a:p>
        </p:txBody>
      </p:sp>
      <p:sp>
        <p:nvSpPr>
          <p:cNvPr id="8" name="Fluxograma: Documento 7"/>
          <p:cNvSpPr/>
          <p:nvPr/>
        </p:nvSpPr>
        <p:spPr>
          <a:xfrm>
            <a:off x="1000100" y="4214818"/>
            <a:ext cx="2428892" cy="1643074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286512" y="321468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0" name="Fluxograma: Decisão 9"/>
          <p:cNvSpPr/>
          <p:nvPr/>
        </p:nvSpPr>
        <p:spPr>
          <a:xfrm>
            <a:off x="5929322" y="4643446"/>
            <a:ext cx="2643206" cy="1143008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572264" y="592933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Decisão</a:t>
            </a:r>
            <a:endParaRPr lang="pt-BR" dirty="0"/>
          </a:p>
        </p:txBody>
      </p:sp>
      <p:sp>
        <p:nvSpPr>
          <p:cNvPr id="12" name="Fluxograma: Terminação 11"/>
          <p:cNvSpPr/>
          <p:nvPr/>
        </p:nvSpPr>
        <p:spPr>
          <a:xfrm>
            <a:off x="3929058" y="3500438"/>
            <a:ext cx="2000264" cy="857256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286248" y="442913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Início/Fim</a:t>
            </a:r>
            <a:endParaRPr lang="pt-BR" dirty="0"/>
          </a:p>
        </p:txBody>
      </p:sp>
      <p:sp>
        <p:nvSpPr>
          <p:cNvPr id="14" name="Fluxograma: Conector 13"/>
          <p:cNvSpPr/>
          <p:nvPr/>
        </p:nvSpPr>
        <p:spPr>
          <a:xfrm>
            <a:off x="4143372" y="5429264"/>
            <a:ext cx="642942" cy="6429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786182" y="614364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Conector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Fluxograma Convencional - Exemplo</a:t>
            </a:r>
            <a:endParaRPr lang="pt-BR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817556"/>
            <a:ext cx="3495682" cy="48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 Convencional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Vantagens:</a:t>
            </a:r>
          </a:p>
          <a:p>
            <a:pPr lvl="1"/>
            <a:r>
              <a:rPr lang="pt-BR" sz="3200" dirty="0" smtClean="0"/>
              <a:t>Uma das ferramentas mais conhecidas;</a:t>
            </a:r>
          </a:p>
          <a:p>
            <a:pPr lvl="1"/>
            <a:r>
              <a:rPr lang="pt-BR" sz="3200" dirty="0" smtClean="0"/>
              <a:t>Figuras dizem muito mais que palavras;</a:t>
            </a:r>
          </a:p>
          <a:p>
            <a:pPr lvl="1"/>
            <a:r>
              <a:rPr lang="pt-BR" sz="3200" dirty="0" smtClean="0"/>
              <a:t>Padrão mundial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 Convencional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935480"/>
            <a:ext cx="8786874" cy="4389120"/>
          </a:xfrm>
        </p:spPr>
        <p:txBody>
          <a:bodyPr/>
          <a:lstStyle/>
          <a:p>
            <a:r>
              <a:rPr lang="pt-BR" sz="3200" dirty="0" smtClean="0"/>
              <a:t>Desvantagens:</a:t>
            </a:r>
          </a:p>
          <a:p>
            <a:pPr lvl="1"/>
            <a:r>
              <a:rPr lang="pt-BR" sz="3200" dirty="0" smtClean="0"/>
              <a:t>Faz com que a solução do problema já esteja amarrada a dispositivos físicos;</a:t>
            </a:r>
          </a:p>
          <a:p>
            <a:pPr lvl="1"/>
            <a:r>
              <a:rPr lang="pt-BR" sz="3200" dirty="0" smtClean="0"/>
              <a:t>Pouca atenção aos dados, não oferecendo recursos para descrevê-los ou representá-los;</a:t>
            </a:r>
          </a:p>
          <a:p>
            <a:pPr lvl="1"/>
            <a:r>
              <a:rPr lang="pt-BR" sz="3200" dirty="0" smtClean="0"/>
              <a:t>Complica-se à medida que o algoritmo cresce.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i="1" dirty="0" smtClean="0"/>
              <a:t>PSEUDOCÓDIGO</a:t>
            </a:r>
            <a:endParaRPr lang="pt-BR" sz="40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Representação de algoritmos rica em detalhes:</a:t>
            </a:r>
          </a:p>
          <a:p>
            <a:pPr lvl="1">
              <a:buNone/>
            </a:pPr>
            <a:r>
              <a:rPr lang="pt-BR" sz="3600" dirty="0" smtClean="0"/>
              <a:t> 	como a definição dos tipos das variáveis usadas no  algoritmo e, por assemelhar-se bastante à forma em que os programas são escritos, encontra muita aceitação.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244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Esta representação é suficientemente geral para permitir que a tradução de um algoritmo nela representado para uma linguagem de programação específica seja praticamente direta.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1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Pseudocódigo – Forma de Representação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3200" b="1" dirty="0" smtClean="0"/>
              <a:t>Algoritmo</a:t>
            </a:r>
            <a:r>
              <a:rPr lang="pt-BR" sz="3200" dirty="0" smtClean="0"/>
              <a:t> &lt;</a:t>
            </a:r>
            <a:r>
              <a:rPr lang="pt-BR" sz="3200" dirty="0" err="1" smtClean="0"/>
              <a:t>nome_do_algoritmo</a:t>
            </a:r>
            <a:r>
              <a:rPr lang="pt-BR" sz="3200" dirty="0" smtClean="0"/>
              <a:t>&gt;</a:t>
            </a:r>
          </a:p>
          <a:p>
            <a:pPr>
              <a:buNone/>
            </a:pPr>
            <a:r>
              <a:rPr lang="pt-BR" sz="3200" dirty="0" smtClean="0"/>
              <a:t>&lt;</a:t>
            </a:r>
            <a:r>
              <a:rPr lang="pt-BR" sz="3200" dirty="0" err="1" smtClean="0"/>
              <a:t>declaração_de_variáveis</a:t>
            </a:r>
            <a:r>
              <a:rPr lang="pt-BR" sz="3200" dirty="0" smtClean="0"/>
              <a:t>&gt;</a:t>
            </a:r>
          </a:p>
          <a:p>
            <a:pPr>
              <a:buNone/>
            </a:pPr>
            <a:r>
              <a:rPr lang="pt-BR" sz="3200" dirty="0" smtClean="0"/>
              <a:t>&lt;</a:t>
            </a:r>
            <a:r>
              <a:rPr lang="pt-BR" sz="3200" dirty="0" err="1" smtClean="0"/>
              <a:t>subalgoritmos</a:t>
            </a:r>
            <a:r>
              <a:rPr lang="pt-BR" sz="3200" dirty="0" smtClean="0"/>
              <a:t>&gt;</a:t>
            </a:r>
          </a:p>
          <a:p>
            <a:pPr>
              <a:buNone/>
            </a:pPr>
            <a:r>
              <a:rPr lang="pt-BR" sz="3200" b="1" dirty="0" smtClean="0"/>
              <a:t>Início</a:t>
            </a:r>
            <a:endParaRPr lang="pt-BR" sz="3200" dirty="0" smtClean="0"/>
          </a:p>
          <a:p>
            <a:pPr>
              <a:buNone/>
            </a:pPr>
            <a:r>
              <a:rPr lang="pt-BR" sz="3200" dirty="0" smtClean="0"/>
              <a:t>	&lt;</a:t>
            </a:r>
            <a:r>
              <a:rPr lang="pt-BR" sz="3200" dirty="0" err="1" smtClean="0"/>
              <a:t>corpo_do_algoritmo</a:t>
            </a:r>
            <a:r>
              <a:rPr lang="pt-BR" sz="3200" dirty="0" smtClean="0"/>
              <a:t>&gt;</a:t>
            </a:r>
          </a:p>
          <a:p>
            <a:pPr>
              <a:buNone/>
            </a:pPr>
            <a:r>
              <a:rPr lang="pt-BR" sz="3200" b="1" dirty="0" smtClean="0"/>
              <a:t>Fim.</a:t>
            </a:r>
            <a:endParaRPr lang="pt-BR" sz="32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Pseudocódigo – Forma de Representação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Algoritmo</a:t>
            </a:r>
            <a:r>
              <a:rPr lang="pt-BR" sz="3600" dirty="0" smtClean="0"/>
              <a:t> é uma palavra que indica o início da definição de um algoritmo em forma de pseudocódigo.</a:t>
            </a:r>
          </a:p>
          <a:p>
            <a:r>
              <a:rPr lang="pt-BR" sz="3600" b="1" dirty="0" smtClean="0"/>
              <a:t>&lt;</a:t>
            </a:r>
            <a:r>
              <a:rPr lang="pt-BR" sz="3600" b="1" dirty="0" err="1" smtClean="0"/>
              <a:t>nome_do_algoritmo</a:t>
            </a:r>
            <a:r>
              <a:rPr lang="pt-BR" sz="3600" b="1" dirty="0" smtClean="0"/>
              <a:t>&gt;</a:t>
            </a:r>
            <a:r>
              <a:rPr lang="pt-BR" sz="3600" dirty="0" smtClean="0"/>
              <a:t> é um nome simbólico dado ao algoritmo com a finalidade de </a:t>
            </a:r>
            <a:r>
              <a:rPr lang="pt-BR" sz="3600" dirty="0" err="1" smtClean="0"/>
              <a:t>distinguí-lo</a:t>
            </a:r>
            <a:r>
              <a:rPr lang="pt-BR" sz="3600" dirty="0" smtClean="0"/>
              <a:t> dos demais.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6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i="1" dirty="0" smtClean="0"/>
              <a:t>DIAGRAMA DE NASSI-SHNEIDERMAN OU DIAGRAMA DE CHAPIN</a:t>
            </a:r>
            <a:endParaRPr lang="pt-BR" sz="40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Também conhecido como diagrama </a:t>
            </a:r>
            <a:r>
              <a:rPr lang="pt-BR" sz="2800" b="1" dirty="0" err="1" smtClean="0"/>
              <a:t>Chapin</a:t>
            </a:r>
            <a:r>
              <a:rPr lang="pt-BR" sz="2800" dirty="0" smtClean="0"/>
              <a:t>, esta ferramenta de representação oferece grande clareza para a representação de </a:t>
            </a:r>
            <a:r>
              <a:rPr lang="pt-BR" sz="2800" dirty="0" err="1" smtClean="0"/>
              <a:t>sequenciação</a:t>
            </a:r>
            <a:r>
              <a:rPr lang="pt-BR" sz="2800" dirty="0" smtClean="0"/>
              <a:t>, seleção e repetição num algoritmo, utilizando-se de uma simbologia própria.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Pseudocódigo – Forma de Representação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>&lt;</a:t>
            </a:r>
            <a:r>
              <a:rPr lang="pt-BR" sz="2800" b="1" dirty="0" err="1" smtClean="0"/>
              <a:t>declaração_de_variáveis</a:t>
            </a:r>
            <a:r>
              <a:rPr lang="pt-BR" sz="2800" b="1" dirty="0" smtClean="0"/>
              <a:t>&gt; </a:t>
            </a:r>
            <a:r>
              <a:rPr lang="pt-BR" sz="2800" dirty="0" smtClean="0"/>
              <a:t> onde são declaradas as variáveis globais usadas no algoritmo principal e, eventualmente, nos </a:t>
            </a:r>
            <a:r>
              <a:rPr lang="pt-BR" sz="2800" dirty="0" err="1" smtClean="0"/>
              <a:t>subalgoritmos</a:t>
            </a:r>
            <a:r>
              <a:rPr lang="pt-BR" sz="2800" dirty="0" smtClean="0"/>
              <a:t>.</a:t>
            </a:r>
          </a:p>
          <a:p>
            <a:r>
              <a:rPr lang="pt-BR" sz="2800" b="1" dirty="0" smtClean="0"/>
              <a:t>&lt;</a:t>
            </a:r>
            <a:r>
              <a:rPr lang="pt-BR" sz="2800" b="1" dirty="0" err="1" smtClean="0"/>
              <a:t>subalgoritmos</a:t>
            </a:r>
            <a:r>
              <a:rPr lang="pt-BR" sz="2800" b="1" dirty="0" smtClean="0"/>
              <a:t>&gt;</a:t>
            </a:r>
            <a:r>
              <a:rPr lang="pt-BR" sz="2800" dirty="0" smtClean="0"/>
              <a:t> onde são definidos os </a:t>
            </a:r>
            <a:r>
              <a:rPr lang="pt-BR" sz="2800" dirty="0" err="1" smtClean="0"/>
              <a:t>subalgoritmos</a:t>
            </a:r>
            <a:r>
              <a:rPr lang="pt-BR" sz="2800" dirty="0" smtClean="0"/>
              <a:t> (funções e </a:t>
            </a:r>
            <a:r>
              <a:rPr lang="pt-BR" sz="2800" dirty="0" err="1" smtClean="0"/>
              <a:t>procedures</a:t>
            </a:r>
            <a:r>
              <a:rPr lang="pt-BR" sz="2800" dirty="0" smtClean="0"/>
              <a:t>)</a:t>
            </a:r>
          </a:p>
          <a:p>
            <a:r>
              <a:rPr lang="pt-BR" sz="2800" b="1" dirty="0" smtClean="0"/>
              <a:t> Início e Fim</a:t>
            </a:r>
            <a:r>
              <a:rPr lang="pt-BR" sz="2800" dirty="0" smtClean="0"/>
              <a:t> as palavras que delimitam o início e o término do conjunto de instruções do corpo do algoritmo.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529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3600" dirty="0" smtClean="0"/>
              <a:t>Algoritmo CALCULA_DOBRO</a:t>
            </a:r>
          </a:p>
          <a:p>
            <a:pPr>
              <a:buNone/>
            </a:pPr>
            <a:r>
              <a:rPr lang="pt-BR" sz="3600" dirty="0" smtClean="0"/>
              <a:t>início</a:t>
            </a:r>
          </a:p>
          <a:p>
            <a:pPr>
              <a:buNone/>
            </a:pPr>
            <a:r>
              <a:rPr lang="pt-BR" sz="3600" dirty="0" smtClean="0"/>
              <a:t>   Leia NUM</a:t>
            </a:r>
          </a:p>
          <a:p>
            <a:pPr>
              <a:buNone/>
            </a:pPr>
            <a:r>
              <a:rPr lang="pt-BR" sz="3600" dirty="0" smtClean="0"/>
              <a:t>   DOBRO </a:t>
            </a:r>
            <a:r>
              <a:rPr lang="pt-BR" sz="3600" dirty="0" smtClean="0">
                <a:sym typeface="Wingdings"/>
              </a:rPr>
              <a:t></a:t>
            </a:r>
            <a:r>
              <a:rPr lang="pt-BR" sz="3600" dirty="0" smtClean="0"/>
              <a:t> 2 * NUM</a:t>
            </a:r>
          </a:p>
          <a:p>
            <a:pPr>
              <a:buNone/>
            </a:pPr>
            <a:r>
              <a:rPr lang="pt-BR" sz="3600" dirty="0" smtClean="0"/>
              <a:t>   Escreva DOBRO</a:t>
            </a:r>
          </a:p>
          <a:p>
            <a:pPr>
              <a:buNone/>
            </a:pPr>
            <a:r>
              <a:rPr lang="pt-BR" sz="3600" dirty="0" smtClean="0"/>
              <a:t>fim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99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 -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3200" dirty="0" smtClean="0"/>
              <a:t>Independência física  da solução (solução lógica apenas);  </a:t>
            </a:r>
          </a:p>
          <a:p>
            <a:pPr lvl="0"/>
            <a:r>
              <a:rPr lang="pt-BR" sz="3200" dirty="0" smtClean="0"/>
              <a:t>Usa o português como base;</a:t>
            </a:r>
          </a:p>
          <a:p>
            <a:pPr lvl="0"/>
            <a:r>
              <a:rPr lang="pt-BR" sz="3200" dirty="0" smtClean="0"/>
              <a:t>Pode-se  definir quais e como os dados vão estar estruturados;</a:t>
            </a:r>
          </a:p>
          <a:p>
            <a:pPr lvl="0"/>
            <a:r>
              <a:rPr lang="pt-BR" sz="3200" dirty="0" smtClean="0"/>
              <a:t>Passagem quase imediata do algoritmo para uma linguagem de programação qualquer.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5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 - 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4000" dirty="0" smtClean="0"/>
              <a:t>Exige a definição de uma  linguagem não real para trabalho;</a:t>
            </a:r>
          </a:p>
          <a:p>
            <a:pPr lvl="0"/>
            <a:r>
              <a:rPr lang="pt-BR" sz="4000" dirty="0" smtClean="0"/>
              <a:t>Não padronizado.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30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Computador “Hipotético” para escrever algoritmo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97496"/>
            <a:ext cx="8229600" cy="426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88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(1)	Dispositivo de entrada (o teclado): </a:t>
            </a:r>
          </a:p>
          <a:p>
            <a:r>
              <a:rPr lang="pt-BR" dirty="0" smtClean="0"/>
              <a:t>É o meio pelo qual os dados que  serão trabalhados pelo algoritmo vão ser introduzidos em nosso computador hipotético;</a:t>
            </a:r>
          </a:p>
          <a:p>
            <a:r>
              <a:rPr lang="pt-BR" dirty="0" smtClean="0"/>
              <a:t>(2)	Unidade Lógica e Aritmética (ULA): </a:t>
            </a:r>
          </a:p>
          <a:p>
            <a:r>
              <a:rPr lang="pt-BR" dirty="0" smtClean="0"/>
              <a:t>Parte responsável pelas operações matemáticas e avaliações lógicas;    </a:t>
            </a:r>
          </a:p>
          <a:p>
            <a:r>
              <a:rPr lang="pt-BR" dirty="0" smtClean="0"/>
              <a:t>(3)	Unidade de Controle: </a:t>
            </a:r>
          </a:p>
          <a:p>
            <a:r>
              <a:rPr lang="pt-BR" dirty="0" smtClean="0"/>
              <a:t>Exerce controle sobre as demais partes do nosso computador. É uma verdadeira gerente que distribui tarefas às outras unidades;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1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(4)	Memória: </a:t>
            </a:r>
          </a:p>
          <a:p>
            <a:r>
              <a:rPr lang="pt-BR" dirty="0" smtClean="0"/>
              <a:t>Guarda o algoritmo a ser executado e os dados a serem utilizados pelo mesmo. Todo dado fornecido ao computador e o resultado de suas operações ficam guardados na memória;</a:t>
            </a:r>
          </a:p>
          <a:p>
            <a:r>
              <a:rPr lang="pt-BR" dirty="0" smtClean="0"/>
              <a:t>(5)	Dispositivo de Saída (vídeo e impressora): </a:t>
            </a:r>
          </a:p>
          <a:p>
            <a:r>
              <a:rPr lang="pt-BR" dirty="0" smtClean="0"/>
              <a:t>É o meio  que  se  dispõe para apresentação dos resultados obtidos.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Funcionamento do Computador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 smtClean="0"/>
              <a:t>Todos os computadores, independentemente dos seus tamanhos, são conceitualmente semelhantes ao esquema da figura anterior (há algumas diferenças, mas não trataremos aqui dos casos especiais).</a:t>
            </a:r>
          </a:p>
          <a:p>
            <a:r>
              <a:rPr lang="pt-BR" sz="3200" dirty="0" smtClean="0"/>
              <a:t>Resumidamente, podemos afirmar que existem 4 (quatro) operações básicas que qualquer computador pode executar: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80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Funcionamento do Computador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pt-BR" sz="3200" b="1" dirty="0" smtClean="0"/>
              <a:t>operações de entrada e saída:</a:t>
            </a:r>
            <a:r>
              <a:rPr lang="pt-BR" sz="3200" dirty="0" smtClean="0"/>
              <a:t> ler dados do teclado e escrever dados na tela são exemplos destas operações. Elas servem para introduzir dados na memória do nosso computador e exibir dados que já estejam lá armazenados;</a:t>
            </a:r>
          </a:p>
          <a:p>
            <a:pPr lvl="0"/>
            <a:r>
              <a:rPr lang="pt-BR" sz="3200" b="1" dirty="0" smtClean="0"/>
              <a:t>operações aritméticas:</a:t>
            </a:r>
            <a:r>
              <a:rPr lang="pt-BR" sz="3200" dirty="0" smtClean="0"/>
              <a:t> são utilizadas na realização de operações matemáticas (adição, subtração, multiplicação e divisão);</a:t>
            </a:r>
          </a:p>
          <a:p>
            <a:r>
              <a:rPr lang="pt-BR" dirty="0" smtClean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6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Funcionamento do Computador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800" b="1" dirty="0" smtClean="0"/>
              <a:t>operações lógicas e relacionais:</a:t>
            </a:r>
            <a:r>
              <a:rPr lang="pt-BR" sz="2800" dirty="0" smtClean="0"/>
              <a:t> têm aplicabilidade em comparações, testes de condições lógicas (2 &gt; 6 ?  X = Y ?);</a:t>
            </a:r>
          </a:p>
          <a:p>
            <a:pPr lvl="0"/>
            <a:r>
              <a:rPr lang="pt-BR" sz="2800" b="1" dirty="0" smtClean="0"/>
              <a:t>movimentação de dados entre os vários componentes:</a:t>
            </a:r>
            <a:r>
              <a:rPr lang="pt-BR" sz="2800" dirty="0" smtClean="0"/>
              <a:t> as operações  aritméticas são executadas na Unidade Lógica e Aritmética, necessitando da transferência dos dados para essa unidade e da volta do resultado final para ser guardado na memória.  </a:t>
            </a:r>
            <a:r>
              <a:rPr lang="pt-BR" dirty="0" smtClean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8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i="1" dirty="0" smtClean="0"/>
              <a:t>DIAGRAMA DE NASSI-SHNEIDERMAN OU DIAGRAMA DE CHAPIN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A idéia básica deste diagrama é representar as ações de um algoritmo dentro de um único retângulo, subdividido-o em retângulos menores, que representam os diferentes blocos de seqüência de ações do algoritmo. </a:t>
            </a:r>
          </a:p>
          <a:p>
            <a:r>
              <a:rPr lang="pt-BR" sz="3200" dirty="0" smtClean="0"/>
              <a:t>Seleção e repetição também são representadas de forma gráfica, dentro dos retângulos.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Resolvendo 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Suponha que queiramos resolver o seguinte problema: a partir de dois números que serão informados calcular a adição dos mesmos. Se você fosse encarregado de efetuar essa tarefa, seria bem provável que utilizasse os passos a seguir:</a:t>
            </a:r>
          </a:p>
          <a:p>
            <a:endParaRPr lang="pt-BR" dirty="0" smtClean="0"/>
          </a:p>
          <a:p>
            <a:pPr lvl="0"/>
            <a:r>
              <a:rPr lang="pt-BR" dirty="0" smtClean="0"/>
              <a:t>saber quais são os números;</a:t>
            </a:r>
          </a:p>
          <a:p>
            <a:pPr lvl="0"/>
            <a:r>
              <a:rPr lang="pt-BR" dirty="0" smtClean="0"/>
              <a:t>calcular a soma dos números;</a:t>
            </a:r>
          </a:p>
          <a:p>
            <a:pPr lvl="0"/>
            <a:r>
              <a:rPr lang="pt-BR" dirty="0" smtClean="0"/>
              <a:t>responder à questão com o valor do resultado.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08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Resolvendo 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Vejamos como seria resolvido esse mesmo problema em termos das operações básicas citadas anteriormente:</a:t>
            </a:r>
          </a:p>
          <a:p>
            <a:r>
              <a:rPr lang="pt-BR" dirty="0" smtClean="0"/>
              <a:t>a)	operação de entrada de dados dos números ;</a:t>
            </a:r>
          </a:p>
          <a:p>
            <a:r>
              <a:rPr lang="pt-BR" dirty="0" smtClean="0"/>
              <a:t>b1)	movimento do valor dos números entre a memória e a ULA;</a:t>
            </a:r>
          </a:p>
          <a:p>
            <a:r>
              <a:rPr lang="pt-BR" dirty="0" smtClean="0"/>
              <a:t>b2)	operação aritmética de somar os 2 números;</a:t>
            </a:r>
          </a:p>
          <a:p>
            <a:r>
              <a:rPr lang="pt-BR" dirty="0" smtClean="0"/>
              <a:t>b3)	movimentação do resultado da ULA para guardar na memória;</a:t>
            </a:r>
          </a:p>
          <a:p>
            <a:r>
              <a:rPr lang="pt-BR" dirty="0" smtClean="0"/>
              <a:t>c)	operação de saída do resultado, que está guardado na memória, para o dispositivo de saída desejado.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4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Resolvendo 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Deve-se salientar que os passos b1 e b3, normalmente, ficam embutidos na operação matemática, não sendo explicitados.</a:t>
            </a:r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Em resumo, pode-se dizer que escrever algoritmos ou, em última análise, programar, consiste em dividir qualquer problema em muitos pequenos </a:t>
            </a:r>
            <a:r>
              <a:rPr lang="pt-BR" b="1" dirty="0" smtClean="0"/>
              <a:t>passos</a:t>
            </a:r>
            <a:r>
              <a:rPr lang="pt-BR" dirty="0" smtClean="0"/>
              <a:t>, usando uma ou mais das quatro operações básicas citadas.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32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Resolvendo 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Esses passos que compõem o algoritmo são denominados de </a:t>
            </a:r>
            <a:r>
              <a:rPr lang="pt-BR" sz="3200" b="1" dirty="0" smtClean="0"/>
              <a:t>comandos</a:t>
            </a:r>
            <a:r>
              <a:rPr lang="pt-BR" sz="3200" dirty="0" smtClean="0"/>
              <a:t>. Os comandos de uma linguagem de programação podem estar mais próximos da máquina (linguagens de baixo nível) ou serem mais facilmente entendidos pelo homem (linguagens de alto nível).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603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Resolvendo 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seqüência de operações básicas, dada anteriormente, para resolver o problema de adicionar dois números, está em uma linguagem de baixo nível para o nosso computador hipotético. Em uma linguagem de alto nível teríamos um resultado assim:</a:t>
            </a:r>
          </a:p>
          <a:p>
            <a:pPr>
              <a:buNone/>
            </a:pPr>
            <a:endParaRPr lang="pt-BR" dirty="0" smtClean="0"/>
          </a:p>
          <a:p>
            <a:pPr lvl="3">
              <a:buNone/>
            </a:pPr>
            <a:r>
              <a:rPr lang="pt-BR" sz="3200" dirty="0" smtClean="0"/>
              <a:t>Leia X,Y</a:t>
            </a:r>
          </a:p>
          <a:p>
            <a:pPr lvl="3">
              <a:buNone/>
            </a:pPr>
            <a:r>
              <a:rPr lang="pt-BR" sz="3200" dirty="0" smtClean="0"/>
              <a:t>SOMA </a:t>
            </a:r>
            <a:r>
              <a:rPr lang="pt-BR" sz="3200" dirty="0" smtClean="0">
                <a:sym typeface="Wingdings"/>
              </a:rPr>
              <a:t></a:t>
            </a:r>
            <a:r>
              <a:rPr lang="pt-BR" sz="3200" dirty="0" smtClean="0"/>
              <a:t> X + Y</a:t>
            </a:r>
          </a:p>
          <a:p>
            <a:pPr lvl="3">
              <a:buNone/>
            </a:pPr>
            <a:r>
              <a:rPr lang="pt-BR" sz="3200" dirty="0" smtClean="0"/>
              <a:t>Escreva SOMA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303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dos Algoritmos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/>
              <a:t>Sequenciação</a:t>
            </a:r>
            <a:endParaRPr lang="pt-BR" sz="3600" dirty="0" smtClean="0"/>
          </a:p>
          <a:p>
            <a:r>
              <a:rPr lang="pt-BR" sz="3600" dirty="0" smtClean="0"/>
              <a:t>Decisão ou Seleção</a:t>
            </a:r>
          </a:p>
          <a:p>
            <a:r>
              <a:rPr lang="pt-BR" sz="3600" dirty="0" smtClean="0"/>
              <a:t>Repetição ou Interação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153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A utilização combinada dessas 3 estruturas descritas vai permitir expressar, usando qualquer que seja a ferramenta, a solução para uma gama muito grande de problemas. Todas as linguagens de programação oferecem representantes dessas estruturas.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1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Todo o trabalho realizado por um computador é baseado na manipulação das dados contidas em sua memória. </a:t>
            </a:r>
            <a:r>
              <a:rPr lang="pt-BR" sz="3200" i="1" dirty="0" smtClean="0"/>
              <a:t>Grosso modo</a:t>
            </a:r>
            <a:r>
              <a:rPr lang="pt-BR" sz="3200" dirty="0" smtClean="0"/>
              <a:t>, estas informações podem ser classificadas em dois tipos:</a:t>
            </a:r>
          </a:p>
          <a:p>
            <a:pPr lvl="1"/>
            <a:r>
              <a:rPr lang="pt-BR" sz="3200" dirty="0" smtClean="0"/>
              <a:t>Instruções</a:t>
            </a:r>
          </a:p>
          <a:p>
            <a:pPr lvl="1"/>
            <a:r>
              <a:rPr lang="pt-BR" sz="3200" dirty="0" smtClean="0"/>
              <a:t>Dados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733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As </a:t>
            </a:r>
            <a:r>
              <a:rPr lang="pt-BR" sz="3200" b="1" dirty="0" smtClean="0"/>
              <a:t>instruções</a:t>
            </a:r>
            <a:r>
              <a:rPr lang="pt-BR" sz="3200" dirty="0" smtClean="0"/>
              <a:t>, que comandam o funcionamento da máquina e determinam a maneira como devem ser tratados os dados. </a:t>
            </a:r>
          </a:p>
          <a:p>
            <a:r>
              <a:rPr lang="pt-BR" sz="3200" dirty="0" smtClean="0"/>
              <a:t>Os </a:t>
            </a:r>
            <a:r>
              <a:rPr lang="pt-BR" sz="3200" b="1" dirty="0" smtClean="0"/>
              <a:t>dados</a:t>
            </a:r>
            <a:r>
              <a:rPr lang="pt-BR" sz="3200" dirty="0" smtClean="0"/>
              <a:t> propriamente ditos, que correspondem à porção “de dados” a serem processadas pelo computador e transformados em informação.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622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A maior parte das pessoas não ligadas à área de informática ignora o potencial dos computadores e imagina que eles são capazes de tratar apenas com dados numéricos. Na realidade a capacidade dos mesmos se estende a outros tipos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79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i="1" dirty="0" smtClean="0"/>
              <a:t>DIAGRAMA DE NASSI-SHNEIDERMAN OU DIAGRAMA DE CHAPIN</a:t>
            </a:r>
            <a:endParaRPr lang="pt-BR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357430"/>
            <a:ext cx="7305586" cy="394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O nosso objetivo é justamente o de classificar os dados de acordo com o tipo de informação contida neles. A </a:t>
            </a:r>
            <a:r>
              <a:rPr lang="pt-BR" sz="3200" smtClean="0"/>
              <a:t>classificação apresentada </a:t>
            </a:r>
            <a:r>
              <a:rPr lang="pt-BR" sz="3200" dirty="0" smtClean="0"/>
              <a:t>não se aplica a nenhuma linguagem de programação específica; pelo contrário, ela sintetiza os padrões utilizados na maioria das linguagens.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402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Numéricos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Antes de apresentar formalmente os tipos de dados numéricos, é conveniente recordar alguns conceitos básicos relacionados à teoria dos números e conjuntos.</a:t>
            </a:r>
          </a:p>
          <a:p>
            <a:r>
              <a:rPr lang="pt-BR" sz="3200" dirty="0" smtClean="0"/>
              <a:t>O conjunto dos números </a:t>
            </a:r>
            <a:r>
              <a:rPr lang="pt-BR" sz="3200" b="1" dirty="0" smtClean="0"/>
              <a:t>naturais </a:t>
            </a:r>
            <a:r>
              <a:rPr lang="pt-BR" sz="3200" dirty="0" smtClean="0"/>
              <a:t>é representado por </a:t>
            </a:r>
            <a:r>
              <a:rPr lang="pt-BR" sz="3200" b="1" dirty="0" smtClean="0"/>
              <a:t>N</a:t>
            </a:r>
            <a:r>
              <a:rPr lang="pt-BR" sz="3200" dirty="0" smtClean="0"/>
              <a:t> e é dado por: </a:t>
            </a:r>
            <a:r>
              <a:rPr lang="pt-BR" sz="3200" b="1" dirty="0" smtClean="0"/>
              <a:t>N = </a:t>
            </a:r>
            <a:r>
              <a:rPr lang="pt-BR" sz="3200" dirty="0" smtClean="0"/>
              <a:t>{1,2,3,4, ...}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51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Numéricos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Algumas correntes de matemáticos teóricos convencionam que o número </a:t>
            </a:r>
            <a:r>
              <a:rPr lang="pt-BR" sz="3200" b="1" dirty="0" smtClean="0"/>
              <a:t>0</a:t>
            </a:r>
            <a:r>
              <a:rPr lang="pt-BR" sz="3200" dirty="0" smtClean="0"/>
              <a:t> está contido neste conjunto; contudo, não convém perder tempo em tais discussões filosóficas, uma vez que isto não influenciará de forma alguma este estudo.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21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Numéricos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Na seqüência, encontramos o conjunto dos números </a:t>
            </a:r>
            <a:r>
              <a:rPr lang="pt-BR" sz="3200" b="1" dirty="0" smtClean="0"/>
              <a:t>inteiros:</a:t>
            </a:r>
            <a:endParaRPr lang="pt-BR" sz="3200" dirty="0" smtClean="0"/>
          </a:p>
          <a:p>
            <a:pPr>
              <a:buNone/>
            </a:pPr>
            <a:r>
              <a:rPr lang="pt-BR" sz="3200" b="1" dirty="0" smtClean="0"/>
              <a:t>Z = </a:t>
            </a:r>
            <a:r>
              <a:rPr lang="pt-BR" sz="3200" dirty="0" smtClean="0"/>
              <a:t>{..., -3,-2,-1,0,1,2,3,...}</a:t>
            </a:r>
          </a:p>
          <a:p>
            <a:r>
              <a:rPr lang="pt-BR" sz="3200" dirty="0" smtClean="0"/>
              <a:t>O conjunto </a:t>
            </a:r>
            <a:r>
              <a:rPr lang="pt-BR" sz="3200" b="1" dirty="0" smtClean="0"/>
              <a:t>Z</a:t>
            </a:r>
            <a:r>
              <a:rPr lang="pt-BR" sz="3200" dirty="0" smtClean="0"/>
              <a:t> contém todos os elementos de </a:t>
            </a:r>
            <a:r>
              <a:rPr lang="pt-BR" sz="3200" b="1" dirty="0" smtClean="0"/>
              <a:t>N</a:t>
            </a:r>
            <a:r>
              <a:rPr lang="pt-BR" sz="3200" dirty="0" smtClean="0"/>
              <a:t>, bem como alguns números que não pertencem a </a:t>
            </a:r>
            <a:r>
              <a:rPr lang="pt-BR" sz="3200" b="1" dirty="0" smtClean="0"/>
              <a:t>N</a:t>
            </a:r>
            <a:r>
              <a:rPr lang="pt-BR" sz="3200" dirty="0" smtClean="0"/>
              <a:t> (os números negativos e o zero). Portanto, dizemos que </a:t>
            </a:r>
            <a:r>
              <a:rPr lang="pt-BR" sz="3200" b="1" dirty="0" smtClean="0"/>
              <a:t>N</a:t>
            </a:r>
            <a:r>
              <a:rPr lang="pt-BR" sz="3200" dirty="0" smtClean="0"/>
              <a:t> está contido em </a:t>
            </a:r>
            <a:r>
              <a:rPr lang="pt-BR" sz="3200" b="1" dirty="0" smtClean="0"/>
              <a:t>Z</a:t>
            </a:r>
            <a:r>
              <a:rPr lang="pt-BR" sz="3200" dirty="0" smtClean="0"/>
              <a:t>, ou então, que </a:t>
            </a:r>
            <a:r>
              <a:rPr lang="pt-BR" sz="3200" b="1" dirty="0" smtClean="0"/>
              <a:t>Z</a:t>
            </a:r>
            <a:r>
              <a:rPr lang="pt-BR" sz="3200" dirty="0" smtClean="0"/>
              <a:t> contém </a:t>
            </a:r>
            <a:r>
              <a:rPr lang="pt-BR" sz="3200" b="1" dirty="0" smtClean="0"/>
              <a:t>N</a:t>
            </a:r>
            <a:r>
              <a:rPr lang="pt-BR" sz="3200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91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qualquer momento durante a execução de qualquer tipo de programa os computadores estão manipulando informações representadas pelos diferentes tipos de dados. Para que não se “esqueça” das informações, o computador precisa guardá-las em sua memória.</a:t>
            </a:r>
          </a:p>
          <a:p>
            <a:r>
              <a:rPr lang="pt-BR" sz="2800" dirty="0" smtClean="0"/>
              <a:t>Antes de começarmos a definir as operações básicas de nossa linguagem algorítmica, é importante que conheçamos o conceito de </a:t>
            </a:r>
            <a:r>
              <a:rPr lang="pt-BR" sz="2800" i="1" dirty="0" smtClean="0"/>
              <a:t>variável</a:t>
            </a:r>
            <a:r>
              <a:rPr lang="pt-BR" sz="2800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56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Sabe-se da Matemática que uma variável é a representação simbólica dos elementos de um certo conjunto.</a:t>
            </a:r>
          </a:p>
          <a:p>
            <a:r>
              <a:rPr lang="pt-BR" dirty="0" smtClean="0"/>
              <a:t>Nos algoritmos destinados a resolver um problema no computador, </a:t>
            </a:r>
            <a:r>
              <a:rPr lang="pt-BR" b="1" i="1" dirty="0" smtClean="0"/>
              <a:t>a cada variável corresponde uma posição de memória, cujo conteúdo pode variar ao longo do tempo durante a execução de um algoritmo</a:t>
            </a:r>
            <a:r>
              <a:rPr lang="pt-BR" dirty="0" smtClean="0"/>
              <a:t>. Embora a variável possa assumir diferentes valores, ela só pode armazenar um valor a cada instante.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Toda variável é identificada por um nome ou identificador</a:t>
            </a:r>
          </a:p>
          <a:p>
            <a:r>
              <a:rPr lang="pt-BR" dirty="0" smtClean="0"/>
              <a:t>É importante que nunca usemos uma palavra reservada, isto é, que faça parte da linguagem algorítmica, como um identificador, pois poderá causar ambigüidade no entendimento do algoritmo</a:t>
            </a:r>
          </a:p>
          <a:p>
            <a:r>
              <a:rPr lang="pt-BR" dirty="0" smtClean="0"/>
              <a:t>Basicamente, uma variável possui três atributos: um </a:t>
            </a:r>
            <a:r>
              <a:rPr lang="pt-BR" b="1" dirty="0" smtClean="0"/>
              <a:t>nome</a:t>
            </a:r>
            <a:r>
              <a:rPr lang="pt-BR" dirty="0" smtClean="0"/>
              <a:t>, um </a:t>
            </a:r>
            <a:r>
              <a:rPr lang="pt-BR" b="1" dirty="0" smtClean="0"/>
              <a:t>tipo de dado</a:t>
            </a:r>
            <a:r>
              <a:rPr lang="pt-BR" dirty="0" smtClean="0"/>
              <a:t> associado à mesma e a </a:t>
            </a:r>
            <a:r>
              <a:rPr lang="pt-BR" b="1" dirty="0" smtClean="0"/>
              <a:t>informação</a:t>
            </a:r>
            <a:r>
              <a:rPr lang="pt-BR" dirty="0" smtClean="0"/>
              <a:t> por ela guardada.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1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Toda variável possui um nome que tem a função de diferenciá-la das demais. Cada linguagem de programação estabelece suas próprias regras de formação de nomes de variáveis.</a:t>
            </a:r>
          </a:p>
          <a:p>
            <a:r>
              <a:rPr lang="pt-BR" dirty="0" smtClean="0"/>
              <a:t>A maioria das linguagens segue esta regra:</a:t>
            </a:r>
          </a:p>
          <a:p>
            <a:r>
              <a:rPr lang="pt-BR" dirty="0" smtClean="0"/>
              <a:t>- um nome de variável deve necessariamente começar com uma letra;</a:t>
            </a:r>
          </a:p>
          <a:p>
            <a:r>
              <a:rPr lang="pt-BR" dirty="0" smtClean="0"/>
              <a:t>- um nome de variável não deve conter nenhum símbolo especial, exceto a sublinha(_).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4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Obviamente é interessante adotar nomes de variáveis relacionados às funções que serão exercidas pelas mesmas dentro de um programa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4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– 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Resumindo, o conceito de variável foi criado para facilitar a vida dos programadores, permitindo acessar informações na memória dos computadores por meio de um nome, em vez de endereço de uma célula de memória.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32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i="1" dirty="0" smtClean="0"/>
              <a:t>DIAGRAMA DE NASSI-SHNEIDERMAN OU DIAGRAMA DE CHAPIN</a:t>
            </a:r>
            <a:endParaRPr lang="pt-BR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983911"/>
            <a:ext cx="6119832" cy="454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Nomes das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nome de variável deve necessariamente começar com uma letra;</a:t>
            </a:r>
          </a:p>
          <a:p>
            <a:r>
              <a:rPr lang="pt-BR" dirty="0" smtClean="0"/>
              <a:t>Um nome de variável não deve conter nenhum símbolo especial, exceto a sublinha(_).  </a:t>
            </a:r>
          </a:p>
          <a:p>
            <a:r>
              <a:rPr lang="pt-BR" dirty="0" smtClean="0"/>
              <a:t>Obviamente é interessante adotar nomes de variáveis </a:t>
            </a:r>
            <a:r>
              <a:rPr lang="pt-BR" b="1" dirty="0" smtClean="0"/>
              <a:t>relacionados</a:t>
            </a:r>
            <a:r>
              <a:rPr lang="pt-BR" dirty="0" smtClean="0"/>
              <a:t> às funções que serão exercidas pelas mesmas dentro de um programa.</a:t>
            </a:r>
          </a:p>
          <a:p>
            <a:pPr lvl="1"/>
            <a:r>
              <a:rPr lang="pt-BR" dirty="0" smtClean="0"/>
              <a:t>Exemplo: armazenamento de salário do funcionário:</a:t>
            </a:r>
          </a:p>
          <a:p>
            <a:pPr lvl="2"/>
            <a:r>
              <a:rPr lang="pt-BR" dirty="0" smtClean="0"/>
              <a:t>SA; 		</a:t>
            </a:r>
            <a:r>
              <a:rPr lang="pt-BR" dirty="0" err="1" smtClean="0"/>
              <a:t>SalAtua</a:t>
            </a:r>
            <a:r>
              <a:rPr lang="pt-BR" dirty="0" smtClean="0"/>
              <a:t>;		</a:t>
            </a:r>
            <a:r>
              <a:rPr lang="pt-BR" dirty="0" err="1" smtClean="0"/>
              <a:t>SAtual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2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– 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Na nossa linguagem algorítmica, vamos admitir que nossas variáveis poderão armazenar valores numéricos ou alfanuméricos (strings).</a:t>
            </a:r>
          </a:p>
          <a:p>
            <a:r>
              <a:rPr lang="pt-BR" sz="3200" dirty="0" smtClean="0"/>
              <a:t>Agora que sabemos o que é uma variável, vamos às definições das operações básicas de nossa linguagem algorítmica.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0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Exercícios – Elabore o Fluxograma e o Pseudocódigo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pt-BR" sz="5400" dirty="0" smtClean="0"/>
              <a:t>1) Efetuar </a:t>
            </a:r>
            <a:r>
              <a:rPr lang="pt-BR" sz="5400" dirty="0"/>
              <a:t>a soma dos números 5 e 10.</a:t>
            </a:r>
          </a:p>
          <a:p>
            <a:pPr marL="0" indent="0">
              <a:buNone/>
            </a:pPr>
            <a:r>
              <a:rPr lang="pt-BR" sz="5400" dirty="0"/>
              <a:t> </a:t>
            </a:r>
          </a:p>
          <a:p>
            <a:pPr marL="0" lvl="0" indent="0">
              <a:buNone/>
            </a:pPr>
            <a:r>
              <a:rPr lang="pt-BR" sz="5400" dirty="0" smtClean="0"/>
              <a:t>2) Efetuar </a:t>
            </a:r>
            <a:r>
              <a:rPr lang="pt-BR" sz="5400" dirty="0"/>
              <a:t>a soma de três números digitados pelo usuário.</a:t>
            </a:r>
          </a:p>
          <a:p>
            <a:pPr marL="0" indent="0">
              <a:buNone/>
            </a:pPr>
            <a:r>
              <a:rPr lang="pt-BR" sz="5400" dirty="0"/>
              <a:t> </a:t>
            </a:r>
          </a:p>
          <a:p>
            <a:pPr marL="0" indent="0">
              <a:buNone/>
            </a:pP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2822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- Continuação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 sz="4400" dirty="0" smtClean="0"/>
              <a:t>3) Efetuar </a:t>
            </a:r>
            <a:r>
              <a:rPr lang="pt-BR" sz="4400" dirty="0"/>
              <a:t>a multiplicação de dois números digitados pelo usuário.</a:t>
            </a:r>
          </a:p>
          <a:p>
            <a:pPr marL="0" indent="0">
              <a:buNone/>
            </a:pPr>
            <a:endParaRPr lang="pt-BR" sz="4400" dirty="0"/>
          </a:p>
          <a:p>
            <a:pPr marL="0" lvl="0" indent="0">
              <a:buNone/>
            </a:pPr>
            <a:r>
              <a:rPr lang="pt-BR" sz="4400" dirty="0" smtClean="0"/>
              <a:t>4)Apresente </a:t>
            </a:r>
            <a:r>
              <a:rPr lang="pt-BR" sz="4400" dirty="0"/>
              <a:t>para o usuário a seguinte mensagem “Fatec - Jahu”.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212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- Continuação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pt-BR" sz="4400" dirty="0" smtClean="0"/>
              <a:t>5) </a:t>
            </a:r>
            <a:r>
              <a:rPr lang="pt-BR" sz="4400" dirty="0"/>
              <a:t>Calcular o aumento que será dado a um funcionário, obtendo do usuário as seguintes dados: salário atual e a porcentagem de aumento.  Apresentar o novo valor do salário e, o valor do aumento.</a:t>
            </a:r>
          </a:p>
          <a:p>
            <a:pPr marL="0" indent="0">
              <a:buNone/>
            </a:pPr>
            <a:r>
              <a:rPr lang="pt-BR" sz="4400" dirty="0"/>
              <a:t> </a:t>
            </a:r>
          </a:p>
          <a:p>
            <a:pPr marL="0" lvl="0" indent="0">
              <a:buNone/>
            </a:pPr>
            <a:r>
              <a:rPr lang="pt-BR" sz="4400" dirty="0" smtClean="0"/>
              <a:t>6) Converter </a:t>
            </a:r>
            <a:r>
              <a:rPr lang="pt-BR" sz="4400" dirty="0"/>
              <a:t>uma quantidade de horas digitadas pelo usuário em minutos.</a:t>
            </a:r>
          </a:p>
          <a:p>
            <a:r>
              <a:rPr lang="pt-BR" sz="4400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4443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- Continuação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pt-BR" sz="5100" dirty="0" smtClean="0"/>
              <a:t>7) Converter </a:t>
            </a:r>
            <a:r>
              <a:rPr lang="pt-BR" sz="5100" dirty="0"/>
              <a:t>um valor digitado pelo usuário de quilômetros em metros</a:t>
            </a:r>
          </a:p>
          <a:p>
            <a:pPr marL="0" indent="0">
              <a:buNone/>
            </a:pPr>
            <a:r>
              <a:rPr lang="pt-BR" sz="5100" dirty="0"/>
              <a:t> </a:t>
            </a:r>
            <a:endParaRPr lang="pt-BR" sz="5100" dirty="0" smtClean="0"/>
          </a:p>
          <a:p>
            <a:pPr marL="0" lvl="0" indent="0">
              <a:buNone/>
            </a:pPr>
            <a:r>
              <a:rPr lang="pt-BR" sz="5100" dirty="0" smtClean="0"/>
              <a:t>8) Calcular o salário líquido do funcionário sabendo que o salário líquido é constituído pelo salário bruto mais o valor das horas adicionais e, subtraindo 8% de INSS. Apresentar o salário líquido.</a:t>
            </a:r>
            <a:r>
              <a:rPr lang="pt-BR" sz="5100" dirty="0"/>
              <a:t> 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106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- Continuação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pt-BR" sz="3200" dirty="0" smtClean="0"/>
              <a:t>9) Calcular </a:t>
            </a:r>
            <a:r>
              <a:rPr lang="pt-BR" sz="3200" dirty="0"/>
              <a:t>o valor a ser pago de energia elétrica sabendo-se que o valor a pagar por quilowatt é de 0,12, apresentar o valor total a ser pago pelo usuário acrescido de 18% de ICMS.</a:t>
            </a:r>
          </a:p>
          <a:p>
            <a:pPr marL="0" indent="0">
              <a:buNone/>
            </a:pPr>
            <a:r>
              <a:rPr lang="pt-BR" sz="3200" dirty="0"/>
              <a:t> </a:t>
            </a:r>
          </a:p>
          <a:p>
            <a:pPr marL="0" lvl="0" indent="0">
              <a:buNone/>
            </a:pPr>
            <a:r>
              <a:rPr lang="pt-BR" sz="3200" dirty="0" smtClean="0"/>
              <a:t>10) Calcular </a:t>
            </a:r>
            <a:r>
              <a:rPr lang="pt-BR" sz="3200" dirty="0"/>
              <a:t>a média de combustível gasto pelo usuário, sendo informado pelo usuário a quantidade de quilômetros rodados e a quantidade de combustível consumido.</a:t>
            </a:r>
          </a:p>
          <a:p>
            <a:r>
              <a:rPr lang="pt-BR" dirty="0"/>
              <a:t> 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148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i="1" dirty="0" smtClean="0"/>
              <a:t>DIAGRAMA DE NASSI-SHNEIDERMAN OU DIAGRAMA DE CHAPIN</a:t>
            </a:r>
            <a:endParaRPr lang="pt-BR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835012"/>
            <a:ext cx="4105282" cy="474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i="1" dirty="0" smtClean="0"/>
              <a:t>DIAGRAMA DE NASSI-SHNEIDERMAN OU DIAGRAMA DE CHAPIN</a:t>
            </a:r>
            <a:endParaRPr lang="pt-BR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819629"/>
            <a:ext cx="5005393" cy="479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i="1" dirty="0" smtClean="0"/>
              <a:t>DIAGRAMA DE NASSI-SHNEIDERMAN OU DIAGRAMA DE CHAPIN</a:t>
            </a:r>
            <a:endParaRPr lang="pt-BR" sz="4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2285992"/>
            <a:ext cx="821537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200" dirty="0" smtClean="0"/>
              <a:t> Embora os diagramas </a:t>
            </a:r>
            <a:r>
              <a:rPr lang="pt-BR" sz="3200" dirty="0" err="1" smtClean="0"/>
              <a:t>Chapin</a:t>
            </a:r>
            <a:r>
              <a:rPr lang="pt-BR" sz="3200" dirty="0" smtClean="0"/>
              <a:t> ofereçam uma representação muito clara do algoritmo, </a:t>
            </a:r>
            <a:r>
              <a:rPr lang="pt-BR" sz="3200" b="1" dirty="0" smtClean="0"/>
              <a:t>à medida que os algoritmos vão se tornando mais complexos, fica difícil realizar os desenhos necessários numa única página, prejudicando a sua visualização.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 Convencional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representação gráfica de algoritmos onde formas geométricas diferentes implicam ações (instruções, comandos) distintos. </a:t>
            </a:r>
          </a:p>
          <a:p>
            <a:r>
              <a:rPr lang="pt-BR" dirty="0" smtClean="0"/>
              <a:t>Tal propriedade facilita o entendimento das idéias contidas nos algoritmos e justifica sua popularidade.</a:t>
            </a:r>
          </a:p>
          <a:p>
            <a:r>
              <a:rPr lang="pt-BR" dirty="0" smtClean="0"/>
              <a:t>Forma </a:t>
            </a:r>
            <a:r>
              <a:rPr lang="pt-BR" b="1" dirty="0" smtClean="0"/>
              <a:t>intermediária</a:t>
            </a:r>
            <a:r>
              <a:rPr lang="pt-BR" dirty="0" smtClean="0"/>
              <a:t> entre a descrição narrativa e o pseudocódigo. </a:t>
            </a:r>
          </a:p>
          <a:p>
            <a:r>
              <a:rPr lang="pt-BR" dirty="0" smtClean="0"/>
              <a:t>É menos imprecisa e não se preocupa com detalhes de implementação como os tipos de </a:t>
            </a:r>
            <a:r>
              <a:rPr lang="pt-BR" b="1" dirty="0" smtClean="0"/>
              <a:t>variáveis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1998</Words>
  <Application>Microsoft Office PowerPoint</Application>
  <PresentationFormat>Apresentação na tela (4:3)</PresentationFormat>
  <Paragraphs>203</Paragraphs>
  <Slides>56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57" baseType="lpstr">
      <vt:lpstr>Fluxo</vt:lpstr>
      <vt:lpstr>Aula 2 - Algoritmos</vt:lpstr>
      <vt:lpstr>DIAGRAMA DE NASSI-SHNEIDERMAN OU DIAGRAMA DE CHAPIN</vt:lpstr>
      <vt:lpstr>DIAGRAMA DE NASSI-SHNEIDERMAN OU DIAGRAMA DE CHAPIN</vt:lpstr>
      <vt:lpstr>DIAGRAMA DE NASSI-SHNEIDERMAN OU DIAGRAMA DE CHAPIN</vt:lpstr>
      <vt:lpstr>DIAGRAMA DE NASSI-SHNEIDERMAN OU DIAGRAMA DE CHAPIN</vt:lpstr>
      <vt:lpstr>DIAGRAMA DE NASSI-SHNEIDERMAN OU DIAGRAMA DE CHAPIN</vt:lpstr>
      <vt:lpstr>DIAGRAMA DE NASSI-SHNEIDERMAN OU DIAGRAMA DE CHAPIN</vt:lpstr>
      <vt:lpstr>DIAGRAMA DE NASSI-SHNEIDERMAN OU DIAGRAMA DE CHAPIN</vt:lpstr>
      <vt:lpstr>Fluxograma Convencional</vt:lpstr>
      <vt:lpstr>Fluxograma Convencional</vt:lpstr>
      <vt:lpstr>Fluxograma Convencional</vt:lpstr>
      <vt:lpstr>Fluxograma Convencional – Figuras Representativas</vt:lpstr>
      <vt:lpstr>Fluxograma Convencional - Exemplo</vt:lpstr>
      <vt:lpstr>Fluxograma Convencional</vt:lpstr>
      <vt:lpstr>Fluxograma Convencional</vt:lpstr>
      <vt:lpstr>PSEUDOCÓDIGO</vt:lpstr>
      <vt:lpstr>Pseudocódigo </vt:lpstr>
      <vt:lpstr>Pseudocódigo – Forma de Representação</vt:lpstr>
      <vt:lpstr>Pseudocódigo – Forma de Representação</vt:lpstr>
      <vt:lpstr>Pseudocódigo – Forma de Representação</vt:lpstr>
      <vt:lpstr>Pseudocódigo - Exemplo</vt:lpstr>
      <vt:lpstr>Pseudocódigo - Vantagens</vt:lpstr>
      <vt:lpstr>Pseudocódigo - Desvantagens</vt:lpstr>
      <vt:lpstr>Computador “Hipotético” para escrever algoritmo</vt:lpstr>
      <vt:lpstr>Considerações</vt:lpstr>
      <vt:lpstr>Considerações</vt:lpstr>
      <vt:lpstr>Funcionamento do Computador</vt:lpstr>
      <vt:lpstr>Funcionamento do Computador</vt:lpstr>
      <vt:lpstr>Funcionamento do Computador</vt:lpstr>
      <vt:lpstr>Resolvendo o problema</vt:lpstr>
      <vt:lpstr>Resolvendo o problema</vt:lpstr>
      <vt:lpstr>Resolvendo o problema</vt:lpstr>
      <vt:lpstr>Resolvendo o problema</vt:lpstr>
      <vt:lpstr>Resolvendo o problema</vt:lpstr>
      <vt:lpstr>Estrutura dos Algoritmos </vt:lpstr>
      <vt:lpstr>Considerações Finais</vt:lpstr>
      <vt:lpstr>Tipo de Dados</vt:lpstr>
      <vt:lpstr>Tipo de Dados</vt:lpstr>
      <vt:lpstr>Tipo de Dados</vt:lpstr>
      <vt:lpstr>Tipo de Dados</vt:lpstr>
      <vt:lpstr>Dados Numéricos</vt:lpstr>
      <vt:lpstr>Dados Numéricos</vt:lpstr>
      <vt:lpstr>Dados Numéricos</vt:lpstr>
      <vt:lpstr>Variáveis</vt:lpstr>
      <vt:lpstr>Conceito de Variáveis</vt:lpstr>
      <vt:lpstr>Conceito de Variáveis</vt:lpstr>
      <vt:lpstr>Conceito de Variáveis</vt:lpstr>
      <vt:lpstr>Conceito de Variáveis</vt:lpstr>
      <vt:lpstr>Variáveis – Considerações Finais</vt:lpstr>
      <vt:lpstr>Nomes das Variáveis</vt:lpstr>
      <vt:lpstr>Variáveis – Considerações Finais</vt:lpstr>
      <vt:lpstr>Exercícios – Elabore o Fluxograma e o Pseudocódigo</vt:lpstr>
      <vt:lpstr>Exercícios - Continuação</vt:lpstr>
      <vt:lpstr>Exercícios - Continuação</vt:lpstr>
      <vt:lpstr>Exercícios - Continuação</vt:lpstr>
      <vt:lpstr>Exercícios - Continuação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 Algoritmos</dc:title>
  <dc:creator>Robson</dc:creator>
  <cp:lastModifiedBy>Robson</cp:lastModifiedBy>
  <cp:revision>57</cp:revision>
  <dcterms:created xsi:type="dcterms:W3CDTF">2010-02-22T18:46:04Z</dcterms:created>
  <dcterms:modified xsi:type="dcterms:W3CDTF">2011-02-24T12:34:44Z</dcterms:modified>
</cp:coreProperties>
</file>