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7" autoAdjust="0"/>
  </p:normalViewPr>
  <p:slideViewPr>
    <p:cSldViewPr>
      <p:cViewPr varScale="1">
        <p:scale>
          <a:sx n="75" d="100"/>
          <a:sy n="75" d="100"/>
        </p:scale>
        <p:origin x="-10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FEC4-798A-46F6-8EE3-4565FCCD4973}" type="datetimeFigureOut">
              <a:rPr lang="pt-BR" smtClean="0"/>
              <a:pPr/>
              <a:t>03/03/2011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261A-3E68-40F4-A180-8B343FF171C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FEC4-798A-46F6-8EE3-4565FCCD4973}" type="datetimeFigureOut">
              <a:rPr lang="pt-BR" smtClean="0"/>
              <a:pPr/>
              <a:t>03/03/2011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261A-3E68-40F4-A180-8B343FF171C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FEC4-798A-46F6-8EE3-4565FCCD4973}" type="datetimeFigureOut">
              <a:rPr lang="pt-BR" smtClean="0"/>
              <a:pPr/>
              <a:t>03/03/2011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261A-3E68-40F4-A180-8B343FF171C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FEC4-798A-46F6-8EE3-4565FCCD4973}" type="datetimeFigureOut">
              <a:rPr lang="pt-BR" smtClean="0"/>
              <a:pPr/>
              <a:t>03/03/2011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261A-3E68-40F4-A180-8B343FF171C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FEC4-798A-46F6-8EE3-4565FCCD4973}" type="datetimeFigureOut">
              <a:rPr lang="pt-BR" smtClean="0"/>
              <a:pPr/>
              <a:t>03/03/2011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261A-3E68-40F4-A180-8B343FF171C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FEC4-798A-46F6-8EE3-4565FCCD4973}" type="datetimeFigureOut">
              <a:rPr lang="pt-BR" smtClean="0"/>
              <a:pPr/>
              <a:t>03/03/2011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261A-3E68-40F4-A180-8B343FF171C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FEC4-798A-46F6-8EE3-4565FCCD4973}" type="datetimeFigureOut">
              <a:rPr lang="pt-BR" smtClean="0"/>
              <a:pPr/>
              <a:t>03/03/2011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261A-3E68-40F4-A180-8B343FF171C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FEC4-798A-46F6-8EE3-4565FCCD4973}" type="datetimeFigureOut">
              <a:rPr lang="pt-BR" smtClean="0"/>
              <a:pPr/>
              <a:t>03/03/2011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261A-3E68-40F4-A180-8B343FF171C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FEC4-798A-46F6-8EE3-4565FCCD4973}" type="datetimeFigureOut">
              <a:rPr lang="pt-BR" smtClean="0"/>
              <a:pPr/>
              <a:t>03/03/2011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261A-3E68-40F4-A180-8B343FF171C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FEC4-798A-46F6-8EE3-4565FCCD4973}" type="datetimeFigureOut">
              <a:rPr lang="pt-BR" smtClean="0"/>
              <a:pPr/>
              <a:t>03/03/2011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261A-3E68-40F4-A180-8B343FF171C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FEC4-798A-46F6-8EE3-4565FCCD4973}" type="datetimeFigureOut">
              <a:rPr lang="pt-BR" smtClean="0"/>
              <a:pPr/>
              <a:t>03/03/2011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B9A261A-3E68-40F4-A180-8B343FF171C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DE3FEC4-798A-46F6-8EE3-4565FCCD4973}" type="datetimeFigureOut">
              <a:rPr lang="pt-BR" smtClean="0"/>
              <a:pPr/>
              <a:t>03/03/2011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B9A261A-3E68-40F4-A180-8B343FF171CB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Aula 3 - Algoritmos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Disciplina: Algoritmo</a:t>
            </a:r>
          </a:p>
          <a:p>
            <a:r>
              <a:rPr lang="pt-BR" dirty="0" smtClean="0"/>
              <a:t>Prof. </a:t>
            </a:r>
            <a:r>
              <a:rPr lang="pt-BR" dirty="0" err="1" smtClean="0"/>
              <a:t>Ms</a:t>
            </a:r>
            <a:r>
              <a:rPr lang="pt-BR" dirty="0" smtClean="0"/>
              <a:t>. Robson Antonio Moreira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Verdade - Considerações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z="4000" dirty="0" smtClean="0"/>
              <a:t>O operador</a:t>
            </a:r>
            <a:r>
              <a:rPr lang="pt-BR" sz="4000" b="1" dirty="0" smtClean="0"/>
              <a:t> .NÃO.</a:t>
            </a:r>
            <a:r>
              <a:rPr lang="pt-BR" sz="4000" dirty="0" smtClean="0"/>
              <a:t> sempre inverte o valor do operando.</a:t>
            </a:r>
          </a:p>
          <a:p>
            <a:pPr lvl="0"/>
            <a:r>
              <a:rPr lang="pt-BR" sz="4000" dirty="0" smtClean="0"/>
              <a:t>Para que a operação lógica </a:t>
            </a:r>
            <a:r>
              <a:rPr lang="pt-BR" sz="4000" b="1" dirty="0" smtClean="0"/>
              <a:t>.OU.</a:t>
            </a:r>
            <a:r>
              <a:rPr lang="pt-BR" sz="4000" dirty="0" smtClean="0"/>
              <a:t> tenha resultado verdadeiro, basta que um de seus </a:t>
            </a:r>
            <a:r>
              <a:rPr lang="pt-BR" sz="4000" dirty="0" err="1" smtClean="0"/>
              <a:t>operandos</a:t>
            </a:r>
            <a:r>
              <a:rPr lang="pt-BR" sz="4000" dirty="0" smtClean="0"/>
              <a:t> seja verdadeiro.</a:t>
            </a:r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939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Relacionais</a:t>
            </a:r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8840"/>
            <a:ext cx="8901814" cy="428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238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: Sejam A e B variáveis lógicas, X e Y variáveis reais e R, S e T variáveis literais, com os respectivos valores:</a:t>
            </a:r>
          </a:p>
          <a:p>
            <a:r>
              <a:rPr lang="pt-BR" dirty="0" smtClean="0"/>
              <a:t>	A = .V.	B = .F.</a:t>
            </a:r>
          </a:p>
          <a:p>
            <a:r>
              <a:rPr lang="pt-BR" dirty="0" smtClean="0"/>
              <a:t>	X = 2.5	Y = 5.0</a:t>
            </a:r>
          </a:p>
          <a:p>
            <a:r>
              <a:rPr lang="pt-BR" dirty="0" smtClean="0"/>
              <a:t>	R = ‘JOSÉ’	S=’JOÃO’	T=’JOÃOZINHO’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421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866" y="1833046"/>
            <a:ext cx="4713174" cy="4548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1794972"/>
            <a:ext cx="2483633" cy="4585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5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pt-BR" sz="9800" dirty="0" smtClean="0"/>
              <a:t>1) Apresente </a:t>
            </a:r>
            <a:r>
              <a:rPr lang="pt-BR" sz="9800" dirty="0"/>
              <a:t>os resultados para as seguintes expressões</a:t>
            </a:r>
          </a:p>
          <a:p>
            <a:pPr marL="0" indent="0">
              <a:buNone/>
            </a:pPr>
            <a:r>
              <a:rPr lang="pt-BR" sz="9800" dirty="0"/>
              <a:t> </a:t>
            </a:r>
          </a:p>
          <a:p>
            <a:pPr marL="0" lvl="0" indent="0">
              <a:buNone/>
            </a:pPr>
            <a:r>
              <a:rPr lang="pt-BR" sz="9800" dirty="0" smtClean="0"/>
              <a:t>a) 5+9+7+8/2</a:t>
            </a:r>
            <a:endParaRPr lang="pt-BR" sz="9800" dirty="0"/>
          </a:p>
          <a:p>
            <a:pPr marL="0" indent="0">
              <a:buNone/>
            </a:pPr>
            <a:r>
              <a:rPr lang="pt-BR" sz="9800" dirty="0"/>
              <a:t> </a:t>
            </a:r>
          </a:p>
          <a:p>
            <a:pPr marL="0" lvl="0" indent="0">
              <a:buNone/>
            </a:pPr>
            <a:r>
              <a:rPr lang="pt-BR" sz="9800" dirty="0" smtClean="0"/>
              <a:t>b) 1-4*3/6-2</a:t>
            </a:r>
            <a:r>
              <a:rPr lang="pt-BR" sz="9800" dirty="0"/>
              <a:t>**3</a:t>
            </a:r>
          </a:p>
          <a:p>
            <a:pPr marL="0" indent="0">
              <a:buNone/>
            </a:pPr>
            <a:r>
              <a:rPr lang="pt-BR" sz="9800" dirty="0"/>
              <a:t> </a:t>
            </a:r>
          </a:p>
          <a:p>
            <a:pPr marL="0" lvl="0" indent="0">
              <a:buNone/>
            </a:pPr>
            <a:r>
              <a:rPr lang="pt-BR" sz="9800" dirty="0" smtClean="0"/>
              <a:t>c) 3</a:t>
            </a:r>
            <a:r>
              <a:rPr lang="pt-BR" sz="9800" dirty="0"/>
              <a:t>**</a:t>
            </a:r>
            <a:r>
              <a:rPr lang="pt-BR" sz="9800" dirty="0" smtClean="0"/>
              <a:t>2-4/2+(5-3*5</a:t>
            </a:r>
            <a:r>
              <a:rPr lang="pt-BR" sz="9800" dirty="0"/>
              <a:t>)/2</a:t>
            </a:r>
          </a:p>
          <a:p>
            <a:endParaRPr lang="pt-BR" sz="7200" dirty="0"/>
          </a:p>
          <a:p>
            <a:endParaRPr lang="pt-BR" sz="7200" dirty="0" smtClean="0"/>
          </a:p>
        </p:txBody>
      </p:sp>
    </p:spTree>
    <p:extLst>
      <p:ext uri="{BB962C8B-B14F-4D97-AF65-F5344CB8AC3E}">
        <p14:creationId xmlns:p14="http://schemas.microsoft.com/office/powerpoint/2010/main" val="19236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r>
              <a:rPr lang="pt-BR" sz="11200" dirty="0" smtClean="0"/>
              <a:t>d) 12*3</a:t>
            </a:r>
            <a:r>
              <a:rPr lang="pt-BR" sz="11200" dirty="0"/>
              <a:t>+(3/2)</a:t>
            </a:r>
          </a:p>
          <a:p>
            <a:pPr marL="0" indent="0">
              <a:buNone/>
            </a:pPr>
            <a:r>
              <a:rPr lang="pt-BR" sz="11200" dirty="0"/>
              <a:t> </a:t>
            </a:r>
          </a:p>
          <a:p>
            <a:pPr marL="0" lvl="0" indent="0">
              <a:buNone/>
            </a:pPr>
            <a:r>
              <a:rPr lang="pt-BR" sz="11200" dirty="0" smtClean="0"/>
              <a:t>e) 750*0.18/100</a:t>
            </a:r>
            <a:endParaRPr lang="pt-BR" sz="11200" dirty="0"/>
          </a:p>
          <a:p>
            <a:pPr marL="0" indent="0">
              <a:buNone/>
            </a:pPr>
            <a:r>
              <a:rPr lang="pt-BR" sz="11200" dirty="0"/>
              <a:t> </a:t>
            </a:r>
          </a:p>
          <a:p>
            <a:pPr marL="0" lvl="0" indent="0">
              <a:buNone/>
            </a:pPr>
            <a:r>
              <a:rPr lang="pt-BR" sz="11200" dirty="0" smtClean="0"/>
              <a:t>f) (1258*3</a:t>
            </a:r>
            <a:r>
              <a:rPr lang="pt-BR" sz="11200" dirty="0"/>
              <a:t>)/100+5</a:t>
            </a:r>
          </a:p>
          <a:p>
            <a:pPr marL="0" indent="0">
              <a:buNone/>
            </a:pPr>
            <a:r>
              <a:rPr lang="pt-BR" sz="11200" dirty="0"/>
              <a:t> </a:t>
            </a:r>
          </a:p>
          <a:p>
            <a:pPr marL="0" lvl="0" indent="0">
              <a:buNone/>
            </a:pPr>
            <a:r>
              <a:rPr lang="pt-BR" sz="11200" dirty="0" smtClean="0"/>
              <a:t>g) 23+2-3</a:t>
            </a:r>
            <a:r>
              <a:rPr lang="pt-BR" sz="11200" dirty="0"/>
              <a:t>**2+(5/3)</a:t>
            </a:r>
          </a:p>
          <a:p>
            <a:pPr marL="0" indent="0">
              <a:buNone/>
            </a:pPr>
            <a:r>
              <a:rPr lang="pt-BR" sz="11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2814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200" dirty="0"/>
              <a:t>h) (((12+2)/3)+2)-(100-(34-54/2))</a:t>
            </a:r>
          </a:p>
          <a:p>
            <a:pPr marL="0" lvl="0" indent="0">
              <a:buNone/>
            </a:pPr>
            <a:endParaRPr lang="pt-BR" sz="4400" dirty="0" smtClean="0"/>
          </a:p>
          <a:p>
            <a:pPr marL="0" lvl="0" indent="0">
              <a:buNone/>
            </a:pPr>
            <a:r>
              <a:rPr lang="pt-BR" sz="4400" dirty="0" smtClean="0"/>
              <a:t>i) 18*4/3+54/28*6+7-2</a:t>
            </a:r>
            <a:endParaRPr lang="pt-BR" sz="4400" dirty="0"/>
          </a:p>
          <a:p>
            <a:pPr marL="0" indent="0">
              <a:buNone/>
            </a:pPr>
            <a:r>
              <a:rPr lang="pt-BR" sz="4400" dirty="0"/>
              <a:t> </a:t>
            </a:r>
          </a:p>
          <a:p>
            <a:pPr marL="0" lvl="0" indent="0">
              <a:buNone/>
            </a:pPr>
            <a:r>
              <a:rPr lang="pt-BR" sz="4400" dirty="0" smtClean="0"/>
              <a:t>j) 4*3*1/2/3+5+2-1-3</a:t>
            </a:r>
            <a:endParaRPr lang="pt-BR" sz="4400" dirty="0"/>
          </a:p>
          <a:p>
            <a:pPr marL="0" indent="0">
              <a:buNone/>
            </a:pPr>
            <a:endParaRPr lang="pt-BR" sz="4400" dirty="0" smtClean="0"/>
          </a:p>
        </p:txBody>
      </p:sp>
    </p:spTree>
    <p:extLst>
      <p:ext uri="{BB962C8B-B14F-4D97-AF65-F5344CB8AC3E}">
        <p14:creationId xmlns:p14="http://schemas.microsoft.com/office/powerpoint/2010/main" val="255532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pic>
        <p:nvPicPr>
          <p:cNvPr id="4" name="Espaço Reservado para Conteúdo 3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9080"/>
            <a:ext cx="9144000" cy="1330180"/>
          </a:xfrm>
        </p:spPr>
      </p:pic>
      <p:sp>
        <p:nvSpPr>
          <p:cNvPr id="5" name="CaixaDeTexto 4"/>
          <p:cNvSpPr txBox="1"/>
          <p:nvPr/>
        </p:nvSpPr>
        <p:spPr>
          <a:xfrm>
            <a:off x="611560" y="1988840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2) </a:t>
            </a:r>
            <a:r>
              <a:rPr lang="pt-BR" sz="3200" dirty="0"/>
              <a:t>Tendo as variáveis SALARIO, IR e SALLIQ, e considerando os valores abaixo. Informe se as expressões são verdadeiras ou falsas.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85800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pic>
        <p:nvPicPr>
          <p:cNvPr id="4" name="Espaço Reservado para Conteúdo 3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0" y="3068960"/>
            <a:ext cx="9027238" cy="2214228"/>
          </a:xfrm>
        </p:spPr>
      </p:pic>
    </p:spTree>
    <p:extLst>
      <p:ext uri="{BB962C8B-B14F-4D97-AF65-F5344CB8AC3E}">
        <p14:creationId xmlns:p14="http://schemas.microsoft.com/office/powerpoint/2010/main" val="405296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pic>
        <p:nvPicPr>
          <p:cNvPr id="4" name="Espaço Reservado para Conteúdo 3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0968"/>
            <a:ext cx="9223881" cy="1525369"/>
          </a:xfrm>
        </p:spPr>
      </p:pic>
    </p:spTree>
    <p:extLst>
      <p:ext uri="{BB962C8B-B14F-4D97-AF65-F5344CB8AC3E}">
        <p14:creationId xmlns:p14="http://schemas.microsoft.com/office/powerpoint/2010/main" val="4826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200" dirty="0" smtClean="0"/>
              <a:t>O conceito de </a:t>
            </a:r>
            <a:r>
              <a:rPr lang="pt-BR" sz="3200" b="1" dirty="0" smtClean="0"/>
              <a:t>expressão</a:t>
            </a:r>
            <a:r>
              <a:rPr lang="pt-BR" sz="3200" dirty="0" smtClean="0"/>
              <a:t> está intimamente ligado ao conceito de expressão (ou fórmula) matemática, onde um conjunto de variáveis e constantes numéricas relacionam-se por meio de operadores aritméticos compondo uma fórmula que, uma vez avaliada, resulta num valor.</a:t>
            </a:r>
          </a:p>
          <a:p>
            <a:pPr lvl="1"/>
            <a:endParaRPr lang="pt-BR" sz="3200" b="1" dirty="0" smtClean="0"/>
          </a:p>
          <a:p>
            <a:pPr lvl="1"/>
            <a:r>
              <a:rPr lang="pt-BR" sz="3200" b="1" dirty="0" smtClean="0"/>
              <a:t>AREA = </a:t>
            </a:r>
            <a:r>
              <a:rPr lang="pt-BR" sz="3200" b="1" smtClean="0"/>
              <a:t>0.5 * B * </a:t>
            </a:r>
            <a:r>
              <a:rPr lang="pt-BR" sz="3200" b="1" dirty="0" smtClean="0"/>
              <a:t>H</a:t>
            </a:r>
            <a:endParaRPr lang="pt-BR" sz="32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86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99" y="188640"/>
            <a:ext cx="8229600" cy="1143000"/>
          </a:xfrm>
        </p:spPr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pic>
        <p:nvPicPr>
          <p:cNvPr id="4" name="Espaço Reservado para Conteúdo 3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12" y="1196752"/>
            <a:ext cx="9165336" cy="2055956"/>
          </a:xfrm>
        </p:spPr>
      </p:pic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6" y="3429000"/>
            <a:ext cx="9069066" cy="339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7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Expressões Aritméticas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dirty="0" smtClean="0"/>
              <a:t>Expressões aritméticas são aquelas cujo resultado da avaliação é do tipo numérico, seja ele inteiro ou real. Somente o uso de operadores aritméticos e variáveis numéricas é permitido em expressões deste tipo.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838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Aritméticos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2276872"/>
            <a:ext cx="9108504" cy="303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106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Aritméticos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3200" dirty="0" smtClean="0"/>
              <a:t>A prioridade determina a ordem de avaliação dos operadores. Os operadores de </a:t>
            </a:r>
            <a:r>
              <a:rPr lang="pt-BR" sz="3200" b="1" dirty="0" smtClean="0"/>
              <a:t>menor </a:t>
            </a:r>
            <a:r>
              <a:rPr lang="pt-BR" sz="3200" dirty="0" smtClean="0"/>
              <a:t>prioridade devem ser avaliados primeiro. </a:t>
            </a:r>
          </a:p>
          <a:p>
            <a:r>
              <a:rPr lang="pt-BR" sz="3200" dirty="0" smtClean="0"/>
              <a:t>Quando ocorrer empate considera-se a expressão da esquerda para a direita.</a:t>
            </a:r>
          </a:p>
          <a:p>
            <a:r>
              <a:rPr lang="pt-BR" sz="3200" dirty="0" smtClean="0"/>
              <a:t>Os parênteses usados em expressões têm o poder de “roubar” a prioridade.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454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Exemplos – Expressões Aritméticas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A, B e C são variáveis do tipo inteiro;</a:t>
            </a:r>
          </a:p>
          <a:p>
            <a:pPr lvl="0"/>
            <a:r>
              <a:rPr lang="pt-BR" dirty="0" smtClean="0"/>
              <a:t>X, Y e Z são variáveis do tipo real.</a:t>
            </a:r>
          </a:p>
          <a:p>
            <a:pPr>
              <a:buNone/>
            </a:pPr>
            <a:r>
              <a:rPr lang="pt-BR" dirty="0" smtClean="0"/>
              <a:t> 	Exemplos:</a:t>
            </a:r>
          </a:p>
          <a:p>
            <a:endParaRPr lang="pt-BR" dirty="0" smtClean="0"/>
          </a:p>
          <a:p>
            <a:pPr lvl="0">
              <a:buNone/>
            </a:pPr>
            <a:r>
              <a:rPr lang="pt-BR" dirty="0" smtClean="0"/>
              <a:t>A + B * C	-	expressão de resultado inteiro</a:t>
            </a:r>
          </a:p>
          <a:p>
            <a:pPr lvl="0">
              <a:buNone/>
            </a:pPr>
            <a:r>
              <a:rPr lang="pt-BR" dirty="0" smtClean="0"/>
              <a:t>A + B + Y	- 	expressão de resultado real</a:t>
            </a:r>
          </a:p>
          <a:p>
            <a:pPr lvl="0">
              <a:buNone/>
            </a:pPr>
            <a:r>
              <a:rPr lang="pt-BR" dirty="0" smtClean="0"/>
              <a:t>A/B		-	expressão de resultado real</a:t>
            </a:r>
          </a:p>
          <a:p>
            <a:pPr lvl="0">
              <a:buNone/>
            </a:pPr>
            <a:r>
              <a:rPr lang="pt-BR" dirty="0" smtClean="0"/>
              <a:t>X/Y		- 	expressão de resultado real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782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4400" dirty="0" smtClean="0"/>
              <a:t>Expressões lógicas são aquelas cujo resultado da avaliação é um valor lógico. </a:t>
            </a:r>
            <a:r>
              <a:rPr lang="pt-BR" sz="4400" b="1" dirty="0" smtClean="0"/>
              <a:t>(Verdadeiro </a:t>
            </a:r>
            <a:r>
              <a:rPr lang="pt-BR" sz="4400" dirty="0" smtClean="0"/>
              <a:t>ou</a:t>
            </a:r>
            <a:r>
              <a:rPr lang="pt-BR" sz="4400" b="1" dirty="0" smtClean="0"/>
              <a:t> Falso)</a:t>
            </a:r>
          </a:p>
          <a:p>
            <a:r>
              <a:rPr lang="pt-BR" sz="4400" b="1" dirty="0" smtClean="0"/>
              <a:t> </a:t>
            </a:r>
            <a:r>
              <a:rPr lang="pt-BR" sz="4400" dirty="0" smtClean="0"/>
              <a:t>Expressamos o resultado pelas letras V e F entre dois pontos finais </a:t>
            </a:r>
            <a:r>
              <a:rPr lang="pt-BR" sz="5200" b="1" dirty="0" smtClean="0"/>
              <a:t>.V.</a:t>
            </a:r>
            <a:r>
              <a:rPr lang="pt-BR" sz="4400" dirty="0" smtClean="0"/>
              <a:t> e </a:t>
            </a:r>
            <a:r>
              <a:rPr lang="pt-BR" sz="5200" b="1" dirty="0" smtClean="0"/>
              <a:t>.F.</a:t>
            </a:r>
            <a:r>
              <a:rPr lang="pt-BR" sz="4400" b="1" dirty="0" smtClean="0"/>
              <a:t>	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73728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4864"/>
            <a:ext cx="9144000" cy="2265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179513" y="4653136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Avaliações de várias expressões requerem </a:t>
            </a:r>
            <a:r>
              <a:rPr lang="pt-BR" sz="3600" b="1" dirty="0" smtClean="0"/>
              <a:t>operadores lógicos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172355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Tabela-Verdade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2856"/>
            <a:ext cx="9180640" cy="270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368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2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</TotalTime>
  <Words>363</Words>
  <Application>Microsoft Office PowerPoint</Application>
  <PresentationFormat>Apresentação na tela (4:3)</PresentationFormat>
  <Paragraphs>67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Fluxo</vt:lpstr>
      <vt:lpstr>Aula 3 - Algoritmos</vt:lpstr>
      <vt:lpstr>Expressões</vt:lpstr>
      <vt:lpstr>Expressões Aritméticas</vt:lpstr>
      <vt:lpstr>Operadores Aritméticos</vt:lpstr>
      <vt:lpstr>Operadores Aritméticos</vt:lpstr>
      <vt:lpstr>Exemplos – Expressões Aritméticas</vt:lpstr>
      <vt:lpstr>Expressões Lógicos</vt:lpstr>
      <vt:lpstr>Operadores Lógicos</vt:lpstr>
      <vt:lpstr>Tabela-Verdade</vt:lpstr>
      <vt:lpstr>Tabela Verdade - Considerações</vt:lpstr>
      <vt:lpstr>Operadores Relacionais</vt:lpstr>
      <vt:lpstr>Exemplos</vt:lpstr>
      <vt:lpstr>Exemplos</vt:lpstr>
      <vt:lpstr>Exercícios </vt:lpstr>
      <vt:lpstr>Exercícios </vt:lpstr>
      <vt:lpstr>Exercícios </vt:lpstr>
      <vt:lpstr>Exercícios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1 - Algoritmos</dc:title>
  <dc:creator>Robson</dc:creator>
  <cp:lastModifiedBy>Robson</cp:lastModifiedBy>
  <cp:revision>82</cp:revision>
  <dcterms:created xsi:type="dcterms:W3CDTF">2010-02-22T18:46:04Z</dcterms:created>
  <dcterms:modified xsi:type="dcterms:W3CDTF">2011-03-03T14:29:50Z</dcterms:modified>
</cp:coreProperties>
</file>