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57" r:id="rId4"/>
    <p:sldId id="258" r:id="rId5"/>
    <p:sldId id="262" r:id="rId6"/>
    <p:sldId id="263" r:id="rId7"/>
    <p:sldId id="274" r:id="rId8"/>
    <p:sldId id="276" r:id="rId9"/>
    <p:sldId id="264" r:id="rId10"/>
    <p:sldId id="265" r:id="rId11"/>
    <p:sldId id="271" r:id="rId12"/>
    <p:sldId id="266" r:id="rId13"/>
    <p:sldId id="268" r:id="rId14"/>
    <p:sldId id="269" r:id="rId15"/>
    <p:sldId id="275"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FFF"/>
    <a:srgbClr val="D1EFFF"/>
    <a:srgbClr val="97DAFF"/>
    <a:srgbClr val="6699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72990" autoAdjust="0"/>
  </p:normalViewPr>
  <p:slideViewPr>
    <p:cSldViewPr snapToGrid="0">
      <p:cViewPr varScale="1">
        <p:scale>
          <a:sx n="62" d="100"/>
          <a:sy n="62" d="100"/>
        </p:scale>
        <p:origin x="1382" y="6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ran\Documents\NireWorkspace\io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IoT installed devices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Hoja1!$B$1</c:f>
              <c:strCache>
                <c:ptCount val="1"/>
                <c:pt idx="0">
                  <c:v>Devices</c:v>
                </c:pt>
              </c:strCache>
            </c:strRef>
          </c:tx>
          <c:spPr>
            <a:ln w="31750" cap="rnd">
              <a:solidFill>
                <a:srgbClr val="0099FF"/>
              </a:solidFill>
              <a:round/>
            </a:ln>
            <a:effectLst>
              <a:softEdge rad="0"/>
            </a:effectLst>
          </c:spPr>
          <c:marker>
            <c:symbol val="none"/>
          </c:marker>
          <c:cat>
            <c:numRef>
              <c:f>Hoja1!$A$2:$A$12</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Hoja1!$B$2:$B$12</c:f>
              <c:numCache>
                <c:formatCode>General</c:formatCode>
                <c:ptCount val="11"/>
                <c:pt idx="0">
                  <c:v>15.41</c:v>
                </c:pt>
                <c:pt idx="1">
                  <c:v>17.66</c:v>
                </c:pt>
                <c:pt idx="2">
                  <c:v>20.350000000000001</c:v>
                </c:pt>
                <c:pt idx="3">
                  <c:v>23.14</c:v>
                </c:pt>
                <c:pt idx="4">
                  <c:v>26.66</c:v>
                </c:pt>
                <c:pt idx="5">
                  <c:v>30.73</c:v>
                </c:pt>
                <c:pt idx="6">
                  <c:v>35.82</c:v>
                </c:pt>
                <c:pt idx="7">
                  <c:v>42.62</c:v>
                </c:pt>
                <c:pt idx="8">
                  <c:v>51.11</c:v>
                </c:pt>
                <c:pt idx="9">
                  <c:v>62.12</c:v>
                </c:pt>
                <c:pt idx="10">
                  <c:v>75.44</c:v>
                </c:pt>
              </c:numCache>
            </c:numRef>
          </c:val>
          <c:smooth val="1"/>
          <c:extLst>
            <c:ext xmlns:c16="http://schemas.microsoft.com/office/drawing/2014/chart" uri="{C3380CC4-5D6E-409C-BE32-E72D297353CC}">
              <c16:uniqueId val="{00000000-3098-43B6-AA4A-3B8F588A2876}"/>
            </c:ext>
          </c:extLst>
        </c:ser>
        <c:dLbls>
          <c:showLegendKey val="0"/>
          <c:showVal val="0"/>
          <c:showCatName val="0"/>
          <c:showSerName val="0"/>
          <c:showPercent val="0"/>
          <c:showBubbleSize val="0"/>
        </c:dLbls>
        <c:dropLines>
          <c:spPr>
            <a:ln w="9525" cap="flat" cmpd="sng" algn="ctr">
              <a:solidFill>
                <a:schemeClr val="bg2">
                  <a:lumMod val="75000"/>
                  <a:alpha val="99000"/>
                </a:schemeClr>
              </a:solidFill>
              <a:prstDash val="dash"/>
              <a:round/>
            </a:ln>
            <a:effectLst/>
          </c:spPr>
        </c:dropLines>
        <c:smooth val="0"/>
        <c:axId val="719494335"/>
        <c:axId val="719493087"/>
      </c:lineChart>
      <c:catAx>
        <c:axId val="719494335"/>
        <c:scaling>
          <c:orientation val="minMax"/>
        </c:scaling>
        <c:delete val="0"/>
        <c:axPos val="b"/>
        <c:numFmt formatCode="General" sourceLinked="0"/>
        <c:majorTickMark val="none"/>
        <c:minorTickMark val="none"/>
        <c:tickLblPos val="nextTo"/>
        <c:spPr>
          <a:noFill/>
          <a:ln w="12700" cap="flat" cmpd="sng" algn="ctr">
            <a:solidFill>
              <a:schemeClr val="accent3"/>
            </a:solidFill>
            <a:round/>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19493087"/>
        <c:crosses val="autoZero"/>
        <c:auto val="1"/>
        <c:lblAlgn val="ctr"/>
        <c:lblOffset val="100"/>
        <c:tickMarkSkip val="2"/>
        <c:noMultiLvlLbl val="0"/>
      </c:catAx>
      <c:valAx>
        <c:axId val="719493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noProof="0" dirty="0"/>
                  <a:t>Billions of devices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194943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6F37A-80E8-4BFA-B0F0-B282FF5D5587}" type="datetimeFigureOut">
              <a:rPr lang="es-ES" smtClean="0"/>
              <a:t>15/02/2022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2C782-5C70-4CAA-BF2A-2BFFDB1FE4F7}" type="slidenum">
              <a:rPr lang="es-ES" smtClean="0"/>
              <a:t>‹Nº›</a:t>
            </a:fld>
            <a:endParaRPr lang="es-ES"/>
          </a:p>
        </p:txBody>
      </p:sp>
    </p:spTree>
    <p:extLst>
      <p:ext uri="{BB962C8B-B14F-4D97-AF65-F5344CB8AC3E}">
        <p14:creationId xmlns:p14="http://schemas.microsoft.com/office/powerpoint/2010/main" val="335635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My</a:t>
            </a:r>
            <a:r>
              <a:rPr lang="es-ES" dirty="0"/>
              <a:t> </a:t>
            </a:r>
            <a:r>
              <a:rPr lang="es-ES" dirty="0" err="1"/>
              <a:t>name</a:t>
            </a:r>
            <a:endParaRPr lang="es-ES" dirty="0"/>
          </a:p>
          <a:p>
            <a:r>
              <a:rPr lang="es-ES" dirty="0" err="1"/>
              <a:t>Presentation</a:t>
            </a:r>
            <a:r>
              <a:rPr lang="es-ES" dirty="0"/>
              <a:t> </a:t>
            </a:r>
            <a:r>
              <a:rPr lang="es-ES" dirty="0" err="1"/>
              <a:t>of</a:t>
            </a:r>
            <a:r>
              <a:rPr lang="es-ES" dirty="0"/>
              <a:t> </a:t>
            </a:r>
            <a:r>
              <a:rPr lang="es-ES" dirty="0" err="1"/>
              <a:t>the</a:t>
            </a:r>
            <a:r>
              <a:rPr lang="es-ES" dirty="0"/>
              <a:t> </a:t>
            </a:r>
            <a:r>
              <a:rPr lang="es-ES" dirty="0" err="1"/>
              <a:t>partial</a:t>
            </a:r>
            <a:r>
              <a:rPr lang="es-ES" dirty="0"/>
              <a:t> </a:t>
            </a:r>
            <a:r>
              <a:rPr lang="es-ES" dirty="0" err="1"/>
              <a:t>release</a:t>
            </a:r>
            <a:r>
              <a:rPr lang="es-ES" dirty="0"/>
              <a:t> </a:t>
            </a:r>
            <a:r>
              <a:rPr lang="es-ES" dirty="0" err="1"/>
              <a:t>of</a:t>
            </a:r>
            <a:r>
              <a:rPr lang="es-ES" dirty="0"/>
              <a:t> </a:t>
            </a:r>
            <a:r>
              <a:rPr lang="es-ES" dirty="0" err="1"/>
              <a:t>the</a:t>
            </a:r>
            <a:r>
              <a:rPr lang="es-ES" dirty="0"/>
              <a:t> Project </a:t>
            </a:r>
          </a:p>
          <a:p>
            <a:r>
              <a:rPr lang="en-US" sz="1200" dirty="0">
                <a:solidFill>
                  <a:srgbClr val="595959"/>
                </a:solidFill>
              </a:rPr>
              <a:t>RUNTIME VERIFICATION FOR SPATIO-TEMPORAL PROPERTIES OVER IOT NETWORKS</a:t>
            </a:r>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1</a:t>
            </a:fld>
            <a:endParaRPr lang="es-ES"/>
          </a:p>
        </p:txBody>
      </p:sp>
    </p:spTree>
    <p:extLst>
      <p:ext uri="{BB962C8B-B14F-4D97-AF65-F5344CB8AC3E}">
        <p14:creationId xmlns:p14="http://schemas.microsoft.com/office/powerpoint/2010/main" val="3853396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MQTT protocol will be in charge of transporting messages between the middleware and sensors. This protocol uses the publish/subscribe architecture, the sensor’s role is publisher, and the middleware is the subscriber. </a:t>
            </a:r>
          </a:p>
          <a:p>
            <a:r>
              <a:rPr lang="en-US" dirty="0"/>
              <a:t>The broker used in this project will be </a:t>
            </a:r>
            <a:r>
              <a:rPr lang="en-US" dirty="0" err="1"/>
              <a:t>Mosquitto</a:t>
            </a:r>
            <a:r>
              <a:rPr lang="en-US" dirty="0"/>
              <a:t>. </a:t>
            </a:r>
          </a:p>
          <a:p>
            <a:r>
              <a:rPr lang="en-US" dirty="0"/>
              <a:t>This is the UML sequence diagram:</a:t>
            </a:r>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10</a:t>
            </a:fld>
            <a:endParaRPr lang="es-ES"/>
          </a:p>
        </p:txBody>
      </p:sp>
    </p:spTree>
    <p:extLst>
      <p:ext uri="{BB962C8B-B14F-4D97-AF65-F5344CB8AC3E}">
        <p14:creationId xmlns:p14="http://schemas.microsoft.com/office/powerpoint/2010/main" val="39160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Work</a:t>
            </a:r>
            <a:r>
              <a:rPr lang="es-ES" dirty="0"/>
              <a:t> done </a:t>
            </a:r>
            <a:r>
              <a:rPr lang="es-ES" dirty="0" err="1"/>
              <a:t>until</a:t>
            </a:r>
            <a:r>
              <a:rPr lang="es-ES" dirty="0"/>
              <a:t> </a:t>
            </a:r>
            <a:r>
              <a:rPr lang="es-ES" dirty="0" err="1"/>
              <a:t>now</a:t>
            </a:r>
            <a:endParaRPr lang="es-E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err="1"/>
              <a:t>First</a:t>
            </a:r>
            <a:r>
              <a:rPr lang="es-ES" dirty="0"/>
              <a:t>, </a:t>
            </a:r>
            <a:r>
              <a:rPr lang="en-US" sz="1200" dirty="0">
                <a:solidFill>
                  <a:schemeClr val="tx1">
                    <a:lumMod val="65000"/>
                    <a:lumOff val="35000"/>
                  </a:schemeClr>
                </a:solidFill>
              </a:rPr>
              <a:t>I read some articles to get familiarized with the topics involved in the project (i.e., Internet of Things, Runtime Verification, Cyber-physical systems and STREL).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65000"/>
                    <a:lumOff val="35000"/>
                  </a:schemeClr>
                </a:solidFill>
              </a:rPr>
              <a:t>Then, I started developing the moonlight interface and the middleware. For now, they receive some numbers from an online broker and monitor whether they satisfy some test specifications. With this, I learnt about moonlight signals, updates and the overall workflow.</a:t>
            </a:r>
            <a:endParaRPr lang="es-E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err="1"/>
              <a:t>Regarding</a:t>
            </a:r>
            <a:r>
              <a:rPr lang="es-ES" dirty="0"/>
              <a:t> </a:t>
            </a:r>
            <a:r>
              <a:rPr lang="es-ES" dirty="0" err="1"/>
              <a:t>the</a:t>
            </a:r>
            <a:r>
              <a:rPr lang="es-ES" dirty="0"/>
              <a:t> Thingy52. </a:t>
            </a:r>
            <a:r>
              <a:rPr lang="es-ES" dirty="0" err="1"/>
              <a:t>For</a:t>
            </a:r>
            <a:r>
              <a:rPr lang="es-ES" dirty="0"/>
              <a:t> </a:t>
            </a:r>
            <a:r>
              <a:rPr lang="es-ES" dirty="0" err="1"/>
              <a:t>now</a:t>
            </a:r>
            <a:r>
              <a:rPr lang="es-ES" dirty="0"/>
              <a:t>, </a:t>
            </a:r>
            <a:r>
              <a:rPr lang="es-ES" dirty="0" err="1"/>
              <a:t>the</a:t>
            </a:r>
            <a:r>
              <a:rPr lang="es-ES" dirty="0"/>
              <a:t> sensor </a:t>
            </a:r>
            <a:r>
              <a:rPr lang="es-ES" dirty="0" err="1"/>
              <a:t>gets</a:t>
            </a:r>
            <a:r>
              <a:rPr lang="es-ES" dirty="0"/>
              <a:t> </a:t>
            </a:r>
            <a:r>
              <a:rPr lang="es-ES" dirty="0" err="1"/>
              <a:t>the</a:t>
            </a:r>
            <a:r>
              <a:rPr lang="es-ES" dirty="0"/>
              <a:t> </a:t>
            </a:r>
            <a:r>
              <a:rPr lang="es-ES" dirty="0" err="1"/>
              <a:t>temperature</a:t>
            </a:r>
            <a:r>
              <a:rPr lang="es-ES" dirty="0"/>
              <a:t>, </a:t>
            </a:r>
            <a:r>
              <a:rPr lang="es-ES" dirty="0" err="1"/>
              <a:t>humidity</a:t>
            </a:r>
            <a:r>
              <a:rPr lang="es-ES" dirty="0"/>
              <a:t> and air </a:t>
            </a:r>
            <a:r>
              <a:rPr lang="es-ES" dirty="0" err="1"/>
              <a:t>quality</a:t>
            </a:r>
            <a:r>
              <a:rPr lang="es-ES" dirty="0"/>
              <a:t>.</a:t>
            </a:r>
          </a:p>
          <a:p>
            <a:pPr marL="0" indent="0">
              <a:buNone/>
            </a:pPr>
            <a:r>
              <a:rPr lang="es-ES" dirty="0" err="1"/>
              <a:t>Also</a:t>
            </a:r>
            <a:r>
              <a:rPr lang="es-ES" dirty="0"/>
              <a:t>, </a:t>
            </a:r>
            <a:r>
              <a:rPr lang="es-ES" dirty="0" err="1"/>
              <a:t>it</a:t>
            </a:r>
            <a:r>
              <a:rPr lang="es-ES" dirty="0"/>
              <a:t> </a:t>
            </a:r>
            <a:r>
              <a:rPr lang="es-ES" dirty="0" err="1"/>
              <a:t>is</a:t>
            </a:r>
            <a:r>
              <a:rPr lang="es-ES" dirty="0"/>
              <a:t> </a:t>
            </a:r>
            <a:r>
              <a:rPr lang="es-ES" dirty="0" err="1"/>
              <a:t>prepared</a:t>
            </a:r>
            <a:r>
              <a:rPr lang="es-ES" dirty="0"/>
              <a:t> </a:t>
            </a:r>
            <a:r>
              <a:rPr lang="es-ES" dirty="0" err="1"/>
              <a:t>to</a:t>
            </a:r>
            <a:r>
              <a:rPr lang="es-ES" dirty="0"/>
              <a:t> </a:t>
            </a:r>
            <a:r>
              <a:rPr lang="es-ES" dirty="0" err="1"/>
              <a:t>transmit</a:t>
            </a:r>
            <a:r>
              <a:rPr lang="es-ES" dirty="0"/>
              <a:t> </a:t>
            </a:r>
            <a:r>
              <a:rPr lang="es-ES" dirty="0" err="1"/>
              <a:t>the</a:t>
            </a:r>
            <a:r>
              <a:rPr lang="es-ES" dirty="0"/>
              <a:t> </a:t>
            </a:r>
            <a:r>
              <a:rPr lang="es-ES" dirty="0" err="1"/>
              <a:t>information</a:t>
            </a:r>
            <a:r>
              <a:rPr lang="es-ES" dirty="0"/>
              <a:t> </a:t>
            </a:r>
            <a:r>
              <a:rPr lang="es-ES" dirty="0" err="1"/>
              <a:t>using</a:t>
            </a:r>
            <a:r>
              <a:rPr lang="es-ES" dirty="0"/>
              <a:t> Bluetooth </a:t>
            </a:r>
            <a:r>
              <a:rPr lang="es-ES" dirty="0" err="1"/>
              <a:t>beacon</a:t>
            </a:r>
            <a:r>
              <a:rPr lang="es-ES" dirty="0"/>
              <a:t>. </a:t>
            </a:r>
          </a:p>
          <a:p>
            <a:pPr marL="0" indent="0">
              <a:buNone/>
            </a:pPr>
            <a:endParaRPr lang="en-US" dirty="0"/>
          </a:p>
          <a:p>
            <a:pPr marL="0" indent="0">
              <a:buNone/>
            </a:pPr>
            <a:r>
              <a:rPr lang="es-ES" dirty="0"/>
              <a:t>In </a:t>
            </a:r>
            <a:r>
              <a:rPr lang="es-ES" dirty="0" err="1"/>
              <a:t>conclusion</a:t>
            </a:r>
            <a:r>
              <a:rPr lang="es-ES" dirty="0"/>
              <a:t>, I </a:t>
            </a:r>
            <a:r>
              <a:rPr lang="es-ES" dirty="0" err="1"/>
              <a:t>think</a:t>
            </a:r>
            <a:r>
              <a:rPr lang="es-ES" dirty="0"/>
              <a:t> </a:t>
            </a:r>
            <a:r>
              <a:rPr lang="es-ES" dirty="0" err="1"/>
              <a:t>that</a:t>
            </a:r>
            <a:r>
              <a:rPr lang="es-ES" dirty="0"/>
              <a:t> I </a:t>
            </a:r>
            <a:r>
              <a:rPr lang="es-ES" dirty="0" err="1"/>
              <a:t>have</a:t>
            </a:r>
            <a:r>
              <a:rPr lang="es-ES" dirty="0"/>
              <a:t> a </a:t>
            </a:r>
            <a:r>
              <a:rPr lang="es-ES" dirty="0" err="1"/>
              <a:t>well-defined</a:t>
            </a:r>
            <a:r>
              <a:rPr lang="es-ES" dirty="0"/>
              <a:t> base. So </a:t>
            </a:r>
            <a:r>
              <a:rPr lang="es-ES" dirty="0" err="1"/>
              <a:t>this</a:t>
            </a:r>
            <a:r>
              <a:rPr lang="es-ES" dirty="0"/>
              <a:t> </a:t>
            </a:r>
            <a:r>
              <a:rPr lang="es-ES" dirty="0" err="1"/>
              <a:t>should</a:t>
            </a:r>
            <a:r>
              <a:rPr lang="es-ES" dirty="0"/>
              <a:t> </a:t>
            </a:r>
            <a:r>
              <a:rPr lang="es-ES" dirty="0" err="1"/>
              <a:t>make</a:t>
            </a:r>
            <a:r>
              <a:rPr lang="es-ES" dirty="0"/>
              <a:t> </a:t>
            </a:r>
            <a:r>
              <a:rPr lang="es-ES" dirty="0" err="1"/>
              <a:t>the</a:t>
            </a:r>
            <a:r>
              <a:rPr lang="es-ES" dirty="0"/>
              <a:t> </a:t>
            </a:r>
            <a:r>
              <a:rPr lang="es-ES" dirty="0" err="1"/>
              <a:t>development</a:t>
            </a:r>
            <a:r>
              <a:rPr lang="es-ES" dirty="0"/>
              <a:t> </a:t>
            </a:r>
            <a:r>
              <a:rPr lang="es-ES" dirty="0" err="1"/>
              <a:t>go</a:t>
            </a:r>
            <a:r>
              <a:rPr lang="es-ES" dirty="0"/>
              <a:t> </a:t>
            </a:r>
            <a:r>
              <a:rPr lang="es-ES" dirty="0" err="1"/>
              <a:t>faster</a:t>
            </a:r>
            <a:r>
              <a:rPr lang="es-ES" dirty="0"/>
              <a:t> </a:t>
            </a:r>
            <a:r>
              <a:rPr lang="es-ES" dirty="0" err="1"/>
              <a:t>to</a:t>
            </a:r>
            <a:r>
              <a:rPr lang="es-ES" dirty="0"/>
              <a:t> </a:t>
            </a:r>
            <a:r>
              <a:rPr lang="es-ES" dirty="0" err="1"/>
              <a:t>achieve</a:t>
            </a:r>
            <a:r>
              <a:rPr lang="es-ES" dirty="0"/>
              <a:t> </a:t>
            </a:r>
            <a:r>
              <a:rPr lang="es-ES" dirty="0" err="1"/>
              <a:t>all</a:t>
            </a:r>
            <a:r>
              <a:rPr lang="es-ES" dirty="0"/>
              <a:t> </a:t>
            </a:r>
            <a:r>
              <a:rPr lang="es-ES" dirty="0" err="1"/>
              <a:t>the</a:t>
            </a:r>
            <a:r>
              <a:rPr lang="es-ES" dirty="0"/>
              <a:t> </a:t>
            </a:r>
            <a:r>
              <a:rPr lang="es-ES" dirty="0" err="1"/>
              <a:t>objectives</a:t>
            </a:r>
            <a:r>
              <a:rPr lang="es-ES" dirty="0"/>
              <a:t>.</a:t>
            </a:r>
          </a:p>
          <a:p>
            <a:pPr marL="0" indent="0">
              <a:buNone/>
            </a:pPr>
            <a:endParaRPr lang="es-ES" dirty="0"/>
          </a:p>
          <a:p>
            <a:pPr marL="0" indent="0">
              <a:buNone/>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beacon</a:t>
            </a:r>
            <a:r>
              <a:rPr lang="es-ES" dirty="0"/>
              <a:t>. </a:t>
            </a:r>
            <a:r>
              <a:rPr lang="en-US" dirty="0"/>
              <a:t>Broadcast their identifier to nearby devices.</a:t>
            </a:r>
            <a:r>
              <a:rPr lang="es-ES" dirty="0"/>
              <a:t>)</a:t>
            </a:r>
          </a:p>
          <a:p>
            <a:pPr marL="0" indent="0">
              <a:buNone/>
            </a:pPr>
            <a:endParaRPr lang="es-ES" dirty="0"/>
          </a:p>
          <a:p>
            <a:pPr marL="0" indent="0">
              <a:buNone/>
            </a:pPr>
            <a:endParaRPr lang="es-ES" dirty="0"/>
          </a:p>
          <a:p>
            <a:pPr marL="0" indent="0">
              <a:buNone/>
            </a:pPr>
            <a:endParaRPr lang="es-ES" dirty="0"/>
          </a:p>
          <a:p>
            <a:pPr marL="0" indent="0">
              <a:buNone/>
            </a:pPr>
            <a:r>
              <a:rPr lang="es-ES" dirty="0"/>
              <a:t>(Bluetooth LE -&gt; </a:t>
            </a:r>
            <a:r>
              <a:rPr lang="es-ES" dirty="0" err="1"/>
              <a:t>the</a:t>
            </a:r>
            <a:r>
              <a:rPr lang="es-ES" dirty="0"/>
              <a:t> </a:t>
            </a:r>
            <a:r>
              <a:rPr lang="es-ES" dirty="0" err="1"/>
              <a:t>meters</a:t>
            </a:r>
            <a:r>
              <a:rPr lang="es-ES" dirty="0"/>
              <a:t> </a:t>
            </a:r>
            <a:r>
              <a:rPr lang="es-ES" dirty="0" err="1"/>
              <a:t>depends</a:t>
            </a:r>
            <a:r>
              <a:rPr lang="es-ES" dirty="0"/>
              <a:t> a </a:t>
            </a:r>
            <a:r>
              <a:rPr lang="es-ES" dirty="0" err="1"/>
              <a:t>lot</a:t>
            </a:r>
            <a:r>
              <a:rPr lang="es-ES" dirty="0"/>
              <a:t> in </a:t>
            </a:r>
            <a:r>
              <a:rPr lang="es-ES" dirty="0" err="1"/>
              <a:t>the</a:t>
            </a:r>
            <a:r>
              <a:rPr lang="es-ES" dirty="0"/>
              <a:t> </a:t>
            </a:r>
            <a:r>
              <a:rPr lang="es-ES" dirty="0" err="1"/>
              <a:t>environment</a:t>
            </a:r>
            <a:r>
              <a:rPr lang="es-ES" dirty="0"/>
              <a:t>, </a:t>
            </a:r>
            <a:r>
              <a:rPr lang="es-ES" dirty="0" err="1"/>
              <a:t>battery</a:t>
            </a:r>
            <a:r>
              <a:rPr lang="es-ES" dirty="0"/>
              <a:t>… 2-5 </a:t>
            </a:r>
            <a:r>
              <a:rPr lang="es-ES" dirty="0" err="1"/>
              <a:t>meters</a:t>
            </a:r>
            <a:r>
              <a:rPr lang="es-ES" dirty="0"/>
              <a:t>)</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11</a:t>
            </a:fld>
            <a:endParaRPr lang="es-ES"/>
          </a:p>
        </p:txBody>
      </p:sp>
    </p:spTree>
    <p:extLst>
      <p:ext uri="{BB962C8B-B14F-4D97-AF65-F5344CB8AC3E}">
        <p14:creationId xmlns:p14="http://schemas.microsoft.com/office/powerpoint/2010/main" val="114764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Throughout the project, some things have taken longer than expected and vice versa. </a:t>
            </a:r>
          </a:p>
          <a:p>
            <a:endParaRPr lang="en-US" dirty="0"/>
          </a:p>
          <a:p>
            <a:r>
              <a:rPr lang="en-US" dirty="0"/>
              <a:t>For example, </a:t>
            </a:r>
            <a:r>
              <a:rPr lang="en-US" sz="1800" b="0" i="0" u="none" strike="noStrike" dirty="0">
                <a:solidFill>
                  <a:srgbClr val="595959"/>
                </a:solidFill>
                <a:effectLst/>
                <a:latin typeface="Calibri" panose="020F0502020204030204" pitchFamily="34" charset="0"/>
              </a:rPr>
              <a:t>I started setting up the Zephyr development environment on Windows but I kept hitting obstacles. So I decided to use my Linux Virtual Box Machine.</a:t>
            </a:r>
          </a:p>
          <a:p>
            <a:endParaRPr lang="en-US" dirty="0"/>
          </a:p>
          <a:p>
            <a:r>
              <a:rPr lang="en-US" dirty="0"/>
              <a:t>This is the first time that the Moonlight monitor will monitor live data</a:t>
            </a:r>
            <a:r>
              <a:rPr lang="en-US" sz="1200" dirty="0">
                <a:solidFill>
                  <a:schemeClr val="tx1">
                    <a:lumMod val="65000"/>
                    <a:lumOff val="35000"/>
                  </a:schemeClr>
                </a:solidFill>
              </a:rPr>
              <a:t>. Therefore, because is the first attempt to get moonlight working from end-to-end, we expect some bugs in the moonlight monitor.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404040"/>
                </a:solidFill>
                <a:effectLst/>
                <a:latin typeface="system-ui"/>
              </a:rPr>
              <a:t>Zephyr OS is based on a small-footprint kernel designed for use on resource-constrained and embedded system</a:t>
            </a:r>
            <a:r>
              <a:rPr lang="en-US" dirty="0"/>
              <a:t>)</a:t>
            </a:r>
          </a:p>
          <a:p>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12</a:t>
            </a:fld>
            <a:endParaRPr lang="es-ES"/>
          </a:p>
        </p:txBody>
      </p:sp>
    </p:spTree>
    <p:extLst>
      <p:ext uri="{BB962C8B-B14F-4D97-AF65-F5344CB8AC3E}">
        <p14:creationId xmlns:p14="http://schemas.microsoft.com/office/powerpoint/2010/main" val="364329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solidFill>
                  <a:schemeClr val="tx1">
                    <a:lumMod val="65000"/>
                    <a:lumOff val="35000"/>
                  </a:schemeClr>
                </a:solidFill>
              </a:rPr>
              <a:t>Adding other use cases will do the project more complete.</a:t>
            </a:r>
            <a:endParaRPr lang="en-US" dirty="0"/>
          </a:p>
          <a:p>
            <a:r>
              <a:rPr lang="en-US" dirty="0"/>
              <a:t>The </a:t>
            </a:r>
            <a:r>
              <a:rPr lang="en-US" dirty="0" err="1"/>
              <a:t>domotics</a:t>
            </a:r>
            <a:r>
              <a:rPr lang="en-US" dirty="0"/>
              <a:t> use case satisfies the knowledge and the interaction that I will gain with the hardware. </a:t>
            </a:r>
          </a:p>
          <a:p>
            <a:r>
              <a:rPr lang="en-US" dirty="0"/>
              <a:t>However, the properties </a:t>
            </a:r>
            <a:r>
              <a:rPr lang="en-US" sz="1200" dirty="0">
                <a:solidFill>
                  <a:schemeClr val="tx1">
                    <a:lumMod val="65000"/>
                    <a:lumOff val="35000"/>
                  </a:schemeClr>
                </a:solidFill>
              </a:rPr>
              <a:t>do not allow interesting observations</a:t>
            </a:r>
            <a:r>
              <a:rPr lang="en-US" dirty="0"/>
              <a:t>. The temperature, humidity and air quality do not change much along space and time. </a:t>
            </a:r>
          </a:p>
          <a:p>
            <a:endParaRPr lang="en-US" dirty="0"/>
          </a:p>
          <a:p>
            <a:r>
              <a:rPr lang="en-US" dirty="0"/>
              <a:t>For this reason, Wiener </a:t>
            </a:r>
            <a:r>
              <a:rPr lang="en-US" dirty="0" err="1"/>
              <a:t>Linien</a:t>
            </a:r>
            <a:r>
              <a:rPr lang="en-US" dirty="0"/>
              <a:t> use case would be interesting to do.</a:t>
            </a:r>
          </a:p>
          <a:p>
            <a:endParaRPr lang="en-US" dirty="0"/>
          </a:p>
          <a:p>
            <a:r>
              <a:rPr lang="en-US" dirty="0"/>
              <a:t>This company runs most of the public transit network in Vienna. And they have an API that makes the public data accessible in real-time. Therefore, this use case would consist in exploiting data to control the transit.</a:t>
            </a:r>
          </a:p>
          <a:p>
            <a:r>
              <a:rPr lang="en-US" dirty="0"/>
              <a:t>This would provide additional value to the project. </a:t>
            </a:r>
          </a:p>
          <a:p>
            <a:r>
              <a:rPr lang="en-US" dirty="0"/>
              <a:t>It is interesting to monitor and there are more diverse specifications to use.</a:t>
            </a:r>
          </a:p>
          <a:p>
            <a:r>
              <a:rPr lang="en-US" dirty="0"/>
              <a:t>Finally, it will be good to work with different data and see that with minor changes the monitor can handle a completely different use case.</a:t>
            </a:r>
          </a:p>
          <a:p>
            <a:endParaRPr lang="en-US" dirty="0"/>
          </a:p>
          <a:p>
            <a:r>
              <a:rPr lang="en-US" dirty="0"/>
              <a:t>Recapitulating, The </a:t>
            </a:r>
            <a:r>
              <a:rPr lang="en-US" dirty="0" err="1"/>
              <a:t>domotics</a:t>
            </a:r>
            <a:r>
              <a:rPr lang="en-US" dirty="0"/>
              <a:t> use case offers the opportunity to work with sensors and the second one will demonstrate the scalability of the project.</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13</a:t>
            </a:fld>
            <a:endParaRPr lang="es-ES"/>
          </a:p>
        </p:txBody>
      </p:sp>
    </p:spTree>
    <p:extLst>
      <p:ext uri="{BB962C8B-B14F-4D97-AF65-F5344CB8AC3E}">
        <p14:creationId xmlns:p14="http://schemas.microsoft.com/office/powerpoint/2010/main" val="3765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This project is helping to improve several aspects of my studies. </a:t>
            </a:r>
          </a:p>
          <a:p>
            <a:endParaRPr lang="en-US" dirty="0"/>
          </a:p>
          <a:p>
            <a:r>
              <a:rPr lang="en-US" dirty="0"/>
              <a:t>One defined competence to acquire is the next one:</a:t>
            </a:r>
            <a:r>
              <a:rPr lang="es-ES" dirty="0"/>
              <a:t> as </a:t>
            </a:r>
            <a:r>
              <a:rPr lang="es-ES" dirty="0" err="1"/>
              <a:t>you</a:t>
            </a:r>
            <a:r>
              <a:rPr lang="es-ES" dirty="0"/>
              <a:t> can </a:t>
            </a:r>
            <a:r>
              <a:rPr lang="es-ES" dirty="0" err="1"/>
              <a:t>see</a:t>
            </a:r>
            <a:r>
              <a:rPr lang="es-ES" dirty="0"/>
              <a:t>, </a:t>
            </a:r>
            <a:r>
              <a:rPr lang="es-ES" dirty="0" err="1"/>
              <a:t>this</a:t>
            </a:r>
            <a:r>
              <a:rPr lang="es-ES" dirty="0"/>
              <a:t> </a:t>
            </a:r>
            <a:r>
              <a:rPr lang="es-ES" dirty="0" err="1"/>
              <a:t>project</a:t>
            </a:r>
            <a:r>
              <a:rPr lang="es-ES" dirty="0"/>
              <a:t> </a:t>
            </a:r>
            <a:r>
              <a:rPr lang="en-GB" sz="1200" dirty="0">
                <a:solidFill>
                  <a:schemeClr val="tx1">
                    <a:lumMod val="65000"/>
                    <a:lumOff val="35000"/>
                  </a:schemeClr>
                </a:solidFill>
                <a:effectLst/>
                <a:latin typeface="Calibri" panose="020F0502020204030204" pitchFamily="34" charset="0"/>
                <a:cs typeface="Times New Roman" panose="02020603050405020304" pitchFamily="18" charset="0"/>
              </a:rPr>
              <a:t>integrates hardware, software and networks.</a:t>
            </a:r>
          </a:p>
          <a:p>
            <a:endParaRPr lang="en-GB" sz="1200" dirty="0">
              <a:solidFill>
                <a:schemeClr val="tx1">
                  <a:lumMod val="65000"/>
                  <a:lumOff val="35000"/>
                </a:schemeClr>
              </a:solidFill>
              <a:effectLst/>
              <a:latin typeface="Calibri" panose="020F0502020204030204" pitchFamily="34" charset="0"/>
              <a:cs typeface="Times New Roman" panose="02020603050405020304" pitchFamily="18" charset="0"/>
            </a:endParaRPr>
          </a:p>
          <a:p>
            <a:r>
              <a:rPr lang="en-US" dirty="0"/>
              <a:t>So, I am working with different devices. </a:t>
            </a:r>
          </a:p>
          <a:p>
            <a:r>
              <a:rPr lang="en-US" dirty="0"/>
              <a:t>I am understanding better the communication protocols. </a:t>
            </a:r>
          </a:p>
          <a:p>
            <a:r>
              <a:rPr lang="en-US" dirty="0"/>
              <a:t>Finally, I am gaining knowledge working and extending moonlight.</a:t>
            </a:r>
          </a:p>
          <a:p>
            <a:endParaRPr lang="en-US" dirty="0"/>
          </a:p>
          <a:p>
            <a:r>
              <a:rPr lang="en-US" dirty="0"/>
              <a:t>To summarize, I am approaching different fields and gaining a lot of experience while implementing this project.</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14</a:t>
            </a:fld>
            <a:endParaRPr lang="es-ES"/>
          </a:p>
        </p:txBody>
      </p:sp>
    </p:spTree>
    <p:extLst>
      <p:ext uri="{BB962C8B-B14F-4D97-AF65-F5344CB8AC3E}">
        <p14:creationId xmlns:p14="http://schemas.microsoft.com/office/powerpoint/2010/main" val="3851344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Thank</a:t>
            </a:r>
            <a:r>
              <a:rPr lang="es-ES" dirty="0"/>
              <a:t> </a:t>
            </a:r>
            <a:r>
              <a:rPr lang="es-ES" dirty="0" err="1"/>
              <a:t>you</a:t>
            </a:r>
            <a:r>
              <a:rPr lang="es-ES" dirty="0"/>
              <a:t>, </a:t>
            </a:r>
            <a:r>
              <a:rPr lang="es-ES" dirty="0" err="1"/>
              <a:t>eskerrik</a:t>
            </a:r>
            <a:r>
              <a:rPr lang="es-ES" dirty="0"/>
              <a:t> </a:t>
            </a:r>
            <a:r>
              <a:rPr lang="es-ES" dirty="0" err="1"/>
              <a:t>asko</a:t>
            </a:r>
            <a:endParaRPr lang="es-ES" dirty="0"/>
          </a:p>
          <a:p>
            <a:r>
              <a:rPr lang="es-ES" dirty="0"/>
              <a:t>I </a:t>
            </a:r>
            <a:r>
              <a:rPr lang="es-ES" dirty="0" err="1"/>
              <a:t>will</a:t>
            </a:r>
            <a:r>
              <a:rPr lang="es-ES" dirty="0"/>
              <a:t> be </a:t>
            </a:r>
            <a:r>
              <a:rPr lang="es-ES" dirty="0" err="1"/>
              <a:t>happy</a:t>
            </a:r>
            <a:r>
              <a:rPr lang="es-ES" dirty="0"/>
              <a:t> </a:t>
            </a:r>
            <a:r>
              <a:rPr lang="es-ES" dirty="0" err="1"/>
              <a:t>to</a:t>
            </a:r>
            <a:r>
              <a:rPr lang="es-ES" dirty="0"/>
              <a:t> listen </a:t>
            </a:r>
            <a:r>
              <a:rPr lang="es-ES" dirty="0" err="1"/>
              <a:t>or</a:t>
            </a:r>
            <a:r>
              <a:rPr lang="es-ES" dirty="0"/>
              <a:t> </a:t>
            </a:r>
            <a:r>
              <a:rPr lang="es-ES" dirty="0" err="1"/>
              <a:t>answer</a:t>
            </a:r>
            <a:r>
              <a:rPr lang="es-ES" dirty="0"/>
              <a:t> </a:t>
            </a:r>
            <a:r>
              <a:rPr lang="es-ES" dirty="0" err="1"/>
              <a:t>any</a:t>
            </a:r>
            <a:r>
              <a:rPr lang="es-ES" dirty="0"/>
              <a:t> </a:t>
            </a:r>
            <a:r>
              <a:rPr lang="es-ES" dirty="0" err="1"/>
              <a:t>questions</a:t>
            </a:r>
            <a:r>
              <a:rPr lang="es-ES" dirty="0"/>
              <a:t> </a:t>
            </a:r>
            <a:r>
              <a:rPr lang="es-ES" dirty="0" err="1"/>
              <a:t>or</a:t>
            </a:r>
            <a:r>
              <a:rPr lang="es-ES" dirty="0"/>
              <a:t> </a:t>
            </a:r>
            <a:r>
              <a:rPr lang="es-ES" dirty="0" err="1"/>
              <a:t>suggestions</a:t>
            </a:r>
            <a:r>
              <a:rPr lang="es-ES" dirty="0"/>
              <a:t> </a:t>
            </a:r>
            <a:r>
              <a:rPr lang="es-ES" dirty="0" err="1"/>
              <a:t>that</a:t>
            </a:r>
            <a:r>
              <a:rPr lang="es-ES" dirty="0"/>
              <a:t> </a:t>
            </a:r>
            <a:r>
              <a:rPr lang="es-ES" dirty="0" err="1"/>
              <a:t>you</a:t>
            </a:r>
            <a:r>
              <a:rPr lang="es-ES" dirty="0"/>
              <a:t> </a:t>
            </a:r>
            <a:r>
              <a:rPr lang="es-ES" dirty="0" err="1"/>
              <a:t>have</a:t>
            </a:r>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15</a:t>
            </a:fld>
            <a:endParaRPr lang="es-ES"/>
          </a:p>
        </p:txBody>
      </p:sp>
    </p:spTree>
    <p:extLst>
      <p:ext uri="{BB962C8B-B14F-4D97-AF65-F5344CB8AC3E}">
        <p14:creationId xmlns:p14="http://schemas.microsoft.com/office/powerpoint/2010/main" val="232229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rPr>
              <a:t>Let’s start with the 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rPr>
              <a:t>Internet of Things, is the area of computer science, that collects the challenges of connecting millions of smart devices and sensors, and making them accessible via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rPr>
              <a:t>As you can see in the right chart, this field is growing rapidly, it is estimated that by the end of this year there will be 42.56 billion connected devices.</a:t>
            </a:r>
            <a:endParaRPr lang="es-ES" sz="1200" dirty="0">
              <a:solidFill>
                <a:schemeClr val="tx1">
                  <a:lumMod val="65000"/>
                  <a:lumOff val="35000"/>
                </a:schemeClr>
              </a:solidFill>
            </a:endParaRPr>
          </a:p>
          <a:p>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2</a:t>
            </a:fld>
            <a:endParaRPr lang="es-ES"/>
          </a:p>
        </p:txBody>
      </p:sp>
    </p:spTree>
    <p:extLst>
      <p:ext uri="{BB962C8B-B14F-4D97-AF65-F5344CB8AC3E}">
        <p14:creationId xmlns:p14="http://schemas.microsoft.com/office/powerpoint/2010/main" val="410915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One system that can exploit an IoT infrastructure, is Cyber Physical Systems (CPS), where physical systems are monitored and controlled by a computational core </a:t>
            </a:r>
          </a:p>
          <a:p>
            <a:r>
              <a:rPr lang="en-US" dirty="0"/>
              <a:t>The following definition is the most famous one for this term:</a:t>
            </a:r>
          </a:p>
          <a:p>
            <a:r>
              <a:rPr lang="en-US" dirty="0"/>
              <a:t>Here we can find some keywords that are crucial in this work: monitored, network, physical component, real-time and logical</a:t>
            </a:r>
          </a:p>
          <a:p>
            <a:r>
              <a:rPr lang="en-US" dirty="0"/>
              <a:t>Monitoring is an activity related to Runtime Verification (RV), which purpose is to observe information from a system on runtime, and </a:t>
            </a:r>
            <a:r>
              <a:rPr lang="en-US" dirty="0" err="1"/>
              <a:t>analyse</a:t>
            </a:r>
            <a:r>
              <a:rPr lang="en-US" dirty="0"/>
              <a:t> it to detect if it satisfies or no some properties. </a:t>
            </a:r>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3</a:t>
            </a:fld>
            <a:endParaRPr lang="es-ES"/>
          </a:p>
        </p:txBody>
      </p:sp>
    </p:spTree>
    <p:extLst>
      <p:ext uri="{BB962C8B-B14F-4D97-AF65-F5344CB8AC3E}">
        <p14:creationId xmlns:p14="http://schemas.microsoft.com/office/powerpoint/2010/main" val="1043719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focuses precisely on the monitoring on CPS over IoT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IoT devices are in the physical part spatially distributed.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main task of the project is to connect the sensors with the monitor so they can share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reason, a MQTT broker will be implemented and also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middleware, that is completely developed from scratch.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this data will be sent to </a:t>
            </a:r>
            <a:r>
              <a:rPr lang="en-US" dirty="0" err="1"/>
              <a:t>MoonLight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goal is to make the monitor be able to receive live data and monitor everything in real-time.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monitoring of </a:t>
            </a:r>
            <a:r>
              <a:rPr lang="en-US" dirty="0" err="1"/>
              <a:t>spatio</a:t>
            </a:r>
            <a:r>
              <a:rPr lang="en-US" dirty="0"/>
              <a:t>-temporal properties, STREL will be used, a logic-based specification language. So one personal goal is to comprehend STREL and Moonlight </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4</a:t>
            </a:fld>
            <a:endParaRPr lang="es-ES"/>
          </a:p>
        </p:txBody>
      </p:sp>
    </p:spTree>
    <p:extLst>
      <p:ext uri="{BB962C8B-B14F-4D97-AF65-F5344CB8AC3E}">
        <p14:creationId xmlns:p14="http://schemas.microsoft.com/office/powerpoint/2010/main" val="103628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These</a:t>
            </a:r>
            <a:r>
              <a:rPr lang="es-ES" dirty="0"/>
              <a:t> are </a:t>
            </a:r>
            <a:r>
              <a:rPr lang="es-ES" dirty="0" err="1"/>
              <a:t>the</a:t>
            </a:r>
            <a:r>
              <a:rPr lang="es-ES" dirty="0"/>
              <a:t> </a:t>
            </a:r>
            <a:r>
              <a:rPr lang="es-ES" dirty="0" err="1"/>
              <a:t>resources</a:t>
            </a:r>
            <a:r>
              <a:rPr lang="es-ES" dirty="0"/>
              <a:t> </a:t>
            </a:r>
            <a:r>
              <a:rPr lang="es-ES" dirty="0" err="1"/>
              <a:t>to</a:t>
            </a:r>
            <a:r>
              <a:rPr lang="es-ES" dirty="0"/>
              <a:t> be </a:t>
            </a:r>
            <a:r>
              <a:rPr lang="es-ES" dirty="0" err="1"/>
              <a:t>used</a:t>
            </a:r>
            <a:endParaRPr lang="es-ES" dirty="0"/>
          </a:p>
          <a:p>
            <a:r>
              <a:rPr lang="es-ES" dirty="0"/>
              <a:t>Thingy52: </a:t>
            </a:r>
            <a:r>
              <a:rPr lang="es-ES" dirty="0" err="1"/>
              <a:t>It</a:t>
            </a:r>
            <a:r>
              <a:rPr lang="es-ES" dirty="0"/>
              <a:t> has </a:t>
            </a:r>
            <a:r>
              <a:rPr lang="es-ES" dirty="0" err="1"/>
              <a:t>environmental</a:t>
            </a:r>
            <a:r>
              <a:rPr lang="es-ES" dirty="0"/>
              <a:t> </a:t>
            </a:r>
            <a:r>
              <a:rPr lang="es-ES" dirty="0" err="1"/>
              <a:t>sensors</a:t>
            </a:r>
            <a:r>
              <a:rPr lang="es-ES" dirty="0"/>
              <a:t>, a </a:t>
            </a:r>
            <a:r>
              <a:rPr lang="es-ES" dirty="0" err="1"/>
              <a:t>microphone</a:t>
            </a:r>
            <a:r>
              <a:rPr lang="es-ES" dirty="0"/>
              <a:t>, </a:t>
            </a:r>
            <a:r>
              <a:rPr lang="es-ES" dirty="0" err="1"/>
              <a:t>nine</a:t>
            </a:r>
            <a:r>
              <a:rPr lang="es-ES" dirty="0"/>
              <a:t>-axis </a:t>
            </a:r>
            <a:r>
              <a:rPr lang="es-ES" dirty="0" err="1"/>
              <a:t>motion</a:t>
            </a:r>
            <a:r>
              <a:rPr lang="es-ES" dirty="0"/>
              <a:t> </a:t>
            </a:r>
            <a:r>
              <a:rPr lang="es-ES" dirty="0" err="1"/>
              <a:t>sensing</a:t>
            </a:r>
            <a:r>
              <a:rPr lang="es-ES" dirty="0"/>
              <a:t>… </a:t>
            </a:r>
            <a:r>
              <a:rPr lang="es-ES" dirty="0" err="1"/>
              <a:t>The</a:t>
            </a:r>
            <a:r>
              <a:rPr lang="es-ES" dirty="0"/>
              <a:t> </a:t>
            </a:r>
            <a:r>
              <a:rPr lang="es-ES" dirty="0" err="1"/>
              <a:t>communication</a:t>
            </a:r>
            <a:r>
              <a:rPr lang="es-ES" dirty="0"/>
              <a:t> </a:t>
            </a:r>
            <a:r>
              <a:rPr lang="es-ES" dirty="0" err="1"/>
              <a:t>is</a:t>
            </a:r>
            <a:r>
              <a:rPr lang="es-ES" dirty="0"/>
              <a:t> </a:t>
            </a:r>
            <a:r>
              <a:rPr lang="es-ES" dirty="0" err="1"/>
              <a:t>via</a:t>
            </a:r>
            <a:r>
              <a:rPr lang="es-ES" dirty="0"/>
              <a:t> Bluetooth Low Energy.</a:t>
            </a:r>
          </a:p>
          <a:p>
            <a:r>
              <a:rPr lang="es-ES" dirty="0"/>
              <a:t>ESP 01: </a:t>
            </a:r>
            <a:r>
              <a:rPr lang="en-US" dirty="0"/>
              <a:t>Integrated Wi-Fi solution.</a:t>
            </a:r>
            <a:endParaRPr lang="es-ES" dirty="0"/>
          </a:p>
          <a:p>
            <a:r>
              <a:rPr lang="es-ES" dirty="0" err="1"/>
              <a:t>Moonlight</a:t>
            </a:r>
            <a:r>
              <a:rPr lang="es-ES" dirty="0"/>
              <a:t> monitor: </a:t>
            </a:r>
            <a:r>
              <a:rPr lang="en-US" dirty="0"/>
              <a:t>light-weight Java-tool for monitoring. As previously mentioned, the properties are </a:t>
            </a:r>
            <a:r>
              <a:rPr lang="en-US" sz="1050" dirty="0"/>
              <a:t>written with STREL, the Reach and Escape Logic.</a:t>
            </a:r>
          </a:p>
          <a:p>
            <a:endParaRPr lang="es-ES" sz="600" dirty="0"/>
          </a:p>
          <a:p>
            <a:endParaRPr lang="es-ES" sz="600" dirty="0"/>
          </a:p>
          <a:p>
            <a:r>
              <a:rPr lang="es-ES" sz="600" dirty="0"/>
              <a:t>I am </a:t>
            </a:r>
            <a:r>
              <a:rPr lang="es-ES" sz="600" dirty="0" err="1"/>
              <a:t>using</a:t>
            </a:r>
            <a:r>
              <a:rPr lang="es-ES" sz="600" dirty="0"/>
              <a:t> </a:t>
            </a:r>
            <a:r>
              <a:rPr lang="es-ES" sz="600" dirty="0" err="1"/>
              <a:t>other</a:t>
            </a:r>
            <a:r>
              <a:rPr lang="es-ES" sz="600" dirty="0"/>
              <a:t> </a:t>
            </a:r>
            <a:r>
              <a:rPr lang="es-ES" sz="600" dirty="0" err="1"/>
              <a:t>resources</a:t>
            </a:r>
            <a:r>
              <a:rPr lang="es-ES" sz="600" dirty="0"/>
              <a:t> </a:t>
            </a:r>
            <a:r>
              <a:rPr lang="es-ES" sz="600" dirty="0" err="1"/>
              <a:t>apart</a:t>
            </a:r>
            <a:r>
              <a:rPr lang="es-ES" sz="600" dirty="0"/>
              <a:t> </a:t>
            </a:r>
            <a:r>
              <a:rPr lang="es-ES" sz="600" dirty="0" err="1"/>
              <a:t>from</a:t>
            </a:r>
            <a:r>
              <a:rPr lang="es-ES" sz="600" dirty="0"/>
              <a:t> </a:t>
            </a:r>
            <a:r>
              <a:rPr lang="es-ES" sz="600" dirty="0" err="1"/>
              <a:t>these</a:t>
            </a:r>
            <a:r>
              <a:rPr lang="es-ES" sz="600" dirty="0"/>
              <a:t> </a:t>
            </a:r>
            <a:r>
              <a:rPr lang="es-ES" sz="600" dirty="0" err="1"/>
              <a:t>ones</a:t>
            </a:r>
            <a:r>
              <a:rPr lang="es-ES" sz="600" dirty="0"/>
              <a:t>: </a:t>
            </a:r>
            <a:r>
              <a:rPr lang="es-ES" sz="600" dirty="0" err="1"/>
              <a:t>like</a:t>
            </a:r>
            <a:r>
              <a:rPr lang="es-ES" sz="600" dirty="0"/>
              <a:t> </a:t>
            </a:r>
            <a:r>
              <a:rPr lang="es-ES" sz="600" dirty="0" err="1"/>
              <a:t>Jlink</a:t>
            </a:r>
            <a:r>
              <a:rPr lang="es-ES" sz="600" dirty="0"/>
              <a:t> </a:t>
            </a:r>
            <a:r>
              <a:rPr lang="es-ES" sz="600" dirty="0" err="1"/>
              <a:t>to</a:t>
            </a:r>
            <a:r>
              <a:rPr lang="es-ES" sz="600" dirty="0"/>
              <a:t> </a:t>
            </a:r>
            <a:r>
              <a:rPr lang="es-ES" sz="600" dirty="0" err="1"/>
              <a:t>program</a:t>
            </a:r>
            <a:r>
              <a:rPr lang="es-ES" sz="600" dirty="0"/>
              <a:t> </a:t>
            </a:r>
            <a:r>
              <a:rPr lang="es-ES" sz="600" dirty="0" err="1"/>
              <a:t>the</a:t>
            </a:r>
            <a:r>
              <a:rPr lang="es-ES" sz="600" dirty="0"/>
              <a:t> </a:t>
            </a:r>
            <a:r>
              <a:rPr lang="es-ES" sz="600" dirty="0" err="1"/>
              <a:t>sensors</a:t>
            </a:r>
            <a:r>
              <a:rPr lang="es-ES" sz="600" dirty="0"/>
              <a:t> </a:t>
            </a:r>
            <a:r>
              <a:rPr lang="es-ES" sz="600" dirty="0" err="1"/>
              <a:t>or</a:t>
            </a:r>
            <a:r>
              <a:rPr lang="es-ES" sz="600" dirty="0"/>
              <a:t> </a:t>
            </a:r>
            <a:r>
              <a:rPr lang="es-ES" sz="600" dirty="0" err="1"/>
              <a:t>Intellij</a:t>
            </a:r>
            <a:r>
              <a:rPr lang="es-ES" sz="600" dirty="0"/>
              <a:t> IDEA </a:t>
            </a:r>
            <a:r>
              <a:rPr lang="es-ES" sz="600" dirty="0" err="1"/>
              <a:t>for</a:t>
            </a:r>
            <a:r>
              <a:rPr lang="es-ES" sz="600" dirty="0"/>
              <a:t> </a:t>
            </a:r>
            <a:r>
              <a:rPr lang="es-ES" sz="600" dirty="0" err="1"/>
              <a:t>the</a:t>
            </a:r>
            <a:r>
              <a:rPr lang="es-ES" sz="600" dirty="0"/>
              <a:t> </a:t>
            </a:r>
            <a:r>
              <a:rPr lang="es-ES" sz="600" dirty="0" err="1"/>
              <a:t>code</a:t>
            </a:r>
            <a:r>
              <a:rPr lang="es-ES" sz="600" dirty="0"/>
              <a:t>. </a:t>
            </a:r>
          </a:p>
          <a:p>
            <a:endParaRPr lang="es-ES" sz="600" dirty="0"/>
          </a:p>
          <a:p>
            <a:endParaRPr lang="es-ES" sz="600" dirty="0"/>
          </a:p>
          <a:p>
            <a:r>
              <a:rPr lang="en-US" sz="800" dirty="0"/>
              <a:t>Wi-Fi SoC (</a:t>
            </a:r>
            <a:r>
              <a:rPr lang="es-ES" sz="800" dirty="0" err="1"/>
              <a:t>system</a:t>
            </a:r>
            <a:r>
              <a:rPr lang="es-ES" sz="800" dirty="0"/>
              <a:t> </a:t>
            </a:r>
            <a:r>
              <a:rPr lang="es-ES" sz="800" dirty="0" err="1"/>
              <a:t>on</a:t>
            </a:r>
            <a:r>
              <a:rPr lang="es-ES" sz="800" dirty="0"/>
              <a:t> a chip</a:t>
            </a:r>
            <a:r>
              <a:rPr lang="en-US" sz="800" dirty="0"/>
              <a:t>)</a:t>
            </a:r>
            <a:endParaRPr lang="es-ES" sz="600"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5</a:t>
            </a:fld>
            <a:endParaRPr lang="es-ES"/>
          </a:p>
        </p:txBody>
      </p:sp>
    </p:spTree>
    <p:extLst>
      <p:ext uri="{BB962C8B-B14F-4D97-AF65-F5344CB8AC3E}">
        <p14:creationId xmlns:p14="http://schemas.microsoft.com/office/powerpoint/2010/main" val="345262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This is a brief approximation of the project organization.</a:t>
            </a:r>
          </a:p>
          <a:p>
            <a:r>
              <a:rPr lang="en-US" dirty="0"/>
              <a:t>We had the first meeting in November and after reading some literature, I started to work in the middleware. In January, I can say that I did the first approximation of the middleware. </a:t>
            </a:r>
          </a:p>
          <a:p>
            <a:r>
              <a:rPr lang="en-US" dirty="0"/>
              <a:t>Some days ago, I delivered the document of the partial release. </a:t>
            </a:r>
          </a:p>
          <a:p>
            <a:r>
              <a:rPr lang="en-US" dirty="0"/>
              <a:t>Half of the time of the project has already passed, but there is still the other half to follow working.</a:t>
            </a:r>
          </a:p>
          <a:p>
            <a:r>
              <a:rPr lang="en-US" dirty="0"/>
              <a:t>In April I have planned to have a beta release of the project </a:t>
            </a:r>
          </a:p>
          <a:p>
            <a:r>
              <a:rPr lang="en-US" dirty="0"/>
              <a:t>And finally, on June I will finish everything.</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6</a:t>
            </a:fld>
            <a:endParaRPr lang="es-ES"/>
          </a:p>
        </p:txBody>
      </p:sp>
    </p:spTree>
    <p:extLst>
      <p:ext uri="{BB962C8B-B14F-4D97-AF65-F5344CB8AC3E}">
        <p14:creationId xmlns:p14="http://schemas.microsoft.com/office/powerpoint/2010/main" val="264886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This</a:t>
            </a:r>
            <a:r>
              <a:rPr lang="es-ES" dirty="0"/>
              <a:t> </a:t>
            </a:r>
            <a:r>
              <a:rPr lang="es-ES" dirty="0" err="1"/>
              <a:t>is</a:t>
            </a:r>
            <a:r>
              <a:rPr lang="es-ES" dirty="0"/>
              <a:t> </a:t>
            </a:r>
            <a:r>
              <a:rPr lang="es-ES" dirty="0" err="1"/>
              <a:t>the</a:t>
            </a:r>
            <a:r>
              <a:rPr lang="es-ES" dirty="0"/>
              <a:t> </a:t>
            </a:r>
            <a:r>
              <a:rPr lang="es-ES" dirty="0" err="1"/>
              <a:t>defined</a:t>
            </a:r>
            <a:r>
              <a:rPr lang="es-ES" dirty="0"/>
              <a:t> use case </a:t>
            </a:r>
            <a:r>
              <a:rPr lang="es-ES" dirty="0" err="1"/>
              <a:t>for</a:t>
            </a:r>
            <a:r>
              <a:rPr lang="es-ES" dirty="0"/>
              <a:t> </a:t>
            </a:r>
            <a:r>
              <a:rPr lang="es-ES" dirty="0" err="1"/>
              <a:t>the</a:t>
            </a:r>
            <a:r>
              <a:rPr lang="es-ES" dirty="0"/>
              <a:t> Project. </a:t>
            </a:r>
          </a:p>
          <a:p>
            <a:r>
              <a:rPr lang="en-US" dirty="0"/>
              <a:t>A smart home consists of increasing comfort or minimizing the wastage of electrical power by controlling some house variables.</a:t>
            </a:r>
          </a:p>
          <a:p>
            <a:r>
              <a:rPr lang="en-US" dirty="0"/>
              <a:t>In this case, environmental data will be collected in the department. There you can see the list of variables that can be collected. I will start with the temperature, humidity and air quality and see which other variables to add later.</a:t>
            </a:r>
          </a:p>
          <a:p>
            <a:r>
              <a:rPr lang="en-US" dirty="0"/>
              <a:t>The Spatial Model will be constructed based our department, that’s the map that you can see on the right side.</a:t>
            </a:r>
          </a:p>
        </p:txBody>
      </p:sp>
      <p:sp>
        <p:nvSpPr>
          <p:cNvPr id="4" name="Marcador de número de diapositiva 3"/>
          <p:cNvSpPr>
            <a:spLocks noGrp="1"/>
          </p:cNvSpPr>
          <p:nvPr>
            <p:ph type="sldNum" sz="quarter" idx="5"/>
          </p:nvPr>
        </p:nvSpPr>
        <p:spPr/>
        <p:txBody>
          <a:bodyPr/>
          <a:lstStyle/>
          <a:p>
            <a:fld id="{61F2C782-5C70-4CAA-BF2A-2BFFDB1FE4F7}" type="slidenum">
              <a:rPr lang="es-ES" smtClean="0"/>
              <a:t>7</a:t>
            </a:fld>
            <a:endParaRPr lang="es-ES"/>
          </a:p>
        </p:txBody>
      </p:sp>
    </p:spTree>
    <p:extLst>
      <p:ext uri="{BB962C8B-B14F-4D97-AF65-F5344CB8AC3E}">
        <p14:creationId xmlns:p14="http://schemas.microsoft.com/office/powerpoint/2010/main" val="294734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 </a:t>
            </a:r>
            <a:r>
              <a:rPr lang="es-ES" dirty="0" err="1"/>
              <a:t>this</a:t>
            </a:r>
            <a:r>
              <a:rPr lang="es-ES" dirty="0"/>
              <a:t> </a:t>
            </a:r>
            <a:r>
              <a:rPr lang="es-ES" dirty="0" err="1"/>
              <a:t>slide</a:t>
            </a:r>
            <a:r>
              <a:rPr lang="es-ES" dirty="0"/>
              <a:t>, </a:t>
            </a:r>
            <a:r>
              <a:rPr lang="en-US" dirty="0"/>
              <a:t>we can see the fist approximation of the properties.</a:t>
            </a:r>
          </a:p>
          <a:p>
            <a:r>
              <a:rPr lang="en-US" dirty="0"/>
              <a:t>For example, the temperature must be adequate, between 15 and 22 degrees.</a:t>
            </a:r>
          </a:p>
          <a:p>
            <a:r>
              <a:rPr lang="en-US" dirty="0"/>
              <a:t>The second property integrates the temporal aspect, If the carbon dioxide level is higher than a value, after some time interval it must decrease to an adequate level. Bellow, you can see how would look like the formula of this property.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one involves the spatial property. </a:t>
            </a:r>
            <a:r>
              <a:rPr lang="en-US" sz="1200" dirty="0">
                <a:solidFill>
                  <a:schemeClr val="tx1">
                    <a:lumMod val="65000"/>
                    <a:lumOff val="35000"/>
                  </a:schemeClr>
                </a:solidFill>
              </a:rPr>
              <a:t>If the sound in one room is higher than X, the sound in the adjacent rooms should be less than X decibels. </a:t>
            </a:r>
            <a:endParaRPr lang="en-US" dirty="0"/>
          </a:p>
          <a:p>
            <a:endParaRPr lang="en-US" dirty="0"/>
          </a:p>
          <a:p>
            <a:endParaRPr lang="en-US" dirty="0"/>
          </a:p>
          <a:p>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8</a:t>
            </a:fld>
            <a:endParaRPr lang="es-ES"/>
          </a:p>
        </p:txBody>
      </p:sp>
    </p:spTree>
    <p:extLst>
      <p:ext uri="{BB962C8B-B14F-4D97-AF65-F5344CB8AC3E}">
        <p14:creationId xmlns:p14="http://schemas.microsoft.com/office/powerpoint/2010/main" val="7211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Communication and monitor</a:t>
            </a:r>
          </a:p>
          <a:p>
            <a:r>
              <a:rPr lang="en-US" dirty="0"/>
              <a:t>In the physical part, there are two types of devices. First, the Thingy52’s sensors collect data from the environment. Then, the information is sent via Bluetooth Low Energy. The ESP01 receives the file, and it publishes to the MQTT broker, where the middleware is consuming the messages. </a:t>
            </a:r>
          </a:p>
          <a:p>
            <a:r>
              <a:rPr lang="en-US" dirty="0"/>
              <a:t>Regarding the monitoring segment, the middleware is responsible for converting the JSON files consumed in the broker to a moonlight signal. </a:t>
            </a:r>
          </a:p>
          <a:p>
            <a:r>
              <a:rPr lang="en-US" dirty="0"/>
              <a:t>The monitoring will be online, in other words, the monitoring is performed incrementally. So this JSON is converted to an increment or “update” (the class defined in moonlight). </a:t>
            </a:r>
          </a:p>
          <a:p>
            <a:r>
              <a:rPr lang="en-US" dirty="0"/>
              <a:t>After the preprocessing, Moonlight has to monitor and check if the properties are satisfied. But to be able to do that, firstly moonlight must be able to get continuous streams. This project involves extending moonlight to be capable of doing this things.</a:t>
            </a:r>
            <a:endParaRPr lang="es-ES" dirty="0"/>
          </a:p>
        </p:txBody>
      </p:sp>
      <p:sp>
        <p:nvSpPr>
          <p:cNvPr id="4" name="Marcador de número de diapositiva 3"/>
          <p:cNvSpPr>
            <a:spLocks noGrp="1"/>
          </p:cNvSpPr>
          <p:nvPr>
            <p:ph type="sldNum" sz="quarter" idx="5"/>
          </p:nvPr>
        </p:nvSpPr>
        <p:spPr/>
        <p:txBody>
          <a:bodyPr/>
          <a:lstStyle/>
          <a:p>
            <a:fld id="{61F2C782-5C70-4CAA-BF2A-2BFFDB1FE4F7}" type="slidenum">
              <a:rPr lang="es-ES" smtClean="0"/>
              <a:t>9</a:t>
            </a:fld>
            <a:endParaRPr lang="es-ES"/>
          </a:p>
        </p:txBody>
      </p:sp>
    </p:spTree>
    <p:extLst>
      <p:ext uri="{BB962C8B-B14F-4D97-AF65-F5344CB8AC3E}">
        <p14:creationId xmlns:p14="http://schemas.microsoft.com/office/powerpoint/2010/main" val="366159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3FE0D-BD03-40E1-91A6-F9B7CDD7E0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178088A-2108-48EC-A2CD-A5F420C282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2ADDB0B-732C-4BD8-AAC9-4255CA6E6C4A}"/>
              </a:ext>
            </a:extLst>
          </p:cNvPr>
          <p:cNvSpPr>
            <a:spLocks noGrp="1"/>
          </p:cNvSpPr>
          <p:nvPr>
            <p:ph type="dt" sz="half" idx="10"/>
          </p:nvPr>
        </p:nvSpPr>
        <p:spPr/>
        <p:txBody>
          <a:bodyPr/>
          <a:lstStyle/>
          <a:p>
            <a:fld id="{CF566D03-64C0-493F-8319-C1716D6C21F0}" type="datetime1">
              <a:rPr lang="es-ES" smtClean="0"/>
              <a:t>15/02/2022</a:t>
            </a:fld>
            <a:endParaRPr lang="es-ES"/>
          </a:p>
        </p:txBody>
      </p:sp>
      <p:sp>
        <p:nvSpPr>
          <p:cNvPr id="5" name="Marcador de pie de página 4">
            <a:extLst>
              <a:ext uri="{FF2B5EF4-FFF2-40B4-BE49-F238E27FC236}">
                <a16:creationId xmlns:a16="http://schemas.microsoft.com/office/drawing/2014/main" id="{FED2F48F-A19F-45B9-B8CB-1A68DDC794CC}"/>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FFFD0F89-753A-418A-B4AF-24B7AE80392B}"/>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94798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8242B-E4C4-478E-8971-581AFDACB00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9A1483C-0903-40F1-84FA-B5EE5590FA3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B21413-F9EA-450C-9CAB-6AD88B845720}"/>
              </a:ext>
            </a:extLst>
          </p:cNvPr>
          <p:cNvSpPr>
            <a:spLocks noGrp="1"/>
          </p:cNvSpPr>
          <p:nvPr>
            <p:ph type="dt" sz="half" idx="10"/>
          </p:nvPr>
        </p:nvSpPr>
        <p:spPr/>
        <p:txBody>
          <a:bodyPr/>
          <a:lstStyle/>
          <a:p>
            <a:fld id="{4C53883B-1C9B-4B19-B450-843DDC9046A1}" type="datetime1">
              <a:rPr lang="es-ES" smtClean="0"/>
              <a:t>15/02/2022</a:t>
            </a:fld>
            <a:endParaRPr lang="es-ES"/>
          </a:p>
        </p:txBody>
      </p:sp>
      <p:sp>
        <p:nvSpPr>
          <p:cNvPr id="5" name="Marcador de pie de página 4">
            <a:extLst>
              <a:ext uri="{FF2B5EF4-FFF2-40B4-BE49-F238E27FC236}">
                <a16:creationId xmlns:a16="http://schemas.microsoft.com/office/drawing/2014/main" id="{CDB8FFA0-D004-4225-92EF-C336AC4820EE}"/>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F0CA0E2F-073C-40B7-A959-599AB74EC4F4}"/>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3383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88CA0E7-E72E-4425-B1A5-770B0B095DE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3EB6C59-7C1C-4554-AA35-1FEC7197739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EDD368-A669-4DF3-A45C-515D9864835C}"/>
              </a:ext>
            </a:extLst>
          </p:cNvPr>
          <p:cNvSpPr>
            <a:spLocks noGrp="1"/>
          </p:cNvSpPr>
          <p:nvPr>
            <p:ph type="dt" sz="half" idx="10"/>
          </p:nvPr>
        </p:nvSpPr>
        <p:spPr/>
        <p:txBody>
          <a:bodyPr/>
          <a:lstStyle/>
          <a:p>
            <a:fld id="{F16525A0-ADC5-4EC9-9E83-CCD3DE139FF1}" type="datetime1">
              <a:rPr lang="es-ES" smtClean="0"/>
              <a:t>15/02/2022</a:t>
            </a:fld>
            <a:endParaRPr lang="es-ES"/>
          </a:p>
        </p:txBody>
      </p:sp>
      <p:sp>
        <p:nvSpPr>
          <p:cNvPr id="5" name="Marcador de pie de página 4">
            <a:extLst>
              <a:ext uri="{FF2B5EF4-FFF2-40B4-BE49-F238E27FC236}">
                <a16:creationId xmlns:a16="http://schemas.microsoft.com/office/drawing/2014/main" id="{04E39F0D-166C-491D-A332-94255C6B4333}"/>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7965D970-EEA7-4480-928B-D7AB3DE87ABE}"/>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160434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A692-AADE-4340-8AFC-D1B7372849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8923A8A-B07F-4997-BBF3-DDBCD70EAF1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6CDAFB-8E00-4818-89AC-59D24FA47B68}"/>
              </a:ext>
            </a:extLst>
          </p:cNvPr>
          <p:cNvSpPr>
            <a:spLocks noGrp="1"/>
          </p:cNvSpPr>
          <p:nvPr>
            <p:ph type="dt" sz="half" idx="10"/>
          </p:nvPr>
        </p:nvSpPr>
        <p:spPr/>
        <p:txBody>
          <a:bodyPr/>
          <a:lstStyle/>
          <a:p>
            <a:fld id="{1BCCCCB4-FC5E-450B-A77A-B68336E84E69}" type="datetime1">
              <a:rPr lang="es-ES" smtClean="0"/>
              <a:t>15/02/2022</a:t>
            </a:fld>
            <a:endParaRPr lang="es-ES"/>
          </a:p>
        </p:txBody>
      </p:sp>
      <p:sp>
        <p:nvSpPr>
          <p:cNvPr id="5" name="Marcador de pie de página 4">
            <a:extLst>
              <a:ext uri="{FF2B5EF4-FFF2-40B4-BE49-F238E27FC236}">
                <a16:creationId xmlns:a16="http://schemas.microsoft.com/office/drawing/2014/main" id="{3253B685-139E-4219-8122-F69467E6AC58}"/>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B9D96056-1349-4160-9D70-31E709164014}"/>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4451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0CA74-DFC4-46E8-8112-34A091E74C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4630432-5FDC-4311-97C2-824A2DB9A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EA5786-6668-4902-8FC9-1F2EBEA8BE7B}"/>
              </a:ext>
            </a:extLst>
          </p:cNvPr>
          <p:cNvSpPr>
            <a:spLocks noGrp="1"/>
          </p:cNvSpPr>
          <p:nvPr>
            <p:ph type="dt" sz="half" idx="10"/>
          </p:nvPr>
        </p:nvSpPr>
        <p:spPr/>
        <p:txBody>
          <a:bodyPr/>
          <a:lstStyle/>
          <a:p>
            <a:fld id="{B24A91CC-1A6F-4029-BDA6-D027CD171E16}" type="datetime1">
              <a:rPr lang="es-ES" smtClean="0"/>
              <a:t>15/02/2022</a:t>
            </a:fld>
            <a:endParaRPr lang="es-ES"/>
          </a:p>
        </p:txBody>
      </p:sp>
      <p:sp>
        <p:nvSpPr>
          <p:cNvPr id="5" name="Marcador de pie de página 4">
            <a:extLst>
              <a:ext uri="{FF2B5EF4-FFF2-40B4-BE49-F238E27FC236}">
                <a16:creationId xmlns:a16="http://schemas.microsoft.com/office/drawing/2014/main" id="{731FFCDA-70C3-42EF-BA53-E49711F6D373}"/>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0EC4A325-44B1-4C95-9F58-CD22F2F617A4}"/>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34352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08536-B52E-4358-9FEB-B72978344A2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B2F9AC-2FD4-4890-AC5F-E58606922C9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FCAD91B-C7EC-4519-B043-B6DCC2BBF15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7B9357-3646-474B-A763-F1088F3D5F31}"/>
              </a:ext>
            </a:extLst>
          </p:cNvPr>
          <p:cNvSpPr>
            <a:spLocks noGrp="1"/>
          </p:cNvSpPr>
          <p:nvPr>
            <p:ph type="dt" sz="half" idx="10"/>
          </p:nvPr>
        </p:nvSpPr>
        <p:spPr/>
        <p:txBody>
          <a:bodyPr/>
          <a:lstStyle/>
          <a:p>
            <a:fld id="{CDF3D02F-3B90-47A2-81B1-5E6BE23DE3AA}" type="datetime1">
              <a:rPr lang="es-ES" smtClean="0"/>
              <a:t>15/02/2022</a:t>
            </a:fld>
            <a:endParaRPr lang="es-ES"/>
          </a:p>
        </p:txBody>
      </p:sp>
      <p:sp>
        <p:nvSpPr>
          <p:cNvPr id="6" name="Marcador de pie de página 5">
            <a:extLst>
              <a:ext uri="{FF2B5EF4-FFF2-40B4-BE49-F238E27FC236}">
                <a16:creationId xmlns:a16="http://schemas.microsoft.com/office/drawing/2014/main" id="{9DF17AA8-A7E6-4EDB-AC7F-6E29CA7F2901}"/>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7" name="Marcador de número de diapositiva 6">
            <a:extLst>
              <a:ext uri="{FF2B5EF4-FFF2-40B4-BE49-F238E27FC236}">
                <a16:creationId xmlns:a16="http://schemas.microsoft.com/office/drawing/2014/main" id="{E99267A9-4DF8-4646-A4EA-213E09D48F67}"/>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47551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7EAB3-0DC7-47B9-8331-42CE83DBEEA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32777D-A03A-49AF-BF93-8B74DA4117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71FDC2-7A5F-4B55-A0D8-D32036E4EB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13ACCF7-1ED0-43E5-86DE-87DAD7D73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3AC1F4-F6DD-484F-8071-1374DB56E36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47629A-F832-4910-875D-C7B937635063}"/>
              </a:ext>
            </a:extLst>
          </p:cNvPr>
          <p:cNvSpPr>
            <a:spLocks noGrp="1"/>
          </p:cNvSpPr>
          <p:nvPr>
            <p:ph type="dt" sz="half" idx="10"/>
          </p:nvPr>
        </p:nvSpPr>
        <p:spPr/>
        <p:txBody>
          <a:bodyPr/>
          <a:lstStyle/>
          <a:p>
            <a:fld id="{E67AC66C-362E-448B-9608-3C43E04E8AB8}" type="datetime1">
              <a:rPr lang="es-ES" smtClean="0"/>
              <a:t>15/02/2022</a:t>
            </a:fld>
            <a:endParaRPr lang="es-ES"/>
          </a:p>
        </p:txBody>
      </p:sp>
      <p:sp>
        <p:nvSpPr>
          <p:cNvPr id="8" name="Marcador de pie de página 7">
            <a:extLst>
              <a:ext uri="{FF2B5EF4-FFF2-40B4-BE49-F238E27FC236}">
                <a16:creationId xmlns:a16="http://schemas.microsoft.com/office/drawing/2014/main" id="{40E5635E-5507-478D-9325-8C87005908BA}"/>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9" name="Marcador de número de diapositiva 8">
            <a:extLst>
              <a:ext uri="{FF2B5EF4-FFF2-40B4-BE49-F238E27FC236}">
                <a16:creationId xmlns:a16="http://schemas.microsoft.com/office/drawing/2014/main" id="{678BC177-99A8-41E5-B7CA-E329D1E194C1}"/>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09051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43751-ADA9-4C9D-824F-BE76C90630E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083CA5D-035E-4005-859B-97188211CD57}"/>
              </a:ext>
            </a:extLst>
          </p:cNvPr>
          <p:cNvSpPr>
            <a:spLocks noGrp="1"/>
          </p:cNvSpPr>
          <p:nvPr>
            <p:ph type="dt" sz="half" idx="10"/>
          </p:nvPr>
        </p:nvSpPr>
        <p:spPr/>
        <p:txBody>
          <a:bodyPr/>
          <a:lstStyle/>
          <a:p>
            <a:fld id="{7830D1BE-DD53-4204-9901-F306A8D47846}" type="datetime1">
              <a:rPr lang="es-ES" smtClean="0"/>
              <a:t>15/02/2022</a:t>
            </a:fld>
            <a:endParaRPr lang="es-ES"/>
          </a:p>
        </p:txBody>
      </p:sp>
      <p:sp>
        <p:nvSpPr>
          <p:cNvPr id="4" name="Marcador de pie de página 3">
            <a:extLst>
              <a:ext uri="{FF2B5EF4-FFF2-40B4-BE49-F238E27FC236}">
                <a16:creationId xmlns:a16="http://schemas.microsoft.com/office/drawing/2014/main" id="{1564AB20-65CB-4A26-B821-953C7B7D24C0}"/>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5" name="Marcador de número de diapositiva 4">
            <a:extLst>
              <a:ext uri="{FF2B5EF4-FFF2-40B4-BE49-F238E27FC236}">
                <a16:creationId xmlns:a16="http://schemas.microsoft.com/office/drawing/2014/main" id="{11AE4144-0E9F-460D-9C6A-F467078F9D69}"/>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7291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BB1AD7-DCDD-449E-8579-F88D4FAA403D}"/>
              </a:ext>
            </a:extLst>
          </p:cNvPr>
          <p:cNvSpPr>
            <a:spLocks noGrp="1"/>
          </p:cNvSpPr>
          <p:nvPr>
            <p:ph type="dt" sz="half" idx="10"/>
          </p:nvPr>
        </p:nvSpPr>
        <p:spPr/>
        <p:txBody>
          <a:bodyPr/>
          <a:lstStyle/>
          <a:p>
            <a:fld id="{34D83547-547B-46EA-BC6D-3D9762A7B697}" type="datetime1">
              <a:rPr lang="es-ES" smtClean="0"/>
              <a:t>15/02/2022</a:t>
            </a:fld>
            <a:endParaRPr lang="es-ES"/>
          </a:p>
        </p:txBody>
      </p:sp>
      <p:sp>
        <p:nvSpPr>
          <p:cNvPr id="3" name="Marcador de pie de página 2">
            <a:extLst>
              <a:ext uri="{FF2B5EF4-FFF2-40B4-BE49-F238E27FC236}">
                <a16:creationId xmlns:a16="http://schemas.microsoft.com/office/drawing/2014/main" id="{1DBE8DC5-D2FE-4796-A7ED-DB9A14C74AC0}"/>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4" name="Marcador de número de diapositiva 3">
            <a:extLst>
              <a:ext uri="{FF2B5EF4-FFF2-40B4-BE49-F238E27FC236}">
                <a16:creationId xmlns:a16="http://schemas.microsoft.com/office/drawing/2014/main" id="{A9293E0C-9467-43FF-B7D6-1D16C7951B79}"/>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17592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7B3E8-F4FA-4B5D-85E2-2CA611578F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7A14D0C-0EB4-4902-92F6-CC48CE69B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A4895B3-1B7B-4050-A81C-B45E4D3B6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D7CF0E-B49B-440F-B4DC-EC966474C9F0}"/>
              </a:ext>
            </a:extLst>
          </p:cNvPr>
          <p:cNvSpPr>
            <a:spLocks noGrp="1"/>
          </p:cNvSpPr>
          <p:nvPr>
            <p:ph type="dt" sz="half" idx="10"/>
          </p:nvPr>
        </p:nvSpPr>
        <p:spPr/>
        <p:txBody>
          <a:bodyPr/>
          <a:lstStyle/>
          <a:p>
            <a:fld id="{1BBF82E2-7856-46DC-99BB-4DE9FA3B5179}" type="datetime1">
              <a:rPr lang="es-ES" smtClean="0"/>
              <a:t>15/02/2022</a:t>
            </a:fld>
            <a:endParaRPr lang="es-ES"/>
          </a:p>
        </p:txBody>
      </p:sp>
      <p:sp>
        <p:nvSpPr>
          <p:cNvPr id="6" name="Marcador de pie de página 5">
            <a:extLst>
              <a:ext uri="{FF2B5EF4-FFF2-40B4-BE49-F238E27FC236}">
                <a16:creationId xmlns:a16="http://schemas.microsoft.com/office/drawing/2014/main" id="{4EC08EDE-B240-4E18-9205-BC947079A512}"/>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7" name="Marcador de número de diapositiva 6">
            <a:extLst>
              <a:ext uri="{FF2B5EF4-FFF2-40B4-BE49-F238E27FC236}">
                <a16:creationId xmlns:a16="http://schemas.microsoft.com/office/drawing/2014/main" id="{B5EC6917-AAAE-4447-932E-4D6E76ED410D}"/>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368900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B90B5-DA95-4EFF-A96D-2742660B0F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42DC192-740B-4362-9260-194D0724B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E30ED4-B34C-4E7F-B4E9-081126B2D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57A1FF-2D49-4DC9-BA32-9746A6F07BD0}"/>
              </a:ext>
            </a:extLst>
          </p:cNvPr>
          <p:cNvSpPr>
            <a:spLocks noGrp="1"/>
          </p:cNvSpPr>
          <p:nvPr>
            <p:ph type="dt" sz="half" idx="10"/>
          </p:nvPr>
        </p:nvSpPr>
        <p:spPr/>
        <p:txBody>
          <a:bodyPr/>
          <a:lstStyle/>
          <a:p>
            <a:fld id="{0A9DCB74-BE8D-4225-9373-C22B49CFDC6A}" type="datetime1">
              <a:rPr lang="es-ES" smtClean="0"/>
              <a:t>15/02/2022</a:t>
            </a:fld>
            <a:endParaRPr lang="es-ES"/>
          </a:p>
        </p:txBody>
      </p:sp>
      <p:sp>
        <p:nvSpPr>
          <p:cNvPr id="6" name="Marcador de pie de página 5">
            <a:extLst>
              <a:ext uri="{FF2B5EF4-FFF2-40B4-BE49-F238E27FC236}">
                <a16:creationId xmlns:a16="http://schemas.microsoft.com/office/drawing/2014/main" id="{5D054A4D-13FF-4D68-8DFE-40499BA5F6BF}"/>
              </a:ext>
            </a:extLst>
          </p:cNvPr>
          <p:cNvSpPr>
            <a:spLocks noGrp="1"/>
          </p:cNvSpPr>
          <p:nvPr>
            <p:ph type="ftr" sz="quarter" idx="11"/>
          </p:nvPr>
        </p:nvSpPr>
        <p:spPr/>
        <p:txBody>
          <a:bodyPr/>
          <a:lstStyle/>
          <a:p>
            <a:r>
              <a:rPr lang="en-US"/>
              <a:t>RUNTIME VERIFICATION FOR SPATIO-TEMPORAL PROPERTIES (WITH AGGREGATED OPERATORS)</a:t>
            </a:r>
            <a:endParaRPr lang="es-ES"/>
          </a:p>
        </p:txBody>
      </p:sp>
      <p:sp>
        <p:nvSpPr>
          <p:cNvPr id="7" name="Marcador de número de diapositiva 6">
            <a:extLst>
              <a:ext uri="{FF2B5EF4-FFF2-40B4-BE49-F238E27FC236}">
                <a16:creationId xmlns:a16="http://schemas.microsoft.com/office/drawing/2014/main" id="{D3E16244-53B3-4220-979A-F95721AA0E8D}"/>
              </a:ext>
            </a:extLst>
          </p:cNvPr>
          <p:cNvSpPr>
            <a:spLocks noGrp="1"/>
          </p:cNvSpPr>
          <p:nvPr>
            <p:ph type="sldNum" sz="quarter" idx="12"/>
          </p:nvPr>
        </p:nvSpPr>
        <p:spPr/>
        <p:txBody>
          <a:bodyPr/>
          <a:lstStyle/>
          <a:p>
            <a:fld id="{8622EFDD-45AC-457D-BD99-B10041CF9F39}" type="slidenum">
              <a:rPr lang="es-ES" smtClean="0"/>
              <a:t>‹Nº›</a:t>
            </a:fld>
            <a:endParaRPr lang="es-ES"/>
          </a:p>
        </p:txBody>
      </p:sp>
    </p:spTree>
    <p:extLst>
      <p:ext uri="{BB962C8B-B14F-4D97-AF65-F5344CB8AC3E}">
        <p14:creationId xmlns:p14="http://schemas.microsoft.com/office/powerpoint/2010/main" val="270512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E55D65-C1F0-4928-A8CF-0045B3454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1606DC-85A7-42A8-9989-C083185F8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31DE77-AD74-4446-9435-AB02C7B74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57C5-117C-4ED6-A449-CDAAEAF331B7}" type="datetime1">
              <a:rPr lang="es-ES" smtClean="0"/>
              <a:t>15/02/2022</a:t>
            </a:fld>
            <a:endParaRPr lang="es-ES"/>
          </a:p>
        </p:txBody>
      </p:sp>
      <p:sp>
        <p:nvSpPr>
          <p:cNvPr id="5" name="Marcador de pie de página 4">
            <a:extLst>
              <a:ext uri="{FF2B5EF4-FFF2-40B4-BE49-F238E27FC236}">
                <a16:creationId xmlns:a16="http://schemas.microsoft.com/office/drawing/2014/main" id="{61A64A72-0863-43EE-B454-907934B44F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RUNTIME VERIFICATION FOR SPATIO-TEMPORAL PROPERTIES (WITH AGGREGATED OPERATORS)</a:t>
            </a:r>
            <a:endParaRPr lang="es-ES"/>
          </a:p>
        </p:txBody>
      </p:sp>
      <p:sp>
        <p:nvSpPr>
          <p:cNvPr id="6" name="Marcador de número de diapositiva 5">
            <a:extLst>
              <a:ext uri="{FF2B5EF4-FFF2-40B4-BE49-F238E27FC236}">
                <a16:creationId xmlns:a16="http://schemas.microsoft.com/office/drawing/2014/main" id="{5914EC99-ACC7-40CB-8134-CF10E427F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2EFDD-45AC-457D-BD99-B10041CF9F39}" type="slidenum">
              <a:rPr lang="es-ES" smtClean="0"/>
              <a:t>‹Nº›</a:t>
            </a:fld>
            <a:endParaRPr lang="es-ES"/>
          </a:p>
        </p:txBody>
      </p:sp>
    </p:spTree>
    <p:extLst>
      <p:ext uri="{BB962C8B-B14F-4D97-AF65-F5344CB8AC3E}">
        <p14:creationId xmlns:p14="http://schemas.microsoft.com/office/powerpoint/2010/main" val="142716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7250CB5-9DDC-48C3-9D2D-C15BFFF4F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C38FEF35-B9B3-413E-A8C4-9FF5A15A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6770084"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73D3945D-9472-4F75-85E5-E2FF2AA93E9E}"/>
              </a:ext>
            </a:extLst>
          </p:cNvPr>
          <p:cNvSpPr>
            <a:spLocks noGrp="1"/>
          </p:cNvSpPr>
          <p:nvPr>
            <p:ph type="ctrTitle"/>
          </p:nvPr>
        </p:nvSpPr>
        <p:spPr>
          <a:xfrm>
            <a:off x="2149522" y="2043753"/>
            <a:ext cx="5281684" cy="2770494"/>
          </a:xfrm>
        </p:spPr>
        <p:txBody>
          <a:bodyPr anchor="ctr">
            <a:normAutofit/>
          </a:bodyPr>
          <a:lstStyle/>
          <a:p>
            <a:r>
              <a:rPr lang="en-US" sz="3200" dirty="0">
                <a:solidFill>
                  <a:srgbClr val="595959"/>
                </a:solidFill>
              </a:rPr>
              <a:t>RUNTIME VERIFICATION FOR SPATIO-TEMPORAL PROPERTIES OVER IOT NETWORKS</a:t>
            </a:r>
            <a:endParaRPr lang="es-ES" sz="3200" dirty="0">
              <a:solidFill>
                <a:srgbClr val="595959"/>
              </a:solidFill>
            </a:endParaRPr>
          </a:p>
        </p:txBody>
      </p:sp>
      <p:sp>
        <p:nvSpPr>
          <p:cNvPr id="14" name="Rectangle 13">
            <a:extLst>
              <a:ext uri="{FF2B5EF4-FFF2-40B4-BE49-F238E27FC236}">
                <a16:creationId xmlns:a16="http://schemas.microsoft.com/office/drawing/2014/main" id="{A7ECB318-89A9-43A0-BC79-4B763473F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685" y="1371600"/>
            <a:ext cx="2704023" cy="4114800"/>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ítulo 4">
            <a:extLst>
              <a:ext uri="{FF2B5EF4-FFF2-40B4-BE49-F238E27FC236}">
                <a16:creationId xmlns:a16="http://schemas.microsoft.com/office/drawing/2014/main" id="{A9CD9724-4C52-4C09-BD3D-EC82ABD1494A}"/>
              </a:ext>
            </a:extLst>
          </p:cNvPr>
          <p:cNvSpPr>
            <a:spLocks noGrp="1"/>
          </p:cNvSpPr>
          <p:nvPr>
            <p:ph type="subTitle" idx="1"/>
          </p:nvPr>
        </p:nvSpPr>
        <p:spPr>
          <a:xfrm>
            <a:off x="8517380" y="1859508"/>
            <a:ext cx="1957278" cy="3138985"/>
          </a:xfrm>
        </p:spPr>
        <p:txBody>
          <a:bodyPr anchor="t">
            <a:normAutofit/>
          </a:bodyPr>
          <a:lstStyle/>
          <a:p>
            <a:r>
              <a:rPr lang="en-US" sz="1400" dirty="0">
                <a:solidFill>
                  <a:srgbClr val="595959"/>
                </a:solidFill>
              </a:rPr>
              <a:t>Partial release of the project </a:t>
            </a:r>
          </a:p>
          <a:p>
            <a:br>
              <a:rPr lang="en-US" sz="1400" dirty="0">
                <a:solidFill>
                  <a:srgbClr val="595959"/>
                </a:solidFill>
              </a:rPr>
            </a:br>
            <a:r>
              <a:rPr lang="en-US" sz="1400" dirty="0">
                <a:solidFill>
                  <a:srgbClr val="595959"/>
                </a:solidFill>
              </a:rPr>
              <a:t>DEGREE IN COMPUTER ENGINEERING</a:t>
            </a:r>
            <a:endParaRPr lang="es-ES" sz="1400" dirty="0">
              <a:solidFill>
                <a:schemeClr val="tx1">
                  <a:lumMod val="65000"/>
                  <a:lumOff val="35000"/>
                </a:schemeClr>
              </a:solidFill>
            </a:endParaRPr>
          </a:p>
        </p:txBody>
      </p:sp>
      <p:sp>
        <p:nvSpPr>
          <p:cNvPr id="15" name="Subtítulo 4">
            <a:extLst>
              <a:ext uri="{FF2B5EF4-FFF2-40B4-BE49-F238E27FC236}">
                <a16:creationId xmlns:a16="http://schemas.microsoft.com/office/drawing/2014/main" id="{DD102B16-FBC1-449F-A806-902F5AFE4100}"/>
              </a:ext>
            </a:extLst>
          </p:cNvPr>
          <p:cNvSpPr txBox="1">
            <a:spLocks/>
          </p:cNvSpPr>
          <p:nvPr/>
        </p:nvSpPr>
        <p:spPr>
          <a:xfrm>
            <a:off x="8515057" y="1859508"/>
            <a:ext cx="1957278" cy="3138985"/>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rgbClr val="595959"/>
                </a:solidFill>
              </a:rPr>
              <a:t>Oihana Garcia Anakabe</a:t>
            </a:r>
          </a:p>
          <a:p>
            <a:r>
              <a:rPr lang="en-US" sz="1400" dirty="0">
                <a:solidFill>
                  <a:srgbClr val="595959"/>
                </a:solidFill>
              </a:rPr>
              <a:t> 2021/2022 </a:t>
            </a:r>
            <a:endParaRPr lang="es-ES" sz="1400" dirty="0">
              <a:solidFill>
                <a:schemeClr val="tx1">
                  <a:lumMod val="65000"/>
                  <a:lumOff val="35000"/>
                </a:schemeClr>
              </a:solidFill>
            </a:endParaRPr>
          </a:p>
        </p:txBody>
      </p:sp>
    </p:spTree>
    <p:extLst>
      <p:ext uri="{BB962C8B-B14F-4D97-AF65-F5344CB8AC3E}">
        <p14:creationId xmlns:p14="http://schemas.microsoft.com/office/powerpoint/2010/main" val="205513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MQTT prototype </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10</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170493" y="1758310"/>
            <a:ext cx="9851011" cy="2917385"/>
          </a:xfrm>
        </p:spPr>
        <p:txBody>
          <a:bodyPr anchor="t">
            <a:normAutofit/>
          </a:bodyPr>
          <a:lstStyle/>
          <a:p>
            <a:r>
              <a:rPr lang="en-US" sz="2000" dirty="0">
                <a:solidFill>
                  <a:schemeClr val="tx1">
                    <a:lumMod val="65000"/>
                    <a:lumOff val="35000"/>
                  </a:schemeClr>
                </a:solidFill>
              </a:rPr>
              <a:t>MQTT protocol will be in charge of transporting messages between the middleware and sensors. </a:t>
            </a:r>
            <a:endParaRPr lang="es-ES" sz="2000" dirty="0">
              <a:solidFill>
                <a:schemeClr val="tx1">
                  <a:lumMod val="65000"/>
                  <a:lumOff val="35000"/>
                </a:schemeClr>
              </a:solidFill>
            </a:endParaRPr>
          </a:p>
        </p:txBody>
      </p:sp>
      <p:pic>
        <p:nvPicPr>
          <p:cNvPr id="13" name="Imagen 12" descr="Diagrama&#10;&#10;Descripción generada automáticamente">
            <a:extLst>
              <a:ext uri="{FF2B5EF4-FFF2-40B4-BE49-F238E27FC236}">
                <a16:creationId xmlns:a16="http://schemas.microsoft.com/office/drawing/2014/main" id="{983E2A4E-B893-45A2-B04D-4BA99247271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03371" y="2646670"/>
            <a:ext cx="6585253" cy="3134208"/>
          </a:xfrm>
          <a:prstGeom prst="rect">
            <a:avLst/>
          </a:prstGeom>
          <a:noFill/>
          <a:ln>
            <a:noFill/>
          </a:ln>
        </p:spPr>
      </p:pic>
      <p:sp>
        <p:nvSpPr>
          <p:cNvPr id="10" name="Marcador de pie de página 5">
            <a:extLst>
              <a:ext uri="{FF2B5EF4-FFF2-40B4-BE49-F238E27FC236}">
                <a16:creationId xmlns:a16="http://schemas.microsoft.com/office/drawing/2014/main" id="{080BD324-EA6E-442D-A950-BE31B664D8D7}"/>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Tree>
    <p:extLst>
      <p:ext uri="{BB962C8B-B14F-4D97-AF65-F5344CB8AC3E}">
        <p14:creationId xmlns:p14="http://schemas.microsoft.com/office/powerpoint/2010/main" val="95975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Work done until now</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11</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170493" y="1758310"/>
            <a:ext cx="9851011" cy="3854214"/>
          </a:xfrm>
        </p:spPr>
        <p:txBody>
          <a:bodyPr anchor="t">
            <a:normAutofit/>
          </a:bodyPr>
          <a:lstStyle/>
          <a:p>
            <a:pPr marL="457200" indent="-457200">
              <a:buFont typeface="+mj-lt"/>
              <a:buAutoNum type="arabicPeriod"/>
            </a:pPr>
            <a:r>
              <a:rPr lang="en-US" sz="2000" dirty="0">
                <a:solidFill>
                  <a:schemeClr val="tx1">
                    <a:lumMod val="65000"/>
                    <a:lumOff val="35000"/>
                  </a:schemeClr>
                </a:solidFill>
              </a:rPr>
              <a:t>Literature review (Internet of Things, Runtime Verification, Cyber-physical systems and STREL).  </a:t>
            </a:r>
          </a:p>
          <a:p>
            <a:pPr marL="457200" indent="-457200">
              <a:buFont typeface="+mj-lt"/>
              <a:buAutoNum type="arabicPeriod"/>
            </a:pPr>
            <a:r>
              <a:rPr lang="en-US" sz="2000" dirty="0">
                <a:solidFill>
                  <a:schemeClr val="tx1">
                    <a:lumMod val="65000"/>
                    <a:lumOff val="35000"/>
                  </a:schemeClr>
                </a:solidFill>
              </a:rPr>
              <a:t>Start developing the moonlight interface and the middleware. </a:t>
            </a:r>
          </a:p>
          <a:p>
            <a:pPr marL="457200" indent="-457200">
              <a:buFont typeface="+mj-lt"/>
              <a:buAutoNum type="arabicPeriod"/>
            </a:pPr>
            <a:r>
              <a:rPr lang="en-US" sz="2000" dirty="0">
                <a:solidFill>
                  <a:schemeClr val="tx1">
                    <a:lumMod val="65000"/>
                    <a:lumOff val="35000"/>
                  </a:schemeClr>
                </a:solidFill>
              </a:rPr>
              <a:t>Start developing the Thingy52. </a:t>
            </a:r>
          </a:p>
          <a:p>
            <a:pPr marL="457200" indent="-457200">
              <a:buFont typeface="+mj-lt"/>
              <a:buAutoNum type="arabicPeriod"/>
            </a:pPr>
            <a:endParaRPr lang="en-US" sz="2000" dirty="0">
              <a:solidFill>
                <a:schemeClr val="tx1">
                  <a:lumMod val="65000"/>
                  <a:lumOff val="35000"/>
                </a:schemeClr>
              </a:solidFill>
            </a:endParaRPr>
          </a:p>
          <a:p>
            <a:pPr marL="457200" indent="-457200">
              <a:buFont typeface="+mj-lt"/>
              <a:buAutoNum type="arabicPeriod"/>
            </a:pPr>
            <a:endParaRPr lang="en-US" sz="2000" dirty="0">
              <a:solidFill>
                <a:schemeClr val="tx1">
                  <a:lumMod val="65000"/>
                  <a:lumOff val="35000"/>
                </a:schemeClr>
              </a:solidFill>
            </a:endParaRPr>
          </a:p>
          <a:p>
            <a:r>
              <a:rPr lang="en-US" sz="2000" dirty="0">
                <a:solidFill>
                  <a:schemeClr val="tx1">
                    <a:lumMod val="65000"/>
                    <a:lumOff val="35000"/>
                  </a:schemeClr>
                </a:solidFill>
              </a:rPr>
              <a:t>In conclusion, I have the base and the structure of the project well defined. This should make the development go faster to achieve the objectives.</a:t>
            </a:r>
          </a:p>
          <a:p>
            <a:endParaRPr lang="es-ES" sz="2000" dirty="0">
              <a:solidFill>
                <a:schemeClr val="tx1">
                  <a:lumMod val="65000"/>
                  <a:lumOff val="35000"/>
                </a:schemeClr>
              </a:solidFill>
            </a:endParaRPr>
          </a:p>
        </p:txBody>
      </p:sp>
      <p:sp>
        <p:nvSpPr>
          <p:cNvPr id="10" name="Marcador de pie de página 5">
            <a:extLst>
              <a:ext uri="{FF2B5EF4-FFF2-40B4-BE49-F238E27FC236}">
                <a16:creationId xmlns:a16="http://schemas.microsoft.com/office/drawing/2014/main" id="{92478775-F61C-43E1-A8A1-2E286E71E0DF}"/>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Tree>
    <p:extLst>
      <p:ext uri="{BB962C8B-B14F-4D97-AF65-F5344CB8AC3E}">
        <p14:creationId xmlns:p14="http://schemas.microsoft.com/office/powerpoint/2010/main" val="31496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Problems and solutions</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12</a:t>
            </a:fld>
            <a:endParaRPr lang="es-ES" sz="1400" dirty="0"/>
          </a:p>
        </p:txBody>
      </p:sp>
      <p:sp>
        <p:nvSpPr>
          <p:cNvPr id="10" name="Marcador de pie de página 5">
            <a:extLst>
              <a:ext uri="{FF2B5EF4-FFF2-40B4-BE49-F238E27FC236}">
                <a16:creationId xmlns:a16="http://schemas.microsoft.com/office/drawing/2014/main" id="{0C7AF314-32DD-49CD-B36F-A543C6D9ABE6}"/>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
        <p:nvSpPr>
          <p:cNvPr id="13" name="Marcador de contenido 4">
            <a:extLst>
              <a:ext uri="{FF2B5EF4-FFF2-40B4-BE49-F238E27FC236}">
                <a16:creationId xmlns:a16="http://schemas.microsoft.com/office/drawing/2014/main" id="{D89BE512-9A70-480A-B85D-1A65C6DF0DE0}"/>
              </a:ext>
            </a:extLst>
          </p:cNvPr>
          <p:cNvSpPr>
            <a:spLocks noGrp="1"/>
          </p:cNvSpPr>
          <p:nvPr>
            <p:ph idx="1"/>
          </p:nvPr>
        </p:nvSpPr>
        <p:spPr>
          <a:xfrm>
            <a:off x="1170493" y="1758310"/>
            <a:ext cx="9851011" cy="3854214"/>
          </a:xfrm>
        </p:spPr>
        <p:txBody>
          <a:bodyPr anchor="t">
            <a:normAutofit/>
          </a:bodyPr>
          <a:lstStyle/>
          <a:p>
            <a:r>
              <a:rPr lang="en-US" sz="2000" dirty="0">
                <a:solidFill>
                  <a:schemeClr val="tx1">
                    <a:lumMod val="65000"/>
                    <a:lumOff val="35000"/>
                  </a:schemeClr>
                </a:solidFill>
              </a:rPr>
              <a:t>Past problems: </a:t>
            </a:r>
          </a:p>
          <a:p>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r>
              <a:rPr lang="en-US" sz="2000" dirty="0">
                <a:solidFill>
                  <a:schemeClr val="tx1">
                    <a:lumMod val="65000"/>
                    <a:lumOff val="35000"/>
                  </a:schemeClr>
                </a:solidFill>
              </a:rPr>
              <a:t>Future problems: This is the first time moonlight will be working end-to-end. </a:t>
            </a:r>
          </a:p>
          <a:p>
            <a:pPr marL="0" indent="0">
              <a:buNone/>
            </a:pPr>
            <a:r>
              <a:rPr lang="en-US" sz="2000" dirty="0">
                <a:solidFill>
                  <a:schemeClr val="tx1">
                    <a:lumMod val="65000"/>
                    <a:lumOff val="35000"/>
                  </a:schemeClr>
                </a:solidFill>
              </a:rPr>
              <a:t>		     We expect some bugs in the moonlight monitor.</a:t>
            </a:r>
          </a:p>
        </p:txBody>
      </p:sp>
      <p:graphicFrame>
        <p:nvGraphicFramePr>
          <p:cNvPr id="2" name="Tabla 1">
            <a:extLst>
              <a:ext uri="{FF2B5EF4-FFF2-40B4-BE49-F238E27FC236}">
                <a16:creationId xmlns:a16="http://schemas.microsoft.com/office/drawing/2014/main" id="{A568825F-F9A4-4DA9-9AD0-3AC34574D35E}"/>
              </a:ext>
            </a:extLst>
          </p:cNvPr>
          <p:cNvGraphicFramePr>
            <a:graphicFrameLocks noGrp="1"/>
          </p:cNvGraphicFramePr>
          <p:nvPr>
            <p:extLst>
              <p:ext uri="{D42A27DB-BD31-4B8C-83A1-F6EECF244321}">
                <p14:modId xmlns:p14="http://schemas.microsoft.com/office/powerpoint/2010/main" val="506397800"/>
              </p:ext>
            </p:extLst>
          </p:nvPr>
        </p:nvGraphicFramePr>
        <p:xfrm>
          <a:off x="1616054" y="2259961"/>
          <a:ext cx="9097254" cy="1422354"/>
        </p:xfrm>
        <a:graphic>
          <a:graphicData uri="http://schemas.openxmlformats.org/drawingml/2006/table">
            <a:tbl>
              <a:tblPr/>
              <a:tblGrid>
                <a:gridCol w="1593884">
                  <a:extLst>
                    <a:ext uri="{9D8B030D-6E8A-4147-A177-3AD203B41FA5}">
                      <a16:colId xmlns:a16="http://schemas.microsoft.com/office/drawing/2014/main" val="967507715"/>
                    </a:ext>
                  </a:extLst>
                </a:gridCol>
                <a:gridCol w="7503370">
                  <a:extLst>
                    <a:ext uri="{9D8B030D-6E8A-4147-A177-3AD203B41FA5}">
                      <a16:colId xmlns:a16="http://schemas.microsoft.com/office/drawing/2014/main" val="2514929595"/>
                    </a:ext>
                  </a:extLst>
                </a:gridCol>
              </a:tblGrid>
              <a:tr h="815924">
                <a:tc>
                  <a:txBody>
                    <a:bodyPr/>
                    <a:lstStyle/>
                    <a:p>
                      <a:pPr indent="180340" algn="just" rtl="0" fontAlgn="t">
                        <a:spcBef>
                          <a:spcPts val="0"/>
                        </a:spcBef>
                        <a:spcAft>
                          <a:spcPts val="0"/>
                        </a:spcAft>
                      </a:pPr>
                      <a:r>
                        <a:rPr lang="es-ES" sz="2000" b="1" i="0" u="none" strike="noStrike" dirty="0" err="1">
                          <a:solidFill>
                            <a:srgbClr val="000000"/>
                          </a:solidFill>
                          <a:effectLst/>
                          <a:latin typeface="Calibri" panose="020F0502020204030204" pitchFamily="34" charset="0"/>
                        </a:rPr>
                        <a:t>Problem</a:t>
                      </a:r>
                      <a:endParaRPr lang="es-ES" dirty="0">
                        <a:effectLst/>
                      </a:endParaRPr>
                    </a:p>
                  </a:txBody>
                  <a:tcPr marL="53340" marR="53340">
                    <a:lnL w="762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0340" algn="just" rtl="0" fontAlgn="t">
                        <a:spcBef>
                          <a:spcPts val="0"/>
                        </a:spcBef>
                        <a:spcAft>
                          <a:spcPts val="0"/>
                        </a:spcAft>
                      </a:pPr>
                      <a:r>
                        <a:rPr lang="en-US" sz="2000" b="0" i="0" u="none" strike="noStrike" dirty="0">
                          <a:solidFill>
                            <a:srgbClr val="595959"/>
                          </a:solidFill>
                          <a:effectLst/>
                          <a:latin typeface="Calibri" panose="020F0502020204030204" pitchFamily="34" charset="0"/>
                        </a:rPr>
                        <a:t>Problems with Zephyr and Windows. </a:t>
                      </a:r>
                      <a:endParaRPr lang="en-US" dirty="0">
                        <a:effectLst/>
                      </a:endParaRPr>
                    </a:p>
                    <a:p>
                      <a:pPr indent="180340" algn="just" rtl="0" fontAlgn="t">
                        <a:spcBef>
                          <a:spcPts val="800"/>
                        </a:spcBef>
                        <a:spcAft>
                          <a:spcPts val="0"/>
                        </a:spcAft>
                      </a:pPr>
                      <a:r>
                        <a:rPr lang="en-US" sz="2000" b="0" i="0" u="none" strike="noStrike" dirty="0">
                          <a:solidFill>
                            <a:srgbClr val="595959"/>
                          </a:solidFill>
                          <a:effectLst/>
                          <a:latin typeface="Calibri" panose="020F0502020204030204" pitchFamily="34" charset="0"/>
                        </a:rPr>
                        <a:t>I kept hitting obstacles and the initialization process was dragging on. </a:t>
                      </a:r>
                      <a:endParaRPr lang="en-US" dirty="0">
                        <a:effectLst/>
                      </a:endParaRPr>
                    </a:p>
                  </a:txBody>
                  <a:tcPr marL="53340" marR="53340">
                    <a:lnL w="12700" cap="flat" cmpd="sng" algn="ctr">
                      <a:solidFill>
                        <a:schemeClr val="tx1">
                          <a:lumMod val="65000"/>
                          <a:lumOff val="35000"/>
                        </a:schemeClr>
                      </a:solid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395233"/>
                  </a:ext>
                </a:extLst>
              </a:tr>
              <a:tr h="606430">
                <a:tc>
                  <a:txBody>
                    <a:bodyPr/>
                    <a:lstStyle/>
                    <a:p>
                      <a:pPr indent="180340" algn="just" rtl="0" fontAlgn="t">
                        <a:spcBef>
                          <a:spcPts val="0"/>
                        </a:spcBef>
                        <a:spcAft>
                          <a:spcPts val="0"/>
                        </a:spcAft>
                      </a:pPr>
                      <a:r>
                        <a:rPr lang="es-ES" sz="2000" b="1" i="0" u="none" strike="noStrike" dirty="0" err="1">
                          <a:solidFill>
                            <a:srgbClr val="000000"/>
                          </a:solidFill>
                          <a:effectLst/>
                          <a:latin typeface="Calibri" panose="020F0502020204030204" pitchFamily="34" charset="0"/>
                        </a:rPr>
                        <a:t>Solution</a:t>
                      </a:r>
                      <a:endParaRPr lang="es-ES" dirty="0">
                        <a:effectLst/>
                      </a:endParaRPr>
                    </a:p>
                  </a:txBody>
                  <a:tcPr marL="53340" marR="53340">
                    <a:lnL w="762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80340" algn="just" rtl="0" fontAlgn="t">
                        <a:spcBef>
                          <a:spcPts val="0"/>
                        </a:spcBef>
                        <a:spcAft>
                          <a:spcPts val="0"/>
                        </a:spcAft>
                      </a:pPr>
                      <a:r>
                        <a:rPr lang="en-US" sz="2000" b="0" i="0" u="none" strike="noStrike" dirty="0">
                          <a:solidFill>
                            <a:srgbClr val="595959"/>
                          </a:solidFill>
                          <a:effectLst/>
                          <a:latin typeface="Calibri" panose="020F0502020204030204" pitchFamily="34" charset="0"/>
                        </a:rPr>
                        <a:t>Used a Linux Virtual Box Machine</a:t>
                      </a:r>
                      <a:endParaRPr lang="en-US" dirty="0">
                        <a:effectLst/>
                      </a:endParaRPr>
                    </a:p>
                  </a:txBody>
                  <a:tcPr marL="53340" marR="53340">
                    <a:lnL w="12700" cap="flat" cmpd="sng" algn="ctr">
                      <a:solidFill>
                        <a:schemeClr val="tx1">
                          <a:lumMod val="65000"/>
                          <a:lumOff val="35000"/>
                        </a:schemeClr>
                      </a:solid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1815037"/>
                  </a:ext>
                </a:extLst>
              </a:tr>
            </a:tbl>
          </a:graphicData>
        </a:graphic>
      </p:graphicFrame>
    </p:spTree>
    <p:extLst>
      <p:ext uri="{BB962C8B-B14F-4D97-AF65-F5344CB8AC3E}">
        <p14:creationId xmlns:p14="http://schemas.microsoft.com/office/powerpoint/2010/main" val="286952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Future developments of the project</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13</a:t>
            </a:fld>
            <a:endParaRPr lang="es-ES" sz="1400" dirty="0"/>
          </a:p>
        </p:txBody>
      </p:sp>
      <p:sp>
        <p:nvSpPr>
          <p:cNvPr id="10" name="Marcador de contenido 4">
            <a:extLst>
              <a:ext uri="{FF2B5EF4-FFF2-40B4-BE49-F238E27FC236}">
                <a16:creationId xmlns:a16="http://schemas.microsoft.com/office/drawing/2014/main" id="{67A503F3-9AD3-4225-A2F2-FD6FD7E6734B}"/>
              </a:ext>
            </a:extLst>
          </p:cNvPr>
          <p:cNvSpPr>
            <a:spLocks noGrp="1"/>
          </p:cNvSpPr>
          <p:nvPr>
            <p:ph idx="1"/>
          </p:nvPr>
        </p:nvSpPr>
        <p:spPr>
          <a:xfrm>
            <a:off x="1170493" y="1758309"/>
            <a:ext cx="9851011" cy="3507005"/>
          </a:xfrm>
        </p:spPr>
        <p:txBody>
          <a:bodyPr anchor="t">
            <a:normAutofit/>
          </a:bodyPr>
          <a:lstStyle/>
          <a:p>
            <a:pPr marL="0" indent="0">
              <a:buNone/>
            </a:pPr>
            <a:r>
              <a:rPr lang="en-US" sz="2000" dirty="0">
                <a:solidFill>
                  <a:schemeClr val="tx1">
                    <a:lumMod val="65000"/>
                    <a:lumOff val="35000"/>
                  </a:schemeClr>
                </a:solidFill>
              </a:rPr>
              <a:t>Adding other use cases will do the project more complete. </a:t>
            </a:r>
          </a:p>
          <a:p>
            <a:r>
              <a:rPr lang="en-US" sz="2000" dirty="0">
                <a:solidFill>
                  <a:schemeClr val="tx1">
                    <a:lumMod val="65000"/>
                    <a:lumOff val="35000"/>
                  </a:schemeClr>
                </a:solidFill>
              </a:rPr>
              <a:t>The </a:t>
            </a:r>
            <a:r>
              <a:rPr lang="en-US" sz="2000" dirty="0" err="1">
                <a:solidFill>
                  <a:schemeClr val="tx1">
                    <a:lumMod val="65000"/>
                    <a:lumOff val="35000"/>
                  </a:schemeClr>
                </a:solidFill>
              </a:rPr>
              <a:t>domotics</a:t>
            </a:r>
            <a:r>
              <a:rPr lang="en-US" sz="2000" dirty="0">
                <a:solidFill>
                  <a:schemeClr val="tx1">
                    <a:lumMod val="65000"/>
                    <a:lumOff val="35000"/>
                  </a:schemeClr>
                </a:solidFill>
              </a:rPr>
              <a:t>/office use case:</a:t>
            </a:r>
          </a:p>
          <a:p>
            <a:pPr lvl="1">
              <a:buFont typeface="Wingdings" panose="05000000000000000000" pitchFamily="2" charset="2"/>
              <a:buChar char="ü"/>
            </a:pPr>
            <a:r>
              <a:rPr lang="en-US" sz="2000" dirty="0">
                <a:solidFill>
                  <a:schemeClr val="tx1">
                    <a:lumMod val="65000"/>
                    <a:lumOff val="35000"/>
                  </a:schemeClr>
                </a:solidFill>
              </a:rPr>
              <a:t>Interaction with the hardware.</a:t>
            </a:r>
          </a:p>
          <a:p>
            <a:pPr lvl="1">
              <a:buFont typeface="Wingdings" panose="05000000000000000000" pitchFamily="2" charset="2"/>
              <a:buChar char=""/>
            </a:pPr>
            <a:r>
              <a:rPr lang="en-US" sz="2000" dirty="0">
                <a:solidFill>
                  <a:schemeClr val="tx1">
                    <a:lumMod val="65000"/>
                    <a:lumOff val="35000"/>
                  </a:schemeClr>
                </a:solidFill>
              </a:rPr>
              <a:t>Properties do not allow interesting observations</a:t>
            </a:r>
          </a:p>
          <a:p>
            <a:pPr marL="457200" lvl="1" indent="0">
              <a:buNone/>
            </a:pPr>
            <a:endParaRPr lang="en-US" sz="2000" dirty="0">
              <a:solidFill>
                <a:schemeClr val="tx1">
                  <a:lumMod val="65000"/>
                  <a:lumOff val="35000"/>
                </a:schemeClr>
              </a:solidFill>
            </a:endParaRPr>
          </a:p>
          <a:p>
            <a:r>
              <a:rPr lang="en-US" sz="2000" dirty="0">
                <a:solidFill>
                  <a:schemeClr val="tx1">
                    <a:lumMod val="65000"/>
                    <a:lumOff val="35000"/>
                  </a:schemeClr>
                </a:solidFill>
              </a:rPr>
              <a:t>Wiener </a:t>
            </a:r>
            <a:r>
              <a:rPr lang="en-US" sz="2000" dirty="0" err="1">
                <a:solidFill>
                  <a:schemeClr val="tx1">
                    <a:lumMod val="65000"/>
                    <a:lumOff val="35000"/>
                  </a:schemeClr>
                </a:solidFill>
              </a:rPr>
              <a:t>Linien</a:t>
            </a:r>
            <a:r>
              <a:rPr lang="en-US" sz="2000" dirty="0">
                <a:solidFill>
                  <a:schemeClr val="tx1">
                    <a:lumMod val="65000"/>
                    <a:lumOff val="35000"/>
                  </a:schemeClr>
                </a:solidFill>
              </a:rPr>
              <a:t> use case: They have an API that makes the public data accessible in real-time. </a:t>
            </a:r>
          </a:p>
          <a:p>
            <a:pPr lvl="1">
              <a:buFont typeface="Wingdings" panose="05000000000000000000" pitchFamily="2" charset="2"/>
              <a:buChar char="ü"/>
            </a:pPr>
            <a:r>
              <a:rPr lang="en-US" sz="2000" dirty="0">
                <a:solidFill>
                  <a:schemeClr val="tx1">
                    <a:lumMod val="65000"/>
                    <a:lumOff val="35000"/>
                  </a:schemeClr>
                </a:solidFill>
              </a:rPr>
              <a:t>Adds additional value to the project.</a:t>
            </a:r>
          </a:p>
          <a:p>
            <a:pPr lvl="1">
              <a:buFont typeface="Wingdings" panose="05000000000000000000" pitchFamily="2" charset="2"/>
              <a:buChar char="ü"/>
            </a:pPr>
            <a:r>
              <a:rPr lang="en-US" sz="2000" dirty="0">
                <a:solidFill>
                  <a:schemeClr val="tx1">
                    <a:lumMod val="65000"/>
                    <a:lumOff val="35000"/>
                  </a:schemeClr>
                </a:solidFill>
              </a:rPr>
              <a:t>Interesting data to monitor and there are more diverse specifications to use. </a:t>
            </a:r>
          </a:p>
          <a:p>
            <a:pPr lvl="1">
              <a:buFont typeface="Wingdings" panose="05000000000000000000" pitchFamily="2" charset="2"/>
              <a:buChar char="ü"/>
            </a:pPr>
            <a:r>
              <a:rPr lang="en-US" sz="2000" dirty="0">
                <a:solidFill>
                  <a:schemeClr val="tx1">
                    <a:lumMod val="65000"/>
                    <a:lumOff val="35000"/>
                  </a:schemeClr>
                </a:solidFill>
              </a:rPr>
              <a:t>See that with minor changes the monitor can handle a completely different use case.</a:t>
            </a:r>
          </a:p>
        </p:txBody>
      </p:sp>
      <p:sp>
        <p:nvSpPr>
          <p:cNvPr id="12" name="Marcador de pie de página 5">
            <a:extLst>
              <a:ext uri="{FF2B5EF4-FFF2-40B4-BE49-F238E27FC236}">
                <a16:creationId xmlns:a16="http://schemas.microsoft.com/office/drawing/2014/main" id="{54CDF358-D702-4173-9DF3-E3C12F323D52}"/>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pic>
        <p:nvPicPr>
          <p:cNvPr id="2" name="Imagen 1">
            <a:extLst>
              <a:ext uri="{FF2B5EF4-FFF2-40B4-BE49-F238E27FC236}">
                <a16:creationId xmlns:a16="http://schemas.microsoft.com/office/drawing/2014/main" id="{C86EC954-9539-49C2-ABDE-D62D0CDCFFD0}"/>
              </a:ext>
            </a:extLst>
          </p:cNvPr>
          <p:cNvPicPr>
            <a:picLocks noChangeAspect="1"/>
          </p:cNvPicPr>
          <p:nvPr/>
        </p:nvPicPr>
        <p:blipFill>
          <a:blip r:embed="rId3"/>
          <a:stretch>
            <a:fillRect/>
          </a:stretch>
        </p:blipFill>
        <p:spPr>
          <a:xfrm>
            <a:off x="4822068" y="5401840"/>
            <a:ext cx="2547860" cy="600022"/>
          </a:xfrm>
          <a:prstGeom prst="rect">
            <a:avLst/>
          </a:prstGeom>
        </p:spPr>
      </p:pic>
    </p:spTree>
    <p:extLst>
      <p:ext uri="{BB962C8B-B14F-4D97-AF65-F5344CB8AC3E}">
        <p14:creationId xmlns:p14="http://schemas.microsoft.com/office/powerpoint/2010/main" val="165618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Contributions of the traineeships to studies</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14</a:t>
            </a:fld>
            <a:endParaRPr lang="es-ES" sz="1400" dirty="0"/>
          </a:p>
        </p:txBody>
      </p:sp>
      <p:sp>
        <p:nvSpPr>
          <p:cNvPr id="10" name="Marcador de contenido 4">
            <a:extLst>
              <a:ext uri="{FF2B5EF4-FFF2-40B4-BE49-F238E27FC236}">
                <a16:creationId xmlns:a16="http://schemas.microsoft.com/office/drawing/2014/main" id="{67A503F3-9AD3-4225-A2F2-FD6FD7E6734B}"/>
              </a:ext>
            </a:extLst>
          </p:cNvPr>
          <p:cNvSpPr>
            <a:spLocks noGrp="1"/>
          </p:cNvSpPr>
          <p:nvPr>
            <p:ph idx="1"/>
          </p:nvPr>
        </p:nvSpPr>
        <p:spPr>
          <a:xfrm>
            <a:off x="1170494" y="1758310"/>
            <a:ext cx="9953606" cy="3884501"/>
          </a:xfrm>
        </p:spPr>
        <p:txBody>
          <a:bodyPr anchor="t">
            <a:normAutofit/>
          </a:bodyPr>
          <a:lstStyle/>
          <a:p>
            <a:pPr marL="0" indent="0">
              <a:buNone/>
            </a:pPr>
            <a:r>
              <a:rPr lang="en-US" sz="2000" dirty="0">
                <a:solidFill>
                  <a:schemeClr val="tx1">
                    <a:lumMod val="65000"/>
                    <a:lumOff val="35000"/>
                  </a:schemeClr>
                </a:solidFill>
              </a:rPr>
              <a:t>One competence to be acquired is: </a:t>
            </a:r>
          </a:p>
          <a:p>
            <a:pPr marL="0" indent="0">
              <a:buNone/>
            </a:pP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endParaRPr>
          </a:p>
          <a:p>
            <a:pPr marL="457200" indent="-457200">
              <a:buFont typeface="+mj-lt"/>
              <a:buAutoNum type="arabicPeriod"/>
            </a:pP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rPr>
              <a:t>The project involves all the processes from the hardware to the monitor, so I can gain a lot of knowledge and experience</a:t>
            </a:r>
          </a:p>
        </p:txBody>
      </p:sp>
      <p:sp>
        <p:nvSpPr>
          <p:cNvPr id="12" name="Marcador de pie de página 5">
            <a:extLst>
              <a:ext uri="{FF2B5EF4-FFF2-40B4-BE49-F238E27FC236}">
                <a16:creationId xmlns:a16="http://schemas.microsoft.com/office/drawing/2014/main" id="{518FDC84-CAEC-43C0-821B-5FB902AE4A48}"/>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graphicFrame>
        <p:nvGraphicFramePr>
          <p:cNvPr id="13" name="Tabla 12">
            <a:extLst>
              <a:ext uri="{FF2B5EF4-FFF2-40B4-BE49-F238E27FC236}">
                <a16:creationId xmlns:a16="http://schemas.microsoft.com/office/drawing/2014/main" id="{E207361B-335C-472B-A0A3-1F4C4391C79A}"/>
              </a:ext>
            </a:extLst>
          </p:cNvPr>
          <p:cNvGraphicFramePr>
            <a:graphicFrameLocks noGrp="1"/>
          </p:cNvGraphicFramePr>
          <p:nvPr>
            <p:extLst>
              <p:ext uri="{D42A27DB-BD31-4B8C-83A1-F6EECF244321}">
                <p14:modId xmlns:p14="http://schemas.microsoft.com/office/powerpoint/2010/main" val="4011277925"/>
              </p:ext>
            </p:extLst>
          </p:nvPr>
        </p:nvGraphicFramePr>
        <p:xfrm>
          <a:off x="1170493" y="2444369"/>
          <a:ext cx="9902310" cy="733806"/>
        </p:xfrm>
        <a:graphic>
          <a:graphicData uri="http://schemas.openxmlformats.org/drawingml/2006/table">
            <a:tbl>
              <a:tblPr firstRow="1" firstCol="1" bandRow="1"/>
              <a:tblGrid>
                <a:gridCol w="1337182">
                  <a:extLst>
                    <a:ext uri="{9D8B030D-6E8A-4147-A177-3AD203B41FA5}">
                      <a16:colId xmlns:a16="http://schemas.microsoft.com/office/drawing/2014/main" val="2575662693"/>
                    </a:ext>
                  </a:extLst>
                </a:gridCol>
                <a:gridCol w="8565128">
                  <a:extLst>
                    <a:ext uri="{9D8B030D-6E8A-4147-A177-3AD203B41FA5}">
                      <a16:colId xmlns:a16="http://schemas.microsoft.com/office/drawing/2014/main" val="3404022601"/>
                    </a:ext>
                  </a:extLst>
                </a:gridCol>
              </a:tblGrid>
              <a:tr h="548518">
                <a:tc>
                  <a:txBody>
                    <a:bodyPr/>
                    <a:lstStyle/>
                    <a:p>
                      <a:pPr indent="180340" algn="l">
                        <a:lnSpc>
                          <a:spcPct val="125000"/>
                        </a:lnSpc>
                        <a:spcAft>
                          <a:spcPts val="800"/>
                        </a:spcAft>
                      </a:pPr>
                      <a:r>
                        <a:rPr lang="en-GB" sz="2000" b="1" dirty="0">
                          <a:effectLst/>
                          <a:latin typeface="Calibri" panose="020F0502020204030204" pitchFamily="34" charset="0"/>
                          <a:ea typeface="Times New Roman" panose="02020603050405020304" pitchFamily="18" charset="0"/>
                          <a:cs typeface="Times New Roman" panose="02020603050405020304" pitchFamily="18" charset="0"/>
                        </a:rPr>
                        <a:t>T1IT06</a:t>
                      </a:r>
                      <a:endParaRPr lang="es-E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180340" algn="just">
                        <a:lnSpc>
                          <a:spcPct val="125000"/>
                        </a:lnSpc>
                        <a:spcAft>
                          <a:spcPts val="800"/>
                        </a:spcAft>
                      </a:pPr>
                      <a:r>
                        <a:rPr lang="en-GB" sz="2000" dirty="0">
                          <a:solidFill>
                            <a:schemeClr val="tx1">
                              <a:lumMod val="65000"/>
                              <a:lumOff val="35000"/>
                            </a:schemeClr>
                          </a:solidFill>
                          <a:effectLst/>
                          <a:latin typeface="Calibri" panose="020F0502020204030204" pitchFamily="34" charset="0"/>
                          <a:cs typeface="Times New Roman" panose="02020603050405020304" pitchFamily="18" charset="0"/>
                        </a:rPr>
                        <a:t>Ability to create and develop centralized or distributed computer systems or architectures integrating hardware, software and networks.</a:t>
                      </a:r>
                      <a:endParaRPr lang="es-ES" sz="2000" dirty="0">
                        <a:solidFill>
                          <a:schemeClr val="tx1">
                            <a:lumMod val="65000"/>
                            <a:lumOff val="35000"/>
                          </a:schemeClr>
                        </a:solidFill>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063775543"/>
                  </a:ext>
                </a:extLst>
              </a:tr>
            </a:tbl>
          </a:graphicData>
        </a:graphic>
      </p:graphicFrame>
    </p:spTree>
    <p:extLst>
      <p:ext uri="{BB962C8B-B14F-4D97-AF65-F5344CB8AC3E}">
        <p14:creationId xmlns:p14="http://schemas.microsoft.com/office/powerpoint/2010/main" val="403396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138D7C93-14BD-4F97-A880-E27B7356A1AD}"/>
              </a:ext>
            </a:extLst>
          </p:cNvPr>
          <p:cNvSpPr>
            <a:spLocks noGrp="1"/>
          </p:cNvSpPr>
          <p:nvPr>
            <p:ph type="title"/>
          </p:nvPr>
        </p:nvSpPr>
        <p:spPr>
          <a:xfrm>
            <a:off x="2034615" y="1686652"/>
            <a:ext cx="8160870" cy="3484695"/>
          </a:xfrm>
        </p:spPr>
        <p:txBody>
          <a:bodyPr vert="horz" lIns="91440" tIns="45720" rIns="91440" bIns="45720" rtlCol="0" anchor="ctr">
            <a:normAutofit/>
          </a:bodyPr>
          <a:lstStyle/>
          <a:p>
            <a:pPr algn="ctr"/>
            <a:r>
              <a:rPr lang="en-US" kern="1200" dirty="0">
                <a:solidFill>
                  <a:srgbClr val="595959"/>
                </a:solidFill>
                <a:latin typeface="+mj-lt"/>
                <a:ea typeface="+mj-ea"/>
                <a:cs typeface="+mj-cs"/>
              </a:rPr>
              <a:t>Thank you</a:t>
            </a:r>
            <a:br>
              <a:rPr lang="en-US" kern="1200" dirty="0">
                <a:solidFill>
                  <a:srgbClr val="595959"/>
                </a:solidFill>
                <a:latin typeface="+mj-lt"/>
                <a:ea typeface="+mj-ea"/>
                <a:cs typeface="+mj-cs"/>
              </a:rPr>
            </a:br>
            <a:br>
              <a:rPr lang="en-US" kern="1200" dirty="0">
                <a:solidFill>
                  <a:srgbClr val="595959"/>
                </a:solidFill>
                <a:latin typeface="+mj-lt"/>
                <a:ea typeface="+mj-ea"/>
                <a:cs typeface="+mj-cs"/>
              </a:rPr>
            </a:br>
            <a:r>
              <a:rPr lang="eu-ES" kern="1200" dirty="0">
                <a:solidFill>
                  <a:srgbClr val="595959"/>
                </a:solidFill>
                <a:latin typeface="+mj-lt"/>
                <a:ea typeface="+mj-ea"/>
                <a:cs typeface="+mj-cs"/>
              </a:rPr>
              <a:t>Eskerrik asko</a:t>
            </a:r>
          </a:p>
        </p:txBody>
      </p:sp>
    </p:spTree>
    <p:extLst>
      <p:ext uri="{BB962C8B-B14F-4D97-AF65-F5344CB8AC3E}">
        <p14:creationId xmlns:p14="http://schemas.microsoft.com/office/powerpoint/2010/main" val="54217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s-ES" sz="3200" dirty="0" err="1">
                <a:solidFill>
                  <a:schemeClr val="tx1">
                    <a:lumMod val="65000"/>
                    <a:lumOff val="35000"/>
                  </a:schemeClr>
                </a:solidFill>
              </a:rPr>
              <a:t>Introduction</a:t>
            </a:r>
            <a:endParaRPr lang="es-ES" sz="3200" dirty="0">
              <a:solidFill>
                <a:schemeClr val="tx1">
                  <a:lumMod val="65000"/>
                  <a:lumOff val="35000"/>
                </a:schemeClr>
              </a:solidFill>
            </a:endParaRPr>
          </a:p>
        </p:txBody>
      </p:sp>
      <p:sp>
        <p:nvSpPr>
          <p:cNvPr id="6" name="Marcador de pie de página 5">
            <a:extLst>
              <a:ext uri="{FF2B5EF4-FFF2-40B4-BE49-F238E27FC236}">
                <a16:creationId xmlns:a16="http://schemas.microsoft.com/office/drawing/2014/main" id="{DC1908E1-B744-426A-AF6A-8295EA44C801}"/>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2</a:t>
            </a:fld>
            <a:endParaRPr lang="es-ES" sz="1400" dirty="0"/>
          </a:p>
        </p:txBody>
      </p:sp>
      <p:sp>
        <p:nvSpPr>
          <p:cNvPr id="15" name="Marcador de contenido 4">
            <a:extLst>
              <a:ext uri="{FF2B5EF4-FFF2-40B4-BE49-F238E27FC236}">
                <a16:creationId xmlns:a16="http://schemas.microsoft.com/office/drawing/2014/main" id="{889306B3-822F-4075-B8C5-CC954B9410B2}"/>
              </a:ext>
            </a:extLst>
          </p:cNvPr>
          <p:cNvSpPr txBox="1">
            <a:spLocks/>
          </p:cNvSpPr>
          <p:nvPr/>
        </p:nvSpPr>
        <p:spPr>
          <a:xfrm>
            <a:off x="1216783" y="2154739"/>
            <a:ext cx="4357947" cy="34368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65000"/>
                    <a:lumOff val="35000"/>
                  </a:schemeClr>
                </a:solidFill>
              </a:rPr>
              <a:t>IoT (Internet of Things): Connecting millions of smart devices and sensors and making them accessible via internet.</a:t>
            </a:r>
          </a:p>
          <a:p>
            <a:r>
              <a:rPr lang="en-US" sz="2000" dirty="0">
                <a:solidFill>
                  <a:schemeClr val="tx1">
                    <a:lumMod val="65000"/>
                    <a:lumOff val="35000"/>
                  </a:schemeClr>
                </a:solidFill>
              </a:rPr>
              <a:t>This field is growing rapidly: In 2022 it is estimated that there will be 42.56 billion connected devices. </a:t>
            </a:r>
          </a:p>
          <a:p>
            <a:endParaRPr lang="es-ES" sz="2000" dirty="0">
              <a:solidFill>
                <a:schemeClr val="tx1">
                  <a:lumMod val="65000"/>
                  <a:lumOff val="35000"/>
                </a:schemeClr>
              </a:solidFill>
            </a:endParaRPr>
          </a:p>
        </p:txBody>
      </p:sp>
      <p:graphicFrame>
        <p:nvGraphicFramePr>
          <p:cNvPr id="81" name="Gráfico 80">
            <a:extLst>
              <a:ext uri="{FF2B5EF4-FFF2-40B4-BE49-F238E27FC236}">
                <a16:creationId xmlns:a16="http://schemas.microsoft.com/office/drawing/2014/main" id="{EA73D573-591D-4377-8DBE-0D604058E770}"/>
              </a:ext>
            </a:extLst>
          </p:cNvPr>
          <p:cNvGraphicFramePr>
            <a:graphicFrameLocks/>
          </p:cNvGraphicFramePr>
          <p:nvPr>
            <p:extLst>
              <p:ext uri="{D42A27DB-BD31-4B8C-83A1-F6EECF244321}">
                <p14:modId xmlns:p14="http://schemas.microsoft.com/office/powerpoint/2010/main" val="1223915114"/>
              </p:ext>
            </p:extLst>
          </p:nvPr>
        </p:nvGraphicFramePr>
        <p:xfrm>
          <a:off x="6095999" y="2255258"/>
          <a:ext cx="5231130" cy="3017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551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s-ES" sz="3200" dirty="0" err="1">
                <a:solidFill>
                  <a:schemeClr val="tx1">
                    <a:lumMod val="65000"/>
                    <a:lumOff val="35000"/>
                  </a:schemeClr>
                </a:solidFill>
              </a:rPr>
              <a:t>Introduction</a:t>
            </a:r>
            <a:endParaRPr lang="es-ES" sz="3200" dirty="0">
              <a:solidFill>
                <a:schemeClr val="tx1">
                  <a:lumMod val="65000"/>
                  <a:lumOff val="35000"/>
                </a:schemeClr>
              </a:solidFill>
            </a:endParaRPr>
          </a:p>
        </p:txBody>
      </p:sp>
      <p:sp>
        <p:nvSpPr>
          <p:cNvPr id="6" name="Marcador de pie de página 5">
            <a:extLst>
              <a:ext uri="{FF2B5EF4-FFF2-40B4-BE49-F238E27FC236}">
                <a16:creationId xmlns:a16="http://schemas.microsoft.com/office/drawing/2014/main" id="{DC1908E1-B744-426A-AF6A-8295EA44C801}"/>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3</a:t>
            </a:fld>
            <a:endParaRPr lang="es-ES" sz="1400" dirty="0"/>
          </a:p>
        </p:txBody>
      </p:sp>
      <p:sp>
        <p:nvSpPr>
          <p:cNvPr id="2" name="CuadroTexto 1">
            <a:extLst>
              <a:ext uri="{FF2B5EF4-FFF2-40B4-BE49-F238E27FC236}">
                <a16:creationId xmlns:a16="http://schemas.microsoft.com/office/drawing/2014/main" id="{E1739187-9775-4606-86E6-208F3B63E2A0}"/>
              </a:ext>
            </a:extLst>
          </p:cNvPr>
          <p:cNvSpPr txBox="1"/>
          <p:nvPr/>
        </p:nvSpPr>
        <p:spPr>
          <a:xfrm>
            <a:off x="1170492" y="2685699"/>
            <a:ext cx="9851011" cy="2454775"/>
          </a:xfrm>
          <a:prstGeom prst="rect">
            <a:avLst/>
          </a:prstGeom>
          <a:noFill/>
        </p:spPr>
        <p:txBody>
          <a:bodyPr wrap="square" rtlCol="0">
            <a:spAutoFit/>
          </a:bodyPr>
          <a:lstStyle/>
          <a:p>
            <a:pPr marL="899160" marR="548640" indent="-350520" algn="ctr">
              <a:lnSpc>
                <a:spcPct val="125000"/>
              </a:lnSpc>
              <a:spcBef>
                <a:spcPts val="1000"/>
              </a:spcBef>
              <a:spcAft>
                <a:spcPts val="800"/>
              </a:spcAft>
            </a:pP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"Cyber-Physical Systems are engineering, physical and biological systems whose operations are integrated, </a:t>
            </a:r>
            <a:r>
              <a:rPr lang="en-GB" sz="1600" i="1" dirty="0">
                <a:solidFill>
                  <a:schemeClr val="tx1">
                    <a:lumMod val="65000"/>
                    <a:lumOff val="35000"/>
                  </a:schemeClr>
                </a:solidFill>
                <a:effectLst/>
                <a:highlight>
                  <a:srgbClr val="D9DFFF"/>
                </a:highlight>
                <a:latin typeface="Calibri" panose="020F0502020204030204" pitchFamily="34" charset="0"/>
                <a:ea typeface="Times New Roman" panose="02020603050405020304" pitchFamily="18" charset="0"/>
                <a:cs typeface="Times New Roman" panose="02020603050405020304" pitchFamily="18" charset="0"/>
              </a:rPr>
              <a:t>monitored</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 and/or controlled by a computational core. Components are </a:t>
            </a:r>
            <a:r>
              <a:rPr lang="en-GB" sz="1600" i="1" dirty="0">
                <a:solidFill>
                  <a:schemeClr val="tx1">
                    <a:lumMod val="65000"/>
                    <a:lumOff val="35000"/>
                  </a:schemeClr>
                </a:solidFill>
                <a:effectLst/>
                <a:highlight>
                  <a:srgbClr val="D9DFFF"/>
                </a:highlight>
                <a:latin typeface="Calibri" panose="020F0502020204030204" pitchFamily="34" charset="0"/>
                <a:ea typeface="Times New Roman" panose="02020603050405020304" pitchFamily="18" charset="0"/>
                <a:cs typeface="Times New Roman" panose="02020603050405020304" pitchFamily="18" charset="0"/>
              </a:rPr>
              <a:t>network</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ed at every scale. Computing is deeply embedded into every </a:t>
            </a:r>
            <a:r>
              <a:rPr lang="en-GB" sz="1600" i="1" dirty="0">
                <a:solidFill>
                  <a:schemeClr val="tx1">
                    <a:lumMod val="65000"/>
                    <a:lumOff val="35000"/>
                  </a:schemeClr>
                </a:solidFill>
                <a:effectLst/>
                <a:highlight>
                  <a:srgbClr val="D9DFFF"/>
                </a:highlight>
                <a:latin typeface="Calibri" panose="020F0502020204030204" pitchFamily="34" charset="0"/>
                <a:ea typeface="Times New Roman" panose="02020603050405020304" pitchFamily="18" charset="0"/>
                <a:cs typeface="Times New Roman" panose="02020603050405020304" pitchFamily="18" charset="0"/>
              </a:rPr>
              <a:t>physical component</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 possibly even into materials. The computational core is an embedded system, usually demands </a:t>
            </a:r>
            <a:r>
              <a:rPr lang="en-GB" sz="1600" i="1" dirty="0">
                <a:solidFill>
                  <a:schemeClr val="tx1">
                    <a:lumMod val="65000"/>
                    <a:lumOff val="35000"/>
                  </a:schemeClr>
                </a:solidFill>
                <a:effectLst/>
                <a:highlight>
                  <a:srgbClr val="D9DFFF"/>
                </a:highlight>
                <a:latin typeface="Calibri" panose="020F0502020204030204" pitchFamily="34" charset="0"/>
                <a:ea typeface="Times New Roman" panose="02020603050405020304" pitchFamily="18" charset="0"/>
                <a:cs typeface="Times New Roman" panose="02020603050405020304" pitchFamily="18" charset="0"/>
              </a:rPr>
              <a:t>real-time</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 response, and is most often distributed. The </a:t>
            </a:r>
            <a:r>
              <a:rPr lang="en-GB" sz="1600" i="1" dirty="0" err="1">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behavior</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 of a cyber-physical system is a fully-integrated hybridisation of computational (</a:t>
            </a:r>
            <a:r>
              <a:rPr lang="en-GB" sz="1600" i="1" dirty="0">
                <a:solidFill>
                  <a:schemeClr val="tx1">
                    <a:lumMod val="65000"/>
                    <a:lumOff val="35000"/>
                  </a:schemeClr>
                </a:solidFill>
                <a:effectLst/>
                <a:highlight>
                  <a:srgbClr val="D9DFFF"/>
                </a:highlight>
                <a:latin typeface="Calibri" panose="020F0502020204030204" pitchFamily="34" charset="0"/>
                <a:ea typeface="Times New Roman" panose="02020603050405020304" pitchFamily="18" charset="0"/>
                <a:cs typeface="Times New Roman" panose="02020603050405020304" pitchFamily="18" charset="0"/>
              </a:rPr>
              <a:t>logical</a:t>
            </a: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 and physical action."</a:t>
            </a:r>
            <a:endParaRPr lang="es-ES"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548640" algn="l">
              <a:lnSpc>
                <a:spcPct val="125000"/>
              </a:lnSpc>
              <a:spcBef>
                <a:spcPts val="1000"/>
              </a:spcBef>
              <a:spcAft>
                <a:spcPts val="800"/>
              </a:spcAft>
            </a:pPr>
            <a:r>
              <a:rPr lang="en-GB"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rPr>
              <a:t>(Helen Gill, US National Science Foundation)</a:t>
            </a:r>
            <a:endParaRPr lang="es-ES" sz="1600" i="1" dirty="0">
              <a:solidFill>
                <a:schemeClr val="tx1">
                  <a:lumMod val="65000"/>
                  <a:lumOff val="3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Marcador de contenido 4">
            <a:extLst>
              <a:ext uri="{FF2B5EF4-FFF2-40B4-BE49-F238E27FC236}">
                <a16:creationId xmlns:a16="http://schemas.microsoft.com/office/drawing/2014/main" id="{889306B3-822F-4075-B8C5-CC954B9410B2}"/>
              </a:ext>
            </a:extLst>
          </p:cNvPr>
          <p:cNvSpPr txBox="1">
            <a:spLocks/>
          </p:cNvSpPr>
          <p:nvPr/>
        </p:nvSpPr>
        <p:spPr>
          <a:xfrm>
            <a:off x="1170494" y="1758311"/>
            <a:ext cx="9851011" cy="6906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65000"/>
                    <a:lumOff val="35000"/>
                  </a:schemeClr>
                </a:solidFill>
              </a:rPr>
              <a:t>Cyber Physical Systems (CPS): Can exploit an IoT infrastructure, physical systems are monitored and/or controlled by a computational core. </a:t>
            </a:r>
          </a:p>
        </p:txBody>
      </p:sp>
      <p:sp>
        <p:nvSpPr>
          <p:cNvPr id="10" name="Marcador de contenido 4">
            <a:extLst>
              <a:ext uri="{FF2B5EF4-FFF2-40B4-BE49-F238E27FC236}">
                <a16:creationId xmlns:a16="http://schemas.microsoft.com/office/drawing/2014/main" id="{1C9B7549-F47A-41B3-B24E-CEF66C954D16}"/>
              </a:ext>
            </a:extLst>
          </p:cNvPr>
          <p:cNvSpPr txBox="1">
            <a:spLocks/>
          </p:cNvSpPr>
          <p:nvPr/>
        </p:nvSpPr>
        <p:spPr>
          <a:xfrm>
            <a:off x="1170493" y="5377263"/>
            <a:ext cx="9851011" cy="127064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65000"/>
                    <a:lumOff val="35000"/>
                  </a:schemeClr>
                </a:solidFill>
              </a:rPr>
              <a:t>Monitoring is an activity related to the wider category of Runtime Verification (RV).</a:t>
            </a:r>
            <a:endParaRPr lang="es-ES" sz="2000" dirty="0">
              <a:solidFill>
                <a:schemeClr val="tx1">
                  <a:lumMod val="65000"/>
                  <a:lumOff val="35000"/>
                </a:schemeClr>
              </a:solidFill>
            </a:endParaRPr>
          </a:p>
        </p:txBody>
      </p:sp>
    </p:spTree>
    <p:extLst>
      <p:ext uri="{BB962C8B-B14F-4D97-AF65-F5344CB8AC3E}">
        <p14:creationId xmlns:p14="http://schemas.microsoft.com/office/powerpoint/2010/main" val="354800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s-ES" sz="3200" dirty="0">
                <a:solidFill>
                  <a:schemeClr val="tx1">
                    <a:lumMod val="65000"/>
                    <a:lumOff val="35000"/>
                  </a:schemeClr>
                </a:solidFill>
              </a:rPr>
              <a:t>Project </a:t>
            </a:r>
            <a:r>
              <a:rPr lang="es-ES" sz="3200" dirty="0" err="1">
                <a:solidFill>
                  <a:schemeClr val="tx1">
                    <a:lumMod val="65000"/>
                    <a:lumOff val="35000"/>
                  </a:schemeClr>
                </a:solidFill>
              </a:rPr>
              <a:t>goals</a:t>
            </a:r>
            <a:endParaRPr lang="es-ES" sz="3200" dirty="0">
              <a:solidFill>
                <a:schemeClr val="tx1">
                  <a:lumMod val="65000"/>
                  <a:lumOff val="35000"/>
                </a:schemeClr>
              </a:solidFill>
            </a:endParaRP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4</a:t>
            </a:fld>
            <a:endParaRPr lang="es-ES" sz="1400" dirty="0"/>
          </a:p>
        </p:txBody>
      </p:sp>
      <p:pic>
        <p:nvPicPr>
          <p:cNvPr id="10" name="Imagen 9">
            <a:extLst>
              <a:ext uri="{FF2B5EF4-FFF2-40B4-BE49-F238E27FC236}">
                <a16:creationId xmlns:a16="http://schemas.microsoft.com/office/drawing/2014/main" id="{1704D0E5-59D2-4307-8D49-D8984D1599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688" b="39950"/>
          <a:stretch/>
        </p:blipFill>
        <p:spPr bwMode="auto">
          <a:xfrm>
            <a:off x="3340364" y="4480461"/>
            <a:ext cx="5511269" cy="692851"/>
          </a:xfrm>
          <a:prstGeom prst="rect">
            <a:avLst/>
          </a:prstGeom>
          <a:noFill/>
          <a:ln>
            <a:noFill/>
          </a:ln>
          <a:extLst>
            <a:ext uri="{53640926-AAD7-44D8-BBD7-CCE9431645EC}">
              <a14:shadowObscured xmlns:a14="http://schemas.microsoft.com/office/drawing/2010/main"/>
            </a:ext>
          </a:extLst>
        </p:spPr>
      </p:pic>
      <p:sp>
        <p:nvSpPr>
          <p:cNvPr id="12" name="Marcador de contenido 4">
            <a:extLst>
              <a:ext uri="{FF2B5EF4-FFF2-40B4-BE49-F238E27FC236}">
                <a16:creationId xmlns:a16="http://schemas.microsoft.com/office/drawing/2014/main" id="{55C287E1-A5E3-4E97-B429-B7CDF37CCC98}"/>
              </a:ext>
            </a:extLst>
          </p:cNvPr>
          <p:cNvSpPr txBox="1">
            <a:spLocks/>
          </p:cNvSpPr>
          <p:nvPr/>
        </p:nvSpPr>
        <p:spPr>
          <a:xfrm>
            <a:off x="1170493" y="1758310"/>
            <a:ext cx="10043260" cy="25380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65000"/>
                    <a:lumOff val="35000"/>
                  </a:schemeClr>
                </a:solidFill>
              </a:rPr>
              <a:t>IoT devices (Thingy52) are spatially distributed.</a:t>
            </a:r>
          </a:p>
          <a:p>
            <a:r>
              <a:rPr lang="en-US" sz="2000" dirty="0">
                <a:solidFill>
                  <a:schemeClr val="tx1">
                    <a:lumMod val="65000"/>
                    <a:lumOff val="35000"/>
                  </a:schemeClr>
                </a:solidFill>
              </a:rPr>
              <a:t>Set up an MQTT broker for the communication</a:t>
            </a:r>
          </a:p>
          <a:p>
            <a:r>
              <a:rPr lang="en-US" sz="2000" dirty="0">
                <a:solidFill>
                  <a:schemeClr val="tx1">
                    <a:lumMod val="65000"/>
                    <a:lumOff val="35000"/>
                  </a:schemeClr>
                </a:solidFill>
              </a:rPr>
              <a:t>Fully develop the middleware.</a:t>
            </a:r>
          </a:p>
          <a:p>
            <a:r>
              <a:rPr lang="en-US" sz="2000" dirty="0">
                <a:solidFill>
                  <a:schemeClr val="tx1">
                    <a:lumMod val="65000"/>
                    <a:lumOff val="35000"/>
                  </a:schemeClr>
                </a:solidFill>
              </a:rPr>
              <a:t>Feed live data into moonlight and monitor it in real-time</a:t>
            </a:r>
          </a:p>
          <a:p>
            <a:r>
              <a:rPr lang="en-US" sz="2000" dirty="0">
                <a:solidFill>
                  <a:schemeClr val="tx1">
                    <a:lumMod val="65000"/>
                    <a:lumOff val="35000"/>
                  </a:schemeClr>
                </a:solidFill>
              </a:rPr>
              <a:t>Analyze and comprehend STREL and the </a:t>
            </a:r>
            <a:r>
              <a:rPr lang="en-US" sz="2000" dirty="0" err="1">
                <a:solidFill>
                  <a:schemeClr val="tx1">
                    <a:lumMod val="65000"/>
                    <a:lumOff val="35000"/>
                  </a:schemeClr>
                </a:solidFill>
              </a:rPr>
              <a:t>MoonLight</a:t>
            </a:r>
            <a:r>
              <a:rPr lang="en-US" sz="2000" dirty="0">
                <a:solidFill>
                  <a:schemeClr val="tx1">
                    <a:lumMod val="65000"/>
                    <a:lumOff val="35000"/>
                  </a:schemeClr>
                </a:solidFill>
              </a:rPr>
              <a:t> monitor</a:t>
            </a:r>
          </a:p>
        </p:txBody>
      </p:sp>
      <p:sp>
        <p:nvSpPr>
          <p:cNvPr id="13" name="Marcador de pie de página 5">
            <a:extLst>
              <a:ext uri="{FF2B5EF4-FFF2-40B4-BE49-F238E27FC236}">
                <a16:creationId xmlns:a16="http://schemas.microsoft.com/office/drawing/2014/main" id="{B379D6AE-CD54-4041-89F3-EE81E9F811D7}"/>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Tree>
    <p:extLst>
      <p:ext uri="{BB962C8B-B14F-4D97-AF65-F5344CB8AC3E}">
        <p14:creationId xmlns:p14="http://schemas.microsoft.com/office/powerpoint/2010/main" val="164032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Resources</a:t>
            </a:r>
            <a:r>
              <a:rPr lang="es-ES" sz="3200" dirty="0">
                <a:solidFill>
                  <a:schemeClr val="tx1">
                    <a:lumMod val="65000"/>
                    <a:lumOff val="35000"/>
                  </a:schemeClr>
                </a:solidFill>
              </a:rPr>
              <a:t> and </a:t>
            </a:r>
            <a:r>
              <a:rPr lang="en-US" sz="3200" dirty="0">
                <a:solidFill>
                  <a:schemeClr val="tx1">
                    <a:lumMod val="65000"/>
                    <a:lumOff val="35000"/>
                  </a:schemeClr>
                </a:solidFill>
              </a:rPr>
              <a:t>materials</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5</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170493" y="1758310"/>
            <a:ext cx="9851011" cy="420293"/>
          </a:xfrm>
        </p:spPr>
        <p:txBody>
          <a:bodyPr anchor="t">
            <a:normAutofit/>
          </a:bodyPr>
          <a:lstStyle/>
          <a:p>
            <a:r>
              <a:rPr lang="es-ES" sz="2000" dirty="0" err="1">
                <a:solidFill>
                  <a:schemeClr val="tx1">
                    <a:lumMod val="65000"/>
                    <a:lumOff val="35000"/>
                  </a:schemeClr>
                </a:solidFill>
              </a:rPr>
              <a:t>Main</a:t>
            </a:r>
            <a:r>
              <a:rPr lang="es-ES" sz="2000" dirty="0">
                <a:solidFill>
                  <a:schemeClr val="tx1">
                    <a:lumMod val="65000"/>
                    <a:lumOff val="35000"/>
                  </a:schemeClr>
                </a:solidFill>
              </a:rPr>
              <a:t> </a:t>
            </a:r>
            <a:r>
              <a:rPr lang="es-ES" sz="2000" dirty="0" err="1">
                <a:solidFill>
                  <a:schemeClr val="tx1">
                    <a:lumMod val="65000"/>
                    <a:lumOff val="35000"/>
                  </a:schemeClr>
                </a:solidFill>
              </a:rPr>
              <a:t>resources</a:t>
            </a:r>
            <a:r>
              <a:rPr lang="es-ES" sz="2000" dirty="0">
                <a:solidFill>
                  <a:schemeClr val="tx1">
                    <a:lumMod val="65000"/>
                    <a:lumOff val="35000"/>
                  </a:schemeClr>
                </a:solidFill>
              </a:rPr>
              <a:t>:</a:t>
            </a:r>
          </a:p>
        </p:txBody>
      </p:sp>
      <p:sp>
        <p:nvSpPr>
          <p:cNvPr id="10" name="Marcador de pie de página 5">
            <a:extLst>
              <a:ext uri="{FF2B5EF4-FFF2-40B4-BE49-F238E27FC236}">
                <a16:creationId xmlns:a16="http://schemas.microsoft.com/office/drawing/2014/main" id="{F2B6A2EB-0D80-4475-B018-EF14E486267E}"/>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pic>
        <p:nvPicPr>
          <p:cNvPr id="13" name="Imagen 12" descr="Nordic Thingy:52 - Espruino">
            <a:extLst>
              <a:ext uri="{FF2B5EF4-FFF2-40B4-BE49-F238E27FC236}">
                <a16:creationId xmlns:a16="http://schemas.microsoft.com/office/drawing/2014/main" id="{1DAFC0C2-992D-4304-B2E5-9EE567CA88CD}"/>
              </a:ext>
            </a:extLst>
          </p:cNvPr>
          <p:cNvPicPr>
            <a:picLocks noChangeAspect="1"/>
          </p:cNvPicPr>
          <p:nvPr/>
        </p:nvPicPr>
        <p:blipFill rotWithShape="1">
          <a:blip r:embed="rId3">
            <a:extLst>
              <a:ext uri="{28A0092B-C50C-407E-A947-70E740481C1C}">
                <a14:useLocalDpi xmlns:a14="http://schemas.microsoft.com/office/drawing/2010/main" val="0"/>
              </a:ext>
            </a:extLst>
          </a:blip>
          <a:srcRect l="41145" t="4565" b="10583"/>
          <a:stretch/>
        </p:blipFill>
        <p:spPr bwMode="auto">
          <a:xfrm>
            <a:off x="1290637" y="2864403"/>
            <a:ext cx="3350618" cy="2108793"/>
          </a:xfrm>
          <a:prstGeom prst="rect">
            <a:avLst/>
          </a:prstGeom>
          <a:noFill/>
          <a:ln>
            <a:noFill/>
          </a:ln>
          <a:extLst>
            <a:ext uri="{53640926-AAD7-44D8-BBD7-CCE9431645EC}">
              <a14:shadowObscured xmlns:a14="http://schemas.microsoft.com/office/drawing/2010/main"/>
            </a:ext>
          </a:extLst>
        </p:spPr>
      </p:pic>
      <p:pic>
        <p:nvPicPr>
          <p:cNvPr id="15" name="Imagen 14">
            <a:extLst>
              <a:ext uri="{FF2B5EF4-FFF2-40B4-BE49-F238E27FC236}">
                <a16:creationId xmlns:a16="http://schemas.microsoft.com/office/drawing/2014/main" id="{130BF874-1712-48D4-BEE0-5DF1A226183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1690" y="2957540"/>
            <a:ext cx="2188615" cy="2188615"/>
          </a:xfrm>
          <a:prstGeom prst="trapezoid">
            <a:avLst>
              <a:gd name="adj" fmla="val 0"/>
            </a:avLst>
          </a:prstGeom>
          <a:noFill/>
        </p:spPr>
      </p:pic>
      <p:sp>
        <p:nvSpPr>
          <p:cNvPr id="3" name="CuadroTexto 2">
            <a:extLst>
              <a:ext uri="{FF2B5EF4-FFF2-40B4-BE49-F238E27FC236}">
                <a16:creationId xmlns:a16="http://schemas.microsoft.com/office/drawing/2014/main" id="{1DF7D94A-826B-4AAB-AED8-BC936DA65A63}"/>
              </a:ext>
            </a:extLst>
          </p:cNvPr>
          <p:cNvSpPr txBox="1"/>
          <p:nvPr/>
        </p:nvSpPr>
        <p:spPr>
          <a:xfrm>
            <a:off x="7718539" y="3013501"/>
            <a:ext cx="2774731" cy="830997"/>
          </a:xfrm>
          <a:prstGeom prst="rect">
            <a:avLst/>
          </a:prstGeom>
          <a:noFill/>
        </p:spPr>
        <p:txBody>
          <a:bodyPr wrap="square" rtlCol="0">
            <a:spAutoFit/>
          </a:bodyPr>
          <a:lstStyle/>
          <a:p>
            <a:pPr algn="ctr"/>
            <a:r>
              <a:rPr lang="es-ES" sz="2400" b="1" dirty="0" err="1">
                <a:solidFill>
                  <a:schemeClr val="accent6">
                    <a:lumMod val="75000"/>
                  </a:schemeClr>
                </a:solidFill>
              </a:rPr>
              <a:t>MoonLight</a:t>
            </a:r>
            <a:endParaRPr lang="es-ES" sz="2400" b="1" dirty="0">
              <a:solidFill>
                <a:schemeClr val="accent6">
                  <a:lumMod val="75000"/>
                </a:schemeClr>
              </a:solidFill>
            </a:endParaRPr>
          </a:p>
          <a:p>
            <a:pPr algn="ctr"/>
            <a:r>
              <a:rPr lang="es-ES" sz="2400" b="1" dirty="0">
                <a:solidFill>
                  <a:schemeClr val="accent6">
                    <a:lumMod val="75000"/>
                  </a:schemeClr>
                </a:solidFill>
              </a:rPr>
              <a:t>monitor</a:t>
            </a:r>
          </a:p>
        </p:txBody>
      </p:sp>
      <p:pic>
        <p:nvPicPr>
          <p:cNvPr id="17" name="Imagen 16">
            <a:extLst>
              <a:ext uri="{FF2B5EF4-FFF2-40B4-BE49-F238E27FC236}">
                <a16:creationId xmlns:a16="http://schemas.microsoft.com/office/drawing/2014/main" id="{6FD60243-0A2F-4F9B-ABFE-D1D38FBE4E6C}"/>
              </a:ext>
            </a:extLst>
          </p:cNvPr>
          <p:cNvPicPr>
            <a:picLocks noChangeAspect="1"/>
          </p:cNvPicPr>
          <p:nvPr/>
        </p:nvPicPr>
        <p:blipFill>
          <a:blip r:embed="rId5"/>
          <a:stretch>
            <a:fillRect/>
          </a:stretch>
        </p:blipFill>
        <p:spPr>
          <a:xfrm>
            <a:off x="8446492" y="3822393"/>
            <a:ext cx="1318824" cy="1024389"/>
          </a:xfrm>
          <a:prstGeom prst="rect">
            <a:avLst/>
          </a:prstGeom>
        </p:spPr>
      </p:pic>
      <p:sp>
        <p:nvSpPr>
          <p:cNvPr id="18" name="Marcador de contenido 4">
            <a:extLst>
              <a:ext uri="{FF2B5EF4-FFF2-40B4-BE49-F238E27FC236}">
                <a16:creationId xmlns:a16="http://schemas.microsoft.com/office/drawing/2014/main" id="{9035D307-6D9F-495D-9767-BB846F652CD5}"/>
              </a:ext>
            </a:extLst>
          </p:cNvPr>
          <p:cNvSpPr txBox="1">
            <a:spLocks/>
          </p:cNvSpPr>
          <p:nvPr/>
        </p:nvSpPr>
        <p:spPr>
          <a:xfrm>
            <a:off x="5339439" y="2692269"/>
            <a:ext cx="1513117" cy="497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000" dirty="0">
                <a:solidFill>
                  <a:schemeClr val="tx1">
                    <a:lumMod val="65000"/>
                    <a:lumOff val="35000"/>
                  </a:schemeClr>
                </a:solidFill>
              </a:rPr>
              <a:t>ESP 01</a:t>
            </a:r>
          </a:p>
        </p:txBody>
      </p:sp>
      <p:sp>
        <p:nvSpPr>
          <p:cNvPr id="19" name="Marcador de contenido 4">
            <a:extLst>
              <a:ext uri="{FF2B5EF4-FFF2-40B4-BE49-F238E27FC236}">
                <a16:creationId xmlns:a16="http://schemas.microsoft.com/office/drawing/2014/main" id="{C9A7A5A9-DF36-47EF-B378-099415C4E8D6}"/>
              </a:ext>
            </a:extLst>
          </p:cNvPr>
          <p:cNvSpPr txBox="1">
            <a:spLocks/>
          </p:cNvSpPr>
          <p:nvPr/>
        </p:nvSpPr>
        <p:spPr>
          <a:xfrm>
            <a:off x="2293892" y="2598768"/>
            <a:ext cx="1344109" cy="4368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chemeClr val="tx1">
                    <a:lumMod val="65000"/>
                    <a:lumOff val="35000"/>
                  </a:schemeClr>
                </a:solidFill>
              </a:rPr>
              <a:t>Thingy52</a:t>
            </a:r>
          </a:p>
        </p:txBody>
      </p:sp>
    </p:spTree>
    <p:extLst>
      <p:ext uri="{BB962C8B-B14F-4D97-AF65-F5344CB8AC3E}">
        <p14:creationId xmlns:p14="http://schemas.microsoft.com/office/powerpoint/2010/main" val="148224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Project information</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6</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170493" y="1758311"/>
            <a:ext cx="9851011" cy="794389"/>
          </a:xfrm>
        </p:spPr>
        <p:txBody>
          <a:bodyPr anchor="t">
            <a:normAutofit/>
          </a:bodyPr>
          <a:lstStyle/>
          <a:p>
            <a:pPr marL="0" indent="0">
              <a:buNone/>
            </a:pPr>
            <a:r>
              <a:rPr lang="en-US" sz="2000" dirty="0">
                <a:solidFill>
                  <a:schemeClr val="tx1">
                    <a:lumMod val="65000"/>
                    <a:lumOff val="35000"/>
                  </a:schemeClr>
                </a:solidFill>
              </a:rPr>
              <a:t>The project duration is eight months, from November 2021 to June 2022.</a:t>
            </a:r>
          </a:p>
          <a:p>
            <a:pPr marL="0" indent="0">
              <a:buNone/>
            </a:pPr>
            <a:r>
              <a:rPr lang="en-US" sz="2000" dirty="0">
                <a:solidFill>
                  <a:schemeClr val="tx1">
                    <a:lumMod val="65000"/>
                    <a:lumOff val="35000"/>
                  </a:schemeClr>
                </a:solidFill>
              </a:rPr>
              <a:t>These are some milestones of the project:</a:t>
            </a:r>
          </a:p>
          <a:p>
            <a:pPr marL="0" indent="0">
              <a:buNone/>
            </a:pPr>
            <a:endParaRPr lang="es-ES" sz="2000" dirty="0">
              <a:solidFill>
                <a:schemeClr val="tx1">
                  <a:lumMod val="65000"/>
                  <a:lumOff val="35000"/>
                </a:schemeClr>
              </a:solidFill>
            </a:endParaRPr>
          </a:p>
        </p:txBody>
      </p:sp>
      <p:sp>
        <p:nvSpPr>
          <p:cNvPr id="10" name="Marcador de pie de página 5">
            <a:extLst>
              <a:ext uri="{FF2B5EF4-FFF2-40B4-BE49-F238E27FC236}">
                <a16:creationId xmlns:a16="http://schemas.microsoft.com/office/drawing/2014/main" id="{31E5E05D-454A-4DA0-9407-E4D3942F505C}"/>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grpSp>
        <p:nvGrpSpPr>
          <p:cNvPr id="16" name="Grupo 15">
            <a:extLst>
              <a:ext uri="{FF2B5EF4-FFF2-40B4-BE49-F238E27FC236}">
                <a16:creationId xmlns:a16="http://schemas.microsoft.com/office/drawing/2014/main" id="{79B673D7-E9F0-4583-AAA8-47E3B205F92F}"/>
              </a:ext>
            </a:extLst>
          </p:cNvPr>
          <p:cNvGrpSpPr/>
          <p:nvPr/>
        </p:nvGrpSpPr>
        <p:grpSpPr>
          <a:xfrm>
            <a:off x="2277348" y="2646671"/>
            <a:ext cx="6498352" cy="3152409"/>
            <a:chOff x="2277348" y="2646671"/>
            <a:chExt cx="9076452" cy="3152409"/>
          </a:xfrm>
        </p:grpSpPr>
        <p:sp>
          <p:nvSpPr>
            <p:cNvPr id="18" name="Forma libre: forma 17">
              <a:extLst>
                <a:ext uri="{FF2B5EF4-FFF2-40B4-BE49-F238E27FC236}">
                  <a16:creationId xmlns:a16="http://schemas.microsoft.com/office/drawing/2014/main" id="{FC760778-21A9-4B34-863C-A8572954DF1D}"/>
                </a:ext>
              </a:extLst>
            </p:cNvPr>
            <p:cNvSpPr/>
            <p:nvPr/>
          </p:nvSpPr>
          <p:spPr>
            <a:xfrm>
              <a:off x="2277355" y="2646671"/>
              <a:ext cx="9076445" cy="514827"/>
            </a:xfrm>
            <a:custGeom>
              <a:avLst/>
              <a:gdLst>
                <a:gd name="connsiteX0" fmla="*/ 85806 w 514826"/>
                <a:gd name="connsiteY0" fmla="*/ 0 h 9628879"/>
                <a:gd name="connsiteX1" fmla="*/ 429020 w 514826"/>
                <a:gd name="connsiteY1" fmla="*/ 0 h 9628879"/>
                <a:gd name="connsiteX2" fmla="*/ 514826 w 514826"/>
                <a:gd name="connsiteY2" fmla="*/ 85806 h 9628879"/>
                <a:gd name="connsiteX3" fmla="*/ 514826 w 514826"/>
                <a:gd name="connsiteY3" fmla="*/ 9628879 h 9628879"/>
                <a:gd name="connsiteX4" fmla="*/ 514826 w 514826"/>
                <a:gd name="connsiteY4" fmla="*/ 9628879 h 9628879"/>
                <a:gd name="connsiteX5" fmla="*/ 0 w 514826"/>
                <a:gd name="connsiteY5" fmla="*/ 9628879 h 9628879"/>
                <a:gd name="connsiteX6" fmla="*/ 0 w 514826"/>
                <a:gd name="connsiteY6" fmla="*/ 9628879 h 9628879"/>
                <a:gd name="connsiteX7" fmla="*/ 0 w 514826"/>
                <a:gd name="connsiteY7" fmla="*/ 85806 h 9628879"/>
                <a:gd name="connsiteX8" fmla="*/ 85806 w 514826"/>
                <a:gd name="connsiteY8" fmla="*/ 0 h 96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26" h="9628879">
                  <a:moveTo>
                    <a:pt x="514826" y="1604851"/>
                  </a:moveTo>
                  <a:lnTo>
                    <a:pt x="514826" y="8024028"/>
                  </a:lnTo>
                  <a:cubicBezTo>
                    <a:pt x="514826" y="8910351"/>
                    <a:pt x="512772" y="9628870"/>
                    <a:pt x="510238" y="9628870"/>
                  </a:cubicBezTo>
                  <a:lnTo>
                    <a:pt x="0" y="9628870"/>
                  </a:lnTo>
                  <a:lnTo>
                    <a:pt x="0" y="9628870"/>
                  </a:lnTo>
                  <a:lnTo>
                    <a:pt x="0" y="9"/>
                  </a:lnTo>
                  <a:lnTo>
                    <a:pt x="0" y="9"/>
                  </a:lnTo>
                  <a:lnTo>
                    <a:pt x="510238" y="9"/>
                  </a:lnTo>
                  <a:cubicBezTo>
                    <a:pt x="512772" y="9"/>
                    <a:pt x="514826" y="718528"/>
                    <a:pt x="514826" y="1604851"/>
                  </a:cubicBezTo>
                  <a:close/>
                </a:path>
              </a:pathLst>
            </a:custGeom>
            <a:ln>
              <a:solidFill>
                <a:srgbClr val="D9D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7832" rIns="37832" bIns="37833"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None/>
              </a:pPr>
              <a:r>
                <a:rPr lang="es-ES" sz="2000" b="0" i="0" kern="1200" dirty="0" err="1">
                  <a:solidFill>
                    <a:schemeClr val="tx1">
                      <a:lumMod val="65000"/>
                      <a:lumOff val="35000"/>
                    </a:schemeClr>
                  </a:solidFill>
                </a:rPr>
                <a:t>First</a:t>
              </a:r>
              <a:r>
                <a:rPr lang="es-ES" sz="2000" b="0" i="0" kern="1200" dirty="0">
                  <a:solidFill>
                    <a:schemeClr val="tx1">
                      <a:lumMod val="65000"/>
                      <a:lumOff val="35000"/>
                    </a:schemeClr>
                  </a:solidFill>
                </a:rPr>
                <a:t> </a:t>
              </a:r>
              <a:r>
                <a:rPr lang="es-ES" sz="2000" b="0" i="0" kern="1200" dirty="0" err="1">
                  <a:solidFill>
                    <a:schemeClr val="tx1">
                      <a:lumMod val="65000"/>
                      <a:lumOff val="35000"/>
                    </a:schemeClr>
                  </a:solidFill>
                </a:rPr>
                <a:t>follow</a:t>
              </a:r>
              <a:r>
                <a:rPr lang="es-ES" sz="2000" b="0" i="0" kern="1200" dirty="0">
                  <a:solidFill>
                    <a:schemeClr val="tx1">
                      <a:lumMod val="65000"/>
                      <a:lumOff val="35000"/>
                    </a:schemeClr>
                  </a:solidFill>
                </a:rPr>
                <a:t> up meeting</a:t>
              </a:r>
              <a:endParaRPr lang="es-ES" sz="2000" kern="1200" dirty="0">
                <a:solidFill>
                  <a:schemeClr val="tx1">
                    <a:lumMod val="65000"/>
                    <a:lumOff val="35000"/>
                  </a:schemeClr>
                </a:solidFill>
              </a:endParaRPr>
            </a:p>
          </p:txBody>
        </p:sp>
        <p:sp>
          <p:nvSpPr>
            <p:cNvPr id="20" name="Forma libre: forma 19">
              <a:extLst>
                <a:ext uri="{FF2B5EF4-FFF2-40B4-BE49-F238E27FC236}">
                  <a16:creationId xmlns:a16="http://schemas.microsoft.com/office/drawing/2014/main" id="{8FE3D16E-7725-4CB7-B574-C34B436641D7}"/>
                </a:ext>
              </a:extLst>
            </p:cNvPr>
            <p:cNvSpPr/>
            <p:nvPr/>
          </p:nvSpPr>
          <p:spPr>
            <a:xfrm>
              <a:off x="2277352" y="3274578"/>
              <a:ext cx="9076448" cy="514827"/>
            </a:xfrm>
            <a:custGeom>
              <a:avLst/>
              <a:gdLst>
                <a:gd name="connsiteX0" fmla="*/ 85806 w 514826"/>
                <a:gd name="connsiteY0" fmla="*/ 0 h 9628879"/>
                <a:gd name="connsiteX1" fmla="*/ 429020 w 514826"/>
                <a:gd name="connsiteY1" fmla="*/ 0 h 9628879"/>
                <a:gd name="connsiteX2" fmla="*/ 514826 w 514826"/>
                <a:gd name="connsiteY2" fmla="*/ 85806 h 9628879"/>
                <a:gd name="connsiteX3" fmla="*/ 514826 w 514826"/>
                <a:gd name="connsiteY3" fmla="*/ 9628879 h 9628879"/>
                <a:gd name="connsiteX4" fmla="*/ 514826 w 514826"/>
                <a:gd name="connsiteY4" fmla="*/ 9628879 h 9628879"/>
                <a:gd name="connsiteX5" fmla="*/ 0 w 514826"/>
                <a:gd name="connsiteY5" fmla="*/ 9628879 h 9628879"/>
                <a:gd name="connsiteX6" fmla="*/ 0 w 514826"/>
                <a:gd name="connsiteY6" fmla="*/ 9628879 h 9628879"/>
                <a:gd name="connsiteX7" fmla="*/ 0 w 514826"/>
                <a:gd name="connsiteY7" fmla="*/ 85806 h 9628879"/>
                <a:gd name="connsiteX8" fmla="*/ 85806 w 514826"/>
                <a:gd name="connsiteY8" fmla="*/ 0 h 96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26" h="9628879">
                  <a:moveTo>
                    <a:pt x="514826" y="1604851"/>
                  </a:moveTo>
                  <a:lnTo>
                    <a:pt x="514826" y="8024028"/>
                  </a:lnTo>
                  <a:cubicBezTo>
                    <a:pt x="514826" y="8910351"/>
                    <a:pt x="512772" y="9628870"/>
                    <a:pt x="510238" y="9628870"/>
                  </a:cubicBezTo>
                  <a:lnTo>
                    <a:pt x="0" y="9628870"/>
                  </a:lnTo>
                  <a:lnTo>
                    <a:pt x="0" y="9628870"/>
                  </a:lnTo>
                  <a:lnTo>
                    <a:pt x="0" y="9"/>
                  </a:lnTo>
                  <a:lnTo>
                    <a:pt x="0" y="9"/>
                  </a:lnTo>
                  <a:lnTo>
                    <a:pt x="510238" y="9"/>
                  </a:lnTo>
                  <a:cubicBezTo>
                    <a:pt x="512772" y="9"/>
                    <a:pt x="514826" y="718528"/>
                    <a:pt x="514826" y="1604851"/>
                  </a:cubicBezTo>
                  <a:close/>
                </a:path>
              </a:pathLst>
            </a:custGeom>
            <a:ln>
              <a:solidFill>
                <a:srgbClr val="D9D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7832" rIns="37832" bIns="37833" numCol="1" spcCol="1270" anchor="ctr" anchorCtr="0">
              <a:noAutofit/>
            </a:bodyPr>
            <a:lstStyle/>
            <a:p>
              <a:pPr marL="228600" lvl="1" indent="-228600" algn="l" defTabSz="889000">
                <a:lnSpc>
                  <a:spcPct val="90000"/>
                </a:lnSpc>
                <a:spcBef>
                  <a:spcPct val="0"/>
                </a:spcBef>
                <a:spcAft>
                  <a:spcPct val="15000"/>
                </a:spcAft>
                <a:buNone/>
              </a:pPr>
              <a:r>
                <a:rPr lang="es-ES" sz="2000" kern="1200" dirty="0">
                  <a:solidFill>
                    <a:schemeClr val="tx1">
                      <a:lumMod val="65000"/>
                      <a:lumOff val="35000"/>
                    </a:schemeClr>
                  </a:solidFill>
                </a:rPr>
                <a:t>Middleware </a:t>
              </a:r>
              <a:r>
                <a:rPr lang="es-ES" sz="2000" kern="1200" dirty="0" err="1">
                  <a:solidFill>
                    <a:schemeClr val="tx1">
                      <a:lumMod val="65000"/>
                      <a:lumOff val="35000"/>
                    </a:schemeClr>
                  </a:solidFill>
                </a:rPr>
                <a:t>first</a:t>
              </a:r>
              <a:r>
                <a:rPr lang="es-ES" sz="2000" kern="1200" dirty="0">
                  <a:solidFill>
                    <a:schemeClr val="tx1">
                      <a:lumMod val="65000"/>
                      <a:lumOff val="35000"/>
                    </a:schemeClr>
                  </a:solidFill>
                </a:rPr>
                <a:t> </a:t>
              </a:r>
              <a:r>
                <a:rPr lang="es-ES" sz="2000" kern="1200" dirty="0" err="1">
                  <a:solidFill>
                    <a:schemeClr val="tx1">
                      <a:lumMod val="65000"/>
                      <a:lumOff val="35000"/>
                    </a:schemeClr>
                  </a:solidFill>
                </a:rPr>
                <a:t>aproximation</a:t>
              </a:r>
              <a:endParaRPr lang="es-ES" sz="2000" kern="1200" dirty="0">
                <a:solidFill>
                  <a:schemeClr val="tx1">
                    <a:lumMod val="65000"/>
                    <a:lumOff val="35000"/>
                  </a:schemeClr>
                </a:solidFill>
              </a:endParaRPr>
            </a:p>
          </p:txBody>
        </p:sp>
        <p:sp>
          <p:nvSpPr>
            <p:cNvPr id="22" name="Forma libre: forma 21">
              <a:extLst>
                <a:ext uri="{FF2B5EF4-FFF2-40B4-BE49-F238E27FC236}">
                  <a16:creationId xmlns:a16="http://schemas.microsoft.com/office/drawing/2014/main" id="{AD0604C4-55DB-4709-A30C-50EE82750B34}"/>
                </a:ext>
              </a:extLst>
            </p:cNvPr>
            <p:cNvSpPr/>
            <p:nvPr/>
          </p:nvSpPr>
          <p:spPr>
            <a:xfrm>
              <a:off x="2277350" y="3944470"/>
              <a:ext cx="9076449" cy="514827"/>
            </a:xfrm>
            <a:custGeom>
              <a:avLst/>
              <a:gdLst>
                <a:gd name="connsiteX0" fmla="*/ 85806 w 514826"/>
                <a:gd name="connsiteY0" fmla="*/ 0 h 9628879"/>
                <a:gd name="connsiteX1" fmla="*/ 429020 w 514826"/>
                <a:gd name="connsiteY1" fmla="*/ 0 h 9628879"/>
                <a:gd name="connsiteX2" fmla="*/ 514826 w 514826"/>
                <a:gd name="connsiteY2" fmla="*/ 85806 h 9628879"/>
                <a:gd name="connsiteX3" fmla="*/ 514826 w 514826"/>
                <a:gd name="connsiteY3" fmla="*/ 9628879 h 9628879"/>
                <a:gd name="connsiteX4" fmla="*/ 514826 w 514826"/>
                <a:gd name="connsiteY4" fmla="*/ 9628879 h 9628879"/>
                <a:gd name="connsiteX5" fmla="*/ 0 w 514826"/>
                <a:gd name="connsiteY5" fmla="*/ 9628879 h 9628879"/>
                <a:gd name="connsiteX6" fmla="*/ 0 w 514826"/>
                <a:gd name="connsiteY6" fmla="*/ 9628879 h 9628879"/>
                <a:gd name="connsiteX7" fmla="*/ 0 w 514826"/>
                <a:gd name="connsiteY7" fmla="*/ 85806 h 9628879"/>
                <a:gd name="connsiteX8" fmla="*/ 85806 w 514826"/>
                <a:gd name="connsiteY8" fmla="*/ 0 h 96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26" h="9628879">
                  <a:moveTo>
                    <a:pt x="514826" y="1604851"/>
                  </a:moveTo>
                  <a:lnTo>
                    <a:pt x="514826" y="8024028"/>
                  </a:lnTo>
                  <a:cubicBezTo>
                    <a:pt x="514826" y="8910351"/>
                    <a:pt x="512772" y="9628870"/>
                    <a:pt x="510238" y="9628870"/>
                  </a:cubicBezTo>
                  <a:lnTo>
                    <a:pt x="0" y="9628870"/>
                  </a:lnTo>
                  <a:lnTo>
                    <a:pt x="0" y="9628870"/>
                  </a:lnTo>
                  <a:lnTo>
                    <a:pt x="0" y="9"/>
                  </a:lnTo>
                  <a:lnTo>
                    <a:pt x="0" y="9"/>
                  </a:lnTo>
                  <a:lnTo>
                    <a:pt x="510238" y="9"/>
                  </a:lnTo>
                  <a:cubicBezTo>
                    <a:pt x="512772" y="9"/>
                    <a:pt x="514826" y="718528"/>
                    <a:pt x="514826" y="1604851"/>
                  </a:cubicBezTo>
                  <a:close/>
                </a:path>
              </a:pathLst>
            </a:custGeom>
            <a:ln>
              <a:solidFill>
                <a:srgbClr val="D9D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7832" rIns="37832" bIns="37833" numCol="1" spcCol="1270" anchor="ctr" anchorCtr="0">
              <a:noAutofit/>
            </a:bodyPr>
            <a:lstStyle/>
            <a:p>
              <a:pPr marL="228600" lvl="1" indent="-228600" algn="l" defTabSz="889000">
                <a:lnSpc>
                  <a:spcPct val="90000"/>
                </a:lnSpc>
                <a:spcBef>
                  <a:spcPct val="0"/>
                </a:spcBef>
                <a:spcAft>
                  <a:spcPct val="15000"/>
                </a:spcAft>
                <a:buNone/>
              </a:pPr>
              <a:r>
                <a:rPr lang="es-ES" sz="2000" kern="1200" dirty="0" err="1">
                  <a:solidFill>
                    <a:schemeClr val="tx1">
                      <a:lumMod val="65000"/>
                      <a:lumOff val="35000"/>
                    </a:schemeClr>
                  </a:solidFill>
                </a:rPr>
                <a:t>Partial</a:t>
              </a:r>
              <a:r>
                <a:rPr lang="es-ES" sz="2000" kern="1200" dirty="0">
                  <a:solidFill>
                    <a:schemeClr val="tx1">
                      <a:lumMod val="65000"/>
                      <a:lumOff val="35000"/>
                    </a:schemeClr>
                  </a:solidFill>
                </a:rPr>
                <a:t> </a:t>
              </a:r>
              <a:r>
                <a:rPr lang="es-ES" sz="2000" kern="1200" dirty="0" err="1">
                  <a:solidFill>
                    <a:schemeClr val="tx1">
                      <a:lumMod val="65000"/>
                      <a:lumOff val="35000"/>
                    </a:schemeClr>
                  </a:solidFill>
                </a:rPr>
                <a:t>release</a:t>
              </a:r>
              <a:endParaRPr lang="es-ES" sz="2000" kern="1200" dirty="0">
                <a:solidFill>
                  <a:schemeClr val="tx1">
                    <a:lumMod val="65000"/>
                    <a:lumOff val="35000"/>
                  </a:schemeClr>
                </a:solidFill>
              </a:endParaRPr>
            </a:p>
          </p:txBody>
        </p:sp>
        <p:sp>
          <p:nvSpPr>
            <p:cNvPr id="24" name="Forma libre: forma 23">
              <a:extLst>
                <a:ext uri="{FF2B5EF4-FFF2-40B4-BE49-F238E27FC236}">
                  <a16:creationId xmlns:a16="http://schemas.microsoft.com/office/drawing/2014/main" id="{DD8B9287-003F-446E-8F4B-E3B513CE64D7}"/>
                </a:ext>
              </a:extLst>
            </p:cNvPr>
            <p:cNvSpPr/>
            <p:nvPr/>
          </p:nvSpPr>
          <p:spPr>
            <a:xfrm>
              <a:off x="2277350" y="4614361"/>
              <a:ext cx="9076450" cy="514827"/>
            </a:xfrm>
            <a:custGeom>
              <a:avLst/>
              <a:gdLst>
                <a:gd name="connsiteX0" fmla="*/ 85806 w 514826"/>
                <a:gd name="connsiteY0" fmla="*/ 0 h 9628879"/>
                <a:gd name="connsiteX1" fmla="*/ 429020 w 514826"/>
                <a:gd name="connsiteY1" fmla="*/ 0 h 9628879"/>
                <a:gd name="connsiteX2" fmla="*/ 514826 w 514826"/>
                <a:gd name="connsiteY2" fmla="*/ 85806 h 9628879"/>
                <a:gd name="connsiteX3" fmla="*/ 514826 w 514826"/>
                <a:gd name="connsiteY3" fmla="*/ 9628879 h 9628879"/>
                <a:gd name="connsiteX4" fmla="*/ 514826 w 514826"/>
                <a:gd name="connsiteY4" fmla="*/ 9628879 h 9628879"/>
                <a:gd name="connsiteX5" fmla="*/ 0 w 514826"/>
                <a:gd name="connsiteY5" fmla="*/ 9628879 h 9628879"/>
                <a:gd name="connsiteX6" fmla="*/ 0 w 514826"/>
                <a:gd name="connsiteY6" fmla="*/ 9628879 h 9628879"/>
                <a:gd name="connsiteX7" fmla="*/ 0 w 514826"/>
                <a:gd name="connsiteY7" fmla="*/ 85806 h 9628879"/>
                <a:gd name="connsiteX8" fmla="*/ 85806 w 514826"/>
                <a:gd name="connsiteY8" fmla="*/ 0 h 96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26" h="9628879">
                  <a:moveTo>
                    <a:pt x="514826" y="1604851"/>
                  </a:moveTo>
                  <a:lnTo>
                    <a:pt x="514826" y="8024028"/>
                  </a:lnTo>
                  <a:cubicBezTo>
                    <a:pt x="514826" y="8910351"/>
                    <a:pt x="512772" y="9628870"/>
                    <a:pt x="510238" y="9628870"/>
                  </a:cubicBezTo>
                  <a:lnTo>
                    <a:pt x="0" y="9628870"/>
                  </a:lnTo>
                  <a:lnTo>
                    <a:pt x="0" y="9628870"/>
                  </a:lnTo>
                  <a:lnTo>
                    <a:pt x="0" y="9"/>
                  </a:lnTo>
                  <a:lnTo>
                    <a:pt x="0" y="9"/>
                  </a:lnTo>
                  <a:lnTo>
                    <a:pt x="510238" y="9"/>
                  </a:lnTo>
                  <a:cubicBezTo>
                    <a:pt x="512772" y="9"/>
                    <a:pt x="514826" y="718528"/>
                    <a:pt x="514826" y="1604851"/>
                  </a:cubicBezTo>
                  <a:close/>
                </a:path>
              </a:pathLst>
            </a:custGeom>
            <a:ln>
              <a:solidFill>
                <a:srgbClr val="D9D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7832" rIns="37832" bIns="37833" numCol="1" spcCol="1270" anchor="ctr" anchorCtr="0">
              <a:noAutofit/>
            </a:bodyPr>
            <a:lstStyle/>
            <a:p>
              <a:pPr marL="228600" lvl="1" indent="-228600" algn="l" defTabSz="889000">
                <a:lnSpc>
                  <a:spcPct val="90000"/>
                </a:lnSpc>
                <a:spcBef>
                  <a:spcPct val="0"/>
                </a:spcBef>
                <a:spcAft>
                  <a:spcPct val="15000"/>
                </a:spcAft>
                <a:buNone/>
              </a:pPr>
              <a:r>
                <a:rPr lang="es-ES" sz="2000" kern="1200" dirty="0">
                  <a:solidFill>
                    <a:schemeClr val="tx1">
                      <a:lumMod val="65000"/>
                      <a:lumOff val="35000"/>
                    </a:schemeClr>
                  </a:solidFill>
                </a:rPr>
                <a:t>Project beta </a:t>
              </a:r>
              <a:r>
                <a:rPr lang="es-ES" sz="2000" kern="1200" dirty="0" err="1">
                  <a:solidFill>
                    <a:schemeClr val="tx1">
                      <a:lumMod val="65000"/>
                      <a:lumOff val="35000"/>
                    </a:schemeClr>
                  </a:solidFill>
                </a:rPr>
                <a:t>release</a:t>
              </a:r>
              <a:endParaRPr lang="es-ES" sz="2000" kern="1200" dirty="0">
                <a:solidFill>
                  <a:schemeClr val="tx1">
                    <a:lumMod val="65000"/>
                    <a:lumOff val="35000"/>
                  </a:schemeClr>
                </a:solidFill>
              </a:endParaRPr>
            </a:p>
          </p:txBody>
        </p:sp>
        <p:sp>
          <p:nvSpPr>
            <p:cNvPr id="26" name="Forma libre: forma 25">
              <a:extLst>
                <a:ext uri="{FF2B5EF4-FFF2-40B4-BE49-F238E27FC236}">
                  <a16:creationId xmlns:a16="http://schemas.microsoft.com/office/drawing/2014/main" id="{E3784149-A2DC-4C7A-AB57-8B05BABD2EFC}"/>
                </a:ext>
              </a:extLst>
            </p:cNvPr>
            <p:cNvSpPr/>
            <p:nvPr/>
          </p:nvSpPr>
          <p:spPr>
            <a:xfrm>
              <a:off x="2277348" y="5284253"/>
              <a:ext cx="9076451" cy="514827"/>
            </a:xfrm>
            <a:custGeom>
              <a:avLst/>
              <a:gdLst>
                <a:gd name="connsiteX0" fmla="*/ 85806 w 514826"/>
                <a:gd name="connsiteY0" fmla="*/ 0 h 9628879"/>
                <a:gd name="connsiteX1" fmla="*/ 429020 w 514826"/>
                <a:gd name="connsiteY1" fmla="*/ 0 h 9628879"/>
                <a:gd name="connsiteX2" fmla="*/ 514826 w 514826"/>
                <a:gd name="connsiteY2" fmla="*/ 85806 h 9628879"/>
                <a:gd name="connsiteX3" fmla="*/ 514826 w 514826"/>
                <a:gd name="connsiteY3" fmla="*/ 9628879 h 9628879"/>
                <a:gd name="connsiteX4" fmla="*/ 514826 w 514826"/>
                <a:gd name="connsiteY4" fmla="*/ 9628879 h 9628879"/>
                <a:gd name="connsiteX5" fmla="*/ 0 w 514826"/>
                <a:gd name="connsiteY5" fmla="*/ 9628879 h 9628879"/>
                <a:gd name="connsiteX6" fmla="*/ 0 w 514826"/>
                <a:gd name="connsiteY6" fmla="*/ 9628879 h 9628879"/>
                <a:gd name="connsiteX7" fmla="*/ 0 w 514826"/>
                <a:gd name="connsiteY7" fmla="*/ 85806 h 9628879"/>
                <a:gd name="connsiteX8" fmla="*/ 85806 w 514826"/>
                <a:gd name="connsiteY8" fmla="*/ 0 h 96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26" h="9628879">
                  <a:moveTo>
                    <a:pt x="514826" y="1604851"/>
                  </a:moveTo>
                  <a:lnTo>
                    <a:pt x="514826" y="8024028"/>
                  </a:lnTo>
                  <a:cubicBezTo>
                    <a:pt x="514826" y="8910351"/>
                    <a:pt x="512772" y="9628870"/>
                    <a:pt x="510238" y="9628870"/>
                  </a:cubicBezTo>
                  <a:lnTo>
                    <a:pt x="0" y="9628870"/>
                  </a:lnTo>
                  <a:lnTo>
                    <a:pt x="0" y="9628870"/>
                  </a:lnTo>
                  <a:lnTo>
                    <a:pt x="0" y="9"/>
                  </a:lnTo>
                  <a:lnTo>
                    <a:pt x="0" y="9"/>
                  </a:lnTo>
                  <a:lnTo>
                    <a:pt x="510238" y="9"/>
                  </a:lnTo>
                  <a:cubicBezTo>
                    <a:pt x="512772" y="9"/>
                    <a:pt x="514826" y="718528"/>
                    <a:pt x="514826" y="1604851"/>
                  </a:cubicBezTo>
                  <a:close/>
                </a:path>
              </a:pathLst>
            </a:custGeom>
            <a:ln>
              <a:solidFill>
                <a:srgbClr val="D9D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7832" rIns="37832" bIns="37833" numCol="1" spcCol="1270" anchor="ctr" anchorCtr="0">
              <a:noAutofit/>
            </a:bodyPr>
            <a:lstStyle/>
            <a:p>
              <a:pPr marL="228600" lvl="1" indent="-228600" algn="l" defTabSz="889000">
                <a:lnSpc>
                  <a:spcPct val="90000"/>
                </a:lnSpc>
                <a:spcBef>
                  <a:spcPct val="0"/>
                </a:spcBef>
                <a:spcAft>
                  <a:spcPct val="15000"/>
                </a:spcAft>
                <a:buNone/>
              </a:pPr>
              <a:r>
                <a:rPr lang="es-ES" sz="2000" kern="1200" dirty="0">
                  <a:solidFill>
                    <a:schemeClr val="tx1">
                      <a:lumMod val="65000"/>
                      <a:lumOff val="35000"/>
                    </a:schemeClr>
                  </a:solidFill>
                </a:rPr>
                <a:t>Final</a:t>
              </a:r>
            </a:p>
          </p:txBody>
        </p:sp>
      </p:grpSp>
      <p:sp>
        <p:nvSpPr>
          <p:cNvPr id="31" name="Forma libre: forma 30">
            <a:extLst>
              <a:ext uri="{FF2B5EF4-FFF2-40B4-BE49-F238E27FC236}">
                <a16:creationId xmlns:a16="http://schemas.microsoft.com/office/drawing/2014/main" id="{5B57B3CB-2155-4EFA-9907-F268BB5FF3AF}"/>
              </a:ext>
            </a:extLst>
          </p:cNvPr>
          <p:cNvSpPr/>
          <p:nvPr/>
        </p:nvSpPr>
        <p:spPr>
          <a:xfrm>
            <a:off x="1170099" y="2646671"/>
            <a:ext cx="1107253" cy="715842"/>
          </a:xfrm>
          <a:custGeom>
            <a:avLst/>
            <a:gdLst>
              <a:gd name="connsiteX0" fmla="*/ 0 w 792041"/>
              <a:gd name="connsiteY0" fmla="*/ 0 h 554428"/>
              <a:gd name="connsiteX1" fmla="*/ 514827 w 792041"/>
              <a:gd name="connsiteY1" fmla="*/ 0 h 554428"/>
              <a:gd name="connsiteX2" fmla="*/ 792041 w 792041"/>
              <a:gd name="connsiteY2" fmla="*/ 277214 h 554428"/>
              <a:gd name="connsiteX3" fmla="*/ 514827 w 792041"/>
              <a:gd name="connsiteY3" fmla="*/ 554428 h 554428"/>
              <a:gd name="connsiteX4" fmla="*/ 0 w 792041"/>
              <a:gd name="connsiteY4" fmla="*/ 554428 h 554428"/>
              <a:gd name="connsiteX5" fmla="*/ 277214 w 792041"/>
              <a:gd name="connsiteY5" fmla="*/ 277214 h 554428"/>
              <a:gd name="connsiteX6" fmla="*/ 0 w 792041"/>
              <a:gd name="connsiteY6" fmla="*/ 0 h 554428"/>
              <a:gd name="connsiteX0" fmla="*/ 792039 w 792040"/>
              <a:gd name="connsiteY0" fmla="*/ 0 h 554428"/>
              <a:gd name="connsiteX1" fmla="*/ 792039 w 792040"/>
              <a:gd name="connsiteY1" fmla="*/ 360378 h 554428"/>
              <a:gd name="connsiteX2" fmla="*/ 396020 w 792040"/>
              <a:gd name="connsiteY2" fmla="*/ 554428 h 554428"/>
              <a:gd name="connsiteX3" fmla="*/ 0 w 792040"/>
              <a:gd name="connsiteY3" fmla="*/ 360378 h 554428"/>
              <a:gd name="connsiteX4" fmla="*/ 0 w 792040"/>
              <a:gd name="connsiteY4" fmla="*/ 0 h 554428"/>
              <a:gd name="connsiteX5" fmla="*/ 396020 w 792040"/>
              <a:gd name="connsiteY5" fmla="*/ 131820 h 554428"/>
              <a:gd name="connsiteX6" fmla="*/ 792039 w 792040"/>
              <a:gd name="connsiteY6" fmla="*/ 0 h 554428"/>
              <a:gd name="connsiteX0" fmla="*/ 792039 w 792039"/>
              <a:gd name="connsiteY0" fmla="*/ 0 h 501088"/>
              <a:gd name="connsiteX1" fmla="*/ 792039 w 792039"/>
              <a:gd name="connsiteY1" fmla="*/ 360378 h 501088"/>
              <a:gd name="connsiteX2" fmla="*/ 396020 w 792039"/>
              <a:gd name="connsiteY2" fmla="*/ 501088 h 501088"/>
              <a:gd name="connsiteX3" fmla="*/ 0 w 792039"/>
              <a:gd name="connsiteY3" fmla="*/ 360378 h 501088"/>
              <a:gd name="connsiteX4" fmla="*/ 0 w 792039"/>
              <a:gd name="connsiteY4" fmla="*/ 0 h 501088"/>
              <a:gd name="connsiteX5" fmla="*/ 396020 w 792039"/>
              <a:gd name="connsiteY5" fmla="*/ 131820 h 501088"/>
              <a:gd name="connsiteX6" fmla="*/ 792039 w 792039"/>
              <a:gd name="connsiteY6" fmla="*/ 0 h 5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39" h="501088">
                <a:moveTo>
                  <a:pt x="792039" y="0"/>
                </a:moveTo>
                <a:lnTo>
                  <a:pt x="792039" y="360378"/>
                </a:lnTo>
                <a:lnTo>
                  <a:pt x="396020" y="501088"/>
                </a:lnTo>
                <a:lnTo>
                  <a:pt x="0" y="360378"/>
                </a:lnTo>
                <a:lnTo>
                  <a:pt x="0" y="0"/>
                </a:lnTo>
                <a:lnTo>
                  <a:pt x="396020" y="131820"/>
                </a:lnTo>
                <a:lnTo>
                  <a:pt x="792039" y="0"/>
                </a:lnTo>
                <a:close/>
              </a:path>
            </a:pathLst>
          </a:custGeom>
          <a:solidFill>
            <a:srgbClr val="D9DFFF"/>
          </a:solidFill>
          <a:ln>
            <a:solidFill>
              <a:srgbClr val="D9DFFF"/>
            </a:solid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081" tIns="282294" rIns="5080" bIns="282295" numCol="1" spcCol="1270" anchor="ctr" anchorCtr="0">
            <a:noAutofit/>
          </a:bodyPr>
          <a:lstStyle/>
          <a:p>
            <a:pPr marL="0" lvl="0" indent="0" algn="ctr" defTabSz="355600">
              <a:lnSpc>
                <a:spcPct val="90000"/>
              </a:lnSpc>
              <a:spcBef>
                <a:spcPct val="0"/>
              </a:spcBef>
              <a:spcAft>
                <a:spcPct val="35000"/>
              </a:spcAft>
              <a:buNone/>
            </a:pPr>
            <a:r>
              <a:rPr lang="es-ES" sz="1600" kern="1200" dirty="0">
                <a:solidFill>
                  <a:schemeClr val="tx1">
                    <a:lumMod val="65000"/>
                    <a:lumOff val="35000"/>
                  </a:schemeClr>
                </a:solidFill>
              </a:rPr>
              <a:t>11/11/2021</a:t>
            </a:r>
            <a:endParaRPr lang="es-ES" sz="800" kern="1200" dirty="0">
              <a:solidFill>
                <a:schemeClr val="tx1">
                  <a:lumMod val="65000"/>
                  <a:lumOff val="35000"/>
                </a:schemeClr>
              </a:solidFill>
            </a:endParaRPr>
          </a:p>
        </p:txBody>
      </p:sp>
      <p:sp>
        <p:nvSpPr>
          <p:cNvPr id="34" name="Forma libre: forma 33">
            <a:extLst>
              <a:ext uri="{FF2B5EF4-FFF2-40B4-BE49-F238E27FC236}">
                <a16:creationId xmlns:a16="http://schemas.microsoft.com/office/drawing/2014/main" id="{1ACC3285-5C19-431B-A2A2-7F765BBBE162}"/>
              </a:ext>
            </a:extLst>
          </p:cNvPr>
          <p:cNvSpPr/>
          <p:nvPr/>
        </p:nvSpPr>
        <p:spPr>
          <a:xfrm>
            <a:off x="1170096" y="3294047"/>
            <a:ext cx="1107253" cy="715842"/>
          </a:xfrm>
          <a:custGeom>
            <a:avLst/>
            <a:gdLst>
              <a:gd name="connsiteX0" fmla="*/ 0 w 792041"/>
              <a:gd name="connsiteY0" fmla="*/ 0 h 554428"/>
              <a:gd name="connsiteX1" fmla="*/ 514827 w 792041"/>
              <a:gd name="connsiteY1" fmla="*/ 0 h 554428"/>
              <a:gd name="connsiteX2" fmla="*/ 792041 w 792041"/>
              <a:gd name="connsiteY2" fmla="*/ 277214 h 554428"/>
              <a:gd name="connsiteX3" fmla="*/ 514827 w 792041"/>
              <a:gd name="connsiteY3" fmla="*/ 554428 h 554428"/>
              <a:gd name="connsiteX4" fmla="*/ 0 w 792041"/>
              <a:gd name="connsiteY4" fmla="*/ 554428 h 554428"/>
              <a:gd name="connsiteX5" fmla="*/ 277214 w 792041"/>
              <a:gd name="connsiteY5" fmla="*/ 277214 h 554428"/>
              <a:gd name="connsiteX6" fmla="*/ 0 w 792041"/>
              <a:gd name="connsiteY6" fmla="*/ 0 h 554428"/>
              <a:gd name="connsiteX0" fmla="*/ 792039 w 792040"/>
              <a:gd name="connsiteY0" fmla="*/ 0 h 554428"/>
              <a:gd name="connsiteX1" fmla="*/ 792039 w 792040"/>
              <a:gd name="connsiteY1" fmla="*/ 360378 h 554428"/>
              <a:gd name="connsiteX2" fmla="*/ 396020 w 792040"/>
              <a:gd name="connsiteY2" fmla="*/ 554428 h 554428"/>
              <a:gd name="connsiteX3" fmla="*/ 0 w 792040"/>
              <a:gd name="connsiteY3" fmla="*/ 360378 h 554428"/>
              <a:gd name="connsiteX4" fmla="*/ 0 w 792040"/>
              <a:gd name="connsiteY4" fmla="*/ 0 h 554428"/>
              <a:gd name="connsiteX5" fmla="*/ 396020 w 792040"/>
              <a:gd name="connsiteY5" fmla="*/ 131820 h 554428"/>
              <a:gd name="connsiteX6" fmla="*/ 792039 w 792040"/>
              <a:gd name="connsiteY6" fmla="*/ 0 h 554428"/>
              <a:gd name="connsiteX0" fmla="*/ 792039 w 792039"/>
              <a:gd name="connsiteY0" fmla="*/ 0 h 501088"/>
              <a:gd name="connsiteX1" fmla="*/ 792039 w 792039"/>
              <a:gd name="connsiteY1" fmla="*/ 360378 h 501088"/>
              <a:gd name="connsiteX2" fmla="*/ 396020 w 792039"/>
              <a:gd name="connsiteY2" fmla="*/ 501088 h 501088"/>
              <a:gd name="connsiteX3" fmla="*/ 0 w 792039"/>
              <a:gd name="connsiteY3" fmla="*/ 360378 h 501088"/>
              <a:gd name="connsiteX4" fmla="*/ 0 w 792039"/>
              <a:gd name="connsiteY4" fmla="*/ 0 h 501088"/>
              <a:gd name="connsiteX5" fmla="*/ 396020 w 792039"/>
              <a:gd name="connsiteY5" fmla="*/ 131820 h 501088"/>
              <a:gd name="connsiteX6" fmla="*/ 792039 w 792039"/>
              <a:gd name="connsiteY6" fmla="*/ 0 h 5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39" h="501088">
                <a:moveTo>
                  <a:pt x="792039" y="0"/>
                </a:moveTo>
                <a:lnTo>
                  <a:pt x="792039" y="360378"/>
                </a:lnTo>
                <a:lnTo>
                  <a:pt x="396020" y="501088"/>
                </a:lnTo>
                <a:lnTo>
                  <a:pt x="0" y="360378"/>
                </a:lnTo>
                <a:lnTo>
                  <a:pt x="0" y="0"/>
                </a:lnTo>
                <a:lnTo>
                  <a:pt x="396020" y="131820"/>
                </a:lnTo>
                <a:lnTo>
                  <a:pt x="792039" y="0"/>
                </a:lnTo>
                <a:close/>
              </a:path>
            </a:pathLst>
          </a:custGeom>
          <a:solidFill>
            <a:srgbClr val="D9DFFF"/>
          </a:solidFill>
          <a:ln>
            <a:solidFill>
              <a:srgbClr val="D9DFFF"/>
            </a:solid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081" tIns="282294" rIns="5080" bIns="282295" numCol="1" spcCol="1270" anchor="ctr" anchorCtr="0">
            <a:noAutofit/>
          </a:bodyPr>
          <a:lstStyle/>
          <a:p>
            <a:pPr marL="0" lvl="0" indent="0" algn="ctr" defTabSz="355600">
              <a:lnSpc>
                <a:spcPct val="90000"/>
              </a:lnSpc>
              <a:spcBef>
                <a:spcPct val="0"/>
              </a:spcBef>
              <a:spcAft>
                <a:spcPct val="35000"/>
              </a:spcAft>
              <a:buNone/>
            </a:pPr>
            <a:r>
              <a:rPr lang="es-ES" sz="1600" kern="1200" dirty="0">
                <a:solidFill>
                  <a:schemeClr val="tx1">
                    <a:lumMod val="65000"/>
                    <a:lumOff val="35000"/>
                  </a:schemeClr>
                </a:solidFill>
              </a:rPr>
              <a:t>10/01/2022</a:t>
            </a:r>
            <a:endParaRPr lang="es-ES" sz="800" kern="1200" dirty="0">
              <a:solidFill>
                <a:schemeClr val="tx1">
                  <a:lumMod val="65000"/>
                  <a:lumOff val="35000"/>
                </a:schemeClr>
              </a:solidFill>
            </a:endParaRPr>
          </a:p>
        </p:txBody>
      </p:sp>
      <p:sp>
        <p:nvSpPr>
          <p:cNvPr id="36" name="Forma libre: forma 35">
            <a:extLst>
              <a:ext uri="{FF2B5EF4-FFF2-40B4-BE49-F238E27FC236}">
                <a16:creationId xmlns:a16="http://schemas.microsoft.com/office/drawing/2014/main" id="{1DAD3FEF-CEC7-4970-838F-09EBFAB9E868}"/>
              </a:ext>
            </a:extLst>
          </p:cNvPr>
          <p:cNvSpPr/>
          <p:nvPr/>
        </p:nvSpPr>
        <p:spPr>
          <a:xfrm>
            <a:off x="1170095" y="3941158"/>
            <a:ext cx="1107253" cy="715842"/>
          </a:xfrm>
          <a:custGeom>
            <a:avLst/>
            <a:gdLst>
              <a:gd name="connsiteX0" fmla="*/ 0 w 792041"/>
              <a:gd name="connsiteY0" fmla="*/ 0 h 554428"/>
              <a:gd name="connsiteX1" fmla="*/ 514827 w 792041"/>
              <a:gd name="connsiteY1" fmla="*/ 0 h 554428"/>
              <a:gd name="connsiteX2" fmla="*/ 792041 w 792041"/>
              <a:gd name="connsiteY2" fmla="*/ 277214 h 554428"/>
              <a:gd name="connsiteX3" fmla="*/ 514827 w 792041"/>
              <a:gd name="connsiteY3" fmla="*/ 554428 h 554428"/>
              <a:gd name="connsiteX4" fmla="*/ 0 w 792041"/>
              <a:gd name="connsiteY4" fmla="*/ 554428 h 554428"/>
              <a:gd name="connsiteX5" fmla="*/ 277214 w 792041"/>
              <a:gd name="connsiteY5" fmla="*/ 277214 h 554428"/>
              <a:gd name="connsiteX6" fmla="*/ 0 w 792041"/>
              <a:gd name="connsiteY6" fmla="*/ 0 h 554428"/>
              <a:gd name="connsiteX0" fmla="*/ 792039 w 792040"/>
              <a:gd name="connsiteY0" fmla="*/ 0 h 554428"/>
              <a:gd name="connsiteX1" fmla="*/ 792039 w 792040"/>
              <a:gd name="connsiteY1" fmla="*/ 360378 h 554428"/>
              <a:gd name="connsiteX2" fmla="*/ 396020 w 792040"/>
              <a:gd name="connsiteY2" fmla="*/ 554428 h 554428"/>
              <a:gd name="connsiteX3" fmla="*/ 0 w 792040"/>
              <a:gd name="connsiteY3" fmla="*/ 360378 h 554428"/>
              <a:gd name="connsiteX4" fmla="*/ 0 w 792040"/>
              <a:gd name="connsiteY4" fmla="*/ 0 h 554428"/>
              <a:gd name="connsiteX5" fmla="*/ 396020 w 792040"/>
              <a:gd name="connsiteY5" fmla="*/ 131820 h 554428"/>
              <a:gd name="connsiteX6" fmla="*/ 792039 w 792040"/>
              <a:gd name="connsiteY6" fmla="*/ 0 h 554428"/>
              <a:gd name="connsiteX0" fmla="*/ 792039 w 792039"/>
              <a:gd name="connsiteY0" fmla="*/ 0 h 501088"/>
              <a:gd name="connsiteX1" fmla="*/ 792039 w 792039"/>
              <a:gd name="connsiteY1" fmla="*/ 360378 h 501088"/>
              <a:gd name="connsiteX2" fmla="*/ 396020 w 792039"/>
              <a:gd name="connsiteY2" fmla="*/ 501088 h 501088"/>
              <a:gd name="connsiteX3" fmla="*/ 0 w 792039"/>
              <a:gd name="connsiteY3" fmla="*/ 360378 h 501088"/>
              <a:gd name="connsiteX4" fmla="*/ 0 w 792039"/>
              <a:gd name="connsiteY4" fmla="*/ 0 h 501088"/>
              <a:gd name="connsiteX5" fmla="*/ 396020 w 792039"/>
              <a:gd name="connsiteY5" fmla="*/ 131820 h 501088"/>
              <a:gd name="connsiteX6" fmla="*/ 792039 w 792039"/>
              <a:gd name="connsiteY6" fmla="*/ 0 h 5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39" h="501088">
                <a:moveTo>
                  <a:pt x="792039" y="0"/>
                </a:moveTo>
                <a:lnTo>
                  <a:pt x="792039" y="360378"/>
                </a:lnTo>
                <a:lnTo>
                  <a:pt x="396020" y="501088"/>
                </a:lnTo>
                <a:lnTo>
                  <a:pt x="0" y="360378"/>
                </a:lnTo>
                <a:lnTo>
                  <a:pt x="0" y="0"/>
                </a:lnTo>
                <a:lnTo>
                  <a:pt x="396020" y="131820"/>
                </a:lnTo>
                <a:lnTo>
                  <a:pt x="792039" y="0"/>
                </a:lnTo>
                <a:close/>
              </a:path>
            </a:pathLst>
          </a:custGeom>
          <a:solidFill>
            <a:srgbClr val="D9DFFF"/>
          </a:solidFill>
          <a:ln>
            <a:solidFill>
              <a:srgbClr val="D9DFFF"/>
            </a:solid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081" tIns="282294" rIns="5080" bIns="282295" numCol="1" spcCol="1270" anchor="ctr" anchorCtr="0">
            <a:noAutofit/>
          </a:bodyPr>
          <a:lstStyle/>
          <a:p>
            <a:pPr marL="0" lvl="0" indent="0" algn="ctr" defTabSz="355600">
              <a:lnSpc>
                <a:spcPct val="90000"/>
              </a:lnSpc>
              <a:spcBef>
                <a:spcPct val="0"/>
              </a:spcBef>
              <a:spcAft>
                <a:spcPct val="35000"/>
              </a:spcAft>
              <a:buNone/>
            </a:pPr>
            <a:r>
              <a:rPr lang="es-ES" sz="1600" kern="1200" dirty="0">
                <a:solidFill>
                  <a:schemeClr val="tx1">
                    <a:lumMod val="65000"/>
                    <a:lumOff val="35000"/>
                  </a:schemeClr>
                </a:solidFill>
              </a:rPr>
              <a:t>10/02/2022</a:t>
            </a:r>
            <a:endParaRPr lang="es-ES" sz="800" kern="1200" dirty="0">
              <a:solidFill>
                <a:schemeClr val="tx1">
                  <a:lumMod val="65000"/>
                  <a:lumOff val="35000"/>
                </a:schemeClr>
              </a:solidFill>
            </a:endParaRPr>
          </a:p>
        </p:txBody>
      </p:sp>
      <p:sp>
        <p:nvSpPr>
          <p:cNvPr id="37" name="Forma libre: forma 36">
            <a:extLst>
              <a:ext uri="{FF2B5EF4-FFF2-40B4-BE49-F238E27FC236}">
                <a16:creationId xmlns:a16="http://schemas.microsoft.com/office/drawing/2014/main" id="{0BF86E57-7152-406A-9454-CDE24E23D49D}"/>
              </a:ext>
            </a:extLst>
          </p:cNvPr>
          <p:cNvSpPr/>
          <p:nvPr/>
        </p:nvSpPr>
        <p:spPr>
          <a:xfrm>
            <a:off x="1170093" y="4607542"/>
            <a:ext cx="1107253" cy="715842"/>
          </a:xfrm>
          <a:custGeom>
            <a:avLst/>
            <a:gdLst>
              <a:gd name="connsiteX0" fmla="*/ 0 w 792041"/>
              <a:gd name="connsiteY0" fmla="*/ 0 h 554428"/>
              <a:gd name="connsiteX1" fmla="*/ 514827 w 792041"/>
              <a:gd name="connsiteY1" fmla="*/ 0 h 554428"/>
              <a:gd name="connsiteX2" fmla="*/ 792041 w 792041"/>
              <a:gd name="connsiteY2" fmla="*/ 277214 h 554428"/>
              <a:gd name="connsiteX3" fmla="*/ 514827 w 792041"/>
              <a:gd name="connsiteY3" fmla="*/ 554428 h 554428"/>
              <a:gd name="connsiteX4" fmla="*/ 0 w 792041"/>
              <a:gd name="connsiteY4" fmla="*/ 554428 h 554428"/>
              <a:gd name="connsiteX5" fmla="*/ 277214 w 792041"/>
              <a:gd name="connsiteY5" fmla="*/ 277214 h 554428"/>
              <a:gd name="connsiteX6" fmla="*/ 0 w 792041"/>
              <a:gd name="connsiteY6" fmla="*/ 0 h 554428"/>
              <a:gd name="connsiteX0" fmla="*/ 792039 w 792040"/>
              <a:gd name="connsiteY0" fmla="*/ 0 h 554428"/>
              <a:gd name="connsiteX1" fmla="*/ 792039 w 792040"/>
              <a:gd name="connsiteY1" fmla="*/ 360378 h 554428"/>
              <a:gd name="connsiteX2" fmla="*/ 396020 w 792040"/>
              <a:gd name="connsiteY2" fmla="*/ 554428 h 554428"/>
              <a:gd name="connsiteX3" fmla="*/ 0 w 792040"/>
              <a:gd name="connsiteY3" fmla="*/ 360378 h 554428"/>
              <a:gd name="connsiteX4" fmla="*/ 0 w 792040"/>
              <a:gd name="connsiteY4" fmla="*/ 0 h 554428"/>
              <a:gd name="connsiteX5" fmla="*/ 396020 w 792040"/>
              <a:gd name="connsiteY5" fmla="*/ 131820 h 554428"/>
              <a:gd name="connsiteX6" fmla="*/ 792039 w 792040"/>
              <a:gd name="connsiteY6" fmla="*/ 0 h 554428"/>
              <a:gd name="connsiteX0" fmla="*/ 792039 w 792039"/>
              <a:gd name="connsiteY0" fmla="*/ 0 h 501088"/>
              <a:gd name="connsiteX1" fmla="*/ 792039 w 792039"/>
              <a:gd name="connsiteY1" fmla="*/ 360378 h 501088"/>
              <a:gd name="connsiteX2" fmla="*/ 396020 w 792039"/>
              <a:gd name="connsiteY2" fmla="*/ 501088 h 501088"/>
              <a:gd name="connsiteX3" fmla="*/ 0 w 792039"/>
              <a:gd name="connsiteY3" fmla="*/ 360378 h 501088"/>
              <a:gd name="connsiteX4" fmla="*/ 0 w 792039"/>
              <a:gd name="connsiteY4" fmla="*/ 0 h 501088"/>
              <a:gd name="connsiteX5" fmla="*/ 396020 w 792039"/>
              <a:gd name="connsiteY5" fmla="*/ 131820 h 501088"/>
              <a:gd name="connsiteX6" fmla="*/ 792039 w 792039"/>
              <a:gd name="connsiteY6" fmla="*/ 0 h 5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39" h="501088">
                <a:moveTo>
                  <a:pt x="792039" y="0"/>
                </a:moveTo>
                <a:lnTo>
                  <a:pt x="792039" y="360378"/>
                </a:lnTo>
                <a:lnTo>
                  <a:pt x="396020" y="501088"/>
                </a:lnTo>
                <a:lnTo>
                  <a:pt x="0" y="360378"/>
                </a:lnTo>
                <a:lnTo>
                  <a:pt x="0" y="0"/>
                </a:lnTo>
                <a:lnTo>
                  <a:pt x="396020" y="131820"/>
                </a:lnTo>
                <a:lnTo>
                  <a:pt x="792039" y="0"/>
                </a:lnTo>
                <a:close/>
              </a:path>
            </a:pathLst>
          </a:custGeom>
          <a:solidFill>
            <a:srgbClr val="D9DFFF"/>
          </a:solidFill>
          <a:ln>
            <a:solidFill>
              <a:srgbClr val="D9DFFF"/>
            </a:solid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081" tIns="282294" rIns="5080" bIns="282295" numCol="1" spcCol="1270" anchor="ctr" anchorCtr="0">
            <a:noAutofit/>
          </a:bodyPr>
          <a:lstStyle/>
          <a:p>
            <a:pPr marL="0" lvl="0" indent="0" algn="ctr" defTabSz="355600">
              <a:lnSpc>
                <a:spcPct val="90000"/>
              </a:lnSpc>
              <a:spcBef>
                <a:spcPct val="0"/>
              </a:spcBef>
              <a:spcAft>
                <a:spcPct val="35000"/>
              </a:spcAft>
              <a:buNone/>
            </a:pPr>
            <a:r>
              <a:rPr lang="es-ES" sz="1600" dirty="0">
                <a:solidFill>
                  <a:schemeClr val="tx1">
                    <a:lumMod val="65000"/>
                    <a:lumOff val="35000"/>
                  </a:schemeClr>
                </a:solidFill>
              </a:rPr>
              <a:t>04</a:t>
            </a:r>
            <a:r>
              <a:rPr lang="es-ES" sz="1600" kern="1200" dirty="0">
                <a:solidFill>
                  <a:schemeClr val="tx1">
                    <a:lumMod val="65000"/>
                    <a:lumOff val="35000"/>
                  </a:schemeClr>
                </a:solidFill>
              </a:rPr>
              <a:t>/04/2022</a:t>
            </a:r>
            <a:endParaRPr lang="es-ES" sz="800" kern="1200" dirty="0">
              <a:solidFill>
                <a:schemeClr val="tx1">
                  <a:lumMod val="65000"/>
                  <a:lumOff val="35000"/>
                </a:schemeClr>
              </a:solidFill>
            </a:endParaRPr>
          </a:p>
        </p:txBody>
      </p:sp>
      <p:sp>
        <p:nvSpPr>
          <p:cNvPr id="39" name="Forma libre: forma 38">
            <a:extLst>
              <a:ext uri="{FF2B5EF4-FFF2-40B4-BE49-F238E27FC236}">
                <a16:creationId xmlns:a16="http://schemas.microsoft.com/office/drawing/2014/main" id="{46F427FF-784E-4CF5-83A7-2FF7FAE1B013}"/>
              </a:ext>
            </a:extLst>
          </p:cNvPr>
          <p:cNvSpPr/>
          <p:nvPr/>
        </p:nvSpPr>
        <p:spPr>
          <a:xfrm>
            <a:off x="1170089" y="5280745"/>
            <a:ext cx="1107253" cy="715842"/>
          </a:xfrm>
          <a:custGeom>
            <a:avLst/>
            <a:gdLst>
              <a:gd name="connsiteX0" fmla="*/ 0 w 792041"/>
              <a:gd name="connsiteY0" fmla="*/ 0 h 554428"/>
              <a:gd name="connsiteX1" fmla="*/ 514827 w 792041"/>
              <a:gd name="connsiteY1" fmla="*/ 0 h 554428"/>
              <a:gd name="connsiteX2" fmla="*/ 792041 w 792041"/>
              <a:gd name="connsiteY2" fmla="*/ 277214 h 554428"/>
              <a:gd name="connsiteX3" fmla="*/ 514827 w 792041"/>
              <a:gd name="connsiteY3" fmla="*/ 554428 h 554428"/>
              <a:gd name="connsiteX4" fmla="*/ 0 w 792041"/>
              <a:gd name="connsiteY4" fmla="*/ 554428 h 554428"/>
              <a:gd name="connsiteX5" fmla="*/ 277214 w 792041"/>
              <a:gd name="connsiteY5" fmla="*/ 277214 h 554428"/>
              <a:gd name="connsiteX6" fmla="*/ 0 w 792041"/>
              <a:gd name="connsiteY6" fmla="*/ 0 h 554428"/>
              <a:gd name="connsiteX0" fmla="*/ 792039 w 792040"/>
              <a:gd name="connsiteY0" fmla="*/ 0 h 554428"/>
              <a:gd name="connsiteX1" fmla="*/ 792039 w 792040"/>
              <a:gd name="connsiteY1" fmla="*/ 360378 h 554428"/>
              <a:gd name="connsiteX2" fmla="*/ 396020 w 792040"/>
              <a:gd name="connsiteY2" fmla="*/ 554428 h 554428"/>
              <a:gd name="connsiteX3" fmla="*/ 0 w 792040"/>
              <a:gd name="connsiteY3" fmla="*/ 360378 h 554428"/>
              <a:gd name="connsiteX4" fmla="*/ 0 w 792040"/>
              <a:gd name="connsiteY4" fmla="*/ 0 h 554428"/>
              <a:gd name="connsiteX5" fmla="*/ 396020 w 792040"/>
              <a:gd name="connsiteY5" fmla="*/ 131820 h 554428"/>
              <a:gd name="connsiteX6" fmla="*/ 792039 w 792040"/>
              <a:gd name="connsiteY6" fmla="*/ 0 h 554428"/>
              <a:gd name="connsiteX0" fmla="*/ 792039 w 792039"/>
              <a:gd name="connsiteY0" fmla="*/ 0 h 501088"/>
              <a:gd name="connsiteX1" fmla="*/ 792039 w 792039"/>
              <a:gd name="connsiteY1" fmla="*/ 360378 h 501088"/>
              <a:gd name="connsiteX2" fmla="*/ 396020 w 792039"/>
              <a:gd name="connsiteY2" fmla="*/ 501088 h 501088"/>
              <a:gd name="connsiteX3" fmla="*/ 0 w 792039"/>
              <a:gd name="connsiteY3" fmla="*/ 360378 h 501088"/>
              <a:gd name="connsiteX4" fmla="*/ 0 w 792039"/>
              <a:gd name="connsiteY4" fmla="*/ 0 h 501088"/>
              <a:gd name="connsiteX5" fmla="*/ 396020 w 792039"/>
              <a:gd name="connsiteY5" fmla="*/ 131820 h 501088"/>
              <a:gd name="connsiteX6" fmla="*/ 792039 w 792039"/>
              <a:gd name="connsiteY6" fmla="*/ 0 h 5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39" h="501088">
                <a:moveTo>
                  <a:pt x="792039" y="0"/>
                </a:moveTo>
                <a:lnTo>
                  <a:pt x="792039" y="360378"/>
                </a:lnTo>
                <a:lnTo>
                  <a:pt x="396020" y="501088"/>
                </a:lnTo>
                <a:lnTo>
                  <a:pt x="0" y="360378"/>
                </a:lnTo>
                <a:lnTo>
                  <a:pt x="0" y="0"/>
                </a:lnTo>
                <a:lnTo>
                  <a:pt x="396020" y="131820"/>
                </a:lnTo>
                <a:lnTo>
                  <a:pt x="792039" y="0"/>
                </a:lnTo>
                <a:close/>
              </a:path>
            </a:pathLst>
          </a:custGeom>
          <a:solidFill>
            <a:srgbClr val="D9DFFF"/>
          </a:solidFill>
          <a:ln>
            <a:solidFill>
              <a:srgbClr val="D9DFFF"/>
            </a:solid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081" tIns="282294" rIns="5080" bIns="282295" numCol="1" spcCol="1270" anchor="ctr" anchorCtr="0">
            <a:noAutofit/>
          </a:bodyPr>
          <a:lstStyle/>
          <a:p>
            <a:pPr marL="0" lvl="0" indent="0" algn="ctr" defTabSz="355600">
              <a:lnSpc>
                <a:spcPct val="90000"/>
              </a:lnSpc>
              <a:spcBef>
                <a:spcPct val="0"/>
              </a:spcBef>
              <a:spcAft>
                <a:spcPct val="35000"/>
              </a:spcAft>
              <a:buNone/>
            </a:pPr>
            <a:r>
              <a:rPr lang="es-ES" sz="1600" kern="1200" dirty="0">
                <a:solidFill>
                  <a:schemeClr val="tx1">
                    <a:lumMod val="65000"/>
                    <a:lumOff val="35000"/>
                  </a:schemeClr>
                </a:solidFill>
              </a:rPr>
              <a:t>30/06/2022</a:t>
            </a:r>
            <a:endParaRPr lang="es-ES" sz="800" kern="1200" dirty="0">
              <a:solidFill>
                <a:schemeClr val="tx1">
                  <a:lumMod val="65000"/>
                  <a:lumOff val="35000"/>
                </a:schemeClr>
              </a:solidFill>
            </a:endParaRPr>
          </a:p>
        </p:txBody>
      </p:sp>
    </p:spTree>
    <p:extLst>
      <p:ext uri="{BB962C8B-B14F-4D97-AF65-F5344CB8AC3E}">
        <p14:creationId xmlns:p14="http://schemas.microsoft.com/office/powerpoint/2010/main" val="269121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Use case - </a:t>
            </a:r>
            <a:r>
              <a:rPr lang="en-US" sz="3200" dirty="0" err="1">
                <a:solidFill>
                  <a:schemeClr val="tx1">
                    <a:lumMod val="65000"/>
                    <a:lumOff val="35000"/>
                  </a:schemeClr>
                </a:solidFill>
              </a:rPr>
              <a:t>Domotics</a:t>
            </a:r>
            <a:r>
              <a:rPr lang="en-US" sz="3200" dirty="0">
                <a:solidFill>
                  <a:schemeClr val="tx1">
                    <a:lumMod val="65000"/>
                    <a:lumOff val="35000"/>
                  </a:schemeClr>
                </a:solidFill>
              </a:rPr>
              <a:t> / Smart Home Automation</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7</a:t>
            </a:fld>
            <a:endParaRPr lang="es-ES" sz="1400" dirty="0"/>
          </a:p>
        </p:txBody>
      </p:sp>
      <p:sp>
        <p:nvSpPr>
          <p:cNvPr id="10" name="Marcador de pie de página 5">
            <a:extLst>
              <a:ext uri="{FF2B5EF4-FFF2-40B4-BE49-F238E27FC236}">
                <a16:creationId xmlns:a16="http://schemas.microsoft.com/office/drawing/2014/main" id="{31E5E05D-454A-4DA0-9407-E4D3942F505C}"/>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pic>
        <p:nvPicPr>
          <p:cNvPr id="15" name="Imagen 14">
            <a:extLst>
              <a:ext uri="{FF2B5EF4-FFF2-40B4-BE49-F238E27FC236}">
                <a16:creationId xmlns:a16="http://schemas.microsoft.com/office/drawing/2014/main" id="{B3DC17DF-21E8-47BD-AEE8-7E6FD27569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488" t="4235" r="14135" b="1647"/>
          <a:stretch/>
        </p:blipFill>
        <p:spPr bwMode="auto">
          <a:xfrm>
            <a:off x="6926263" y="2259960"/>
            <a:ext cx="3368674" cy="3334903"/>
          </a:xfrm>
          <a:prstGeom prst="rect">
            <a:avLst/>
          </a:prstGeom>
          <a:noFill/>
          <a:ln>
            <a:noFill/>
          </a:ln>
          <a:extLst>
            <a:ext uri="{53640926-AAD7-44D8-BBD7-CCE9431645EC}">
              <a14:shadowObscured xmlns:a14="http://schemas.microsoft.com/office/drawing/2010/main"/>
            </a:ext>
          </a:extLst>
        </p:spPr>
      </p:pic>
      <p:sp>
        <p:nvSpPr>
          <p:cNvPr id="16" name="Marcador de contenido 4">
            <a:extLst>
              <a:ext uri="{FF2B5EF4-FFF2-40B4-BE49-F238E27FC236}">
                <a16:creationId xmlns:a16="http://schemas.microsoft.com/office/drawing/2014/main" id="{649FF8A7-29F3-4B9B-B1FD-AAF7581A95CD}"/>
              </a:ext>
            </a:extLst>
          </p:cNvPr>
          <p:cNvSpPr txBox="1">
            <a:spLocks/>
          </p:cNvSpPr>
          <p:nvPr/>
        </p:nvSpPr>
        <p:spPr>
          <a:xfrm>
            <a:off x="1322894" y="1910710"/>
            <a:ext cx="3727328" cy="41064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rPr>
              <a:t>Environmental data that can be collected in the department:</a:t>
            </a:r>
          </a:p>
          <a:p>
            <a:pPr marL="0" indent="0">
              <a:buNone/>
            </a:pPr>
            <a:r>
              <a:rPr lang="en-US" sz="2000" dirty="0">
                <a:solidFill>
                  <a:schemeClr val="tx1">
                    <a:lumMod val="65000"/>
                    <a:lumOff val="35000"/>
                  </a:schemeClr>
                </a:solidFill>
              </a:rPr>
              <a:t>1. Temperature</a:t>
            </a:r>
          </a:p>
          <a:p>
            <a:pPr marL="0" indent="0">
              <a:buNone/>
            </a:pPr>
            <a:r>
              <a:rPr lang="en-US" sz="2000" dirty="0">
                <a:solidFill>
                  <a:schemeClr val="tx1">
                    <a:lumMod val="65000"/>
                    <a:lumOff val="35000"/>
                  </a:schemeClr>
                </a:solidFill>
              </a:rPr>
              <a:t>2. Humidity</a:t>
            </a:r>
          </a:p>
          <a:p>
            <a:pPr marL="0" indent="0">
              <a:buNone/>
            </a:pPr>
            <a:r>
              <a:rPr lang="en-US" sz="2000" dirty="0">
                <a:solidFill>
                  <a:schemeClr val="tx1">
                    <a:lumMod val="65000"/>
                    <a:lumOff val="35000"/>
                  </a:schemeClr>
                </a:solidFill>
              </a:rPr>
              <a:t>3. Air pressure</a:t>
            </a:r>
          </a:p>
          <a:p>
            <a:pPr marL="0" indent="0">
              <a:buNone/>
            </a:pPr>
            <a:r>
              <a:rPr lang="en-US" sz="2000" dirty="0">
                <a:solidFill>
                  <a:schemeClr val="tx1">
                    <a:lumMod val="65000"/>
                    <a:lumOff val="35000"/>
                  </a:schemeClr>
                </a:solidFill>
              </a:rPr>
              <a:t>4. Air quality (CO2 and TVOC)</a:t>
            </a:r>
          </a:p>
          <a:p>
            <a:pPr marL="0" indent="0">
              <a:buNone/>
            </a:pPr>
            <a:r>
              <a:rPr lang="en-US" sz="2000" dirty="0">
                <a:solidFill>
                  <a:schemeClr val="tx1">
                    <a:lumMod val="65000"/>
                    <a:lumOff val="35000"/>
                  </a:schemeClr>
                </a:solidFill>
              </a:rPr>
              <a:t>5. Light intensity</a:t>
            </a:r>
          </a:p>
          <a:p>
            <a:pPr marL="0" indent="0">
              <a:buNone/>
            </a:pPr>
            <a:r>
              <a:rPr lang="en-US" sz="2000" dirty="0">
                <a:solidFill>
                  <a:schemeClr val="tx1">
                    <a:lumMod val="65000"/>
                    <a:lumOff val="35000"/>
                  </a:schemeClr>
                </a:solidFill>
              </a:rPr>
              <a:t>6. Sound</a:t>
            </a:r>
            <a:endParaRPr lang="es-ES" sz="2000" dirty="0">
              <a:solidFill>
                <a:schemeClr val="tx1">
                  <a:lumMod val="65000"/>
                  <a:lumOff val="35000"/>
                </a:schemeClr>
              </a:solidFill>
            </a:endParaRPr>
          </a:p>
        </p:txBody>
      </p:sp>
    </p:spTree>
    <p:extLst>
      <p:ext uri="{BB962C8B-B14F-4D97-AF65-F5344CB8AC3E}">
        <p14:creationId xmlns:p14="http://schemas.microsoft.com/office/powerpoint/2010/main" val="224936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Use case - </a:t>
            </a:r>
            <a:r>
              <a:rPr lang="en-US" sz="3200" dirty="0" err="1">
                <a:solidFill>
                  <a:schemeClr val="tx1">
                    <a:lumMod val="65000"/>
                    <a:lumOff val="35000"/>
                  </a:schemeClr>
                </a:solidFill>
              </a:rPr>
              <a:t>Domotics</a:t>
            </a:r>
            <a:r>
              <a:rPr lang="en-US" sz="3200" dirty="0">
                <a:solidFill>
                  <a:schemeClr val="tx1">
                    <a:lumMod val="65000"/>
                    <a:lumOff val="35000"/>
                  </a:schemeClr>
                </a:solidFill>
              </a:rPr>
              <a:t> / Smart Home Automation</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8</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016000" y="1901859"/>
            <a:ext cx="10145985" cy="4106462"/>
          </a:xfrm>
        </p:spPr>
        <p:txBody>
          <a:bodyPr anchor="t">
            <a:normAutofit/>
          </a:bodyPr>
          <a:lstStyle/>
          <a:p>
            <a:pPr marL="0" indent="0">
              <a:buNone/>
            </a:pPr>
            <a:r>
              <a:rPr lang="en-US" sz="2000" dirty="0">
                <a:solidFill>
                  <a:schemeClr val="tx1">
                    <a:lumMod val="65000"/>
                    <a:lumOff val="35000"/>
                  </a:schemeClr>
                </a:solidFill>
              </a:rPr>
              <a:t>The environmental conditions must be adequate:</a:t>
            </a:r>
          </a:p>
          <a:p>
            <a:pPr marL="457200" indent="-457200">
              <a:buFont typeface="+mj-lt"/>
              <a:buAutoNum type="arabicPeriod"/>
            </a:pPr>
            <a:r>
              <a:rPr lang="en-US" sz="2000" dirty="0">
                <a:solidFill>
                  <a:schemeClr val="tx1">
                    <a:lumMod val="65000"/>
                    <a:lumOff val="35000"/>
                  </a:schemeClr>
                </a:solidFill>
              </a:rPr>
              <a:t>The temperature must be lower than 22ºC and higher than 15ºC</a:t>
            </a:r>
          </a:p>
          <a:p>
            <a:pPr marL="457200" indent="-457200">
              <a:buFont typeface="+mj-lt"/>
              <a:buAutoNum type="arabicPeriod"/>
            </a:pPr>
            <a:r>
              <a:rPr lang="en-US" sz="2000" dirty="0">
                <a:solidFill>
                  <a:schemeClr val="tx1">
                    <a:lumMod val="65000"/>
                    <a:lumOff val="35000"/>
                  </a:schemeClr>
                </a:solidFill>
              </a:rPr>
              <a:t>If the CO2 level is higher than X, after some time interval it must decrease to an adequate level (lower than X).</a:t>
            </a:r>
          </a:p>
          <a:p>
            <a:pPr marL="457200" indent="-457200">
              <a:buFont typeface="+mj-lt"/>
              <a:buAutoNum type="arabicPeriod"/>
            </a:pPr>
            <a:r>
              <a:rPr lang="en-US" sz="2000" dirty="0">
                <a:solidFill>
                  <a:schemeClr val="tx1">
                    <a:lumMod val="65000"/>
                    <a:lumOff val="35000"/>
                  </a:schemeClr>
                </a:solidFill>
              </a:rPr>
              <a:t>If the sound in one room is higher than X, the sound in the adjacent rooms should be less than X</a:t>
            </a:r>
          </a:p>
        </p:txBody>
      </p:sp>
      <p:sp>
        <p:nvSpPr>
          <p:cNvPr id="10" name="Marcador de pie de página 5">
            <a:extLst>
              <a:ext uri="{FF2B5EF4-FFF2-40B4-BE49-F238E27FC236}">
                <a16:creationId xmlns:a16="http://schemas.microsoft.com/office/drawing/2014/main" id="{31E5E05D-454A-4DA0-9407-E4D3942F505C}"/>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mc:AlternateContent xmlns:mc="http://schemas.openxmlformats.org/markup-compatibility/2006" xmlns:a14="http://schemas.microsoft.com/office/drawing/2010/main">
        <mc:Choice Requires="a14">
          <p:sp>
            <p:nvSpPr>
              <p:cNvPr id="103" name="CuadroTexto 102">
                <a:extLst>
                  <a:ext uri="{FF2B5EF4-FFF2-40B4-BE49-F238E27FC236}">
                    <a16:creationId xmlns:a16="http://schemas.microsoft.com/office/drawing/2014/main" id="{735412F5-3463-4B9B-9A3F-F802ACB55AB6}"/>
                  </a:ext>
                </a:extLst>
              </p:cNvPr>
              <p:cNvSpPr txBox="1"/>
              <p:nvPr/>
            </p:nvSpPr>
            <p:spPr>
              <a:xfrm>
                <a:off x="2870463" y="4422964"/>
                <a:ext cx="6437058" cy="768224"/>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d>
                        <m:dPr>
                          <m:ctrlPr>
                            <a:rPr lang="en-US" sz="4000" i="1" smtClean="0">
                              <a:solidFill>
                                <a:schemeClr val="tx1">
                                  <a:lumMod val="75000"/>
                                  <a:lumOff val="25000"/>
                                </a:schemeClr>
                              </a:solidFill>
                              <a:latin typeface="Cambria Math" panose="02040503050406030204" pitchFamily="18" charset="0"/>
                            </a:rPr>
                          </m:ctrlPr>
                        </m:dPr>
                        <m:e>
                          <m:r>
                            <m:rPr>
                              <m:sty m:val="p"/>
                            </m:rPr>
                            <a:rPr lang="es-ES" sz="4000" b="0" i="0" smtClean="0">
                              <a:solidFill>
                                <a:schemeClr val="tx1">
                                  <a:lumMod val="75000"/>
                                  <a:lumOff val="25000"/>
                                </a:schemeClr>
                              </a:solidFill>
                              <a:latin typeface="Cambria Math" panose="02040503050406030204" pitchFamily="18" charset="0"/>
                            </a:rPr>
                            <m:t>CO</m:t>
                          </m:r>
                          <m:r>
                            <a:rPr lang="es-ES" sz="4000" b="0" i="0" smtClean="0">
                              <a:solidFill>
                                <a:schemeClr val="tx1">
                                  <a:lumMod val="75000"/>
                                  <a:lumOff val="25000"/>
                                </a:schemeClr>
                              </a:solidFill>
                              <a:latin typeface="Cambria Math" panose="02040503050406030204" pitchFamily="18" charset="0"/>
                            </a:rPr>
                            <m:t>2&gt;</m:t>
                          </m:r>
                          <m:r>
                            <a:rPr lang="en-US" sz="4000" i="1">
                              <a:solidFill>
                                <a:schemeClr val="tx1">
                                  <a:lumMod val="75000"/>
                                  <a:lumOff val="25000"/>
                                </a:schemeClr>
                              </a:solidFill>
                              <a:latin typeface="Cambria Math" panose="02040503050406030204" pitchFamily="18" charset="0"/>
                            </a:rPr>
                            <m:t>𝑥</m:t>
                          </m:r>
                        </m:e>
                      </m:d>
                      <m:r>
                        <a:rPr lang="en-US" sz="4000" i="0">
                          <a:solidFill>
                            <a:schemeClr val="tx1">
                              <a:lumMod val="75000"/>
                              <a:lumOff val="25000"/>
                            </a:schemeClr>
                          </a:solidFill>
                          <a:latin typeface="Cambria Math" panose="02040503050406030204" pitchFamily="18" charset="0"/>
                        </a:rPr>
                        <m:t>→</m:t>
                      </m:r>
                      <m:sSub>
                        <m:sSubPr>
                          <m:ctrlPr>
                            <a:rPr lang="en-US" sz="4000" i="1" smtClean="0">
                              <a:solidFill>
                                <a:schemeClr val="tx1">
                                  <a:lumMod val="75000"/>
                                  <a:lumOff val="25000"/>
                                </a:schemeClr>
                              </a:solidFill>
                              <a:latin typeface="Cambria Math" panose="02040503050406030204" pitchFamily="18" charset="0"/>
                            </a:rPr>
                          </m:ctrlPr>
                        </m:sSubPr>
                        <m:e>
                          <m:r>
                            <a:rPr lang="es-ES" sz="4000" b="0" i="1" smtClean="0">
                              <a:solidFill>
                                <a:schemeClr val="tx1">
                                  <a:lumMod val="75000"/>
                                  <a:lumOff val="25000"/>
                                </a:schemeClr>
                              </a:solidFill>
                              <a:latin typeface="Cambria Math" panose="02040503050406030204" pitchFamily="18" charset="0"/>
                            </a:rPr>
                            <m:t>𝐹</m:t>
                          </m:r>
                        </m:e>
                        <m:sub>
                          <m:r>
                            <a:rPr lang="es-ES" sz="4000" b="0" i="1" smtClean="0">
                              <a:solidFill>
                                <a:schemeClr val="tx1">
                                  <a:lumMod val="75000"/>
                                  <a:lumOff val="25000"/>
                                </a:schemeClr>
                              </a:solidFill>
                              <a:latin typeface="Cambria Math" panose="02040503050406030204" pitchFamily="18" charset="0"/>
                            </a:rPr>
                            <m:t>[0, </m:t>
                          </m:r>
                          <m:r>
                            <a:rPr lang="es-ES" sz="4000" b="0" i="1" smtClean="0">
                              <a:solidFill>
                                <a:schemeClr val="tx1">
                                  <a:lumMod val="75000"/>
                                  <a:lumOff val="25000"/>
                                </a:schemeClr>
                              </a:solidFill>
                              <a:latin typeface="Cambria Math" panose="02040503050406030204" pitchFamily="18" charset="0"/>
                            </a:rPr>
                            <m:t>𝑡</m:t>
                          </m:r>
                          <m:r>
                            <a:rPr lang="es-ES" sz="4000" b="0" i="1" smtClean="0">
                              <a:solidFill>
                                <a:schemeClr val="tx1">
                                  <a:lumMod val="75000"/>
                                  <a:lumOff val="25000"/>
                                </a:schemeClr>
                              </a:solidFill>
                              <a:latin typeface="Cambria Math" panose="02040503050406030204" pitchFamily="18" charset="0"/>
                            </a:rPr>
                            <m:t>]</m:t>
                          </m:r>
                        </m:sub>
                      </m:sSub>
                      <m:d>
                        <m:dPr>
                          <m:ctrlPr>
                            <a:rPr lang="en-US" sz="4000" i="1">
                              <a:solidFill>
                                <a:schemeClr val="tx1">
                                  <a:lumMod val="75000"/>
                                  <a:lumOff val="25000"/>
                                </a:schemeClr>
                              </a:solidFill>
                              <a:latin typeface="Cambria Math" panose="02040503050406030204" pitchFamily="18" charset="0"/>
                            </a:rPr>
                          </m:ctrlPr>
                        </m:dPr>
                        <m:e>
                          <m:r>
                            <m:rPr>
                              <m:sty m:val="p"/>
                            </m:rPr>
                            <a:rPr lang="es-ES" sz="4000" b="0" i="0" smtClean="0">
                              <a:solidFill>
                                <a:schemeClr val="tx1">
                                  <a:lumMod val="75000"/>
                                  <a:lumOff val="25000"/>
                                </a:schemeClr>
                              </a:solidFill>
                              <a:latin typeface="Cambria Math" panose="02040503050406030204" pitchFamily="18" charset="0"/>
                            </a:rPr>
                            <m:t>CO</m:t>
                          </m:r>
                          <m:r>
                            <a:rPr lang="es-ES" sz="4000" b="0" i="0" smtClean="0">
                              <a:solidFill>
                                <a:schemeClr val="tx1">
                                  <a:lumMod val="75000"/>
                                  <a:lumOff val="25000"/>
                                </a:schemeClr>
                              </a:solidFill>
                              <a:latin typeface="Cambria Math" panose="02040503050406030204" pitchFamily="18" charset="0"/>
                            </a:rPr>
                            <m:t>2&lt;</m:t>
                          </m:r>
                          <m:r>
                            <a:rPr lang="en-US" sz="4000" i="1">
                              <a:solidFill>
                                <a:schemeClr val="tx1">
                                  <a:lumMod val="75000"/>
                                  <a:lumOff val="25000"/>
                                </a:schemeClr>
                              </a:solidFill>
                              <a:latin typeface="Cambria Math" panose="02040503050406030204" pitchFamily="18" charset="0"/>
                            </a:rPr>
                            <m:t>𝑥</m:t>
                          </m:r>
                        </m:e>
                      </m:d>
                    </m:oMath>
                  </m:oMathPara>
                </a14:m>
                <a:endParaRPr lang="en-US" sz="4000" dirty="0">
                  <a:solidFill>
                    <a:schemeClr val="tx1">
                      <a:lumMod val="75000"/>
                      <a:lumOff val="25000"/>
                    </a:schemeClr>
                  </a:solidFill>
                </a:endParaRPr>
              </a:p>
            </p:txBody>
          </p:sp>
        </mc:Choice>
        <mc:Fallback xmlns="">
          <p:sp>
            <p:nvSpPr>
              <p:cNvPr id="103" name="CuadroTexto 102">
                <a:extLst>
                  <a:ext uri="{FF2B5EF4-FFF2-40B4-BE49-F238E27FC236}">
                    <a16:creationId xmlns:a16="http://schemas.microsoft.com/office/drawing/2014/main" id="{735412F5-3463-4B9B-9A3F-F802ACB55AB6}"/>
                  </a:ext>
                </a:extLst>
              </p:cNvPr>
              <p:cNvSpPr txBox="1">
                <a:spLocks noRot="1" noChangeAspect="1" noMove="1" noResize="1" noEditPoints="1" noAdjustHandles="1" noChangeArrowheads="1" noChangeShapeType="1" noTextEdit="1"/>
              </p:cNvSpPr>
              <p:nvPr/>
            </p:nvSpPr>
            <p:spPr>
              <a:xfrm>
                <a:off x="2870463" y="4422964"/>
                <a:ext cx="6437058" cy="768224"/>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67735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2E11BC7-94C6-4C8B-91EB-46F756F66E1D}"/>
              </a:ext>
            </a:extLst>
          </p:cNvPr>
          <p:cNvSpPr>
            <a:spLocks noGrp="1"/>
          </p:cNvSpPr>
          <p:nvPr>
            <p:ph type="title"/>
          </p:nvPr>
        </p:nvSpPr>
        <p:spPr>
          <a:xfrm>
            <a:off x="1616053" y="685800"/>
            <a:ext cx="8959893" cy="888360"/>
          </a:xfrm>
        </p:spPr>
        <p:txBody>
          <a:bodyPr anchor="b">
            <a:normAutofit/>
          </a:bodyPr>
          <a:lstStyle/>
          <a:p>
            <a:pPr algn="ctr"/>
            <a:r>
              <a:rPr lang="en-US" sz="3200" dirty="0">
                <a:solidFill>
                  <a:schemeClr val="tx1">
                    <a:lumMod val="65000"/>
                    <a:lumOff val="35000"/>
                  </a:schemeClr>
                </a:solidFill>
              </a:rPr>
              <a:t>Communication and monitor</a:t>
            </a:r>
          </a:p>
        </p:txBody>
      </p:sp>
      <p:sp>
        <p:nvSpPr>
          <p:cNvPr id="11" name="Marcador de número de diapositiva 10">
            <a:extLst>
              <a:ext uri="{FF2B5EF4-FFF2-40B4-BE49-F238E27FC236}">
                <a16:creationId xmlns:a16="http://schemas.microsoft.com/office/drawing/2014/main" id="{9B5A9EB3-5243-48EE-9432-DAF43D218F86}"/>
              </a:ext>
            </a:extLst>
          </p:cNvPr>
          <p:cNvSpPr>
            <a:spLocks noGrp="1"/>
          </p:cNvSpPr>
          <p:nvPr>
            <p:ph type="sldNum" sz="quarter" idx="12"/>
          </p:nvPr>
        </p:nvSpPr>
        <p:spPr>
          <a:xfrm>
            <a:off x="8610600" y="6356350"/>
            <a:ext cx="2743200" cy="365125"/>
          </a:xfrm>
        </p:spPr>
        <p:txBody>
          <a:bodyPr/>
          <a:lstStyle/>
          <a:p>
            <a:fld id="{8622EFDD-45AC-457D-BD99-B10041CF9F39}" type="slidenum">
              <a:rPr lang="es-ES" sz="1400" smtClean="0"/>
              <a:t>9</a:t>
            </a:fld>
            <a:endParaRPr lang="es-ES" sz="1400" dirty="0"/>
          </a:p>
        </p:txBody>
      </p:sp>
      <p:sp>
        <p:nvSpPr>
          <p:cNvPr id="12" name="Marcador de contenido 4">
            <a:extLst>
              <a:ext uri="{FF2B5EF4-FFF2-40B4-BE49-F238E27FC236}">
                <a16:creationId xmlns:a16="http://schemas.microsoft.com/office/drawing/2014/main" id="{724AEF2D-EC87-405B-8530-B34004D4F52C}"/>
              </a:ext>
            </a:extLst>
          </p:cNvPr>
          <p:cNvSpPr>
            <a:spLocks noGrp="1"/>
          </p:cNvSpPr>
          <p:nvPr>
            <p:ph idx="1"/>
          </p:nvPr>
        </p:nvSpPr>
        <p:spPr>
          <a:xfrm>
            <a:off x="1170493" y="1758310"/>
            <a:ext cx="9851011" cy="2917385"/>
          </a:xfrm>
        </p:spPr>
        <p:txBody>
          <a:bodyPr anchor="t">
            <a:normAutofit/>
          </a:bodyPr>
          <a:lstStyle/>
          <a:p>
            <a:r>
              <a:rPr lang="en-US" sz="2000" dirty="0">
                <a:solidFill>
                  <a:schemeClr val="tx1">
                    <a:lumMod val="65000"/>
                    <a:lumOff val="35000"/>
                  </a:schemeClr>
                </a:solidFill>
              </a:rPr>
              <a:t>In the physical part, there are two types of devices:</a:t>
            </a:r>
          </a:p>
          <a:p>
            <a:pPr marL="914400" lvl="1" indent="-457200">
              <a:buFont typeface="+mj-lt"/>
              <a:buAutoNum type="arabicPeriod"/>
            </a:pPr>
            <a:r>
              <a:rPr lang="en-US" sz="1600" dirty="0">
                <a:solidFill>
                  <a:schemeClr val="tx1">
                    <a:lumMod val="65000"/>
                    <a:lumOff val="35000"/>
                  </a:schemeClr>
                </a:solidFill>
              </a:rPr>
              <a:t>Thingy52’s sensors collect data from the environment</a:t>
            </a:r>
          </a:p>
          <a:p>
            <a:pPr marL="914400" lvl="1" indent="-457200">
              <a:buFont typeface="+mj-lt"/>
              <a:buAutoNum type="arabicPeriod"/>
            </a:pPr>
            <a:r>
              <a:rPr lang="en-US" sz="1600" dirty="0">
                <a:solidFill>
                  <a:schemeClr val="tx1">
                    <a:lumMod val="65000"/>
                    <a:lumOff val="35000"/>
                  </a:schemeClr>
                </a:solidFill>
              </a:rPr>
              <a:t>ESP01 receives the file, and it publishes to the MQTT broker</a:t>
            </a:r>
          </a:p>
          <a:p>
            <a:r>
              <a:rPr lang="en-US" sz="2000" dirty="0">
                <a:solidFill>
                  <a:schemeClr val="tx1">
                    <a:lumMod val="65000"/>
                    <a:lumOff val="35000"/>
                  </a:schemeClr>
                </a:solidFill>
              </a:rPr>
              <a:t>Regarding the monitoring segment:</a:t>
            </a:r>
          </a:p>
          <a:p>
            <a:pPr marL="914400" lvl="1" indent="-457200">
              <a:buFont typeface="+mj-lt"/>
              <a:buAutoNum type="arabicPeriod"/>
            </a:pPr>
            <a:r>
              <a:rPr lang="en-US" sz="1600" dirty="0">
                <a:solidFill>
                  <a:schemeClr val="tx1">
                    <a:lumMod val="65000"/>
                    <a:lumOff val="35000"/>
                  </a:schemeClr>
                </a:solidFill>
              </a:rPr>
              <a:t>The middleware converts the JSON files to a moonlight signal</a:t>
            </a:r>
          </a:p>
          <a:p>
            <a:pPr marL="914400" lvl="1" indent="-457200">
              <a:buFont typeface="+mj-lt"/>
              <a:buAutoNum type="arabicPeriod"/>
            </a:pPr>
            <a:r>
              <a:rPr lang="en-US" sz="1600" dirty="0">
                <a:solidFill>
                  <a:schemeClr val="tx1">
                    <a:lumMod val="65000"/>
                    <a:lumOff val="35000"/>
                  </a:schemeClr>
                </a:solidFill>
              </a:rPr>
              <a:t>The monitor will consist of an online monitoring (i.e., the monitoring is performed incrementally)</a:t>
            </a:r>
            <a:endParaRPr lang="es-ES" sz="1600" dirty="0">
              <a:solidFill>
                <a:schemeClr val="tx1">
                  <a:lumMod val="65000"/>
                  <a:lumOff val="35000"/>
                </a:schemeClr>
              </a:solidFill>
            </a:endParaRPr>
          </a:p>
        </p:txBody>
      </p:sp>
      <p:pic>
        <p:nvPicPr>
          <p:cNvPr id="10" name="Imagen 9" descr="Diagrama&#10;&#10;Descripción generada automáticamente">
            <a:extLst>
              <a:ext uri="{FF2B5EF4-FFF2-40B4-BE49-F238E27FC236}">
                <a16:creationId xmlns:a16="http://schemas.microsoft.com/office/drawing/2014/main" id="{C17E264E-E734-4C1E-95BF-1A4C95646C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0492" y="3869262"/>
            <a:ext cx="9498266" cy="2298667"/>
          </a:xfrm>
          <a:prstGeom prst="rect">
            <a:avLst/>
          </a:prstGeom>
        </p:spPr>
      </p:pic>
      <p:sp>
        <p:nvSpPr>
          <p:cNvPr id="13" name="Marcador de pie de página 5">
            <a:extLst>
              <a:ext uri="{FF2B5EF4-FFF2-40B4-BE49-F238E27FC236}">
                <a16:creationId xmlns:a16="http://schemas.microsoft.com/office/drawing/2014/main" id="{FE56979F-4870-48CB-8706-44155CBA0676}"/>
              </a:ext>
            </a:extLst>
          </p:cNvPr>
          <p:cNvSpPr>
            <a:spLocks noGrp="1"/>
          </p:cNvSpPr>
          <p:nvPr>
            <p:ph type="ftr" sz="quarter" idx="11"/>
          </p:nvPr>
        </p:nvSpPr>
        <p:spPr>
          <a:xfrm>
            <a:off x="695513" y="6356350"/>
            <a:ext cx="7270135" cy="365125"/>
          </a:xfrm>
        </p:spPr>
        <p:txBody>
          <a:bodyPr/>
          <a:lstStyle/>
          <a:p>
            <a:pPr algn="l"/>
            <a:r>
              <a:rPr lang="en-US" sz="1400" dirty="0"/>
              <a:t>RUNTIME VERIFICATION FOR SPATIO-TEMPORAL PROPERTIES OVER IOT NETWORKS</a:t>
            </a:r>
            <a:endParaRPr lang="es-ES" sz="1400" dirty="0"/>
          </a:p>
        </p:txBody>
      </p:sp>
    </p:spTree>
    <p:extLst>
      <p:ext uri="{BB962C8B-B14F-4D97-AF65-F5344CB8AC3E}">
        <p14:creationId xmlns:p14="http://schemas.microsoft.com/office/powerpoint/2010/main" val="1259918811"/>
      </p:ext>
    </p:extLst>
  </p:cSld>
  <p:clrMapOvr>
    <a:masterClrMapping/>
  </p:clrMapOvr>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2390</Words>
  <Application>Microsoft Office PowerPoint</Application>
  <PresentationFormat>Panorámica</PresentationFormat>
  <Paragraphs>243</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Calibri</vt:lpstr>
      <vt:lpstr>Calibri Light</vt:lpstr>
      <vt:lpstr>Cambria Math</vt:lpstr>
      <vt:lpstr>system-ui</vt:lpstr>
      <vt:lpstr>Wingdings</vt:lpstr>
      <vt:lpstr>Tema de Office</vt:lpstr>
      <vt:lpstr>RUNTIME VERIFICATION FOR SPATIO-TEMPORAL PROPERTIES OVER IOT NETWORKS</vt:lpstr>
      <vt:lpstr>Introduction</vt:lpstr>
      <vt:lpstr>Introduction</vt:lpstr>
      <vt:lpstr>Project goals</vt:lpstr>
      <vt:lpstr>Resources and materials</vt:lpstr>
      <vt:lpstr>Project information</vt:lpstr>
      <vt:lpstr>Use case - Domotics / Smart Home Automation</vt:lpstr>
      <vt:lpstr>Use case - Domotics / Smart Home Automation</vt:lpstr>
      <vt:lpstr>Communication and monitor</vt:lpstr>
      <vt:lpstr>MQTT prototype </vt:lpstr>
      <vt:lpstr>Work done until now</vt:lpstr>
      <vt:lpstr>Problems and solutions</vt:lpstr>
      <vt:lpstr>Future developments of the project</vt:lpstr>
      <vt:lpstr>Contributions of the traineeships to studies</vt:lpstr>
      <vt:lpstr>Thank you  Eskerrik asko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VERIFICATION FOR SPATIO-TEMPORAL PROPERTIES (WITH AGGREGATED OPERATORS)</dc:title>
  <dc:creator>Oihana Garcia Anacabe</dc:creator>
  <cp:lastModifiedBy>Oihana Garcia Anacabe</cp:lastModifiedBy>
  <cp:revision>147</cp:revision>
  <dcterms:created xsi:type="dcterms:W3CDTF">2022-02-09T09:51:24Z</dcterms:created>
  <dcterms:modified xsi:type="dcterms:W3CDTF">2022-02-15T09:50:25Z</dcterms:modified>
</cp:coreProperties>
</file>