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9"/>
    <p:sldId id="257" r:id="rId30"/>
    <p:sldId id="258" r:id="rId31"/>
    <p:sldId id="259" r:id="rId32"/>
    <p:sldId id="260" r:id="rId33"/>
    <p:sldId id="261" r:id="rId34"/>
    <p:sldId id="262" r:id="rId35"/>
    <p:sldId id="263" r:id="rId36"/>
    <p:sldId id="264" r:id="rId37"/>
    <p:sldId id="265" r:id="rId38"/>
    <p:sldId id="266" r:id="rId39"/>
    <p:sldId id="267" r:id="rId40"/>
    <p:sldId id="268" r:id="rId41"/>
    <p:sldId id="269" r:id="rId42"/>
  </p:sldIdLst>
  <p:sldSz cx="18288000" cy="10287000"/>
  <p:notesSz cx="6858000" cy="9144000"/>
  <p:embeddedFontLst>
    <p:embeddedFont>
      <p:font typeface="Ubuntu" charset="1" panose="020B0504030602030204"/>
      <p:regular r:id="rId6"/>
    </p:embeddedFont>
    <p:embeddedFont>
      <p:font typeface="Ubuntu Bold" charset="1" panose="020B0804030602030204"/>
      <p:regular r:id="rId7"/>
    </p:embeddedFont>
    <p:embeddedFont>
      <p:font typeface="Ubuntu Italics" charset="1" panose="020B05040306020A0204"/>
      <p:regular r:id="rId8"/>
    </p:embeddedFont>
    <p:embeddedFont>
      <p:font typeface="Ubuntu Bold Italics" charset="1" panose="020B08040306020A0204"/>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Poppins Light" charset="1" panose="02000000000000000000"/>
      <p:regular r:id="rId14"/>
    </p:embeddedFont>
    <p:embeddedFont>
      <p:font typeface="Poppins Light Bold" charset="1" panose="02000000000000000000"/>
      <p:regular r:id="rId15"/>
    </p:embeddedFont>
    <p:embeddedFont>
      <p:font typeface="Poppins Medium" charset="1" panose="02000000000000000000"/>
      <p:regular r:id="rId16"/>
    </p:embeddedFont>
    <p:embeddedFont>
      <p:font typeface="Poppins Medium Bold" charset="1" panose="02000000000000000000"/>
      <p:regular r:id="rId17"/>
    </p:embeddedFont>
    <p:embeddedFont>
      <p:font typeface="Poppins Bold" charset="1" panose="02000000000000000000"/>
      <p:regular r:id="rId18"/>
    </p:embeddedFont>
    <p:embeddedFont>
      <p:font typeface="Code Pro" charset="1" panose="00000500000000000000"/>
      <p:regular r:id="rId19"/>
    </p:embeddedFont>
    <p:embeddedFont>
      <p:font typeface="Code Pro Bold" charset="1" panose="00000800000000000000"/>
      <p:regular r:id="rId20"/>
    </p:embeddedFont>
    <p:embeddedFont>
      <p:font typeface="Open Sans" charset="1" panose="020B0606030504020204"/>
      <p:regular r:id="rId21"/>
    </p:embeddedFont>
    <p:embeddedFont>
      <p:font typeface="Open Sans Bold" charset="1" panose="020B0806030504020204"/>
      <p:regular r:id="rId22"/>
    </p:embeddedFont>
    <p:embeddedFont>
      <p:font typeface="Open Sans Italics" charset="1" panose="020B0606030504020204"/>
      <p:regular r:id="rId23"/>
    </p:embeddedFont>
    <p:embeddedFont>
      <p:font typeface="Open Sans Bold Italics" charset="1" panose="020B0806030504020204"/>
      <p:regular r:id="rId24"/>
    </p:embeddedFont>
    <p:embeddedFont>
      <p:font typeface="Arapey" charset="1" panose="02000000000000000000"/>
      <p:regular r:id="rId25"/>
    </p:embeddedFont>
    <p:embeddedFont>
      <p:font typeface="Arapey Bold" charset="1" panose="02000000000000000000"/>
      <p:regular r:id="rId26"/>
    </p:embeddedFont>
    <p:embeddedFont>
      <p:font typeface="Arapey Italics" charset="1" panose="02000000000000000000"/>
      <p:regular r:id="rId27"/>
    </p:embeddedFont>
    <p:embeddedFont>
      <p:font typeface="Arapey Bold Italics" charset="1" panose="020000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slides/slide1.xml" Type="http://schemas.openxmlformats.org/officeDocument/2006/relationships/slide"/><Relationship Id="rId3" Target="viewProps.xml" Type="http://schemas.openxmlformats.org/officeDocument/2006/relationships/viewProps"/><Relationship Id="rId30" Target="slides/slide2.xml" Type="http://schemas.openxmlformats.org/officeDocument/2006/relationships/slide"/><Relationship Id="rId31" Target="slides/slide3.xml" Type="http://schemas.openxmlformats.org/officeDocument/2006/relationships/slide"/><Relationship Id="rId32" Target="slides/slide4.xml" Type="http://schemas.openxmlformats.org/officeDocument/2006/relationships/slide"/><Relationship Id="rId33" Target="slides/slide5.xml" Type="http://schemas.openxmlformats.org/officeDocument/2006/relationships/slide"/><Relationship Id="rId34" Target="slides/slide6.xml" Type="http://schemas.openxmlformats.org/officeDocument/2006/relationships/slide"/><Relationship Id="rId35" Target="slides/slide7.xml" Type="http://schemas.openxmlformats.org/officeDocument/2006/relationships/slide"/><Relationship Id="rId36" Target="slides/slide8.xml" Type="http://schemas.openxmlformats.org/officeDocument/2006/relationships/slide"/><Relationship Id="rId37" Target="slides/slide9.xml" Type="http://schemas.openxmlformats.org/officeDocument/2006/relationships/slide"/><Relationship Id="rId38" Target="slides/slide10.xml" Type="http://schemas.openxmlformats.org/officeDocument/2006/relationships/slide"/><Relationship Id="rId39" Target="slides/slide11.xml" Type="http://schemas.openxmlformats.org/officeDocument/2006/relationships/slide"/><Relationship Id="rId4" Target="theme/theme1.xml" Type="http://schemas.openxmlformats.org/officeDocument/2006/relationships/theme"/><Relationship Id="rId40" Target="slides/slide12.xml" Type="http://schemas.openxmlformats.org/officeDocument/2006/relationships/slide"/><Relationship Id="rId41" Target="slides/slide13.xml" Type="http://schemas.openxmlformats.org/officeDocument/2006/relationships/slide"/><Relationship Id="rId42" Target="slides/slide14.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8276" t="0" r="32230" b="0"/>
          <a:stretch>
            <a:fillRect/>
          </a:stretch>
        </p:blipFill>
        <p:spPr>
          <a:xfrm flipH="false" flipV="false" rot="0">
            <a:off x="979308" y="-91701"/>
            <a:ext cx="6909502" cy="10470401"/>
          </a:xfrm>
          <a:prstGeom prst="rect">
            <a:avLst/>
          </a:prstGeom>
        </p:spPr>
      </p:pic>
      <p:grpSp>
        <p:nvGrpSpPr>
          <p:cNvPr name="Group 3" id="3"/>
          <p:cNvGrpSpPr/>
          <p:nvPr/>
        </p:nvGrpSpPr>
        <p:grpSpPr>
          <a:xfrm rot="0">
            <a:off x="401566" y="0"/>
            <a:ext cx="142711" cy="10287000"/>
            <a:chOff x="0" y="0"/>
            <a:chExt cx="190282" cy="13716000"/>
          </a:xfrm>
        </p:grpSpPr>
        <p:sp>
          <p:nvSpPr>
            <p:cNvPr name="AutoShape 4" id="4"/>
            <p:cNvSpPr/>
            <p:nvPr/>
          </p:nvSpPr>
          <p:spPr>
            <a:xfrm rot="0">
              <a:off x="88791" y="0"/>
              <a:ext cx="12700" cy="13716000"/>
            </a:xfrm>
            <a:prstGeom prst="rect">
              <a:avLst/>
            </a:prstGeom>
            <a:solidFill>
              <a:srgbClr val="141414"/>
            </a:solidFill>
          </p:spPr>
        </p:sp>
        <p:sp>
          <p:nvSpPr>
            <p:cNvPr name="AutoShape 5" id="5"/>
            <p:cNvSpPr/>
            <p:nvPr/>
          </p:nvSpPr>
          <p:spPr>
            <a:xfrm rot="0">
              <a:off x="0" y="5820971"/>
              <a:ext cx="190282" cy="2074059"/>
            </a:xfrm>
            <a:prstGeom prst="rect">
              <a:avLst/>
            </a:prstGeom>
            <a:solidFill>
              <a:srgbClr val="004AAD"/>
            </a:solidFill>
          </p:spPr>
        </p:sp>
      </p:grpSp>
      <p:grpSp>
        <p:nvGrpSpPr>
          <p:cNvPr name="Group 6" id="6"/>
          <p:cNvGrpSpPr/>
          <p:nvPr/>
        </p:nvGrpSpPr>
        <p:grpSpPr>
          <a:xfrm rot="0">
            <a:off x="10677525" y="5118629"/>
            <a:ext cx="5107755" cy="250524"/>
            <a:chOff x="0" y="0"/>
            <a:chExt cx="6810340" cy="334032"/>
          </a:xfrm>
        </p:grpSpPr>
        <p:grpSp>
          <p:nvGrpSpPr>
            <p:cNvPr name="Group 7" id="7"/>
            <p:cNvGrpSpPr/>
            <p:nvPr/>
          </p:nvGrpSpPr>
          <p:grpSpPr>
            <a:xfrm rot="0">
              <a:off x="0" y="0"/>
              <a:ext cx="2100689" cy="334032"/>
              <a:chOff x="0" y="0"/>
              <a:chExt cx="3594100" cy="571500"/>
            </a:xfrm>
          </p:grpSpPr>
          <p:sp>
            <p:nvSpPr>
              <p:cNvPr name="Freeform 8" id="8"/>
              <p:cNvSpPr/>
              <p:nvPr/>
            </p:nvSpPr>
            <p:spPr>
              <a:xfrm>
                <a:off x="0" y="255270"/>
                <a:ext cx="3594100" cy="69850"/>
              </a:xfrm>
              <a:custGeom>
                <a:avLst/>
                <a:gdLst/>
                <a:ahLst/>
                <a:cxnLst/>
                <a:rect r="r" b="b" t="t" l="l"/>
                <a:pathLst>
                  <a:path h="69850" w="3594100">
                    <a:moveTo>
                      <a:pt x="3303270" y="0"/>
                    </a:moveTo>
                    <a:lnTo>
                      <a:pt x="0" y="0"/>
                    </a:lnTo>
                    <a:lnTo>
                      <a:pt x="0" y="69850"/>
                    </a:lnTo>
                    <a:lnTo>
                      <a:pt x="3594100" y="69850"/>
                    </a:lnTo>
                    <a:lnTo>
                      <a:pt x="3594100" y="0"/>
                    </a:lnTo>
                    <a:close/>
                  </a:path>
                </a:pathLst>
              </a:custGeom>
              <a:solidFill>
                <a:srgbClr val="545454"/>
              </a:solidFill>
            </p:spPr>
          </p:sp>
        </p:grpSp>
        <p:grpSp>
          <p:nvGrpSpPr>
            <p:cNvPr name="Group 9" id="9"/>
            <p:cNvGrpSpPr/>
            <p:nvPr/>
          </p:nvGrpSpPr>
          <p:grpSpPr>
            <a:xfrm rot="0">
              <a:off x="440744" y="0"/>
              <a:ext cx="2100689" cy="334032"/>
              <a:chOff x="0" y="0"/>
              <a:chExt cx="3594100" cy="571500"/>
            </a:xfrm>
          </p:grpSpPr>
          <p:sp>
            <p:nvSpPr>
              <p:cNvPr name="Freeform 10" id="10"/>
              <p:cNvSpPr/>
              <p:nvPr/>
            </p:nvSpPr>
            <p:spPr>
              <a:xfrm>
                <a:off x="0" y="255270"/>
                <a:ext cx="3594100" cy="69850"/>
              </a:xfrm>
              <a:custGeom>
                <a:avLst/>
                <a:gdLst/>
                <a:ahLst/>
                <a:cxnLst/>
                <a:rect r="r" b="b" t="t" l="l"/>
                <a:pathLst>
                  <a:path h="69850" w="3594100">
                    <a:moveTo>
                      <a:pt x="3303270" y="0"/>
                    </a:moveTo>
                    <a:lnTo>
                      <a:pt x="0" y="0"/>
                    </a:lnTo>
                    <a:lnTo>
                      <a:pt x="0" y="69850"/>
                    </a:lnTo>
                    <a:lnTo>
                      <a:pt x="3594100" y="69850"/>
                    </a:lnTo>
                    <a:lnTo>
                      <a:pt x="3594100" y="0"/>
                    </a:lnTo>
                    <a:close/>
                  </a:path>
                </a:pathLst>
              </a:custGeom>
              <a:solidFill>
                <a:srgbClr val="545454"/>
              </a:solidFill>
            </p:spPr>
          </p:sp>
        </p:grpSp>
        <p:grpSp>
          <p:nvGrpSpPr>
            <p:cNvPr name="Group 11" id="11"/>
            <p:cNvGrpSpPr/>
            <p:nvPr/>
          </p:nvGrpSpPr>
          <p:grpSpPr>
            <a:xfrm rot="0">
              <a:off x="2330650" y="0"/>
              <a:ext cx="2100689" cy="334032"/>
              <a:chOff x="0" y="0"/>
              <a:chExt cx="3594100" cy="571500"/>
            </a:xfrm>
          </p:grpSpPr>
          <p:sp>
            <p:nvSpPr>
              <p:cNvPr name="Freeform 12" id="12"/>
              <p:cNvSpPr/>
              <p:nvPr/>
            </p:nvSpPr>
            <p:spPr>
              <a:xfrm>
                <a:off x="0" y="255270"/>
                <a:ext cx="3594100" cy="69850"/>
              </a:xfrm>
              <a:custGeom>
                <a:avLst/>
                <a:gdLst/>
                <a:ahLst/>
                <a:cxnLst/>
                <a:rect r="r" b="b" t="t" l="l"/>
                <a:pathLst>
                  <a:path h="69850" w="3594100">
                    <a:moveTo>
                      <a:pt x="3303270" y="0"/>
                    </a:moveTo>
                    <a:lnTo>
                      <a:pt x="0" y="0"/>
                    </a:lnTo>
                    <a:lnTo>
                      <a:pt x="0" y="69850"/>
                    </a:lnTo>
                    <a:lnTo>
                      <a:pt x="3594100" y="69850"/>
                    </a:lnTo>
                    <a:lnTo>
                      <a:pt x="3594100" y="0"/>
                    </a:lnTo>
                    <a:close/>
                  </a:path>
                </a:pathLst>
              </a:custGeom>
              <a:solidFill>
                <a:srgbClr val="545454"/>
              </a:solidFill>
            </p:spPr>
          </p:sp>
        </p:grpSp>
        <p:grpSp>
          <p:nvGrpSpPr>
            <p:cNvPr name="Group 13" id="13"/>
            <p:cNvGrpSpPr/>
            <p:nvPr/>
          </p:nvGrpSpPr>
          <p:grpSpPr>
            <a:xfrm rot="0">
              <a:off x="3338051" y="0"/>
              <a:ext cx="2100689" cy="334032"/>
              <a:chOff x="0" y="0"/>
              <a:chExt cx="3594100" cy="571500"/>
            </a:xfrm>
          </p:grpSpPr>
          <p:sp>
            <p:nvSpPr>
              <p:cNvPr name="Freeform 14" id="14"/>
              <p:cNvSpPr/>
              <p:nvPr/>
            </p:nvSpPr>
            <p:spPr>
              <a:xfrm>
                <a:off x="0" y="255270"/>
                <a:ext cx="3594100" cy="69850"/>
              </a:xfrm>
              <a:custGeom>
                <a:avLst/>
                <a:gdLst/>
                <a:ahLst/>
                <a:cxnLst/>
                <a:rect r="r" b="b" t="t" l="l"/>
                <a:pathLst>
                  <a:path h="69850" w="3594100">
                    <a:moveTo>
                      <a:pt x="3303270" y="0"/>
                    </a:moveTo>
                    <a:lnTo>
                      <a:pt x="0" y="0"/>
                    </a:lnTo>
                    <a:lnTo>
                      <a:pt x="0" y="69850"/>
                    </a:lnTo>
                    <a:lnTo>
                      <a:pt x="3594100" y="69850"/>
                    </a:lnTo>
                    <a:lnTo>
                      <a:pt x="3594100" y="0"/>
                    </a:lnTo>
                    <a:close/>
                  </a:path>
                </a:pathLst>
              </a:custGeom>
              <a:solidFill>
                <a:srgbClr val="545454"/>
              </a:solidFill>
            </p:spPr>
          </p:sp>
        </p:grpSp>
        <p:grpSp>
          <p:nvGrpSpPr>
            <p:cNvPr name="Group 15" id="15"/>
            <p:cNvGrpSpPr/>
            <p:nvPr/>
          </p:nvGrpSpPr>
          <p:grpSpPr>
            <a:xfrm rot="0">
              <a:off x="4709651" y="0"/>
              <a:ext cx="2100689" cy="334032"/>
              <a:chOff x="0" y="0"/>
              <a:chExt cx="3594100" cy="571500"/>
            </a:xfrm>
          </p:grpSpPr>
          <p:sp>
            <p:nvSpPr>
              <p:cNvPr name="Freeform 16" id="16"/>
              <p:cNvSpPr/>
              <p:nvPr/>
            </p:nvSpPr>
            <p:spPr>
              <a:xfrm>
                <a:off x="0" y="255270"/>
                <a:ext cx="3594100" cy="69850"/>
              </a:xfrm>
              <a:custGeom>
                <a:avLst/>
                <a:gdLst/>
                <a:ahLst/>
                <a:cxnLst/>
                <a:rect r="r" b="b" t="t" l="l"/>
                <a:pathLst>
                  <a:path h="69850" w="3594100">
                    <a:moveTo>
                      <a:pt x="3303270" y="0"/>
                    </a:moveTo>
                    <a:lnTo>
                      <a:pt x="0" y="0"/>
                    </a:lnTo>
                    <a:lnTo>
                      <a:pt x="0" y="69850"/>
                    </a:lnTo>
                    <a:lnTo>
                      <a:pt x="3594100" y="69850"/>
                    </a:lnTo>
                    <a:lnTo>
                      <a:pt x="3594100" y="0"/>
                    </a:lnTo>
                    <a:close/>
                  </a:path>
                </a:pathLst>
              </a:custGeom>
              <a:solidFill>
                <a:srgbClr val="2C3E77"/>
              </a:solidFill>
            </p:spPr>
          </p:sp>
        </p:grpSp>
      </p:grpSp>
      <p:sp>
        <p:nvSpPr>
          <p:cNvPr name="TextBox 17" id="17"/>
          <p:cNvSpPr txBox="true"/>
          <p:nvPr/>
        </p:nvSpPr>
        <p:spPr>
          <a:xfrm rot="0">
            <a:off x="8216905" y="5775902"/>
            <a:ext cx="10399190" cy="393938"/>
          </a:xfrm>
          <a:prstGeom prst="rect">
            <a:avLst/>
          </a:prstGeom>
        </p:spPr>
        <p:txBody>
          <a:bodyPr anchor="t" rtlCol="false" tIns="0" lIns="0" bIns="0" rIns="0">
            <a:spAutoFit/>
          </a:bodyPr>
          <a:lstStyle/>
          <a:p>
            <a:pPr algn="ctr">
              <a:lnSpc>
                <a:spcPts val="3080"/>
              </a:lnSpc>
            </a:pPr>
            <a:r>
              <a:rPr lang="en-US" sz="2800" spc="-28">
                <a:solidFill>
                  <a:srgbClr val="545454"/>
                </a:solidFill>
                <a:latin typeface="Poppins Medium Bold"/>
              </a:rPr>
              <a:t>Course Teacher</a:t>
            </a:r>
          </a:p>
        </p:txBody>
      </p:sp>
      <p:grpSp>
        <p:nvGrpSpPr>
          <p:cNvPr name="Group 18" id="18"/>
          <p:cNvGrpSpPr/>
          <p:nvPr/>
        </p:nvGrpSpPr>
        <p:grpSpPr>
          <a:xfrm rot="0">
            <a:off x="10786544" y="6026965"/>
            <a:ext cx="5107755" cy="250524"/>
            <a:chOff x="0" y="0"/>
            <a:chExt cx="6810340" cy="334032"/>
          </a:xfrm>
        </p:grpSpPr>
        <p:grpSp>
          <p:nvGrpSpPr>
            <p:cNvPr name="Group 19" id="19"/>
            <p:cNvGrpSpPr/>
            <p:nvPr/>
          </p:nvGrpSpPr>
          <p:grpSpPr>
            <a:xfrm rot="0">
              <a:off x="0" y="0"/>
              <a:ext cx="2100689" cy="334032"/>
              <a:chOff x="0" y="0"/>
              <a:chExt cx="3594100" cy="571500"/>
            </a:xfrm>
          </p:grpSpPr>
          <p:sp>
            <p:nvSpPr>
              <p:cNvPr name="Freeform 20" id="20"/>
              <p:cNvSpPr/>
              <p:nvPr/>
            </p:nvSpPr>
            <p:spPr>
              <a:xfrm>
                <a:off x="0" y="255270"/>
                <a:ext cx="3594100" cy="69850"/>
              </a:xfrm>
              <a:custGeom>
                <a:avLst/>
                <a:gdLst/>
                <a:ahLst/>
                <a:cxnLst/>
                <a:rect r="r" b="b" t="t" l="l"/>
                <a:pathLst>
                  <a:path h="69850" w="3594100">
                    <a:moveTo>
                      <a:pt x="3303270" y="0"/>
                    </a:moveTo>
                    <a:lnTo>
                      <a:pt x="0" y="0"/>
                    </a:lnTo>
                    <a:lnTo>
                      <a:pt x="0" y="69850"/>
                    </a:lnTo>
                    <a:lnTo>
                      <a:pt x="3594100" y="69850"/>
                    </a:lnTo>
                    <a:lnTo>
                      <a:pt x="3594100" y="0"/>
                    </a:lnTo>
                    <a:close/>
                  </a:path>
                </a:pathLst>
              </a:custGeom>
              <a:solidFill>
                <a:srgbClr val="545454"/>
              </a:solidFill>
            </p:spPr>
          </p:sp>
        </p:grpSp>
        <p:grpSp>
          <p:nvGrpSpPr>
            <p:cNvPr name="Group 21" id="21"/>
            <p:cNvGrpSpPr/>
            <p:nvPr/>
          </p:nvGrpSpPr>
          <p:grpSpPr>
            <a:xfrm rot="0">
              <a:off x="440744" y="0"/>
              <a:ext cx="2100689" cy="334032"/>
              <a:chOff x="0" y="0"/>
              <a:chExt cx="3594100" cy="571500"/>
            </a:xfrm>
          </p:grpSpPr>
          <p:sp>
            <p:nvSpPr>
              <p:cNvPr name="Freeform 22" id="22"/>
              <p:cNvSpPr/>
              <p:nvPr/>
            </p:nvSpPr>
            <p:spPr>
              <a:xfrm>
                <a:off x="0" y="255270"/>
                <a:ext cx="3594100" cy="69850"/>
              </a:xfrm>
              <a:custGeom>
                <a:avLst/>
                <a:gdLst/>
                <a:ahLst/>
                <a:cxnLst/>
                <a:rect r="r" b="b" t="t" l="l"/>
                <a:pathLst>
                  <a:path h="69850" w="3594100">
                    <a:moveTo>
                      <a:pt x="3303270" y="0"/>
                    </a:moveTo>
                    <a:lnTo>
                      <a:pt x="0" y="0"/>
                    </a:lnTo>
                    <a:lnTo>
                      <a:pt x="0" y="69850"/>
                    </a:lnTo>
                    <a:lnTo>
                      <a:pt x="3594100" y="69850"/>
                    </a:lnTo>
                    <a:lnTo>
                      <a:pt x="3594100" y="0"/>
                    </a:lnTo>
                    <a:close/>
                  </a:path>
                </a:pathLst>
              </a:custGeom>
              <a:solidFill>
                <a:srgbClr val="2C3E77"/>
              </a:solidFill>
            </p:spPr>
          </p:sp>
        </p:grpSp>
        <p:grpSp>
          <p:nvGrpSpPr>
            <p:cNvPr name="Group 23" id="23"/>
            <p:cNvGrpSpPr/>
            <p:nvPr/>
          </p:nvGrpSpPr>
          <p:grpSpPr>
            <a:xfrm rot="0">
              <a:off x="2330650" y="0"/>
              <a:ext cx="2100689" cy="334032"/>
              <a:chOff x="0" y="0"/>
              <a:chExt cx="3594100" cy="571500"/>
            </a:xfrm>
          </p:grpSpPr>
          <p:sp>
            <p:nvSpPr>
              <p:cNvPr name="Freeform 24" id="24"/>
              <p:cNvSpPr/>
              <p:nvPr/>
            </p:nvSpPr>
            <p:spPr>
              <a:xfrm>
                <a:off x="0" y="255270"/>
                <a:ext cx="3594100" cy="69850"/>
              </a:xfrm>
              <a:custGeom>
                <a:avLst/>
                <a:gdLst/>
                <a:ahLst/>
                <a:cxnLst/>
                <a:rect r="r" b="b" t="t" l="l"/>
                <a:pathLst>
                  <a:path h="69850" w="3594100">
                    <a:moveTo>
                      <a:pt x="3303270" y="0"/>
                    </a:moveTo>
                    <a:lnTo>
                      <a:pt x="0" y="0"/>
                    </a:lnTo>
                    <a:lnTo>
                      <a:pt x="0" y="69850"/>
                    </a:lnTo>
                    <a:lnTo>
                      <a:pt x="3594100" y="69850"/>
                    </a:lnTo>
                    <a:lnTo>
                      <a:pt x="3594100" y="0"/>
                    </a:lnTo>
                    <a:close/>
                  </a:path>
                </a:pathLst>
              </a:custGeom>
              <a:solidFill>
                <a:srgbClr val="545454"/>
              </a:solidFill>
            </p:spPr>
          </p:sp>
        </p:grpSp>
        <p:grpSp>
          <p:nvGrpSpPr>
            <p:cNvPr name="Group 25" id="25"/>
            <p:cNvGrpSpPr/>
            <p:nvPr/>
          </p:nvGrpSpPr>
          <p:grpSpPr>
            <a:xfrm rot="0">
              <a:off x="3338051" y="0"/>
              <a:ext cx="2100689" cy="334032"/>
              <a:chOff x="0" y="0"/>
              <a:chExt cx="3594100" cy="571500"/>
            </a:xfrm>
          </p:grpSpPr>
          <p:sp>
            <p:nvSpPr>
              <p:cNvPr name="Freeform 26" id="26"/>
              <p:cNvSpPr/>
              <p:nvPr/>
            </p:nvSpPr>
            <p:spPr>
              <a:xfrm>
                <a:off x="0" y="255270"/>
                <a:ext cx="3594100" cy="69850"/>
              </a:xfrm>
              <a:custGeom>
                <a:avLst/>
                <a:gdLst/>
                <a:ahLst/>
                <a:cxnLst/>
                <a:rect r="r" b="b" t="t" l="l"/>
                <a:pathLst>
                  <a:path h="69850" w="3594100">
                    <a:moveTo>
                      <a:pt x="3303270" y="0"/>
                    </a:moveTo>
                    <a:lnTo>
                      <a:pt x="0" y="0"/>
                    </a:lnTo>
                    <a:lnTo>
                      <a:pt x="0" y="69850"/>
                    </a:lnTo>
                    <a:lnTo>
                      <a:pt x="3594100" y="69850"/>
                    </a:lnTo>
                    <a:lnTo>
                      <a:pt x="3594100" y="0"/>
                    </a:lnTo>
                    <a:close/>
                  </a:path>
                </a:pathLst>
              </a:custGeom>
              <a:solidFill>
                <a:srgbClr val="545454"/>
              </a:solidFill>
            </p:spPr>
          </p:sp>
        </p:grpSp>
        <p:grpSp>
          <p:nvGrpSpPr>
            <p:cNvPr name="Group 27" id="27"/>
            <p:cNvGrpSpPr/>
            <p:nvPr/>
          </p:nvGrpSpPr>
          <p:grpSpPr>
            <a:xfrm rot="0">
              <a:off x="4709651" y="0"/>
              <a:ext cx="2100689" cy="334032"/>
              <a:chOff x="0" y="0"/>
              <a:chExt cx="3594100" cy="571500"/>
            </a:xfrm>
          </p:grpSpPr>
          <p:sp>
            <p:nvSpPr>
              <p:cNvPr name="Freeform 28" id="28"/>
              <p:cNvSpPr/>
              <p:nvPr/>
            </p:nvSpPr>
            <p:spPr>
              <a:xfrm>
                <a:off x="0" y="255270"/>
                <a:ext cx="3594100" cy="69850"/>
              </a:xfrm>
              <a:custGeom>
                <a:avLst/>
                <a:gdLst/>
                <a:ahLst/>
                <a:cxnLst/>
                <a:rect r="r" b="b" t="t" l="l"/>
                <a:pathLst>
                  <a:path h="69850" w="3594100">
                    <a:moveTo>
                      <a:pt x="3303270" y="0"/>
                    </a:moveTo>
                    <a:lnTo>
                      <a:pt x="0" y="0"/>
                    </a:lnTo>
                    <a:lnTo>
                      <a:pt x="0" y="69850"/>
                    </a:lnTo>
                    <a:lnTo>
                      <a:pt x="3594100" y="69850"/>
                    </a:lnTo>
                    <a:lnTo>
                      <a:pt x="3594100" y="0"/>
                    </a:lnTo>
                    <a:close/>
                  </a:path>
                </a:pathLst>
              </a:custGeom>
              <a:solidFill>
                <a:srgbClr val="545454"/>
              </a:solidFill>
            </p:spPr>
          </p:sp>
        </p:grpSp>
      </p:grpSp>
      <p:pic>
        <p:nvPicPr>
          <p:cNvPr name="Picture 29" id="29"/>
          <p:cNvPicPr>
            <a:picLocks noChangeAspect="true"/>
          </p:cNvPicPr>
          <p:nvPr/>
        </p:nvPicPr>
        <p:blipFill>
          <a:blip r:embed="rId3"/>
          <a:srcRect l="0" t="0" r="0" b="0"/>
          <a:stretch>
            <a:fillRect/>
          </a:stretch>
        </p:blipFill>
        <p:spPr>
          <a:xfrm flipH="false" flipV="false" rot="0">
            <a:off x="3428352" y="5434434"/>
            <a:ext cx="14859648" cy="3380570"/>
          </a:xfrm>
          <a:prstGeom prst="rect">
            <a:avLst/>
          </a:prstGeom>
        </p:spPr>
      </p:pic>
      <p:sp>
        <p:nvSpPr>
          <p:cNvPr name="TextBox 30" id="30"/>
          <p:cNvSpPr txBox="true"/>
          <p:nvPr/>
        </p:nvSpPr>
        <p:spPr>
          <a:xfrm rot="0">
            <a:off x="7888810" y="4522959"/>
            <a:ext cx="10399190" cy="595670"/>
          </a:xfrm>
          <a:prstGeom prst="rect">
            <a:avLst/>
          </a:prstGeom>
        </p:spPr>
        <p:txBody>
          <a:bodyPr anchor="t" rtlCol="false" tIns="0" lIns="0" bIns="0" rIns="0">
            <a:spAutoFit/>
          </a:bodyPr>
          <a:lstStyle/>
          <a:p>
            <a:pPr algn="ctr">
              <a:lnSpc>
                <a:spcPts val="4620"/>
              </a:lnSpc>
            </a:pPr>
            <a:r>
              <a:rPr lang="en-US" sz="4200" spc="-42">
                <a:solidFill>
                  <a:srgbClr val="737373"/>
                </a:solidFill>
                <a:latin typeface="Poppins Bold Bold"/>
              </a:rPr>
              <a:t>Team name:</a:t>
            </a:r>
            <a:r>
              <a:rPr lang="en-US" sz="4200" spc="-42">
                <a:solidFill>
                  <a:srgbClr val="141414"/>
                </a:solidFill>
                <a:latin typeface="Poppins Bold Bold"/>
              </a:rPr>
              <a:t> black_crow</a:t>
            </a:r>
          </a:p>
        </p:txBody>
      </p:sp>
      <p:sp>
        <p:nvSpPr>
          <p:cNvPr name="TextBox 31" id="31"/>
          <p:cNvSpPr txBox="true"/>
          <p:nvPr/>
        </p:nvSpPr>
        <p:spPr>
          <a:xfrm rot="0">
            <a:off x="7888810" y="1642409"/>
            <a:ext cx="10399190" cy="1743135"/>
          </a:xfrm>
          <a:prstGeom prst="rect">
            <a:avLst/>
          </a:prstGeom>
        </p:spPr>
        <p:txBody>
          <a:bodyPr anchor="t" rtlCol="false" tIns="0" lIns="0" bIns="0" rIns="0">
            <a:spAutoFit/>
          </a:bodyPr>
          <a:lstStyle/>
          <a:p>
            <a:pPr algn="ctr">
              <a:lnSpc>
                <a:spcPts val="4619"/>
              </a:lnSpc>
            </a:pPr>
            <a:r>
              <a:rPr lang="en-US" sz="4200" spc="-42">
                <a:solidFill>
                  <a:srgbClr val="141414"/>
                </a:solidFill>
                <a:latin typeface="Poppins Bold Bold"/>
              </a:rPr>
              <a:t>CSI-416</a:t>
            </a:r>
          </a:p>
          <a:p>
            <a:pPr algn="ctr">
              <a:lnSpc>
                <a:spcPts val="4619"/>
              </a:lnSpc>
            </a:pPr>
            <a:r>
              <a:rPr lang="en-US" sz="4199" spc="-41">
                <a:solidFill>
                  <a:srgbClr val="181C61"/>
                </a:solidFill>
                <a:latin typeface="Poppins Bold Bold"/>
              </a:rPr>
              <a:t>Pattern Recognition Laboratory</a:t>
            </a:r>
          </a:p>
          <a:p>
            <a:pPr algn="ctr">
              <a:lnSpc>
                <a:spcPts val="4620"/>
              </a:lnSpc>
            </a:pPr>
            <a:r>
              <a:rPr lang="en-US" sz="4199" spc="-41">
                <a:solidFill>
                  <a:srgbClr val="737373"/>
                </a:solidFill>
                <a:latin typeface="Ubuntu Bold"/>
              </a:rPr>
              <a:t>Final Presentation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blipFill>
          <a:blip r:embed="rId2"/>
          <a:srcRect l="0" t="0" r="0" b="0"/>
          <a:stretch>
            <a:fillRect/>
          </a:stretch>
        </a:blipFill>
      </p:bgPr>
    </p:bg>
    <p:spTree>
      <p:nvGrpSpPr>
        <p:cNvPr id="1" name=""/>
        <p:cNvGrpSpPr/>
        <p:nvPr/>
      </p:nvGrpSpPr>
      <p:grpSpPr>
        <a:xfrm>
          <a:off x="0" y="0"/>
          <a:ext cx="0" cy="0"/>
          <a:chOff x="0" y="0"/>
          <a:chExt cx="0" cy="0"/>
        </a:xfrm>
      </p:grpSpPr>
      <p:grpSp>
        <p:nvGrpSpPr>
          <p:cNvPr name="Group 2" id="2"/>
          <p:cNvGrpSpPr/>
          <p:nvPr/>
        </p:nvGrpSpPr>
        <p:grpSpPr>
          <a:xfrm rot="0">
            <a:off x="4340786" y="9941080"/>
            <a:ext cx="9511178" cy="214890"/>
            <a:chOff x="0" y="0"/>
            <a:chExt cx="25294954" cy="571500"/>
          </a:xfrm>
        </p:grpSpPr>
        <p:sp>
          <p:nvSpPr>
            <p:cNvPr name="Freeform 3" id="3"/>
            <p:cNvSpPr/>
            <p:nvPr/>
          </p:nvSpPr>
          <p:spPr>
            <a:xfrm>
              <a:off x="0" y="255270"/>
              <a:ext cx="25294954" cy="69850"/>
            </a:xfrm>
            <a:custGeom>
              <a:avLst/>
              <a:gdLst/>
              <a:ahLst/>
              <a:cxnLst/>
              <a:rect r="r" b="b" t="t" l="l"/>
              <a:pathLst>
                <a:path h="69850" w="25294954">
                  <a:moveTo>
                    <a:pt x="25004123" y="0"/>
                  </a:moveTo>
                  <a:lnTo>
                    <a:pt x="0" y="0"/>
                  </a:lnTo>
                  <a:lnTo>
                    <a:pt x="0" y="69850"/>
                  </a:lnTo>
                  <a:lnTo>
                    <a:pt x="25294954" y="69850"/>
                  </a:lnTo>
                  <a:lnTo>
                    <a:pt x="25294954" y="0"/>
                  </a:lnTo>
                  <a:close/>
                </a:path>
              </a:pathLst>
            </a:custGeom>
            <a:solidFill>
              <a:srgbClr val="2C3E77"/>
            </a:solidFill>
          </p:spPr>
        </p:sp>
      </p:grpSp>
      <p:grpSp>
        <p:nvGrpSpPr>
          <p:cNvPr name="Group 4" id="4"/>
          <p:cNvGrpSpPr/>
          <p:nvPr/>
        </p:nvGrpSpPr>
        <p:grpSpPr>
          <a:xfrm rot="0">
            <a:off x="8887754" y="9786431"/>
            <a:ext cx="465796" cy="465796"/>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AAD"/>
            </a:solidFill>
          </p:spPr>
        </p:sp>
      </p:grpSp>
      <p:sp>
        <p:nvSpPr>
          <p:cNvPr name="TextBox 6" id="6"/>
          <p:cNvSpPr txBox="true"/>
          <p:nvPr/>
        </p:nvSpPr>
        <p:spPr>
          <a:xfrm rot="0">
            <a:off x="1028700" y="859205"/>
            <a:ext cx="13820713" cy="723305"/>
          </a:xfrm>
          <a:prstGeom prst="rect">
            <a:avLst/>
          </a:prstGeom>
        </p:spPr>
        <p:txBody>
          <a:bodyPr anchor="t" rtlCol="false" tIns="0" lIns="0" bIns="0" rIns="0">
            <a:spAutoFit/>
          </a:bodyPr>
          <a:lstStyle/>
          <a:p>
            <a:pPr>
              <a:lnSpc>
                <a:spcPts val="5759"/>
              </a:lnSpc>
            </a:pPr>
            <a:r>
              <a:rPr lang="en-US" sz="4800">
                <a:solidFill>
                  <a:srgbClr val="181C61"/>
                </a:solidFill>
                <a:latin typeface="Poppins Medium Bold"/>
              </a:rPr>
              <a:t>Result Analysis - </a:t>
            </a:r>
            <a:r>
              <a:rPr lang="en-US" sz="4800">
                <a:solidFill>
                  <a:srgbClr val="181C61"/>
                </a:solidFill>
                <a:latin typeface="Poppins Medium"/>
              </a:rPr>
              <a:t>(CNN-1D ROC Curve)</a:t>
            </a:r>
          </a:p>
        </p:txBody>
      </p:sp>
      <p:sp>
        <p:nvSpPr>
          <p:cNvPr name="AutoShape 7" id="7"/>
          <p:cNvSpPr/>
          <p:nvPr/>
        </p:nvSpPr>
        <p:spPr>
          <a:xfrm rot="5400000">
            <a:off x="7138987" y="-4834364"/>
            <a:ext cx="9525" cy="12839700"/>
          </a:xfrm>
          <a:prstGeom prst="rect">
            <a:avLst/>
          </a:prstGeom>
          <a:solidFill>
            <a:srgbClr val="141414"/>
          </a:solidFill>
        </p:spPr>
      </p:sp>
      <p:grpSp>
        <p:nvGrpSpPr>
          <p:cNvPr name="Group 8" id="8"/>
          <p:cNvGrpSpPr/>
          <p:nvPr/>
        </p:nvGrpSpPr>
        <p:grpSpPr>
          <a:xfrm rot="0">
            <a:off x="401566" y="0"/>
            <a:ext cx="142711" cy="10287000"/>
            <a:chOff x="0" y="0"/>
            <a:chExt cx="190282" cy="13716000"/>
          </a:xfrm>
        </p:grpSpPr>
        <p:sp>
          <p:nvSpPr>
            <p:cNvPr name="AutoShape 9" id="9"/>
            <p:cNvSpPr/>
            <p:nvPr/>
          </p:nvSpPr>
          <p:spPr>
            <a:xfrm rot="0">
              <a:off x="88791" y="0"/>
              <a:ext cx="12700" cy="13716000"/>
            </a:xfrm>
            <a:prstGeom prst="rect">
              <a:avLst/>
            </a:prstGeom>
            <a:solidFill>
              <a:srgbClr val="141414"/>
            </a:solidFill>
          </p:spPr>
        </p:sp>
        <p:sp>
          <p:nvSpPr>
            <p:cNvPr name="AutoShape 10" id="10"/>
            <p:cNvSpPr/>
            <p:nvPr/>
          </p:nvSpPr>
          <p:spPr>
            <a:xfrm rot="0">
              <a:off x="0" y="5820971"/>
              <a:ext cx="190282" cy="2074059"/>
            </a:xfrm>
            <a:prstGeom prst="rect">
              <a:avLst/>
            </a:prstGeom>
            <a:solidFill>
              <a:srgbClr val="004AAD"/>
            </a:solidFill>
          </p:spPr>
        </p:sp>
      </p:grpSp>
      <p:pic>
        <p:nvPicPr>
          <p:cNvPr name="Picture 11" id="11"/>
          <p:cNvPicPr>
            <a:picLocks noChangeAspect="true"/>
          </p:cNvPicPr>
          <p:nvPr/>
        </p:nvPicPr>
        <p:blipFill>
          <a:blip r:embed="rId3"/>
          <a:srcRect l="0" t="0" r="0" b="0"/>
          <a:stretch>
            <a:fillRect/>
          </a:stretch>
        </p:blipFill>
        <p:spPr>
          <a:xfrm flipH="false" flipV="false" rot="0">
            <a:off x="10039621" y="2125732"/>
            <a:ext cx="6593922" cy="6593922"/>
          </a:xfrm>
          <a:prstGeom prst="rect">
            <a:avLst/>
          </a:prstGeom>
        </p:spPr>
      </p:pic>
      <p:sp>
        <p:nvSpPr>
          <p:cNvPr name="TextBox 12" id="12"/>
          <p:cNvSpPr txBox="true"/>
          <p:nvPr/>
        </p:nvSpPr>
        <p:spPr>
          <a:xfrm rot="0">
            <a:off x="981075" y="9947962"/>
            <a:ext cx="1884404" cy="208008"/>
          </a:xfrm>
          <a:prstGeom prst="rect">
            <a:avLst/>
          </a:prstGeom>
        </p:spPr>
        <p:txBody>
          <a:bodyPr anchor="t" rtlCol="false" tIns="0" lIns="0" bIns="0" rIns="0">
            <a:spAutoFit/>
          </a:bodyPr>
          <a:lstStyle/>
          <a:p>
            <a:pPr algn="r">
              <a:lnSpc>
                <a:spcPts val="1680"/>
              </a:lnSpc>
            </a:pPr>
            <a:r>
              <a:rPr lang="en-US" sz="1400" spc="98">
                <a:solidFill>
                  <a:srgbClr val="000000"/>
                </a:solidFill>
                <a:latin typeface="Poppins Light"/>
              </a:rPr>
              <a:t>black_crow</a:t>
            </a:r>
          </a:p>
        </p:txBody>
      </p:sp>
      <p:sp>
        <p:nvSpPr>
          <p:cNvPr name="TextBox 13" id="13"/>
          <p:cNvSpPr txBox="true"/>
          <p:nvPr/>
        </p:nvSpPr>
        <p:spPr>
          <a:xfrm rot="0">
            <a:off x="14849413" y="9947962"/>
            <a:ext cx="4724524" cy="208008"/>
          </a:xfrm>
          <a:prstGeom prst="rect">
            <a:avLst/>
          </a:prstGeom>
        </p:spPr>
        <p:txBody>
          <a:bodyPr anchor="t" rtlCol="false" tIns="0" lIns="0" bIns="0" rIns="0">
            <a:spAutoFit/>
          </a:bodyPr>
          <a:lstStyle/>
          <a:p>
            <a:pPr>
              <a:lnSpc>
                <a:spcPts val="1680"/>
              </a:lnSpc>
            </a:pPr>
            <a:r>
              <a:rPr lang="en-US" sz="1400" spc="98">
                <a:solidFill>
                  <a:srgbClr val="000000"/>
                </a:solidFill>
                <a:latin typeface="Poppins Light"/>
              </a:rPr>
              <a:t>DEPARTMENT OF CSE, UIU </a:t>
            </a:r>
          </a:p>
        </p:txBody>
      </p:sp>
      <p:sp>
        <p:nvSpPr>
          <p:cNvPr name="TextBox 14" id="14"/>
          <p:cNvSpPr txBox="true"/>
          <p:nvPr/>
        </p:nvSpPr>
        <p:spPr>
          <a:xfrm rot="0">
            <a:off x="8210279" y="9716822"/>
            <a:ext cx="1829341" cy="481330"/>
          </a:xfrm>
          <a:prstGeom prst="rect">
            <a:avLst/>
          </a:prstGeom>
        </p:spPr>
        <p:txBody>
          <a:bodyPr anchor="t" rtlCol="false" tIns="0" lIns="0" bIns="0" rIns="0">
            <a:spAutoFit/>
          </a:bodyPr>
          <a:lstStyle/>
          <a:p>
            <a:pPr algn="ctr">
              <a:lnSpc>
                <a:spcPts val="3919"/>
              </a:lnSpc>
            </a:pPr>
            <a:r>
              <a:rPr lang="en-US" sz="2800">
                <a:solidFill>
                  <a:srgbClr val="F9F9FA"/>
                </a:solidFill>
                <a:latin typeface="Code Pro"/>
              </a:rPr>
              <a:t>9</a:t>
            </a:r>
          </a:p>
        </p:txBody>
      </p:sp>
      <p:sp>
        <p:nvSpPr>
          <p:cNvPr name="TextBox 15" id="15"/>
          <p:cNvSpPr txBox="true"/>
          <p:nvPr/>
        </p:nvSpPr>
        <p:spPr>
          <a:xfrm rot="0">
            <a:off x="11723558" y="8867775"/>
            <a:ext cx="9819969" cy="390525"/>
          </a:xfrm>
          <a:prstGeom prst="rect">
            <a:avLst/>
          </a:prstGeom>
        </p:spPr>
        <p:txBody>
          <a:bodyPr anchor="t" rtlCol="false" tIns="0" lIns="0" bIns="0" rIns="0">
            <a:spAutoFit/>
          </a:bodyPr>
          <a:lstStyle/>
          <a:p>
            <a:pPr>
              <a:lnSpc>
                <a:spcPts val="3000"/>
              </a:lnSpc>
            </a:pPr>
            <a:r>
              <a:rPr lang="en-US" sz="2500">
                <a:solidFill>
                  <a:srgbClr val="181C61"/>
                </a:solidFill>
                <a:latin typeface="Arapey"/>
              </a:rPr>
              <a:t>Figure 8: CNN-1D ROC curve</a:t>
            </a:r>
          </a:p>
        </p:txBody>
      </p:sp>
      <p:sp>
        <p:nvSpPr>
          <p:cNvPr name="TextBox 16" id="16"/>
          <p:cNvSpPr txBox="true"/>
          <p:nvPr/>
        </p:nvSpPr>
        <p:spPr>
          <a:xfrm rot="0">
            <a:off x="1283615" y="3804078"/>
            <a:ext cx="8069935" cy="3589655"/>
          </a:xfrm>
          <a:prstGeom prst="rect">
            <a:avLst/>
          </a:prstGeom>
        </p:spPr>
        <p:txBody>
          <a:bodyPr anchor="t" rtlCol="false" tIns="0" lIns="0" bIns="0" rIns="0">
            <a:spAutoFit/>
          </a:bodyPr>
          <a:lstStyle/>
          <a:p>
            <a:pPr algn="just">
              <a:lnSpc>
                <a:spcPts val="3219"/>
              </a:lnSpc>
            </a:pPr>
            <a:r>
              <a:rPr lang="en-US" sz="2300">
                <a:solidFill>
                  <a:srgbClr val="000000"/>
                </a:solidFill>
                <a:latin typeface="Open Sans"/>
              </a:rPr>
              <a:t>In Machine Learning, performance measurement is an essential task. So when it comes to a classification problem, we can count on an AUC - ROC Curve. When we need to check or visualize the performance of the multi - class classification pr</a:t>
            </a:r>
            <a:r>
              <a:rPr lang="en-US" sz="2300">
                <a:solidFill>
                  <a:srgbClr val="000000"/>
                </a:solidFill>
                <a:latin typeface="Open Sans"/>
              </a:rPr>
              <a:t>oblem, </a:t>
            </a:r>
            <a:r>
              <a:rPr lang="en-US" sz="2300">
                <a:solidFill>
                  <a:srgbClr val="000000"/>
                </a:solidFill>
                <a:latin typeface="Open Sans"/>
              </a:rPr>
              <a:t>we </a:t>
            </a:r>
            <a:r>
              <a:rPr lang="en-US" sz="2300">
                <a:solidFill>
                  <a:srgbClr val="000000"/>
                </a:solidFill>
                <a:latin typeface="Open Sans"/>
              </a:rPr>
              <a:t>u</a:t>
            </a:r>
            <a:r>
              <a:rPr lang="en-US" sz="2300">
                <a:solidFill>
                  <a:srgbClr val="000000"/>
                </a:solidFill>
                <a:latin typeface="Open Sans"/>
              </a:rPr>
              <a:t>se </a:t>
            </a:r>
            <a:r>
              <a:rPr lang="en-US" sz="2300">
                <a:solidFill>
                  <a:srgbClr val="000000"/>
                </a:solidFill>
                <a:latin typeface="Open Sans"/>
              </a:rPr>
              <a:t>AU</a:t>
            </a:r>
            <a:r>
              <a:rPr lang="en-US" sz="2300">
                <a:solidFill>
                  <a:srgbClr val="000000"/>
                </a:solidFill>
                <a:latin typeface="Open Sans"/>
              </a:rPr>
              <a:t>C </a:t>
            </a:r>
            <a:r>
              <a:rPr lang="en-US" sz="2300">
                <a:solidFill>
                  <a:srgbClr val="000000"/>
                </a:solidFill>
                <a:latin typeface="Open Sans"/>
              </a:rPr>
              <a:t>(Are</a:t>
            </a:r>
            <a:r>
              <a:rPr lang="en-US" sz="2300">
                <a:solidFill>
                  <a:srgbClr val="000000"/>
                </a:solidFill>
                <a:latin typeface="Open Sans"/>
              </a:rPr>
              <a:t>a</a:t>
            </a:r>
            <a:r>
              <a:rPr lang="en-US" sz="2300">
                <a:solidFill>
                  <a:srgbClr val="000000"/>
                </a:solidFill>
                <a:latin typeface="Open Sans"/>
              </a:rPr>
              <a:t> Under</a:t>
            </a:r>
            <a:r>
              <a:rPr lang="en-US" sz="2300">
                <a:solidFill>
                  <a:srgbClr val="000000"/>
                </a:solidFill>
                <a:latin typeface="Open Sans"/>
              </a:rPr>
              <a:t> </a:t>
            </a:r>
            <a:r>
              <a:rPr lang="en-US" sz="2300">
                <a:solidFill>
                  <a:srgbClr val="000000"/>
                </a:solidFill>
                <a:latin typeface="Open Sans"/>
              </a:rPr>
              <a:t>T</a:t>
            </a:r>
            <a:r>
              <a:rPr lang="en-US" sz="2300">
                <a:solidFill>
                  <a:srgbClr val="000000"/>
                </a:solidFill>
                <a:latin typeface="Open Sans"/>
              </a:rPr>
              <a:t>he </a:t>
            </a:r>
            <a:r>
              <a:rPr lang="en-US" sz="2300">
                <a:solidFill>
                  <a:srgbClr val="000000"/>
                </a:solidFill>
                <a:latin typeface="Open Sans"/>
              </a:rPr>
              <a:t>Curv</a:t>
            </a:r>
            <a:r>
              <a:rPr lang="en-US" sz="2300">
                <a:solidFill>
                  <a:srgbClr val="000000"/>
                </a:solidFill>
                <a:latin typeface="Open Sans"/>
              </a:rPr>
              <a:t>e</a:t>
            </a:r>
            <a:r>
              <a:rPr lang="en-US" sz="2300">
                <a:solidFill>
                  <a:srgbClr val="000000"/>
                </a:solidFill>
                <a:latin typeface="Open Sans"/>
              </a:rPr>
              <a:t>) ROC</a:t>
            </a:r>
            <a:r>
              <a:rPr lang="en-US" sz="2300">
                <a:solidFill>
                  <a:srgbClr val="000000"/>
                </a:solidFill>
                <a:latin typeface="Open Sans"/>
              </a:rPr>
              <a:t> </a:t>
            </a:r>
            <a:r>
              <a:rPr lang="en-US" sz="2300">
                <a:solidFill>
                  <a:srgbClr val="000000"/>
                </a:solidFill>
                <a:latin typeface="Open Sans"/>
              </a:rPr>
              <a:t>(Receiver O</a:t>
            </a:r>
            <a:r>
              <a:rPr lang="en-US" sz="2300">
                <a:solidFill>
                  <a:srgbClr val="000000"/>
                </a:solidFill>
                <a:latin typeface="Open Sans"/>
              </a:rPr>
              <a:t>per</a:t>
            </a:r>
            <a:r>
              <a:rPr lang="en-US" sz="2300">
                <a:solidFill>
                  <a:srgbClr val="000000"/>
                </a:solidFill>
                <a:latin typeface="Open Sans"/>
              </a:rPr>
              <a:t>at</a:t>
            </a:r>
            <a:r>
              <a:rPr lang="en-US" sz="2300">
                <a:solidFill>
                  <a:srgbClr val="000000"/>
                </a:solidFill>
                <a:latin typeface="Open Sans"/>
              </a:rPr>
              <a:t>ing </a:t>
            </a:r>
            <a:r>
              <a:rPr lang="en-US" sz="2300">
                <a:solidFill>
                  <a:srgbClr val="000000"/>
                </a:solidFill>
                <a:latin typeface="Open Sans"/>
              </a:rPr>
              <a:t>Ch</a:t>
            </a:r>
            <a:r>
              <a:rPr lang="en-US" sz="2300">
                <a:solidFill>
                  <a:srgbClr val="000000"/>
                </a:solidFill>
                <a:latin typeface="Open Sans"/>
              </a:rPr>
              <a:t>ar</a:t>
            </a:r>
            <a:r>
              <a:rPr lang="en-US" sz="2300">
                <a:solidFill>
                  <a:srgbClr val="000000"/>
                </a:solidFill>
                <a:latin typeface="Open Sans"/>
              </a:rPr>
              <a:t>acteristics) curve. It is one of the most important evaluation metrics for checking any classification model’s performance.  Figure-8 shows the performance of our CNN-1D model.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blipFill>
          <a:blip r:embed="rId2"/>
          <a:srcRect l="0" t="0" r="0" b="0"/>
          <a:stretch>
            <a:fillRect/>
          </a:stretch>
        </a:blipFill>
      </p:bgPr>
    </p:bg>
    <p:spTree>
      <p:nvGrpSpPr>
        <p:cNvPr id="1" name=""/>
        <p:cNvGrpSpPr/>
        <p:nvPr/>
      </p:nvGrpSpPr>
      <p:grpSpPr>
        <a:xfrm>
          <a:off x="0" y="0"/>
          <a:ext cx="0" cy="0"/>
          <a:chOff x="0" y="0"/>
          <a:chExt cx="0" cy="0"/>
        </a:xfrm>
      </p:grpSpPr>
      <p:grpSp>
        <p:nvGrpSpPr>
          <p:cNvPr name="Group 2" id="2"/>
          <p:cNvGrpSpPr/>
          <p:nvPr/>
        </p:nvGrpSpPr>
        <p:grpSpPr>
          <a:xfrm rot="0">
            <a:off x="4340786" y="9941080"/>
            <a:ext cx="9511178" cy="214890"/>
            <a:chOff x="0" y="0"/>
            <a:chExt cx="25294954" cy="571500"/>
          </a:xfrm>
        </p:grpSpPr>
        <p:sp>
          <p:nvSpPr>
            <p:cNvPr name="Freeform 3" id="3"/>
            <p:cNvSpPr/>
            <p:nvPr/>
          </p:nvSpPr>
          <p:spPr>
            <a:xfrm>
              <a:off x="0" y="255270"/>
              <a:ext cx="25294954" cy="69850"/>
            </a:xfrm>
            <a:custGeom>
              <a:avLst/>
              <a:gdLst/>
              <a:ahLst/>
              <a:cxnLst/>
              <a:rect r="r" b="b" t="t" l="l"/>
              <a:pathLst>
                <a:path h="69850" w="25294954">
                  <a:moveTo>
                    <a:pt x="25004123" y="0"/>
                  </a:moveTo>
                  <a:lnTo>
                    <a:pt x="0" y="0"/>
                  </a:lnTo>
                  <a:lnTo>
                    <a:pt x="0" y="69850"/>
                  </a:lnTo>
                  <a:lnTo>
                    <a:pt x="25294954" y="69850"/>
                  </a:lnTo>
                  <a:lnTo>
                    <a:pt x="25294954" y="0"/>
                  </a:lnTo>
                  <a:close/>
                </a:path>
              </a:pathLst>
            </a:custGeom>
            <a:solidFill>
              <a:srgbClr val="2C3E77"/>
            </a:solidFill>
          </p:spPr>
        </p:sp>
      </p:grpSp>
      <p:grpSp>
        <p:nvGrpSpPr>
          <p:cNvPr name="Group 4" id="4"/>
          <p:cNvGrpSpPr/>
          <p:nvPr/>
        </p:nvGrpSpPr>
        <p:grpSpPr>
          <a:xfrm rot="0">
            <a:off x="8887754" y="9786431"/>
            <a:ext cx="465796" cy="465796"/>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AAD"/>
            </a:solidFill>
          </p:spPr>
        </p:sp>
      </p:grpSp>
      <p:sp>
        <p:nvSpPr>
          <p:cNvPr name="TextBox 6" id="6"/>
          <p:cNvSpPr txBox="true"/>
          <p:nvPr/>
        </p:nvSpPr>
        <p:spPr>
          <a:xfrm rot="0">
            <a:off x="1028700" y="859205"/>
            <a:ext cx="20504701" cy="723305"/>
          </a:xfrm>
          <a:prstGeom prst="rect">
            <a:avLst/>
          </a:prstGeom>
        </p:spPr>
        <p:txBody>
          <a:bodyPr anchor="t" rtlCol="false" tIns="0" lIns="0" bIns="0" rIns="0">
            <a:spAutoFit/>
          </a:bodyPr>
          <a:lstStyle/>
          <a:p>
            <a:pPr>
              <a:lnSpc>
                <a:spcPts val="5759"/>
              </a:lnSpc>
            </a:pPr>
            <a:r>
              <a:rPr lang="en-US" sz="4800">
                <a:solidFill>
                  <a:srgbClr val="181C61"/>
                </a:solidFill>
                <a:latin typeface="Poppins Medium Bold"/>
              </a:rPr>
              <a:t>Result Analysis - </a:t>
            </a:r>
            <a:r>
              <a:rPr lang="en-US" sz="4800">
                <a:solidFill>
                  <a:srgbClr val="181C61"/>
                </a:solidFill>
                <a:latin typeface="Poppins Medium"/>
              </a:rPr>
              <a:t>(State-of-the-art-predictors)</a:t>
            </a:r>
          </a:p>
        </p:txBody>
      </p:sp>
      <p:sp>
        <p:nvSpPr>
          <p:cNvPr name="AutoShape 7" id="7"/>
          <p:cNvSpPr/>
          <p:nvPr/>
        </p:nvSpPr>
        <p:spPr>
          <a:xfrm rot="5400000">
            <a:off x="7138987" y="-4834364"/>
            <a:ext cx="9525" cy="12839700"/>
          </a:xfrm>
          <a:prstGeom prst="rect">
            <a:avLst/>
          </a:prstGeom>
          <a:solidFill>
            <a:srgbClr val="141414"/>
          </a:solidFill>
        </p:spPr>
      </p:sp>
      <p:grpSp>
        <p:nvGrpSpPr>
          <p:cNvPr name="Group 8" id="8"/>
          <p:cNvGrpSpPr/>
          <p:nvPr/>
        </p:nvGrpSpPr>
        <p:grpSpPr>
          <a:xfrm rot="0">
            <a:off x="401566" y="0"/>
            <a:ext cx="142711" cy="10287000"/>
            <a:chOff x="0" y="0"/>
            <a:chExt cx="190282" cy="13716000"/>
          </a:xfrm>
        </p:grpSpPr>
        <p:sp>
          <p:nvSpPr>
            <p:cNvPr name="AutoShape 9" id="9"/>
            <p:cNvSpPr/>
            <p:nvPr/>
          </p:nvSpPr>
          <p:spPr>
            <a:xfrm rot="0">
              <a:off x="88791" y="0"/>
              <a:ext cx="12700" cy="13716000"/>
            </a:xfrm>
            <a:prstGeom prst="rect">
              <a:avLst/>
            </a:prstGeom>
            <a:solidFill>
              <a:srgbClr val="141414"/>
            </a:solidFill>
          </p:spPr>
        </p:sp>
        <p:sp>
          <p:nvSpPr>
            <p:cNvPr name="AutoShape 10" id="10"/>
            <p:cNvSpPr/>
            <p:nvPr/>
          </p:nvSpPr>
          <p:spPr>
            <a:xfrm rot="0">
              <a:off x="0" y="5820971"/>
              <a:ext cx="190282" cy="2074059"/>
            </a:xfrm>
            <a:prstGeom prst="rect">
              <a:avLst/>
            </a:prstGeom>
            <a:solidFill>
              <a:srgbClr val="004AAD"/>
            </a:solidFill>
          </p:spPr>
        </p:sp>
      </p:grpSp>
      <p:pic>
        <p:nvPicPr>
          <p:cNvPr name="Picture 11" id="11"/>
          <p:cNvPicPr>
            <a:picLocks noChangeAspect="true"/>
          </p:cNvPicPr>
          <p:nvPr/>
        </p:nvPicPr>
        <p:blipFill>
          <a:blip r:embed="rId3"/>
          <a:srcRect l="0" t="0" r="0" b="0"/>
          <a:stretch>
            <a:fillRect/>
          </a:stretch>
        </p:blipFill>
        <p:spPr>
          <a:xfrm flipH="false" flipV="false" rot="0">
            <a:off x="8248999" y="2972064"/>
            <a:ext cx="9839790" cy="3599923"/>
          </a:xfrm>
          <a:prstGeom prst="rect">
            <a:avLst/>
          </a:prstGeom>
        </p:spPr>
      </p:pic>
      <p:sp>
        <p:nvSpPr>
          <p:cNvPr name="TextBox 12" id="12"/>
          <p:cNvSpPr txBox="true"/>
          <p:nvPr/>
        </p:nvSpPr>
        <p:spPr>
          <a:xfrm rot="0">
            <a:off x="981075" y="9947962"/>
            <a:ext cx="1884404" cy="208008"/>
          </a:xfrm>
          <a:prstGeom prst="rect">
            <a:avLst/>
          </a:prstGeom>
        </p:spPr>
        <p:txBody>
          <a:bodyPr anchor="t" rtlCol="false" tIns="0" lIns="0" bIns="0" rIns="0">
            <a:spAutoFit/>
          </a:bodyPr>
          <a:lstStyle/>
          <a:p>
            <a:pPr algn="r">
              <a:lnSpc>
                <a:spcPts val="1680"/>
              </a:lnSpc>
            </a:pPr>
            <a:r>
              <a:rPr lang="en-US" sz="1400" spc="98">
                <a:solidFill>
                  <a:srgbClr val="000000"/>
                </a:solidFill>
                <a:latin typeface="Poppins Light"/>
              </a:rPr>
              <a:t>black_crow</a:t>
            </a:r>
          </a:p>
        </p:txBody>
      </p:sp>
      <p:sp>
        <p:nvSpPr>
          <p:cNvPr name="TextBox 13" id="13"/>
          <p:cNvSpPr txBox="true"/>
          <p:nvPr/>
        </p:nvSpPr>
        <p:spPr>
          <a:xfrm rot="0">
            <a:off x="14849413" y="9947962"/>
            <a:ext cx="4724524" cy="208008"/>
          </a:xfrm>
          <a:prstGeom prst="rect">
            <a:avLst/>
          </a:prstGeom>
        </p:spPr>
        <p:txBody>
          <a:bodyPr anchor="t" rtlCol="false" tIns="0" lIns="0" bIns="0" rIns="0">
            <a:spAutoFit/>
          </a:bodyPr>
          <a:lstStyle/>
          <a:p>
            <a:pPr>
              <a:lnSpc>
                <a:spcPts val="1680"/>
              </a:lnSpc>
            </a:pPr>
            <a:r>
              <a:rPr lang="en-US" sz="1400" spc="98">
                <a:solidFill>
                  <a:srgbClr val="000000"/>
                </a:solidFill>
                <a:latin typeface="Poppins Light"/>
              </a:rPr>
              <a:t>DEPARTMENT OF CSE, UIU </a:t>
            </a:r>
          </a:p>
        </p:txBody>
      </p:sp>
      <p:sp>
        <p:nvSpPr>
          <p:cNvPr name="TextBox 14" id="14"/>
          <p:cNvSpPr txBox="true"/>
          <p:nvPr/>
        </p:nvSpPr>
        <p:spPr>
          <a:xfrm rot="0">
            <a:off x="8210279" y="9716822"/>
            <a:ext cx="1829341" cy="481330"/>
          </a:xfrm>
          <a:prstGeom prst="rect">
            <a:avLst/>
          </a:prstGeom>
        </p:spPr>
        <p:txBody>
          <a:bodyPr anchor="t" rtlCol="false" tIns="0" lIns="0" bIns="0" rIns="0">
            <a:spAutoFit/>
          </a:bodyPr>
          <a:lstStyle/>
          <a:p>
            <a:pPr algn="ctr">
              <a:lnSpc>
                <a:spcPts val="3919"/>
              </a:lnSpc>
            </a:pPr>
            <a:r>
              <a:rPr lang="en-US" sz="2800">
                <a:solidFill>
                  <a:srgbClr val="F9F9FA"/>
                </a:solidFill>
                <a:latin typeface="Code Pro"/>
              </a:rPr>
              <a:t>10</a:t>
            </a:r>
          </a:p>
        </p:txBody>
      </p:sp>
      <p:sp>
        <p:nvSpPr>
          <p:cNvPr name="TextBox 15" id="15"/>
          <p:cNvSpPr txBox="true"/>
          <p:nvPr/>
        </p:nvSpPr>
        <p:spPr>
          <a:xfrm rot="0">
            <a:off x="8332185" y="6552936"/>
            <a:ext cx="9819969" cy="762000"/>
          </a:xfrm>
          <a:prstGeom prst="rect">
            <a:avLst/>
          </a:prstGeom>
        </p:spPr>
        <p:txBody>
          <a:bodyPr anchor="t" rtlCol="false" tIns="0" lIns="0" bIns="0" rIns="0">
            <a:spAutoFit/>
          </a:bodyPr>
          <a:lstStyle/>
          <a:p>
            <a:pPr>
              <a:lnSpc>
                <a:spcPts val="3000"/>
              </a:lnSpc>
            </a:pPr>
            <a:r>
              <a:rPr lang="en-US" sz="2500">
                <a:solidFill>
                  <a:srgbClr val="181C61"/>
                </a:solidFill>
                <a:latin typeface="Arapey"/>
              </a:rPr>
              <a:t>Figure 9: Comparison of performances of iRecSpot-CNN-1D with other state-of-the-art predictors</a:t>
            </a:r>
          </a:p>
        </p:txBody>
      </p:sp>
      <p:sp>
        <p:nvSpPr>
          <p:cNvPr name="TextBox 16" id="16"/>
          <p:cNvSpPr txBox="true"/>
          <p:nvPr/>
        </p:nvSpPr>
        <p:spPr>
          <a:xfrm rot="0">
            <a:off x="1138820" y="1834143"/>
            <a:ext cx="6843479" cy="7190105"/>
          </a:xfrm>
          <a:prstGeom prst="rect">
            <a:avLst/>
          </a:prstGeom>
        </p:spPr>
        <p:txBody>
          <a:bodyPr anchor="t" rtlCol="false" tIns="0" lIns="0" bIns="0" rIns="0">
            <a:spAutoFit/>
          </a:bodyPr>
          <a:lstStyle/>
          <a:p>
            <a:pPr algn="just">
              <a:lnSpc>
                <a:spcPts val="3219"/>
              </a:lnSpc>
            </a:pPr>
            <a:r>
              <a:rPr lang="en-US" sz="2300">
                <a:solidFill>
                  <a:srgbClr val="000000"/>
                </a:solidFill>
                <a:latin typeface="Open Sans"/>
              </a:rPr>
              <a:t>Now, we will compare the performance of iRecSpot-CNN-1D with other state-of-the-art predictors who used the same datasets. We have</a:t>
            </a:r>
          </a:p>
          <a:p>
            <a:pPr algn="just">
              <a:lnSpc>
                <a:spcPts val="3220"/>
              </a:lnSpc>
            </a:pPr>
            <a:r>
              <a:rPr lang="en-US" sz="2300">
                <a:solidFill>
                  <a:srgbClr val="000000"/>
                </a:solidFill>
                <a:latin typeface="Open Sans"/>
              </a:rPr>
              <a:t>chosen six previous predictors for the purpose of comparison. They are: iRSpot-TNCPseAAC, iRSpot-PseDNC, IDQD, iRSpot-ADPM, iRSpot-SF and iRSpot-EF. </a:t>
            </a:r>
          </a:p>
          <a:p>
            <a:pPr algn="just">
              <a:lnSpc>
                <a:spcPts val="3220"/>
              </a:lnSpc>
            </a:pPr>
          </a:p>
          <a:p>
            <a:pPr algn="just">
              <a:lnSpc>
                <a:spcPts val="3219"/>
              </a:lnSpc>
            </a:pPr>
            <a:r>
              <a:rPr lang="en-US" sz="2300">
                <a:solidFill>
                  <a:srgbClr val="000000"/>
                </a:solidFill>
                <a:latin typeface="Open Sans"/>
              </a:rPr>
              <a:t>Results in terms of Sensitivity ( Sn), Specificity (Sp),</a:t>
            </a:r>
          </a:p>
          <a:p>
            <a:pPr algn="just">
              <a:lnSpc>
                <a:spcPts val="3220"/>
              </a:lnSpc>
            </a:pPr>
            <a:r>
              <a:rPr lang="en-US" sz="2300">
                <a:solidFill>
                  <a:srgbClr val="000000"/>
                </a:solidFill>
                <a:latin typeface="Open Sans"/>
              </a:rPr>
              <a:t>Accuracy (Acc) and MCC are reported in Figure 9. </a:t>
            </a:r>
          </a:p>
          <a:p>
            <a:pPr algn="just">
              <a:lnSpc>
                <a:spcPts val="3220"/>
              </a:lnSpc>
            </a:pPr>
          </a:p>
          <a:p>
            <a:pPr algn="just">
              <a:lnSpc>
                <a:spcPts val="3219"/>
              </a:lnSpc>
            </a:pPr>
            <a:r>
              <a:rPr lang="en-US" sz="2300">
                <a:solidFill>
                  <a:srgbClr val="000000"/>
                </a:solidFill>
                <a:latin typeface="Open Sans"/>
              </a:rPr>
              <a:t>From the results shown in Figure 9, it is evident that our proposed method </a:t>
            </a:r>
            <a:r>
              <a:rPr lang="en-US" sz="2300">
                <a:solidFill>
                  <a:srgbClr val="000000"/>
                </a:solidFill>
                <a:latin typeface="Open Sans Bold"/>
              </a:rPr>
              <a:t>iRecSpot-CNN-1D</a:t>
            </a:r>
            <a:r>
              <a:rPr lang="en-US" sz="2300">
                <a:solidFill>
                  <a:srgbClr val="000000"/>
                </a:solidFill>
                <a:latin typeface="Open Sans"/>
              </a:rPr>
              <a:t> </a:t>
            </a:r>
            <a:r>
              <a:rPr lang="en-US" sz="2300">
                <a:solidFill>
                  <a:srgbClr val="000000"/>
                </a:solidFill>
                <a:latin typeface="Open Sans Bold"/>
              </a:rPr>
              <a:t>could not outperforms</a:t>
            </a:r>
            <a:r>
              <a:rPr lang="en-US" sz="2300">
                <a:solidFill>
                  <a:srgbClr val="000000"/>
                </a:solidFill>
                <a:latin typeface="Open Sans"/>
              </a:rPr>
              <a:t> all these methods in terms of all the evaluation metrics considered for the experiments and, classification methods and feature selection approaches employed by other state-of-the-art pre-dictors is also given in 9.</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blipFill>
          <a:blip r:embed="rId2"/>
          <a:srcRect l="0" t="0" r="0" b="0"/>
          <a:stretch>
            <a:fillRect/>
          </a:stretch>
        </a:blipFill>
      </p:bgPr>
    </p:bg>
    <p:spTree>
      <p:nvGrpSpPr>
        <p:cNvPr id="1" name=""/>
        <p:cNvGrpSpPr/>
        <p:nvPr/>
      </p:nvGrpSpPr>
      <p:grpSpPr>
        <a:xfrm>
          <a:off x="0" y="0"/>
          <a:ext cx="0" cy="0"/>
          <a:chOff x="0" y="0"/>
          <a:chExt cx="0" cy="0"/>
        </a:xfrm>
      </p:grpSpPr>
      <p:grpSp>
        <p:nvGrpSpPr>
          <p:cNvPr name="Group 2" id="2"/>
          <p:cNvGrpSpPr/>
          <p:nvPr/>
        </p:nvGrpSpPr>
        <p:grpSpPr>
          <a:xfrm rot="0">
            <a:off x="4340786" y="9941080"/>
            <a:ext cx="9511178" cy="214890"/>
            <a:chOff x="0" y="0"/>
            <a:chExt cx="25294954" cy="571500"/>
          </a:xfrm>
        </p:grpSpPr>
        <p:sp>
          <p:nvSpPr>
            <p:cNvPr name="Freeform 3" id="3"/>
            <p:cNvSpPr/>
            <p:nvPr/>
          </p:nvSpPr>
          <p:spPr>
            <a:xfrm>
              <a:off x="0" y="255270"/>
              <a:ext cx="25294954" cy="69850"/>
            </a:xfrm>
            <a:custGeom>
              <a:avLst/>
              <a:gdLst/>
              <a:ahLst/>
              <a:cxnLst/>
              <a:rect r="r" b="b" t="t" l="l"/>
              <a:pathLst>
                <a:path h="69850" w="25294954">
                  <a:moveTo>
                    <a:pt x="25004123" y="0"/>
                  </a:moveTo>
                  <a:lnTo>
                    <a:pt x="0" y="0"/>
                  </a:lnTo>
                  <a:lnTo>
                    <a:pt x="0" y="69850"/>
                  </a:lnTo>
                  <a:lnTo>
                    <a:pt x="25294954" y="69850"/>
                  </a:lnTo>
                  <a:lnTo>
                    <a:pt x="25294954" y="0"/>
                  </a:lnTo>
                  <a:close/>
                </a:path>
              </a:pathLst>
            </a:custGeom>
            <a:solidFill>
              <a:srgbClr val="2C3E77"/>
            </a:solidFill>
          </p:spPr>
        </p:sp>
      </p:grpSp>
      <p:grpSp>
        <p:nvGrpSpPr>
          <p:cNvPr name="Group 4" id="4"/>
          <p:cNvGrpSpPr/>
          <p:nvPr/>
        </p:nvGrpSpPr>
        <p:grpSpPr>
          <a:xfrm rot="0">
            <a:off x="8887754" y="9786431"/>
            <a:ext cx="465796" cy="465796"/>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AAD"/>
            </a:solidFill>
          </p:spPr>
        </p:sp>
      </p:grpSp>
      <p:sp>
        <p:nvSpPr>
          <p:cNvPr name="TextBox 6" id="6"/>
          <p:cNvSpPr txBox="true"/>
          <p:nvPr/>
        </p:nvSpPr>
        <p:spPr>
          <a:xfrm rot="0">
            <a:off x="981075" y="9947962"/>
            <a:ext cx="1884404" cy="208008"/>
          </a:xfrm>
          <a:prstGeom prst="rect">
            <a:avLst/>
          </a:prstGeom>
        </p:spPr>
        <p:txBody>
          <a:bodyPr anchor="t" rtlCol="false" tIns="0" lIns="0" bIns="0" rIns="0">
            <a:spAutoFit/>
          </a:bodyPr>
          <a:lstStyle/>
          <a:p>
            <a:pPr algn="r">
              <a:lnSpc>
                <a:spcPts val="1680"/>
              </a:lnSpc>
            </a:pPr>
            <a:r>
              <a:rPr lang="en-US" sz="1400" spc="98">
                <a:solidFill>
                  <a:srgbClr val="000000"/>
                </a:solidFill>
                <a:latin typeface="Poppins Light"/>
              </a:rPr>
              <a:t>black_crow</a:t>
            </a:r>
          </a:p>
        </p:txBody>
      </p:sp>
      <p:sp>
        <p:nvSpPr>
          <p:cNvPr name="TextBox 7" id="7"/>
          <p:cNvSpPr txBox="true"/>
          <p:nvPr/>
        </p:nvSpPr>
        <p:spPr>
          <a:xfrm rot="0">
            <a:off x="14849413" y="9947962"/>
            <a:ext cx="4724524" cy="208008"/>
          </a:xfrm>
          <a:prstGeom prst="rect">
            <a:avLst/>
          </a:prstGeom>
        </p:spPr>
        <p:txBody>
          <a:bodyPr anchor="t" rtlCol="false" tIns="0" lIns="0" bIns="0" rIns="0">
            <a:spAutoFit/>
          </a:bodyPr>
          <a:lstStyle/>
          <a:p>
            <a:pPr>
              <a:lnSpc>
                <a:spcPts val="1680"/>
              </a:lnSpc>
            </a:pPr>
            <a:r>
              <a:rPr lang="en-US" sz="1400" spc="98">
                <a:solidFill>
                  <a:srgbClr val="000000"/>
                </a:solidFill>
                <a:latin typeface="Poppins Light"/>
              </a:rPr>
              <a:t>DEPARTMENT OF CSE, UIU </a:t>
            </a:r>
          </a:p>
        </p:txBody>
      </p:sp>
      <p:sp>
        <p:nvSpPr>
          <p:cNvPr name="TextBox 8" id="8"/>
          <p:cNvSpPr txBox="true"/>
          <p:nvPr/>
        </p:nvSpPr>
        <p:spPr>
          <a:xfrm rot="0">
            <a:off x="8210279" y="9716822"/>
            <a:ext cx="1829341" cy="481330"/>
          </a:xfrm>
          <a:prstGeom prst="rect">
            <a:avLst/>
          </a:prstGeom>
        </p:spPr>
        <p:txBody>
          <a:bodyPr anchor="t" rtlCol="false" tIns="0" lIns="0" bIns="0" rIns="0">
            <a:spAutoFit/>
          </a:bodyPr>
          <a:lstStyle/>
          <a:p>
            <a:pPr algn="ctr">
              <a:lnSpc>
                <a:spcPts val="3919"/>
              </a:lnSpc>
            </a:pPr>
            <a:r>
              <a:rPr lang="en-US" sz="2800">
                <a:solidFill>
                  <a:srgbClr val="F9F9FA"/>
                </a:solidFill>
                <a:latin typeface="Code Pro"/>
              </a:rPr>
              <a:t>11</a:t>
            </a:r>
          </a:p>
        </p:txBody>
      </p:sp>
      <p:sp>
        <p:nvSpPr>
          <p:cNvPr name="TextBox 9" id="9"/>
          <p:cNvSpPr txBox="true"/>
          <p:nvPr/>
        </p:nvSpPr>
        <p:spPr>
          <a:xfrm rot="0">
            <a:off x="1028700" y="859205"/>
            <a:ext cx="6286896" cy="723305"/>
          </a:xfrm>
          <a:prstGeom prst="rect">
            <a:avLst/>
          </a:prstGeom>
        </p:spPr>
        <p:txBody>
          <a:bodyPr anchor="t" rtlCol="false" tIns="0" lIns="0" bIns="0" rIns="0">
            <a:spAutoFit/>
          </a:bodyPr>
          <a:lstStyle/>
          <a:p>
            <a:pPr>
              <a:lnSpc>
                <a:spcPts val="5759"/>
              </a:lnSpc>
            </a:pPr>
            <a:r>
              <a:rPr lang="en-US" sz="4800">
                <a:solidFill>
                  <a:srgbClr val="181C61"/>
                </a:solidFill>
                <a:latin typeface="Poppins Medium Bold"/>
              </a:rPr>
              <a:t>Conclusion</a:t>
            </a:r>
          </a:p>
        </p:txBody>
      </p:sp>
      <p:sp>
        <p:nvSpPr>
          <p:cNvPr name="AutoShape 10" id="10"/>
          <p:cNvSpPr/>
          <p:nvPr/>
        </p:nvSpPr>
        <p:spPr>
          <a:xfrm rot="5400000">
            <a:off x="7138987" y="-4834364"/>
            <a:ext cx="9525" cy="12839700"/>
          </a:xfrm>
          <a:prstGeom prst="rect">
            <a:avLst/>
          </a:prstGeom>
          <a:solidFill>
            <a:srgbClr val="141414"/>
          </a:solidFill>
        </p:spPr>
      </p:sp>
      <p:grpSp>
        <p:nvGrpSpPr>
          <p:cNvPr name="Group 11" id="11"/>
          <p:cNvGrpSpPr/>
          <p:nvPr/>
        </p:nvGrpSpPr>
        <p:grpSpPr>
          <a:xfrm rot="0">
            <a:off x="401566" y="0"/>
            <a:ext cx="142711" cy="10287000"/>
            <a:chOff x="0" y="0"/>
            <a:chExt cx="190282" cy="13716000"/>
          </a:xfrm>
        </p:grpSpPr>
        <p:sp>
          <p:nvSpPr>
            <p:cNvPr name="AutoShape 12" id="12"/>
            <p:cNvSpPr/>
            <p:nvPr/>
          </p:nvSpPr>
          <p:spPr>
            <a:xfrm rot="0">
              <a:off x="88791" y="0"/>
              <a:ext cx="12700" cy="13716000"/>
            </a:xfrm>
            <a:prstGeom prst="rect">
              <a:avLst/>
            </a:prstGeom>
            <a:solidFill>
              <a:srgbClr val="141414"/>
            </a:solidFill>
          </p:spPr>
        </p:sp>
        <p:sp>
          <p:nvSpPr>
            <p:cNvPr name="AutoShape 13" id="13"/>
            <p:cNvSpPr/>
            <p:nvPr/>
          </p:nvSpPr>
          <p:spPr>
            <a:xfrm rot="0">
              <a:off x="0" y="5820971"/>
              <a:ext cx="190282" cy="2074059"/>
            </a:xfrm>
            <a:prstGeom prst="rect">
              <a:avLst/>
            </a:prstGeom>
            <a:solidFill>
              <a:srgbClr val="004AAD"/>
            </a:solidFill>
          </p:spPr>
        </p:sp>
      </p:grpSp>
      <p:sp>
        <p:nvSpPr>
          <p:cNvPr name="TextBox 14" id="14"/>
          <p:cNvSpPr txBox="true"/>
          <p:nvPr/>
        </p:nvSpPr>
        <p:spPr>
          <a:xfrm rot="0">
            <a:off x="1133069" y="3701973"/>
            <a:ext cx="16517162" cy="3189605"/>
          </a:xfrm>
          <a:prstGeom prst="rect">
            <a:avLst/>
          </a:prstGeom>
        </p:spPr>
        <p:txBody>
          <a:bodyPr anchor="t" rtlCol="false" tIns="0" lIns="0" bIns="0" rIns="0">
            <a:spAutoFit/>
          </a:bodyPr>
          <a:lstStyle/>
          <a:p>
            <a:pPr algn="just">
              <a:lnSpc>
                <a:spcPts val="3220"/>
              </a:lnSpc>
            </a:pPr>
            <a:r>
              <a:rPr lang="en-US" sz="2300">
                <a:solidFill>
                  <a:srgbClr val="000000"/>
                </a:solidFill>
                <a:latin typeface="Open Sans"/>
              </a:rPr>
              <a:t>In this project, we have worked on a predictor, iRecSpot-CNN-1D to efficiently identify recombination spots employing a set of novel features in combination with a coherent feature selection approach. In total, seven hundred sixty features were generated by the three feature generation method. Our features As iRecSpot-CNN-1D trying to accomplish to identify recombination spots better than any other existing methods, it may play a significant role in genetics and cell biology. </a:t>
            </a:r>
          </a:p>
          <a:p>
            <a:pPr algn="just">
              <a:lnSpc>
                <a:spcPts val="3220"/>
              </a:lnSpc>
            </a:pPr>
          </a:p>
          <a:p>
            <a:pPr algn="just">
              <a:lnSpc>
                <a:spcPts val="3219"/>
              </a:lnSpc>
            </a:pPr>
            <a:r>
              <a:rPr lang="en-US" sz="2300">
                <a:solidFill>
                  <a:srgbClr val="000000"/>
                </a:solidFill>
                <a:latin typeface="Open Sans"/>
              </a:rPr>
              <a:t>Furthermore, the simplicity and the efficiency of the method is very promising as a bioinformatics approach to reveal the mechanism of recombination and genome variation. We are trying more optimization approaches to generate features.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blipFill>
          <a:blip r:embed="rId2"/>
          <a:srcRect l="0" t="0" r="0" b="0"/>
          <a:stretch>
            <a:fillRect/>
          </a:stretch>
        </a:blipFill>
      </p:bgPr>
    </p:bg>
    <p:spTree>
      <p:nvGrpSpPr>
        <p:cNvPr id="1" name=""/>
        <p:cNvGrpSpPr/>
        <p:nvPr/>
      </p:nvGrpSpPr>
      <p:grpSpPr>
        <a:xfrm>
          <a:off x="0" y="0"/>
          <a:ext cx="0" cy="0"/>
          <a:chOff x="0" y="0"/>
          <a:chExt cx="0" cy="0"/>
        </a:xfrm>
      </p:grpSpPr>
      <p:grpSp>
        <p:nvGrpSpPr>
          <p:cNvPr name="Group 2" id="2"/>
          <p:cNvGrpSpPr/>
          <p:nvPr/>
        </p:nvGrpSpPr>
        <p:grpSpPr>
          <a:xfrm rot="0">
            <a:off x="4340786" y="9941080"/>
            <a:ext cx="9511178" cy="214890"/>
            <a:chOff x="0" y="0"/>
            <a:chExt cx="25294954" cy="571500"/>
          </a:xfrm>
        </p:grpSpPr>
        <p:sp>
          <p:nvSpPr>
            <p:cNvPr name="Freeform 3" id="3"/>
            <p:cNvSpPr/>
            <p:nvPr/>
          </p:nvSpPr>
          <p:spPr>
            <a:xfrm>
              <a:off x="0" y="255270"/>
              <a:ext cx="25294954" cy="69850"/>
            </a:xfrm>
            <a:custGeom>
              <a:avLst/>
              <a:gdLst/>
              <a:ahLst/>
              <a:cxnLst/>
              <a:rect r="r" b="b" t="t" l="l"/>
              <a:pathLst>
                <a:path h="69850" w="25294954">
                  <a:moveTo>
                    <a:pt x="25004123" y="0"/>
                  </a:moveTo>
                  <a:lnTo>
                    <a:pt x="0" y="0"/>
                  </a:lnTo>
                  <a:lnTo>
                    <a:pt x="0" y="69850"/>
                  </a:lnTo>
                  <a:lnTo>
                    <a:pt x="25294954" y="69850"/>
                  </a:lnTo>
                  <a:lnTo>
                    <a:pt x="25294954" y="0"/>
                  </a:lnTo>
                  <a:close/>
                </a:path>
              </a:pathLst>
            </a:custGeom>
            <a:solidFill>
              <a:srgbClr val="2C3E77"/>
            </a:solidFill>
          </p:spPr>
        </p:sp>
      </p:grpSp>
      <p:grpSp>
        <p:nvGrpSpPr>
          <p:cNvPr name="Group 4" id="4"/>
          <p:cNvGrpSpPr/>
          <p:nvPr/>
        </p:nvGrpSpPr>
        <p:grpSpPr>
          <a:xfrm rot="0">
            <a:off x="8887754" y="9786431"/>
            <a:ext cx="465796" cy="465796"/>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AAD"/>
            </a:solidFill>
          </p:spPr>
        </p:sp>
      </p:grpSp>
      <p:sp>
        <p:nvSpPr>
          <p:cNvPr name="TextBox 6" id="6"/>
          <p:cNvSpPr txBox="true"/>
          <p:nvPr/>
        </p:nvSpPr>
        <p:spPr>
          <a:xfrm rot="0">
            <a:off x="1028700" y="859205"/>
            <a:ext cx="6286896" cy="723305"/>
          </a:xfrm>
          <a:prstGeom prst="rect">
            <a:avLst/>
          </a:prstGeom>
        </p:spPr>
        <p:txBody>
          <a:bodyPr anchor="t" rtlCol="false" tIns="0" lIns="0" bIns="0" rIns="0">
            <a:spAutoFit/>
          </a:bodyPr>
          <a:lstStyle/>
          <a:p>
            <a:pPr>
              <a:lnSpc>
                <a:spcPts val="5759"/>
              </a:lnSpc>
            </a:pPr>
            <a:r>
              <a:rPr lang="en-US" sz="4800">
                <a:solidFill>
                  <a:srgbClr val="181C61"/>
                </a:solidFill>
                <a:latin typeface="Poppins Medium Bold"/>
              </a:rPr>
              <a:t>Q&amp;A </a:t>
            </a:r>
          </a:p>
        </p:txBody>
      </p:sp>
      <p:sp>
        <p:nvSpPr>
          <p:cNvPr name="AutoShape 7" id="7"/>
          <p:cNvSpPr/>
          <p:nvPr/>
        </p:nvSpPr>
        <p:spPr>
          <a:xfrm rot="5400000">
            <a:off x="7138987" y="-4834364"/>
            <a:ext cx="9525" cy="12839700"/>
          </a:xfrm>
          <a:prstGeom prst="rect">
            <a:avLst/>
          </a:prstGeom>
          <a:solidFill>
            <a:srgbClr val="141414"/>
          </a:solidFill>
        </p:spPr>
      </p:sp>
      <p:grpSp>
        <p:nvGrpSpPr>
          <p:cNvPr name="Group 8" id="8"/>
          <p:cNvGrpSpPr/>
          <p:nvPr/>
        </p:nvGrpSpPr>
        <p:grpSpPr>
          <a:xfrm rot="0">
            <a:off x="401566" y="0"/>
            <a:ext cx="142711" cy="10287000"/>
            <a:chOff x="0" y="0"/>
            <a:chExt cx="190282" cy="13716000"/>
          </a:xfrm>
        </p:grpSpPr>
        <p:sp>
          <p:nvSpPr>
            <p:cNvPr name="AutoShape 9" id="9"/>
            <p:cNvSpPr/>
            <p:nvPr/>
          </p:nvSpPr>
          <p:spPr>
            <a:xfrm rot="0">
              <a:off x="88791" y="0"/>
              <a:ext cx="12700" cy="13716000"/>
            </a:xfrm>
            <a:prstGeom prst="rect">
              <a:avLst/>
            </a:prstGeom>
            <a:solidFill>
              <a:srgbClr val="141414"/>
            </a:solidFill>
          </p:spPr>
        </p:sp>
        <p:sp>
          <p:nvSpPr>
            <p:cNvPr name="AutoShape 10" id="10"/>
            <p:cNvSpPr/>
            <p:nvPr/>
          </p:nvSpPr>
          <p:spPr>
            <a:xfrm rot="0">
              <a:off x="0" y="5820971"/>
              <a:ext cx="190282" cy="2074059"/>
            </a:xfrm>
            <a:prstGeom prst="rect">
              <a:avLst/>
            </a:prstGeom>
            <a:solidFill>
              <a:srgbClr val="004AAD"/>
            </a:solidFill>
          </p:spPr>
        </p:sp>
      </p:grpSp>
      <p:sp>
        <p:nvSpPr>
          <p:cNvPr name="TextBox 11" id="11"/>
          <p:cNvSpPr txBox="true"/>
          <p:nvPr/>
        </p:nvSpPr>
        <p:spPr>
          <a:xfrm rot="0">
            <a:off x="981075" y="9947962"/>
            <a:ext cx="1884404" cy="208008"/>
          </a:xfrm>
          <a:prstGeom prst="rect">
            <a:avLst/>
          </a:prstGeom>
        </p:spPr>
        <p:txBody>
          <a:bodyPr anchor="t" rtlCol="false" tIns="0" lIns="0" bIns="0" rIns="0">
            <a:spAutoFit/>
          </a:bodyPr>
          <a:lstStyle/>
          <a:p>
            <a:pPr algn="r">
              <a:lnSpc>
                <a:spcPts val="1680"/>
              </a:lnSpc>
            </a:pPr>
            <a:r>
              <a:rPr lang="en-US" sz="1400" spc="98">
                <a:solidFill>
                  <a:srgbClr val="000000"/>
                </a:solidFill>
                <a:latin typeface="Poppins Light"/>
              </a:rPr>
              <a:t>black_crow</a:t>
            </a:r>
          </a:p>
        </p:txBody>
      </p:sp>
      <p:sp>
        <p:nvSpPr>
          <p:cNvPr name="TextBox 12" id="12"/>
          <p:cNvSpPr txBox="true"/>
          <p:nvPr/>
        </p:nvSpPr>
        <p:spPr>
          <a:xfrm rot="0">
            <a:off x="14849413" y="9947962"/>
            <a:ext cx="4724524" cy="208008"/>
          </a:xfrm>
          <a:prstGeom prst="rect">
            <a:avLst/>
          </a:prstGeom>
        </p:spPr>
        <p:txBody>
          <a:bodyPr anchor="t" rtlCol="false" tIns="0" lIns="0" bIns="0" rIns="0">
            <a:spAutoFit/>
          </a:bodyPr>
          <a:lstStyle/>
          <a:p>
            <a:pPr>
              <a:lnSpc>
                <a:spcPts val="1680"/>
              </a:lnSpc>
            </a:pPr>
            <a:r>
              <a:rPr lang="en-US" sz="1400" spc="98">
                <a:solidFill>
                  <a:srgbClr val="000000"/>
                </a:solidFill>
                <a:latin typeface="Poppins Light"/>
              </a:rPr>
              <a:t>DEPARTMENT OF CSE, UIU </a:t>
            </a:r>
          </a:p>
        </p:txBody>
      </p:sp>
      <p:sp>
        <p:nvSpPr>
          <p:cNvPr name="TextBox 13" id="13"/>
          <p:cNvSpPr txBox="true"/>
          <p:nvPr/>
        </p:nvSpPr>
        <p:spPr>
          <a:xfrm rot="0">
            <a:off x="8210279" y="9716822"/>
            <a:ext cx="1829341" cy="481330"/>
          </a:xfrm>
          <a:prstGeom prst="rect">
            <a:avLst/>
          </a:prstGeom>
        </p:spPr>
        <p:txBody>
          <a:bodyPr anchor="t" rtlCol="false" tIns="0" lIns="0" bIns="0" rIns="0">
            <a:spAutoFit/>
          </a:bodyPr>
          <a:lstStyle/>
          <a:p>
            <a:pPr algn="ctr">
              <a:lnSpc>
                <a:spcPts val="3919"/>
              </a:lnSpc>
            </a:pPr>
            <a:r>
              <a:rPr lang="en-US" sz="2800">
                <a:solidFill>
                  <a:srgbClr val="F9F9FA"/>
                </a:solidFill>
                <a:latin typeface="Code Pro"/>
              </a:rPr>
              <a:t>12</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blipFill>
          <a:blip r:embed="rId2"/>
          <a:srcRect l="0" t="0" r="0" b="0"/>
          <a:stretch>
            <a:fillRect/>
          </a:stretch>
        </a:blipFill>
      </p:bgPr>
    </p:bg>
    <p:spTree>
      <p:nvGrpSpPr>
        <p:cNvPr id="1" name=""/>
        <p:cNvGrpSpPr/>
        <p:nvPr/>
      </p:nvGrpSpPr>
      <p:grpSpPr>
        <a:xfrm>
          <a:off x="0" y="0"/>
          <a:ext cx="0" cy="0"/>
          <a:chOff x="0" y="0"/>
          <a:chExt cx="0" cy="0"/>
        </a:xfrm>
      </p:grpSpPr>
      <p:grpSp>
        <p:nvGrpSpPr>
          <p:cNvPr name="Group 2" id="2"/>
          <p:cNvGrpSpPr/>
          <p:nvPr/>
        </p:nvGrpSpPr>
        <p:grpSpPr>
          <a:xfrm rot="0">
            <a:off x="4340786" y="9941080"/>
            <a:ext cx="9511178" cy="214890"/>
            <a:chOff x="0" y="0"/>
            <a:chExt cx="25294954" cy="571500"/>
          </a:xfrm>
        </p:grpSpPr>
        <p:sp>
          <p:nvSpPr>
            <p:cNvPr name="Freeform 3" id="3"/>
            <p:cNvSpPr/>
            <p:nvPr/>
          </p:nvSpPr>
          <p:spPr>
            <a:xfrm>
              <a:off x="0" y="255270"/>
              <a:ext cx="25294954" cy="69850"/>
            </a:xfrm>
            <a:custGeom>
              <a:avLst/>
              <a:gdLst/>
              <a:ahLst/>
              <a:cxnLst/>
              <a:rect r="r" b="b" t="t" l="l"/>
              <a:pathLst>
                <a:path h="69850" w="25294954">
                  <a:moveTo>
                    <a:pt x="25004123" y="0"/>
                  </a:moveTo>
                  <a:lnTo>
                    <a:pt x="0" y="0"/>
                  </a:lnTo>
                  <a:lnTo>
                    <a:pt x="0" y="69850"/>
                  </a:lnTo>
                  <a:lnTo>
                    <a:pt x="25294954" y="69850"/>
                  </a:lnTo>
                  <a:lnTo>
                    <a:pt x="25294954" y="0"/>
                  </a:lnTo>
                  <a:close/>
                </a:path>
              </a:pathLst>
            </a:custGeom>
            <a:solidFill>
              <a:srgbClr val="2C3E77"/>
            </a:solidFill>
          </p:spPr>
        </p:sp>
      </p:grpSp>
      <p:grpSp>
        <p:nvGrpSpPr>
          <p:cNvPr name="Group 4" id="4"/>
          <p:cNvGrpSpPr/>
          <p:nvPr/>
        </p:nvGrpSpPr>
        <p:grpSpPr>
          <a:xfrm rot="0">
            <a:off x="8887754" y="9786431"/>
            <a:ext cx="465796" cy="465796"/>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AAD"/>
            </a:solidFill>
          </p:spPr>
        </p:sp>
      </p:grpSp>
      <p:sp>
        <p:nvSpPr>
          <p:cNvPr name="TextBox 6" id="6"/>
          <p:cNvSpPr txBox="true"/>
          <p:nvPr/>
        </p:nvSpPr>
        <p:spPr>
          <a:xfrm rot="0">
            <a:off x="981075" y="9947962"/>
            <a:ext cx="1884404" cy="208008"/>
          </a:xfrm>
          <a:prstGeom prst="rect">
            <a:avLst/>
          </a:prstGeom>
        </p:spPr>
        <p:txBody>
          <a:bodyPr anchor="t" rtlCol="false" tIns="0" lIns="0" bIns="0" rIns="0">
            <a:spAutoFit/>
          </a:bodyPr>
          <a:lstStyle/>
          <a:p>
            <a:pPr algn="r">
              <a:lnSpc>
                <a:spcPts val="1680"/>
              </a:lnSpc>
            </a:pPr>
            <a:r>
              <a:rPr lang="en-US" sz="1400" spc="98">
                <a:solidFill>
                  <a:srgbClr val="000000"/>
                </a:solidFill>
                <a:latin typeface="Poppins Light"/>
              </a:rPr>
              <a:t>black_crow</a:t>
            </a:r>
          </a:p>
        </p:txBody>
      </p:sp>
      <p:sp>
        <p:nvSpPr>
          <p:cNvPr name="TextBox 7" id="7"/>
          <p:cNvSpPr txBox="true"/>
          <p:nvPr/>
        </p:nvSpPr>
        <p:spPr>
          <a:xfrm rot="0">
            <a:off x="14849413" y="9947962"/>
            <a:ext cx="4724524" cy="208008"/>
          </a:xfrm>
          <a:prstGeom prst="rect">
            <a:avLst/>
          </a:prstGeom>
        </p:spPr>
        <p:txBody>
          <a:bodyPr anchor="t" rtlCol="false" tIns="0" lIns="0" bIns="0" rIns="0">
            <a:spAutoFit/>
          </a:bodyPr>
          <a:lstStyle/>
          <a:p>
            <a:pPr>
              <a:lnSpc>
                <a:spcPts val="1680"/>
              </a:lnSpc>
            </a:pPr>
            <a:r>
              <a:rPr lang="en-US" sz="1400" spc="98">
                <a:solidFill>
                  <a:srgbClr val="000000"/>
                </a:solidFill>
                <a:latin typeface="Poppins Light"/>
              </a:rPr>
              <a:t>DEPARTMENT OF CSE, UIU </a:t>
            </a:r>
          </a:p>
        </p:txBody>
      </p:sp>
      <p:sp>
        <p:nvSpPr>
          <p:cNvPr name="TextBox 8" id="8"/>
          <p:cNvSpPr txBox="true"/>
          <p:nvPr/>
        </p:nvSpPr>
        <p:spPr>
          <a:xfrm rot="0">
            <a:off x="8210279" y="9716822"/>
            <a:ext cx="1829341" cy="481330"/>
          </a:xfrm>
          <a:prstGeom prst="rect">
            <a:avLst/>
          </a:prstGeom>
        </p:spPr>
        <p:txBody>
          <a:bodyPr anchor="t" rtlCol="false" tIns="0" lIns="0" bIns="0" rIns="0">
            <a:spAutoFit/>
          </a:bodyPr>
          <a:lstStyle/>
          <a:p>
            <a:pPr algn="ctr">
              <a:lnSpc>
                <a:spcPts val="3919"/>
              </a:lnSpc>
            </a:pPr>
            <a:r>
              <a:rPr lang="en-US" sz="2800">
                <a:solidFill>
                  <a:srgbClr val="F9F9FA"/>
                </a:solidFill>
                <a:latin typeface="Code Pro"/>
              </a:rPr>
              <a:t>13</a:t>
            </a:r>
          </a:p>
        </p:txBody>
      </p:sp>
      <p:sp>
        <p:nvSpPr>
          <p:cNvPr name="TextBox 9" id="9"/>
          <p:cNvSpPr txBox="true"/>
          <p:nvPr/>
        </p:nvSpPr>
        <p:spPr>
          <a:xfrm rot="0">
            <a:off x="3012467" y="2760624"/>
            <a:ext cx="12263065" cy="3349230"/>
          </a:xfrm>
          <a:prstGeom prst="rect">
            <a:avLst/>
          </a:prstGeom>
        </p:spPr>
        <p:txBody>
          <a:bodyPr anchor="t" rtlCol="false" tIns="0" lIns="0" bIns="0" rIns="0">
            <a:spAutoFit/>
          </a:bodyPr>
          <a:lstStyle/>
          <a:p>
            <a:pPr algn="ctr">
              <a:lnSpc>
                <a:spcPts val="26923"/>
              </a:lnSpc>
            </a:pPr>
            <a:r>
              <a:rPr lang="en-US" sz="19230">
                <a:solidFill>
                  <a:srgbClr val="2C3E77"/>
                </a:solidFill>
                <a:latin typeface="Ubuntu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blipFill>
          <a:blip r:embed="rId2"/>
          <a:srcRect l="0" t="0" r="0" b="0"/>
          <a:stretch>
            <a:fillRect/>
          </a:stretch>
        </a:blipFill>
      </p:bgPr>
    </p:bg>
    <p:spTree>
      <p:nvGrpSpPr>
        <p:cNvPr id="1" name=""/>
        <p:cNvGrpSpPr/>
        <p:nvPr/>
      </p:nvGrpSpPr>
      <p:grpSpPr>
        <a:xfrm>
          <a:off x="0" y="0"/>
          <a:ext cx="0" cy="0"/>
          <a:chOff x="0" y="0"/>
          <a:chExt cx="0" cy="0"/>
        </a:xfrm>
      </p:grpSpPr>
      <p:grpSp>
        <p:nvGrpSpPr>
          <p:cNvPr name="Group 2" id="2"/>
          <p:cNvGrpSpPr/>
          <p:nvPr/>
        </p:nvGrpSpPr>
        <p:grpSpPr>
          <a:xfrm rot="0">
            <a:off x="4340786" y="9941080"/>
            <a:ext cx="9511178" cy="214890"/>
            <a:chOff x="0" y="0"/>
            <a:chExt cx="25294954" cy="571500"/>
          </a:xfrm>
        </p:grpSpPr>
        <p:sp>
          <p:nvSpPr>
            <p:cNvPr name="Freeform 3" id="3"/>
            <p:cNvSpPr/>
            <p:nvPr/>
          </p:nvSpPr>
          <p:spPr>
            <a:xfrm>
              <a:off x="0" y="255270"/>
              <a:ext cx="25294954" cy="69850"/>
            </a:xfrm>
            <a:custGeom>
              <a:avLst/>
              <a:gdLst/>
              <a:ahLst/>
              <a:cxnLst/>
              <a:rect r="r" b="b" t="t" l="l"/>
              <a:pathLst>
                <a:path h="69850" w="25294954">
                  <a:moveTo>
                    <a:pt x="25004123" y="0"/>
                  </a:moveTo>
                  <a:lnTo>
                    <a:pt x="0" y="0"/>
                  </a:lnTo>
                  <a:lnTo>
                    <a:pt x="0" y="69850"/>
                  </a:lnTo>
                  <a:lnTo>
                    <a:pt x="25294954" y="69850"/>
                  </a:lnTo>
                  <a:lnTo>
                    <a:pt x="25294954" y="0"/>
                  </a:lnTo>
                  <a:close/>
                </a:path>
              </a:pathLst>
            </a:custGeom>
            <a:solidFill>
              <a:srgbClr val="2C3E77"/>
            </a:solidFill>
          </p:spPr>
        </p:sp>
      </p:grpSp>
      <p:grpSp>
        <p:nvGrpSpPr>
          <p:cNvPr name="Group 4" id="4"/>
          <p:cNvGrpSpPr/>
          <p:nvPr/>
        </p:nvGrpSpPr>
        <p:grpSpPr>
          <a:xfrm rot="0">
            <a:off x="8887754" y="9786431"/>
            <a:ext cx="465796" cy="465796"/>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AAD"/>
            </a:solidFill>
          </p:spPr>
        </p:sp>
      </p:grpSp>
      <p:grpSp>
        <p:nvGrpSpPr>
          <p:cNvPr name="Group 6" id="6"/>
          <p:cNvGrpSpPr/>
          <p:nvPr/>
        </p:nvGrpSpPr>
        <p:grpSpPr>
          <a:xfrm rot="0">
            <a:off x="401566" y="0"/>
            <a:ext cx="142711" cy="10287000"/>
            <a:chOff x="0" y="0"/>
            <a:chExt cx="190282" cy="13716000"/>
          </a:xfrm>
        </p:grpSpPr>
        <p:sp>
          <p:nvSpPr>
            <p:cNvPr name="AutoShape 7" id="7"/>
            <p:cNvSpPr/>
            <p:nvPr/>
          </p:nvSpPr>
          <p:spPr>
            <a:xfrm rot="0">
              <a:off x="88791" y="0"/>
              <a:ext cx="12700" cy="13716000"/>
            </a:xfrm>
            <a:prstGeom prst="rect">
              <a:avLst/>
            </a:prstGeom>
            <a:solidFill>
              <a:srgbClr val="141414"/>
            </a:solidFill>
          </p:spPr>
        </p:sp>
        <p:sp>
          <p:nvSpPr>
            <p:cNvPr name="AutoShape 8" id="8"/>
            <p:cNvSpPr/>
            <p:nvPr/>
          </p:nvSpPr>
          <p:spPr>
            <a:xfrm rot="0">
              <a:off x="0" y="5820971"/>
              <a:ext cx="190282" cy="2074059"/>
            </a:xfrm>
            <a:prstGeom prst="rect">
              <a:avLst/>
            </a:prstGeom>
            <a:solidFill>
              <a:srgbClr val="004AAD"/>
            </a:solidFill>
          </p:spPr>
        </p:sp>
      </p:grpSp>
      <p:pic>
        <p:nvPicPr>
          <p:cNvPr name="Picture 9" id="9"/>
          <p:cNvPicPr>
            <a:picLocks noChangeAspect="true"/>
          </p:cNvPicPr>
          <p:nvPr/>
        </p:nvPicPr>
        <p:blipFill>
          <a:blip r:embed="rId3"/>
          <a:srcRect l="0" t="0" r="0" b="0"/>
          <a:stretch>
            <a:fillRect/>
          </a:stretch>
        </p:blipFill>
        <p:spPr>
          <a:xfrm flipH="false" flipV="false" rot="0">
            <a:off x="8638943" y="2025155"/>
            <a:ext cx="11301259" cy="6060300"/>
          </a:xfrm>
          <a:prstGeom prst="rect">
            <a:avLst/>
          </a:prstGeom>
        </p:spPr>
      </p:pic>
      <p:grpSp>
        <p:nvGrpSpPr>
          <p:cNvPr name="Group 10" id="10"/>
          <p:cNvGrpSpPr/>
          <p:nvPr/>
        </p:nvGrpSpPr>
        <p:grpSpPr>
          <a:xfrm rot="0">
            <a:off x="14657129" y="3143525"/>
            <a:ext cx="3870537" cy="313304"/>
            <a:chOff x="0" y="0"/>
            <a:chExt cx="5160716" cy="417739"/>
          </a:xfrm>
        </p:grpSpPr>
        <p:grpSp>
          <p:nvGrpSpPr>
            <p:cNvPr name="Group 11" id="11"/>
            <p:cNvGrpSpPr/>
            <p:nvPr/>
          </p:nvGrpSpPr>
          <p:grpSpPr>
            <a:xfrm rot="0">
              <a:off x="0" y="0"/>
              <a:ext cx="2627113" cy="417739"/>
              <a:chOff x="0" y="0"/>
              <a:chExt cx="3594100" cy="571500"/>
            </a:xfrm>
          </p:grpSpPr>
          <p:sp>
            <p:nvSpPr>
              <p:cNvPr name="Freeform 12" id="12"/>
              <p:cNvSpPr/>
              <p:nvPr/>
            </p:nvSpPr>
            <p:spPr>
              <a:xfrm>
                <a:off x="0" y="255270"/>
                <a:ext cx="3594100" cy="69850"/>
              </a:xfrm>
              <a:custGeom>
                <a:avLst/>
                <a:gdLst/>
                <a:ahLst/>
                <a:cxnLst/>
                <a:rect r="r" b="b" t="t" l="l"/>
                <a:pathLst>
                  <a:path h="69850" w="3594100">
                    <a:moveTo>
                      <a:pt x="3303270" y="0"/>
                    </a:moveTo>
                    <a:lnTo>
                      <a:pt x="0" y="0"/>
                    </a:lnTo>
                    <a:lnTo>
                      <a:pt x="0" y="69850"/>
                    </a:lnTo>
                    <a:lnTo>
                      <a:pt x="3594100" y="69850"/>
                    </a:lnTo>
                    <a:lnTo>
                      <a:pt x="3594100" y="0"/>
                    </a:lnTo>
                    <a:close/>
                  </a:path>
                </a:pathLst>
              </a:custGeom>
              <a:solidFill>
                <a:srgbClr val="DD211D"/>
              </a:solidFill>
            </p:spPr>
          </p:sp>
        </p:grpSp>
        <p:grpSp>
          <p:nvGrpSpPr>
            <p:cNvPr name="Group 13" id="13"/>
            <p:cNvGrpSpPr/>
            <p:nvPr/>
          </p:nvGrpSpPr>
          <p:grpSpPr>
            <a:xfrm rot="0">
              <a:off x="2533603" y="0"/>
              <a:ext cx="2627113" cy="417739"/>
              <a:chOff x="0" y="0"/>
              <a:chExt cx="3594100" cy="571500"/>
            </a:xfrm>
          </p:grpSpPr>
          <p:sp>
            <p:nvSpPr>
              <p:cNvPr name="Freeform 14" id="14"/>
              <p:cNvSpPr/>
              <p:nvPr/>
            </p:nvSpPr>
            <p:spPr>
              <a:xfrm>
                <a:off x="0" y="255270"/>
                <a:ext cx="3594100" cy="69850"/>
              </a:xfrm>
              <a:custGeom>
                <a:avLst/>
                <a:gdLst/>
                <a:ahLst/>
                <a:cxnLst/>
                <a:rect r="r" b="b" t="t" l="l"/>
                <a:pathLst>
                  <a:path h="69850" w="3594100">
                    <a:moveTo>
                      <a:pt x="3303270" y="0"/>
                    </a:moveTo>
                    <a:lnTo>
                      <a:pt x="0" y="0"/>
                    </a:lnTo>
                    <a:lnTo>
                      <a:pt x="0" y="69850"/>
                    </a:lnTo>
                    <a:lnTo>
                      <a:pt x="3594100" y="69850"/>
                    </a:lnTo>
                    <a:lnTo>
                      <a:pt x="3594100" y="0"/>
                    </a:lnTo>
                    <a:close/>
                  </a:path>
                </a:pathLst>
              </a:custGeom>
              <a:solidFill>
                <a:srgbClr val="DD211D"/>
              </a:solidFill>
            </p:spPr>
          </p:sp>
        </p:grpSp>
      </p:grpSp>
      <p:sp>
        <p:nvSpPr>
          <p:cNvPr name="TextBox 15" id="15"/>
          <p:cNvSpPr txBox="true"/>
          <p:nvPr/>
        </p:nvSpPr>
        <p:spPr>
          <a:xfrm rot="0">
            <a:off x="1028700" y="856228"/>
            <a:ext cx="6286896" cy="729258"/>
          </a:xfrm>
          <a:prstGeom prst="rect">
            <a:avLst/>
          </a:prstGeom>
        </p:spPr>
        <p:txBody>
          <a:bodyPr anchor="t" rtlCol="false" tIns="0" lIns="0" bIns="0" rIns="0">
            <a:spAutoFit/>
          </a:bodyPr>
          <a:lstStyle/>
          <a:p>
            <a:pPr>
              <a:lnSpc>
                <a:spcPts val="5759"/>
              </a:lnSpc>
            </a:pPr>
            <a:r>
              <a:rPr lang="en-US" sz="4800">
                <a:solidFill>
                  <a:srgbClr val="181C61"/>
                </a:solidFill>
                <a:latin typeface="Poppins Medium Bold"/>
              </a:rPr>
              <a:t>Introduction</a:t>
            </a:r>
          </a:p>
        </p:txBody>
      </p:sp>
      <p:sp>
        <p:nvSpPr>
          <p:cNvPr name="AutoShape 16" id="16"/>
          <p:cNvSpPr/>
          <p:nvPr/>
        </p:nvSpPr>
        <p:spPr>
          <a:xfrm rot="5400000">
            <a:off x="7138987" y="-4834364"/>
            <a:ext cx="9525" cy="12839700"/>
          </a:xfrm>
          <a:prstGeom prst="rect">
            <a:avLst/>
          </a:prstGeom>
          <a:solidFill>
            <a:srgbClr val="141414"/>
          </a:solidFill>
        </p:spPr>
      </p:sp>
      <p:sp>
        <p:nvSpPr>
          <p:cNvPr name="TextBox 17" id="17"/>
          <p:cNvSpPr txBox="true"/>
          <p:nvPr/>
        </p:nvSpPr>
        <p:spPr>
          <a:xfrm rot="0">
            <a:off x="981075" y="9947962"/>
            <a:ext cx="1884404" cy="208008"/>
          </a:xfrm>
          <a:prstGeom prst="rect">
            <a:avLst/>
          </a:prstGeom>
        </p:spPr>
        <p:txBody>
          <a:bodyPr anchor="t" rtlCol="false" tIns="0" lIns="0" bIns="0" rIns="0">
            <a:spAutoFit/>
          </a:bodyPr>
          <a:lstStyle/>
          <a:p>
            <a:pPr algn="r">
              <a:lnSpc>
                <a:spcPts val="1680"/>
              </a:lnSpc>
            </a:pPr>
            <a:r>
              <a:rPr lang="en-US" sz="1400" spc="98">
                <a:solidFill>
                  <a:srgbClr val="000000"/>
                </a:solidFill>
                <a:latin typeface="Poppins Light"/>
              </a:rPr>
              <a:t>black_crow</a:t>
            </a:r>
          </a:p>
        </p:txBody>
      </p:sp>
      <p:sp>
        <p:nvSpPr>
          <p:cNvPr name="TextBox 18" id="18"/>
          <p:cNvSpPr txBox="true"/>
          <p:nvPr/>
        </p:nvSpPr>
        <p:spPr>
          <a:xfrm rot="0">
            <a:off x="14849413" y="9947962"/>
            <a:ext cx="4724524" cy="208008"/>
          </a:xfrm>
          <a:prstGeom prst="rect">
            <a:avLst/>
          </a:prstGeom>
        </p:spPr>
        <p:txBody>
          <a:bodyPr anchor="t" rtlCol="false" tIns="0" lIns="0" bIns="0" rIns="0">
            <a:spAutoFit/>
          </a:bodyPr>
          <a:lstStyle/>
          <a:p>
            <a:pPr>
              <a:lnSpc>
                <a:spcPts val="1680"/>
              </a:lnSpc>
            </a:pPr>
            <a:r>
              <a:rPr lang="en-US" sz="1400" spc="98">
                <a:solidFill>
                  <a:srgbClr val="000000"/>
                </a:solidFill>
                <a:latin typeface="Poppins Light"/>
              </a:rPr>
              <a:t>DEPARTMENT OF CSE, UIU </a:t>
            </a:r>
          </a:p>
        </p:txBody>
      </p:sp>
      <p:sp>
        <p:nvSpPr>
          <p:cNvPr name="TextBox 19" id="19"/>
          <p:cNvSpPr txBox="true"/>
          <p:nvPr/>
        </p:nvSpPr>
        <p:spPr>
          <a:xfrm rot="0">
            <a:off x="9019498" y="9760542"/>
            <a:ext cx="174278" cy="481330"/>
          </a:xfrm>
          <a:prstGeom prst="rect">
            <a:avLst/>
          </a:prstGeom>
        </p:spPr>
        <p:txBody>
          <a:bodyPr anchor="t" rtlCol="false" tIns="0" lIns="0" bIns="0" rIns="0">
            <a:spAutoFit/>
          </a:bodyPr>
          <a:lstStyle/>
          <a:p>
            <a:pPr algn="ctr">
              <a:lnSpc>
                <a:spcPts val="3919"/>
              </a:lnSpc>
            </a:pPr>
            <a:r>
              <a:rPr lang="en-US" sz="2800">
                <a:solidFill>
                  <a:srgbClr val="F9F9FA"/>
                </a:solidFill>
                <a:latin typeface="Code Pro"/>
              </a:rPr>
              <a:t>1</a:t>
            </a:r>
          </a:p>
        </p:txBody>
      </p:sp>
      <p:sp>
        <p:nvSpPr>
          <p:cNvPr name="TextBox 20" id="20"/>
          <p:cNvSpPr txBox="true"/>
          <p:nvPr/>
        </p:nvSpPr>
        <p:spPr>
          <a:xfrm rot="0">
            <a:off x="1028700" y="4705350"/>
            <a:ext cx="7238891" cy="3427730"/>
          </a:xfrm>
          <a:prstGeom prst="rect">
            <a:avLst/>
          </a:prstGeom>
        </p:spPr>
        <p:txBody>
          <a:bodyPr anchor="t" rtlCol="false" tIns="0" lIns="0" bIns="0" rIns="0">
            <a:spAutoFit/>
          </a:bodyPr>
          <a:lstStyle/>
          <a:p>
            <a:pPr algn="just">
              <a:lnSpc>
                <a:spcPts val="3220"/>
              </a:lnSpc>
            </a:pPr>
            <a:r>
              <a:rPr lang="en-US" sz="2300" u="none">
                <a:solidFill>
                  <a:srgbClr val="004AAD"/>
                </a:solidFill>
                <a:latin typeface="Open Sans Bold"/>
              </a:rPr>
              <a:t>Importance of recombination:</a:t>
            </a:r>
          </a:p>
          <a:p>
            <a:pPr algn="just">
              <a:lnSpc>
                <a:spcPts val="1120"/>
              </a:lnSpc>
            </a:pPr>
          </a:p>
          <a:p>
            <a:pPr algn="just" marL="496571" indent="-248285" lvl="1">
              <a:lnSpc>
                <a:spcPts val="3220"/>
              </a:lnSpc>
              <a:spcBef>
                <a:spcPct val="0"/>
              </a:spcBef>
              <a:buFont typeface="Arial"/>
              <a:buChar char="•"/>
            </a:pPr>
            <a:r>
              <a:rPr lang="en-US" sz="2300" u="none">
                <a:solidFill>
                  <a:srgbClr val="000000"/>
                </a:solidFill>
                <a:latin typeface="Open Sans"/>
              </a:rPr>
              <a:t>Recombination provides knowledge about DNA sequence variation and patterns along human chromosomes and this may help to map the position of alleles that cause various diseases.</a:t>
            </a:r>
          </a:p>
          <a:p>
            <a:pPr algn="just">
              <a:lnSpc>
                <a:spcPts val="839"/>
              </a:lnSpc>
              <a:spcBef>
                <a:spcPct val="0"/>
              </a:spcBef>
            </a:pPr>
          </a:p>
          <a:p>
            <a:pPr algn="just" marL="496570" indent="-248285" lvl="1">
              <a:lnSpc>
                <a:spcPts val="3219"/>
              </a:lnSpc>
              <a:spcBef>
                <a:spcPct val="0"/>
              </a:spcBef>
              <a:buFont typeface="Arial"/>
              <a:buChar char="•"/>
            </a:pPr>
            <a:r>
              <a:rPr lang="en-US" sz="2300" u="none">
                <a:solidFill>
                  <a:srgbClr val="000000"/>
                </a:solidFill>
                <a:latin typeface="Open Sans"/>
              </a:rPr>
              <a:t>Recombination hotspot gives useful insights into the basic function of inheritance and the study of genetic diversity.</a:t>
            </a:r>
          </a:p>
        </p:txBody>
      </p:sp>
      <p:sp>
        <p:nvSpPr>
          <p:cNvPr name="TextBox 21" id="21"/>
          <p:cNvSpPr txBox="true"/>
          <p:nvPr/>
        </p:nvSpPr>
        <p:spPr>
          <a:xfrm rot="0">
            <a:off x="1028700" y="2462612"/>
            <a:ext cx="7238891" cy="1722755"/>
          </a:xfrm>
          <a:prstGeom prst="rect">
            <a:avLst/>
          </a:prstGeom>
        </p:spPr>
        <p:txBody>
          <a:bodyPr anchor="t" rtlCol="false" tIns="0" lIns="0" bIns="0" rIns="0">
            <a:spAutoFit/>
          </a:bodyPr>
          <a:lstStyle/>
          <a:p>
            <a:pPr algn="just">
              <a:lnSpc>
                <a:spcPts val="3220"/>
              </a:lnSpc>
            </a:pPr>
            <a:r>
              <a:rPr lang="en-US" sz="2300">
                <a:solidFill>
                  <a:srgbClr val="004AAD"/>
                </a:solidFill>
                <a:latin typeface="Open Sans Bold"/>
              </a:rPr>
              <a:t>What is recombination?</a:t>
            </a:r>
          </a:p>
          <a:p>
            <a:pPr algn="just">
              <a:lnSpc>
                <a:spcPts val="1120"/>
              </a:lnSpc>
            </a:pPr>
          </a:p>
          <a:p>
            <a:pPr algn="just" marL="496570" indent="-248285" lvl="1">
              <a:lnSpc>
                <a:spcPts val="3219"/>
              </a:lnSpc>
              <a:buFont typeface="Arial"/>
              <a:buChar char="•"/>
            </a:pPr>
            <a:r>
              <a:rPr lang="en-US" sz="2300">
                <a:solidFill>
                  <a:srgbClr val="000000"/>
                </a:solidFill>
                <a:latin typeface="Open Sans"/>
              </a:rPr>
              <a:t>Recombination is the process where two DN</a:t>
            </a:r>
            <a:r>
              <a:rPr lang="en-US" sz="2300">
                <a:solidFill>
                  <a:srgbClr val="000000"/>
                </a:solidFill>
                <a:latin typeface="Open Sans"/>
              </a:rPr>
              <a:t>A molecules exchange nucleotide sequences with each other.</a:t>
            </a:r>
          </a:p>
        </p:txBody>
      </p:sp>
      <p:sp>
        <p:nvSpPr>
          <p:cNvPr name="TextBox 22" id="22"/>
          <p:cNvSpPr txBox="true"/>
          <p:nvPr/>
        </p:nvSpPr>
        <p:spPr>
          <a:xfrm rot="0">
            <a:off x="12534088" y="8704750"/>
            <a:ext cx="6286896" cy="390525"/>
          </a:xfrm>
          <a:prstGeom prst="rect">
            <a:avLst/>
          </a:prstGeom>
        </p:spPr>
        <p:txBody>
          <a:bodyPr anchor="t" rtlCol="false" tIns="0" lIns="0" bIns="0" rIns="0">
            <a:spAutoFit/>
          </a:bodyPr>
          <a:lstStyle/>
          <a:p>
            <a:pPr>
              <a:lnSpc>
                <a:spcPts val="3000"/>
              </a:lnSpc>
            </a:pPr>
            <a:r>
              <a:rPr lang="en-US" sz="2500">
                <a:solidFill>
                  <a:srgbClr val="181C61"/>
                </a:solidFill>
                <a:latin typeface="Arapey"/>
              </a:rPr>
              <a:t>Figure 1: Report Front Page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grpSp>
        <p:nvGrpSpPr>
          <p:cNvPr name="Group 2" id="2"/>
          <p:cNvGrpSpPr/>
          <p:nvPr/>
        </p:nvGrpSpPr>
        <p:grpSpPr>
          <a:xfrm rot="0">
            <a:off x="401566" y="0"/>
            <a:ext cx="142711" cy="10287000"/>
            <a:chOff x="0" y="0"/>
            <a:chExt cx="190282" cy="13716000"/>
          </a:xfrm>
        </p:grpSpPr>
        <p:sp>
          <p:nvSpPr>
            <p:cNvPr name="AutoShape 3" id="3"/>
            <p:cNvSpPr/>
            <p:nvPr/>
          </p:nvSpPr>
          <p:spPr>
            <a:xfrm rot="0">
              <a:off x="88791" y="0"/>
              <a:ext cx="12700" cy="13716000"/>
            </a:xfrm>
            <a:prstGeom prst="rect">
              <a:avLst/>
            </a:prstGeom>
            <a:solidFill>
              <a:srgbClr val="141414"/>
            </a:solidFill>
          </p:spPr>
        </p:sp>
        <p:sp>
          <p:nvSpPr>
            <p:cNvPr name="AutoShape 4" id="4"/>
            <p:cNvSpPr/>
            <p:nvPr/>
          </p:nvSpPr>
          <p:spPr>
            <a:xfrm rot="0">
              <a:off x="0" y="5820971"/>
              <a:ext cx="190282" cy="2074059"/>
            </a:xfrm>
            <a:prstGeom prst="rect">
              <a:avLst/>
            </a:prstGeom>
            <a:solidFill>
              <a:srgbClr val="004AAD"/>
            </a:solidFill>
          </p:spPr>
        </p:sp>
      </p:grpSp>
      <p:sp>
        <p:nvSpPr>
          <p:cNvPr name="TextBox 5" id="5"/>
          <p:cNvSpPr txBox="true"/>
          <p:nvPr/>
        </p:nvSpPr>
        <p:spPr>
          <a:xfrm rot="0">
            <a:off x="1028700" y="856228"/>
            <a:ext cx="6286896" cy="729258"/>
          </a:xfrm>
          <a:prstGeom prst="rect">
            <a:avLst/>
          </a:prstGeom>
        </p:spPr>
        <p:txBody>
          <a:bodyPr anchor="t" rtlCol="false" tIns="0" lIns="0" bIns="0" rIns="0">
            <a:spAutoFit/>
          </a:bodyPr>
          <a:lstStyle/>
          <a:p>
            <a:pPr>
              <a:lnSpc>
                <a:spcPts val="5759"/>
              </a:lnSpc>
            </a:pPr>
            <a:r>
              <a:rPr lang="en-US" sz="4800">
                <a:solidFill>
                  <a:srgbClr val="181C61"/>
                </a:solidFill>
                <a:latin typeface="Poppins Medium Bold"/>
              </a:rPr>
              <a:t>Introduction</a:t>
            </a:r>
          </a:p>
        </p:txBody>
      </p:sp>
      <p:grpSp>
        <p:nvGrpSpPr>
          <p:cNvPr name="Group 6" id="6"/>
          <p:cNvGrpSpPr/>
          <p:nvPr/>
        </p:nvGrpSpPr>
        <p:grpSpPr>
          <a:xfrm rot="0">
            <a:off x="1028700" y="3377012"/>
            <a:ext cx="10594479" cy="3370580"/>
            <a:chOff x="0" y="0"/>
            <a:chExt cx="14125971" cy="4494107"/>
          </a:xfrm>
        </p:grpSpPr>
        <p:sp>
          <p:nvSpPr>
            <p:cNvPr name="TextBox 7" id="7"/>
            <p:cNvSpPr txBox="true"/>
            <p:nvPr/>
          </p:nvSpPr>
          <p:spPr>
            <a:xfrm rot="0">
              <a:off x="0" y="-47625"/>
              <a:ext cx="14125971" cy="4541732"/>
            </a:xfrm>
            <a:prstGeom prst="rect">
              <a:avLst/>
            </a:prstGeom>
          </p:spPr>
          <p:txBody>
            <a:bodyPr anchor="t" rtlCol="false" tIns="0" lIns="0" bIns="0" rIns="0">
              <a:spAutoFit/>
            </a:bodyPr>
            <a:lstStyle/>
            <a:p>
              <a:pPr algn="just">
                <a:lnSpc>
                  <a:spcPts val="3220"/>
                </a:lnSpc>
              </a:pPr>
              <a:r>
                <a:rPr lang="en-US" sz="800">
                  <a:solidFill>
                    <a:srgbClr val="004AAD"/>
                  </a:solidFill>
                  <a:latin typeface="Open Sans Bold"/>
                </a:rPr>
                <a:t>Hotspot and Coldspot?</a:t>
              </a:r>
            </a:p>
            <a:p>
              <a:pPr algn="just">
                <a:lnSpc>
                  <a:spcPts val="3220"/>
                </a:lnSpc>
              </a:pPr>
            </a:p>
            <a:p>
              <a:pPr algn="just">
                <a:lnSpc>
                  <a:spcPts val="839"/>
                </a:lnSpc>
              </a:pPr>
            </a:p>
            <a:p>
              <a:pPr algn="just">
                <a:lnSpc>
                  <a:spcPts val="3220"/>
                </a:lnSpc>
              </a:pPr>
              <a:r>
                <a:rPr lang="en-US" sz="800">
                  <a:solidFill>
                    <a:srgbClr val="000000"/>
                  </a:solidFill>
                  <a:latin typeface="Open Sans Bold"/>
                </a:rPr>
                <a:t>In g</a:t>
              </a:r>
              <a:r>
                <a:rPr lang="en-US" sz="2300">
                  <a:solidFill>
                    <a:srgbClr val="000000"/>
                  </a:solidFill>
                  <a:latin typeface="Open Sans Bold"/>
                </a:rPr>
                <a:t>enomic regions:</a:t>
              </a:r>
            </a:p>
            <a:p>
              <a:pPr algn="just">
                <a:lnSpc>
                  <a:spcPts val="839"/>
                </a:lnSpc>
              </a:pPr>
            </a:p>
            <a:p>
              <a:pPr algn="just">
                <a:lnSpc>
                  <a:spcPts val="3220"/>
                </a:lnSpc>
              </a:pPr>
              <a:r>
                <a:rPr lang="en-US" sz="2300">
                  <a:solidFill>
                    <a:srgbClr val="000000"/>
                  </a:solidFill>
                  <a:latin typeface="Open Sans"/>
                </a:rPr>
                <a:t>Hotspots                     higher frequencies of recombination</a:t>
              </a:r>
            </a:p>
            <a:p>
              <a:pPr algn="just">
                <a:lnSpc>
                  <a:spcPts val="3220"/>
                </a:lnSpc>
              </a:pPr>
              <a:r>
                <a:rPr lang="en-US" sz="2300">
                  <a:solidFill>
                    <a:srgbClr val="000000"/>
                  </a:solidFill>
                  <a:latin typeface="Open Sans"/>
                </a:rPr>
                <a:t>Coldspots   </a:t>
              </a:r>
              <a:r>
                <a:rPr lang="en-US" sz="2300">
                  <a:solidFill>
                    <a:srgbClr val="000000"/>
                  </a:solidFill>
                  <a:latin typeface="Open Sans"/>
                </a:rPr>
                <a:t>                 lower frequencies of recombination</a:t>
              </a:r>
            </a:p>
            <a:p>
              <a:pPr algn="just">
                <a:lnSpc>
                  <a:spcPts val="3220"/>
                </a:lnSpc>
              </a:pPr>
            </a:p>
            <a:p>
              <a:pPr algn="just">
                <a:lnSpc>
                  <a:spcPts val="3220"/>
                </a:lnSpc>
              </a:pPr>
            </a:p>
            <a:p>
              <a:pPr algn="just">
                <a:lnSpc>
                  <a:spcPts val="3219"/>
                </a:lnSpc>
              </a:pPr>
              <a:r>
                <a:rPr lang="en-US" sz="2300">
                  <a:solidFill>
                    <a:srgbClr val="000000"/>
                  </a:solidFill>
                  <a:latin typeface="Open Sans Bold Italics"/>
                </a:rPr>
                <a:t>Recombination hotspot plays a vital part in evolutionary development.</a:t>
              </a:r>
            </a:p>
          </p:txBody>
        </p:sp>
        <p:grpSp>
          <p:nvGrpSpPr>
            <p:cNvPr name="Group 8" id="8"/>
            <p:cNvGrpSpPr/>
            <p:nvPr/>
          </p:nvGrpSpPr>
          <p:grpSpPr>
            <a:xfrm rot="0">
              <a:off x="2669804" y="2043853"/>
              <a:ext cx="1521460" cy="203200"/>
              <a:chOff x="0" y="0"/>
              <a:chExt cx="3803650" cy="508000"/>
            </a:xfrm>
          </p:grpSpPr>
          <p:sp>
            <p:nvSpPr>
              <p:cNvPr name="Freeform 9" id="9"/>
              <p:cNvSpPr/>
              <p:nvPr/>
            </p:nvSpPr>
            <p:spPr>
              <a:xfrm>
                <a:off x="0" y="215900"/>
                <a:ext cx="3507740" cy="76200"/>
              </a:xfrm>
              <a:custGeom>
                <a:avLst/>
                <a:gdLst/>
                <a:ahLst/>
                <a:cxnLst/>
                <a:rect r="r" b="b" t="t" l="l"/>
                <a:pathLst>
                  <a:path h="76200" w="3507740">
                    <a:moveTo>
                      <a:pt x="0" y="0"/>
                    </a:moveTo>
                    <a:lnTo>
                      <a:pt x="3507740" y="0"/>
                    </a:lnTo>
                    <a:lnTo>
                      <a:pt x="3507740" y="76200"/>
                    </a:lnTo>
                    <a:lnTo>
                      <a:pt x="0" y="76200"/>
                    </a:lnTo>
                    <a:close/>
                  </a:path>
                </a:pathLst>
              </a:custGeom>
              <a:solidFill>
                <a:srgbClr val="004AAD"/>
              </a:solidFill>
            </p:spPr>
          </p:sp>
          <p:sp>
            <p:nvSpPr>
              <p:cNvPr name="Freeform 10" id="10"/>
              <p:cNvSpPr/>
              <p:nvPr/>
            </p:nvSpPr>
            <p:spPr>
              <a:xfrm>
                <a:off x="3429000" y="1270"/>
                <a:ext cx="374650" cy="505460"/>
              </a:xfrm>
              <a:custGeom>
                <a:avLst/>
                <a:gdLst/>
                <a:ahLst/>
                <a:cxnLst/>
                <a:rect r="r" b="b" t="t" l="l"/>
                <a:pathLst>
                  <a:path h="505460" w="374650">
                    <a:moveTo>
                      <a:pt x="0" y="505460"/>
                    </a:moveTo>
                    <a:lnTo>
                      <a:pt x="0" y="0"/>
                    </a:lnTo>
                    <a:lnTo>
                      <a:pt x="374650" y="252730"/>
                    </a:lnTo>
                    <a:close/>
                  </a:path>
                </a:pathLst>
              </a:custGeom>
              <a:solidFill>
                <a:srgbClr val="004AAD"/>
              </a:solidFill>
            </p:spPr>
          </p:sp>
        </p:grpSp>
        <p:grpSp>
          <p:nvGrpSpPr>
            <p:cNvPr name="Group 11" id="11"/>
            <p:cNvGrpSpPr/>
            <p:nvPr/>
          </p:nvGrpSpPr>
          <p:grpSpPr>
            <a:xfrm rot="0">
              <a:off x="2669804" y="2589953"/>
              <a:ext cx="1521460" cy="203200"/>
              <a:chOff x="0" y="0"/>
              <a:chExt cx="3803650" cy="508000"/>
            </a:xfrm>
          </p:grpSpPr>
          <p:sp>
            <p:nvSpPr>
              <p:cNvPr name="Freeform 12" id="12"/>
              <p:cNvSpPr/>
              <p:nvPr/>
            </p:nvSpPr>
            <p:spPr>
              <a:xfrm>
                <a:off x="0" y="215900"/>
                <a:ext cx="3507740" cy="76200"/>
              </a:xfrm>
              <a:custGeom>
                <a:avLst/>
                <a:gdLst/>
                <a:ahLst/>
                <a:cxnLst/>
                <a:rect r="r" b="b" t="t" l="l"/>
                <a:pathLst>
                  <a:path h="76200" w="3507740">
                    <a:moveTo>
                      <a:pt x="0" y="0"/>
                    </a:moveTo>
                    <a:lnTo>
                      <a:pt x="3507740" y="0"/>
                    </a:lnTo>
                    <a:lnTo>
                      <a:pt x="3507740" y="76200"/>
                    </a:lnTo>
                    <a:lnTo>
                      <a:pt x="0" y="76200"/>
                    </a:lnTo>
                    <a:close/>
                  </a:path>
                </a:pathLst>
              </a:custGeom>
              <a:solidFill>
                <a:srgbClr val="004AAD"/>
              </a:solidFill>
            </p:spPr>
          </p:sp>
          <p:sp>
            <p:nvSpPr>
              <p:cNvPr name="Freeform 13" id="13"/>
              <p:cNvSpPr/>
              <p:nvPr/>
            </p:nvSpPr>
            <p:spPr>
              <a:xfrm>
                <a:off x="3429000" y="1270"/>
                <a:ext cx="374650" cy="505460"/>
              </a:xfrm>
              <a:custGeom>
                <a:avLst/>
                <a:gdLst/>
                <a:ahLst/>
                <a:cxnLst/>
                <a:rect r="r" b="b" t="t" l="l"/>
                <a:pathLst>
                  <a:path h="505460" w="374650">
                    <a:moveTo>
                      <a:pt x="0" y="505460"/>
                    </a:moveTo>
                    <a:lnTo>
                      <a:pt x="0" y="0"/>
                    </a:lnTo>
                    <a:lnTo>
                      <a:pt x="374650" y="252730"/>
                    </a:lnTo>
                    <a:close/>
                  </a:path>
                </a:pathLst>
              </a:custGeom>
              <a:solidFill>
                <a:srgbClr val="004AAD"/>
              </a:solidFill>
            </p:spPr>
          </p:sp>
        </p:grpSp>
      </p:grpSp>
      <p:sp>
        <p:nvSpPr>
          <p:cNvPr name="AutoShape 14" id="14"/>
          <p:cNvSpPr/>
          <p:nvPr/>
        </p:nvSpPr>
        <p:spPr>
          <a:xfrm rot="5400000">
            <a:off x="7138987" y="-4834364"/>
            <a:ext cx="9525" cy="12839700"/>
          </a:xfrm>
          <a:prstGeom prst="rect">
            <a:avLst/>
          </a:prstGeom>
          <a:solidFill>
            <a:srgbClr val="141414"/>
          </a:solidFill>
        </p:spPr>
      </p:sp>
      <p:grpSp>
        <p:nvGrpSpPr>
          <p:cNvPr name="Group 15" id="15"/>
          <p:cNvGrpSpPr/>
          <p:nvPr/>
        </p:nvGrpSpPr>
        <p:grpSpPr>
          <a:xfrm rot="0">
            <a:off x="4340786" y="9941080"/>
            <a:ext cx="9511178" cy="214890"/>
            <a:chOff x="0" y="0"/>
            <a:chExt cx="25294954" cy="571500"/>
          </a:xfrm>
        </p:grpSpPr>
        <p:sp>
          <p:nvSpPr>
            <p:cNvPr name="Freeform 16" id="16"/>
            <p:cNvSpPr/>
            <p:nvPr/>
          </p:nvSpPr>
          <p:spPr>
            <a:xfrm>
              <a:off x="0" y="255270"/>
              <a:ext cx="25294954" cy="69850"/>
            </a:xfrm>
            <a:custGeom>
              <a:avLst/>
              <a:gdLst/>
              <a:ahLst/>
              <a:cxnLst/>
              <a:rect r="r" b="b" t="t" l="l"/>
              <a:pathLst>
                <a:path h="69850" w="25294954">
                  <a:moveTo>
                    <a:pt x="25004123" y="0"/>
                  </a:moveTo>
                  <a:lnTo>
                    <a:pt x="0" y="0"/>
                  </a:lnTo>
                  <a:lnTo>
                    <a:pt x="0" y="69850"/>
                  </a:lnTo>
                  <a:lnTo>
                    <a:pt x="25294954" y="69850"/>
                  </a:lnTo>
                  <a:lnTo>
                    <a:pt x="25294954" y="0"/>
                  </a:lnTo>
                  <a:close/>
                </a:path>
              </a:pathLst>
            </a:custGeom>
            <a:solidFill>
              <a:srgbClr val="2C3E77"/>
            </a:solidFill>
          </p:spPr>
        </p:sp>
      </p:grpSp>
      <p:grpSp>
        <p:nvGrpSpPr>
          <p:cNvPr name="Group 17" id="17"/>
          <p:cNvGrpSpPr/>
          <p:nvPr/>
        </p:nvGrpSpPr>
        <p:grpSpPr>
          <a:xfrm rot="0">
            <a:off x="8887754" y="9786431"/>
            <a:ext cx="465796" cy="465796"/>
            <a:chOff x="0" y="0"/>
            <a:chExt cx="6350000" cy="6350000"/>
          </a:xfrm>
        </p:grpSpPr>
        <p:sp>
          <p:nvSpPr>
            <p:cNvPr name="Freeform 18" id="1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AAD"/>
            </a:solidFill>
          </p:spPr>
        </p:sp>
      </p:grpSp>
      <p:pic>
        <p:nvPicPr>
          <p:cNvPr name="Picture 19" id="19"/>
          <p:cNvPicPr>
            <a:picLocks noChangeAspect="true"/>
          </p:cNvPicPr>
          <p:nvPr/>
        </p:nvPicPr>
        <p:blipFill>
          <a:blip r:embed="rId2"/>
          <a:srcRect l="0" t="0" r="0" b="0"/>
          <a:stretch>
            <a:fillRect/>
          </a:stretch>
        </p:blipFill>
        <p:spPr>
          <a:xfrm flipH="false" flipV="false" rot="0">
            <a:off x="11426047" y="2093391"/>
            <a:ext cx="5295751" cy="6100217"/>
          </a:xfrm>
          <a:prstGeom prst="rect">
            <a:avLst/>
          </a:prstGeom>
        </p:spPr>
      </p:pic>
      <p:sp>
        <p:nvSpPr>
          <p:cNvPr name="TextBox 20" id="20"/>
          <p:cNvSpPr txBox="true"/>
          <p:nvPr/>
        </p:nvSpPr>
        <p:spPr>
          <a:xfrm rot="0">
            <a:off x="981075" y="9947962"/>
            <a:ext cx="1884404" cy="208008"/>
          </a:xfrm>
          <a:prstGeom prst="rect">
            <a:avLst/>
          </a:prstGeom>
        </p:spPr>
        <p:txBody>
          <a:bodyPr anchor="t" rtlCol="false" tIns="0" lIns="0" bIns="0" rIns="0">
            <a:spAutoFit/>
          </a:bodyPr>
          <a:lstStyle/>
          <a:p>
            <a:pPr algn="r">
              <a:lnSpc>
                <a:spcPts val="1680"/>
              </a:lnSpc>
            </a:pPr>
            <a:r>
              <a:rPr lang="en-US" sz="1400" spc="98">
                <a:solidFill>
                  <a:srgbClr val="000000"/>
                </a:solidFill>
                <a:latin typeface="Poppins Light"/>
              </a:rPr>
              <a:t>black_crow</a:t>
            </a:r>
          </a:p>
        </p:txBody>
      </p:sp>
      <p:sp>
        <p:nvSpPr>
          <p:cNvPr name="TextBox 21" id="21"/>
          <p:cNvSpPr txBox="true"/>
          <p:nvPr/>
        </p:nvSpPr>
        <p:spPr>
          <a:xfrm rot="0">
            <a:off x="14849413" y="9947962"/>
            <a:ext cx="4724524" cy="208008"/>
          </a:xfrm>
          <a:prstGeom prst="rect">
            <a:avLst/>
          </a:prstGeom>
        </p:spPr>
        <p:txBody>
          <a:bodyPr anchor="t" rtlCol="false" tIns="0" lIns="0" bIns="0" rIns="0">
            <a:spAutoFit/>
          </a:bodyPr>
          <a:lstStyle/>
          <a:p>
            <a:pPr>
              <a:lnSpc>
                <a:spcPts val="1680"/>
              </a:lnSpc>
            </a:pPr>
            <a:r>
              <a:rPr lang="en-US" sz="1400" spc="98">
                <a:solidFill>
                  <a:srgbClr val="000000"/>
                </a:solidFill>
                <a:latin typeface="Poppins Light"/>
              </a:rPr>
              <a:t>DEPARTMENT OF CSE, UIU </a:t>
            </a:r>
          </a:p>
        </p:txBody>
      </p:sp>
      <p:sp>
        <p:nvSpPr>
          <p:cNvPr name="TextBox 22" id="22"/>
          <p:cNvSpPr txBox="true"/>
          <p:nvPr/>
        </p:nvSpPr>
        <p:spPr>
          <a:xfrm rot="0">
            <a:off x="8210279" y="9716822"/>
            <a:ext cx="1829341" cy="481330"/>
          </a:xfrm>
          <a:prstGeom prst="rect">
            <a:avLst/>
          </a:prstGeom>
        </p:spPr>
        <p:txBody>
          <a:bodyPr anchor="t" rtlCol="false" tIns="0" lIns="0" bIns="0" rIns="0">
            <a:spAutoFit/>
          </a:bodyPr>
          <a:lstStyle/>
          <a:p>
            <a:pPr algn="ctr">
              <a:lnSpc>
                <a:spcPts val="3919"/>
              </a:lnSpc>
            </a:pPr>
            <a:r>
              <a:rPr lang="en-US" sz="2800">
                <a:solidFill>
                  <a:srgbClr val="F9F9FA"/>
                </a:solidFill>
                <a:latin typeface="Code Pro"/>
              </a:rPr>
              <a:t>2</a:t>
            </a:r>
          </a:p>
        </p:txBody>
      </p:sp>
      <p:sp>
        <p:nvSpPr>
          <p:cNvPr name="TextBox 23" id="23"/>
          <p:cNvSpPr txBox="true"/>
          <p:nvPr/>
        </p:nvSpPr>
        <p:spPr>
          <a:xfrm rot="0">
            <a:off x="11025724" y="8486775"/>
            <a:ext cx="6286896" cy="390525"/>
          </a:xfrm>
          <a:prstGeom prst="rect">
            <a:avLst/>
          </a:prstGeom>
        </p:spPr>
        <p:txBody>
          <a:bodyPr anchor="t" rtlCol="false" tIns="0" lIns="0" bIns="0" rIns="0">
            <a:spAutoFit/>
          </a:bodyPr>
          <a:lstStyle/>
          <a:p>
            <a:pPr>
              <a:lnSpc>
                <a:spcPts val="3000"/>
              </a:lnSpc>
            </a:pPr>
            <a:r>
              <a:rPr lang="en-US" sz="2500">
                <a:solidFill>
                  <a:srgbClr val="181C61"/>
                </a:solidFill>
                <a:latin typeface="Arapey"/>
              </a:rPr>
              <a:t>Figure 2: Hotspot-Coldspot </a:t>
            </a:r>
            <a:r>
              <a:rPr lang="en-US" sz="2500">
                <a:solidFill>
                  <a:srgbClr val="181C61"/>
                </a:solidFill>
                <a:latin typeface="Arapey Italics"/>
              </a:rPr>
              <a:t>(Image from Internet)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grpSp>
        <p:nvGrpSpPr>
          <p:cNvPr name="Group 2" id="2"/>
          <p:cNvGrpSpPr/>
          <p:nvPr/>
        </p:nvGrpSpPr>
        <p:grpSpPr>
          <a:xfrm rot="0">
            <a:off x="4340786" y="9941080"/>
            <a:ext cx="9511178" cy="214890"/>
            <a:chOff x="0" y="0"/>
            <a:chExt cx="25294954" cy="571500"/>
          </a:xfrm>
        </p:grpSpPr>
        <p:sp>
          <p:nvSpPr>
            <p:cNvPr name="Freeform 3" id="3"/>
            <p:cNvSpPr/>
            <p:nvPr/>
          </p:nvSpPr>
          <p:spPr>
            <a:xfrm>
              <a:off x="0" y="255270"/>
              <a:ext cx="25294954" cy="69850"/>
            </a:xfrm>
            <a:custGeom>
              <a:avLst/>
              <a:gdLst/>
              <a:ahLst/>
              <a:cxnLst/>
              <a:rect r="r" b="b" t="t" l="l"/>
              <a:pathLst>
                <a:path h="69850" w="25294954">
                  <a:moveTo>
                    <a:pt x="25004123" y="0"/>
                  </a:moveTo>
                  <a:lnTo>
                    <a:pt x="0" y="0"/>
                  </a:lnTo>
                  <a:lnTo>
                    <a:pt x="0" y="69850"/>
                  </a:lnTo>
                  <a:lnTo>
                    <a:pt x="25294954" y="69850"/>
                  </a:lnTo>
                  <a:lnTo>
                    <a:pt x="25294954" y="0"/>
                  </a:lnTo>
                  <a:close/>
                </a:path>
              </a:pathLst>
            </a:custGeom>
            <a:solidFill>
              <a:srgbClr val="2C3E77"/>
            </a:solidFill>
          </p:spPr>
        </p:sp>
      </p:grpSp>
      <p:grpSp>
        <p:nvGrpSpPr>
          <p:cNvPr name="Group 4" id="4"/>
          <p:cNvGrpSpPr/>
          <p:nvPr/>
        </p:nvGrpSpPr>
        <p:grpSpPr>
          <a:xfrm rot="0">
            <a:off x="8887754" y="9786431"/>
            <a:ext cx="465796" cy="465796"/>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AAD"/>
            </a:solidFill>
          </p:spPr>
        </p:sp>
      </p:grpSp>
      <p:grpSp>
        <p:nvGrpSpPr>
          <p:cNvPr name="Group 6" id="6"/>
          <p:cNvGrpSpPr/>
          <p:nvPr/>
        </p:nvGrpSpPr>
        <p:grpSpPr>
          <a:xfrm rot="0">
            <a:off x="401566" y="0"/>
            <a:ext cx="142711" cy="10287000"/>
            <a:chOff x="0" y="0"/>
            <a:chExt cx="190282" cy="13716000"/>
          </a:xfrm>
        </p:grpSpPr>
        <p:sp>
          <p:nvSpPr>
            <p:cNvPr name="AutoShape 7" id="7"/>
            <p:cNvSpPr/>
            <p:nvPr/>
          </p:nvSpPr>
          <p:spPr>
            <a:xfrm rot="0">
              <a:off x="88791" y="0"/>
              <a:ext cx="12700" cy="13716000"/>
            </a:xfrm>
            <a:prstGeom prst="rect">
              <a:avLst/>
            </a:prstGeom>
            <a:solidFill>
              <a:srgbClr val="141414"/>
            </a:solidFill>
          </p:spPr>
        </p:sp>
        <p:sp>
          <p:nvSpPr>
            <p:cNvPr name="AutoShape 8" id="8"/>
            <p:cNvSpPr/>
            <p:nvPr/>
          </p:nvSpPr>
          <p:spPr>
            <a:xfrm rot="0">
              <a:off x="0" y="5820971"/>
              <a:ext cx="190282" cy="2074059"/>
            </a:xfrm>
            <a:prstGeom prst="rect">
              <a:avLst/>
            </a:prstGeom>
            <a:solidFill>
              <a:srgbClr val="004AAD"/>
            </a:solidFill>
          </p:spPr>
        </p:sp>
      </p:grpSp>
      <p:sp>
        <p:nvSpPr>
          <p:cNvPr name="TextBox 9" id="9"/>
          <p:cNvSpPr txBox="true"/>
          <p:nvPr/>
        </p:nvSpPr>
        <p:spPr>
          <a:xfrm rot="0">
            <a:off x="1028700" y="859205"/>
            <a:ext cx="6286896" cy="723305"/>
          </a:xfrm>
          <a:prstGeom prst="rect">
            <a:avLst/>
          </a:prstGeom>
        </p:spPr>
        <p:txBody>
          <a:bodyPr anchor="t" rtlCol="false" tIns="0" lIns="0" bIns="0" rIns="0">
            <a:spAutoFit/>
          </a:bodyPr>
          <a:lstStyle/>
          <a:p>
            <a:pPr>
              <a:lnSpc>
                <a:spcPts val="5759"/>
              </a:lnSpc>
            </a:pPr>
            <a:r>
              <a:rPr lang="en-US" sz="4800">
                <a:solidFill>
                  <a:srgbClr val="181C61"/>
                </a:solidFill>
                <a:latin typeface="Poppins Medium Bold"/>
              </a:rPr>
              <a:t>Methodology</a:t>
            </a:r>
          </a:p>
        </p:txBody>
      </p:sp>
      <p:sp>
        <p:nvSpPr>
          <p:cNvPr name="AutoShape 10" id="10"/>
          <p:cNvSpPr/>
          <p:nvPr/>
        </p:nvSpPr>
        <p:spPr>
          <a:xfrm rot="5400000">
            <a:off x="7138987" y="-4834364"/>
            <a:ext cx="9525" cy="12839700"/>
          </a:xfrm>
          <a:prstGeom prst="rect">
            <a:avLst/>
          </a:prstGeom>
          <a:solidFill>
            <a:srgbClr val="141414"/>
          </a:solidFill>
        </p:spPr>
      </p:sp>
      <p:sp>
        <p:nvSpPr>
          <p:cNvPr name="TextBox 11" id="11"/>
          <p:cNvSpPr txBox="true"/>
          <p:nvPr/>
        </p:nvSpPr>
        <p:spPr>
          <a:xfrm rot="0">
            <a:off x="1028700" y="2750826"/>
            <a:ext cx="9010921" cy="5589905"/>
          </a:xfrm>
          <a:prstGeom prst="rect">
            <a:avLst/>
          </a:prstGeom>
        </p:spPr>
        <p:txBody>
          <a:bodyPr anchor="t" rtlCol="false" tIns="0" lIns="0" bIns="0" rIns="0">
            <a:spAutoFit/>
          </a:bodyPr>
          <a:lstStyle/>
          <a:p>
            <a:pPr algn="just" marL="496571" indent="-248285" lvl="1">
              <a:lnSpc>
                <a:spcPts val="3220"/>
              </a:lnSpc>
              <a:buFont typeface="Arial"/>
              <a:buChar char="•"/>
            </a:pPr>
            <a:r>
              <a:rPr lang="en-US" sz="2300">
                <a:solidFill>
                  <a:srgbClr val="000000"/>
                </a:solidFill>
                <a:latin typeface="Open Sans"/>
              </a:rPr>
              <a:t>Three methods are used for feature extraction on our  project: </a:t>
            </a:r>
            <a:r>
              <a:rPr lang="en-US" sz="2300">
                <a:solidFill>
                  <a:srgbClr val="000000"/>
                </a:solidFill>
                <a:latin typeface="Open Sans Bold"/>
              </a:rPr>
              <a:t>K-mer composition, Gappe</a:t>
            </a:r>
            <a:r>
              <a:rPr lang="en-US" sz="2300">
                <a:solidFill>
                  <a:srgbClr val="000000"/>
                </a:solidFill>
                <a:latin typeface="Open Sans Bold"/>
              </a:rPr>
              <a:t>d K-mer composition, Reverse complement K-mer composition.</a:t>
            </a:r>
          </a:p>
          <a:p>
            <a:pPr algn="just">
              <a:lnSpc>
                <a:spcPts val="3220"/>
              </a:lnSpc>
            </a:pPr>
          </a:p>
          <a:p>
            <a:pPr algn="just" marL="496571" indent="-248285" lvl="1">
              <a:lnSpc>
                <a:spcPts val="3220"/>
              </a:lnSpc>
              <a:buFont typeface="Arial"/>
              <a:buChar char="•"/>
            </a:pPr>
            <a:r>
              <a:rPr lang="en-US" sz="2300">
                <a:solidFill>
                  <a:srgbClr val="000000"/>
                </a:solidFill>
                <a:latin typeface="Open Sans"/>
              </a:rPr>
              <a:t>Used </a:t>
            </a:r>
            <a:r>
              <a:rPr lang="en-US" sz="2300">
                <a:solidFill>
                  <a:srgbClr val="000000"/>
                </a:solidFill>
                <a:latin typeface="Open Sans Bold"/>
              </a:rPr>
              <a:t>XGBoost and Recursive Feature Elimination</a:t>
            </a:r>
            <a:r>
              <a:rPr lang="en-US" sz="2300">
                <a:solidFill>
                  <a:srgbClr val="000000"/>
                </a:solidFill>
                <a:latin typeface="Open Sans"/>
              </a:rPr>
              <a:t> (Decision Tree Classifier) technique to eliminate less important features. </a:t>
            </a:r>
          </a:p>
          <a:p>
            <a:pPr algn="just">
              <a:lnSpc>
                <a:spcPts val="3220"/>
              </a:lnSpc>
            </a:pPr>
            <a:r>
              <a:rPr lang="en-US" sz="2300">
                <a:solidFill>
                  <a:srgbClr val="000000"/>
                </a:solidFill>
                <a:latin typeface="Open Sans"/>
              </a:rPr>
              <a:t> </a:t>
            </a:r>
          </a:p>
          <a:p>
            <a:pPr algn="just" marL="496571" indent="-248285" lvl="1">
              <a:lnSpc>
                <a:spcPts val="3220"/>
              </a:lnSpc>
              <a:buFont typeface="Arial"/>
              <a:buChar char="•"/>
            </a:pPr>
            <a:r>
              <a:rPr lang="en-US" sz="2300">
                <a:solidFill>
                  <a:srgbClr val="000000"/>
                </a:solidFill>
                <a:latin typeface="Open Sans Bold"/>
              </a:rPr>
              <a:t>SVC, Gaussian NB, RF, AdaBoost, LR, KNN, Decision Tree and CNN(1D)</a:t>
            </a:r>
            <a:r>
              <a:rPr lang="en-US" sz="2300">
                <a:solidFill>
                  <a:srgbClr val="000000"/>
                </a:solidFill>
                <a:latin typeface="Open Sans"/>
              </a:rPr>
              <a:t> algorithms are also used to compare performance.</a:t>
            </a:r>
          </a:p>
          <a:p>
            <a:pPr algn="just">
              <a:lnSpc>
                <a:spcPts val="3220"/>
              </a:lnSpc>
            </a:pPr>
          </a:p>
          <a:p>
            <a:pPr algn="just" marL="496570" indent="-248285" lvl="1">
              <a:lnSpc>
                <a:spcPts val="3219"/>
              </a:lnSpc>
              <a:buFont typeface="Arial"/>
              <a:buChar char="•"/>
            </a:pPr>
            <a:r>
              <a:rPr lang="en-US" sz="2300">
                <a:solidFill>
                  <a:srgbClr val="000000"/>
                </a:solidFill>
                <a:latin typeface="Open Sans"/>
              </a:rPr>
              <a:t>All the programs and algorithms are in python language using the sci-kit learn library. In terms of </a:t>
            </a:r>
            <a:r>
              <a:rPr lang="en-US" sz="2300">
                <a:solidFill>
                  <a:srgbClr val="000000"/>
                </a:solidFill>
                <a:latin typeface="Open Sans Bold"/>
              </a:rPr>
              <a:t>specificity our model achieves a value of 89.97%.</a:t>
            </a:r>
          </a:p>
        </p:txBody>
      </p:sp>
      <p:pic>
        <p:nvPicPr>
          <p:cNvPr name="Picture 12" id="12"/>
          <p:cNvPicPr>
            <a:picLocks noChangeAspect="true"/>
          </p:cNvPicPr>
          <p:nvPr/>
        </p:nvPicPr>
        <p:blipFill>
          <a:blip r:embed="rId2"/>
          <a:srcRect l="0" t="0" r="0" b="0"/>
          <a:stretch>
            <a:fillRect/>
          </a:stretch>
        </p:blipFill>
        <p:spPr>
          <a:xfrm flipH="false" flipV="false" rot="0">
            <a:off x="10279268" y="2476764"/>
            <a:ext cx="8008732" cy="5652253"/>
          </a:xfrm>
          <a:prstGeom prst="rect">
            <a:avLst/>
          </a:prstGeom>
        </p:spPr>
      </p:pic>
      <p:sp>
        <p:nvSpPr>
          <p:cNvPr name="TextBox 13" id="13"/>
          <p:cNvSpPr txBox="true"/>
          <p:nvPr/>
        </p:nvSpPr>
        <p:spPr>
          <a:xfrm rot="0">
            <a:off x="981075" y="9947962"/>
            <a:ext cx="1884404" cy="208008"/>
          </a:xfrm>
          <a:prstGeom prst="rect">
            <a:avLst/>
          </a:prstGeom>
        </p:spPr>
        <p:txBody>
          <a:bodyPr anchor="t" rtlCol="false" tIns="0" lIns="0" bIns="0" rIns="0">
            <a:spAutoFit/>
          </a:bodyPr>
          <a:lstStyle/>
          <a:p>
            <a:pPr algn="r">
              <a:lnSpc>
                <a:spcPts val="1680"/>
              </a:lnSpc>
            </a:pPr>
            <a:r>
              <a:rPr lang="en-US" sz="1400" spc="98">
                <a:solidFill>
                  <a:srgbClr val="000000"/>
                </a:solidFill>
                <a:latin typeface="Poppins Light"/>
              </a:rPr>
              <a:t>black_crow</a:t>
            </a:r>
          </a:p>
        </p:txBody>
      </p:sp>
      <p:sp>
        <p:nvSpPr>
          <p:cNvPr name="TextBox 14" id="14"/>
          <p:cNvSpPr txBox="true"/>
          <p:nvPr/>
        </p:nvSpPr>
        <p:spPr>
          <a:xfrm rot="0">
            <a:off x="14849413" y="9947962"/>
            <a:ext cx="4724524" cy="208008"/>
          </a:xfrm>
          <a:prstGeom prst="rect">
            <a:avLst/>
          </a:prstGeom>
        </p:spPr>
        <p:txBody>
          <a:bodyPr anchor="t" rtlCol="false" tIns="0" lIns="0" bIns="0" rIns="0">
            <a:spAutoFit/>
          </a:bodyPr>
          <a:lstStyle/>
          <a:p>
            <a:pPr>
              <a:lnSpc>
                <a:spcPts val="1680"/>
              </a:lnSpc>
            </a:pPr>
            <a:r>
              <a:rPr lang="en-US" sz="1400" spc="98">
                <a:solidFill>
                  <a:srgbClr val="000000"/>
                </a:solidFill>
                <a:latin typeface="Poppins Light"/>
              </a:rPr>
              <a:t>DEPARTMENT OF CSE, UIU </a:t>
            </a:r>
          </a:p>
        </p:txBody>
      </p:sp>
      <p:sp>
        <p:nvSpPr>
          <p:cNvPr name="TextBox 15" id="15"/>
          <p:cNvSpPr txBox="true"/>
          <p:nvPr/>
        </p:nvSpPr>
        <p:spPr>
          <a:xfrm rot="0">
            <a:off x="8210279" y="9716822"/>
            <a:ext cx="1829341" cy="481330"/>
          </a:xfrm>
          <a:prstGeom prst="rect">
            <a:avLst/>
          </a:prstGeom>
        </p:spPr>
        <p:txBody>
          <a:bodyPr anchor="t" rtlCol="false" tIns="0" lIns="0" bIns="0" rIns="0">
            <a:spAutoFit/>
          </a:bodyPr>
          <a:lstStyle/>
          <a:p>
            <a:pPr algn="ctr">
              <a:lnSpc>
                <a:spcPts val="3919"/>
              </a:lnSpc>
            </a:pPr>
            <a:r>
              <a:rPr lang="en-US" sz="2800">
                <a:solidFill>
                  <a:srgbClr val="F9F9FA"/>
                </a:solidFill>
                <a:latin typeface="Code Pro"/>
              </a:rPr>
              <a:t>3</a:t>
            </a:r>
          </a:p>
        </p:txBody>
      </p:sp>
      <p:sp>
        <p:nvSpPr>
          <p:cNvPr name="TextBox 16" id="16"/>
          <p:cNvSpPr txBox="true"/>
          <p:nvPr/>
        </p:nvSpPr>
        <p:spPr>
          <a:xfrm rot="0">
            <a:off x="12506210" y="8369516"/>
            <a:ext cx="6286896" cy="390525"/>
          </a:xfrm>
          <a:prstGeom prst="rect">
            <a:avLst/>
          </a:prstGeom>
        </p:spPr>
        <p:txBody>
          <a:bodyPr anchor="t" rtlCol="false" tIns="0" lIns="0" bIns="0" rIns="0">
            <a:spAutoFit/>
          </a:bodyPr>
          <a:lstStyle/>
          <a:p>
            <a:pPr>
              <a:lnSpc>
                <a:spcPts val="3000"/>
              </a:lnSpc>
            </a:pPr>
            <a:r>
              <a:rPr lang="en-US" sz="2500">
                <a:solidFill>
                  <a:srgbClr val="181C61"/>
                </a:solidFill>
                <a:latin typeface="Arapey"/>
              </a:rPr>
              <a:t>Figure 3: Model Architecture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blipFill>
          <a:blip r:embed="rId2"/>
          <a:srcRect l="0" t="0" r="0" b="0"/>
          <a:stretch>
            <a:fillRect/>
          </a:stretch>
        </a:blipFill>
      </p:bgPr>
    </p:bg>
    <p:spTree>
      <p:nvGrpSpPr>
        <p:cNvPr id="1" name=""/>
        <p:cNvGrpSpPr/>
        <p:nvPr/>
      </p:nvGrpSpPr>
      <p:grpSpPr>
        <a:xfrm>
          <a:off x="0" y="0"/>
          <a:ext cx="0" cy="0"/>
          <a:chOff x="0" y="0"/>
          <a:chExt cx="0" cy="0"/>
        </a:xfrm>
      </p:grpSpPr>
      <p:grpSp>
        <p:nvGrpSpPr>
          <p:cNvPr name="Group 2" id="2"/>
          <p:cNvGrpSpPr/>
          <p:nvPr/>
        </p:nvGrpSpPr>
        <p:grpSpPr>
          <a:xfrm rot="0">
            <a:off x="4340786" y="9941080"/>
            <a:ext cx="9511178" cy="214890"/>
            <a:chOff x="0" y="0"/>
            <a:chExt cx="25294954" cy="571500"/>
          </a:xfrm>
        </p:grpSpPr>
        <p:sp>
          <p:nvSpPr>
            <p:cNvPr name="Freeform 3" id="3"/>
            <p:cNvSpPr/>
            <p:nvPr/>
          </p:nvSpPr>
          <p:spPr>
            <a:xfrm>
              <a:off x="0" y="255270"/>
              <a:ext cx="25294954" cy="69850"/>
            </a:xfrm>
            <a:custGeom>
              <a:avLst/>
              <a:gdLst/>
              <a:ahLst/>
              <a:cxnLst/>
              <a:rect r="r" b="b" t="t" l="l"/>
              <a:pathLst>
                <a:path h="69850" w="25294954">
                  <a:moveTo>
                    <a:pt x="25004123" y="0"/>
                  </a:moveTo>
                  <a:lnTo>
                    <a:pt x="0" y="0"/>
                  </a:lnTo>
                  <a:lnTo>
                    <a:pt x="0" y="69850"/>
                  </a:lnTo>
                  <a:lnTo>
                    <a:pt x="25294954" y="69850"/>
                  </a:lnTo>
                  <a:lnTo>
                    <a:pt x="25294954" y="0"/>
                  </a:lnTo>
                  <a:close/>
                </a:path>
              </a:pathLst>
            </a:custGeom>
            <a:solidFill>
              <a:srgbClr val="2C3E77"/>
            </a:solidFill>
          </p:spPr>
        </p:sp>
      </p:grpSp>
      <p:grpSp>
        <p:nvGrpSpPr>
          <p:cNvPr name="Group 4" id="4"/>
          <p:cNvGrpSpPr/>
          <p:nvPr/>
        </p:nvGrpSpPr>
        <p:grpSpPr>
          <a:xfrm rot="0">
            <a:off x="8887754" y="9786431"/>
            <a:ext cx="465796" cy="465796"/>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AAD"/>
            </a:solidFill>
          </p:spPr>
        </p:sp>
      </p:grpSp>
      <p:sp>
        <p:nvSpPr>
          <p:cNvPr name="TextBox 6" id="6"/>
          <p:cNvSpPr txBox="true"/>
          <p:nvPr/>
        </p:nvSpPr>
        <p:spPr>
          <a:xfrm rot="0">
            <a:off x="981075" y="9947962"/>
            <a:ext cx="1884404" cy="208008"/>
          </a:xfrm>
          <a:prstGeom prst="rect">
            <a:avLst/>
          </a:prstGeom>
        </p:spPr>
        <p:txBody>
          <a:bodyPr anchor="t" rtlCol="false" tIns="0" lIns="0" bIns="0" rIns="0">
            <a:spAutoFit/>
          </a:bodyPr>
          <a:lstStyle/>
          <a:p>
            <a:pPr algn="r">
              <a:lnSpc>
                <a:spcPts val="1680"/>
              </a:lnSpc>
            </a:pPr>
            <a:r>
              <a:rPr lang="en-US" sz="1400" spc="98">
                <a:solidFill>
                  <a:srgbClr val="000000"/>
                </a:solidFill>
                <a:latin typeface="Poppins Light"/>
              </a:rPr>
              <a:t>black_crow</a:t>
            </a:r>
          </a:p>
        </p:txBody>
      </p:sp>
      <p:sp>
        <p:nvSpPr>
          <p:cNvPr name="TextBox 7" id="7"/>
          <p:cNvSpPr txBox="true"/>
          <p:nvPr/>
        </p:nvSpPr>
        <p:spPr>
          <a:xfrm rot="0">
            <a:off x="14849413" y="9947962"/>
            <a:ext cx="4724524" cy="208008"/>
          </a:xfrm>
          <a:prstGeom prst="rect">
            <a:avLst/>
          </a:prstGeom>
        </p:spPr>
        <p:txBody>
          <a:bodyPr anchor="t" rtlCol="false" tIns="0" lIns="0" bIns="0" rIns="0">
            <a:spAutoFit/>
          </a:bodyPr>
          <a:lstStyle/>
          <a:p>
            <a:pPr>
              <a:lnSpc>
                <a:spcPts val="1680"/>
              </a:lnSpc>
            </a:pPr>
            <a:r>
              <a:rPr lang="en-US" sz="1400" spc="98">
                <a:solidFill>
                  <a:srgbClr val="000000"/>
                </a:solidFill>
                <a:latin typeface="Poppins Light"/>
              </a:rPr>
              <a:t>DEPARTMENT OF CSE, UIU </a:t>
            </a:r>
          </a:p>
        </p:txBody>
      </p:sp>
      <p:sp>
        <p:nvSpPr>
          <p:cNvPr name="TextBox 8" id="8"/>
          <p:cNvSpPr txBox="true"/>
          <p:nvPr/>
        </p:nvSpPr>
        <p:spPr>
          <a:xfrm rot="0">
            <a:off x="8210279" y="9716822"/>
            <a:ext cx="1829341" cy="481330"/>
          </a:xfrm>
          <a:prstGeom prst="rect">
            <a:avLst/>
          </a:prstGeom>
        </p:spPr>
        <p:txBody>
          <a:bodyPr anchor="t" rtlCol="false" tIns="0" lIns="0" bIns="0" rIns="0">
            <a:spAutoFit/>
          </a:bodyPr>
          <a:lstStyle/>
          <a:p>
            <a:pPr algn="ctr">
              <a:lnSpc>
                <a:spcPts val="3919"/>
              </a:lnSpc>
            </a:pPr>
            <a:r>
              <a:rPr lang="en-US" sz="2800">
                <a:solidFill>
                  <a:srgbClr val="F9F9FA"/>
                </a:solidFill>
                <a:latin typeface="Code Pro"/>
              </a:rPr>
              <a:t>4</a:t>
            </a:r>
          </a:p>
        </p:txBody>
      </p:sp>
      <p:sp>
        <p:nvSpPr>
          <p:cNvPr name="TextBox 9" id="9"/>
          <p:cNvSpPr txBox="true"/>
          <p:nvPr/>
        </p:nvSpPr>
        <p:spPr>
          <a:xfrm rot="0">
            <a:off x="1028700" y="859205"/>
            <a:ext cx="11890384" cy="723305"/>
          </a:xfrm>
          <a:prstGeom prst="rect">
            <a:avLst/>
          </a:prstGeom>
        </p:spPr>
        <p:txBody>
          <a:bodyPr anchor="t" rtlCol="false" tIns="0" lIns="0" bIns="0" rIns="0">
            <a:spAutoFit/>
          </a:bodyPr>
          <a:lstStyle/>
          <a:p>
            <a:pPr>
              <a:lnSpc>
                <a:spcPts val="5759"/>
              </a:lnSpc>
            </a:pPr>
            <a:r>
              <a:rPr lang="en-US" sz="4800">
                <a:solidFill>
                  <a:srgbClr val="181C61"/>
                </a:solidFill>
                <a:latin typeface="Poppins Medium Bold"/>
              </a:rPr>
              <a:t>Methodology - </a:t>
            </a:r>
            <a:r>
              <a:rPr lang="en-US" sz="4800">
                <a:solidFill>
                  <a:srgbClr val="181C61"/>
                </a:solidFill>
                <a:latin typeface="Poppins Medium"/>
              </a:rPr>
              <a:t>(Feature Extraction)</a:t>
            </a:r>
          </a:p>
        </p:txBody>
      </p:sp>
      <p:sp>
        <p:nvSpPr>
          <p:cNvPr name="AutoShape 10" id="10"/>
          <p:cNvSpPr/>
          <p:nvPr/>
        </p:nvSpPr>
        <p:spPr>
          <a:xfrm rot="5400000">
            <a:off x="7138987" y="-4834364"/>
            <a:ext cx="9525" cy="12839700"/>
          </a:xfrm>
          <a:prstGeom prst="rect">
            <a:avLst/>
          </a:prstGeom>
          <a:solidFill>
            <a:srgbClr val="141414"/>
          </a:solidFill>
        </p:spPr>
      </p:sp>
      <p:grpSp>
        <p:nvGrpSpPr>
          <p:cNvPr name="Group 11" id="11"/>
          <p:cNvGrpSpPr/>
          <p:nvPr/>
        </p:nvGrpSpPr>
        <p:grpSpPr>
          <a:xfrm rot="0">
            <a:off x="401566" y="0"/>
            <a:ext cx="142711" cy="10287000"/>
            <a:chOff x="0" y="0"/>
            <a:chExt cx="190282" cy="13716000"/>
          </a:xfrm>
        </p:grpSpPr>
        <p:sp>
          <p:nvSpPr>
            <p:cNvPr name="AutoShape 12" id="12"/>
            <p:cNvSpPr/>
            <p:nvPr/>
          </p:nvSpPr>
          <p:spPr>
            <a:xfrm rot="0">
              <a:off x="88791" y="0"/>
              <a:ext cx="12700" cy="13716000"/>
            </a:xfrm>
            <a:prstGeom prst="rect">
              <a:avLst/>
            </a:prstGeom>
            <a:solidFill>
              <a:srgbClr val="141414"/>
            </a:solidFill>
          </p:spPr>
        </p:sp>
        <p:sp>
          <p:nvSpPr>
            <p:cNvPr name="AutoShape 13" id="13"/>
            <p:cNvSpPr/>
            <p:nvPr/>
          </p:nvSpPr>
          <p:spPr>
            <a:xfrm rot="0">
              <a:off x="0" y="5820971"/>
              <a:ext cx="190282" cy="2074059"/>
            </a:xfrm>
            <a:prstGeom prst="rect">
              <a:avLst/>
            </a:prstGeom>
            <a:solidFill>
              <a:srgbClr val="004AAD"/>
            </a:solidFill>
          </p:spPr>
        </p:sp>
      </p:grpSp>
      <p:sp>
        <p:nvSpPr>
          <p:cNvPr name="TextBox 14" id="14"/>
          <p:cNvSpPr txBox="true"/>
          <p:nvPr/>
        </p:nvSpPr>
        <p:spPr>
          <a:xfrm rot="0">
            <a:off x="1471729" y="2034865"/>
            <a:ext cx="15249293" cy="6515100"/>
          </a:xfrm>
          <a:prstGeom prst="rect">
            <a:avLst/>
          </a:prstGeom>
        </p:spPr>
        <p:txBody>
          <a:bodyPr anchor="t" rtlCol="false" tIns="0" lIns="0" bIns="0" rIns="0">
            <a:spAutoFit/>
          </a:bodyPr>
          <a:lstStyle/>
          <a:p>
            <a:pPr algn="just">
              <a:lnSpc>
                <a:spcPts val="2760"/>
              </a:lnSpc>
              <a:spcBef>
                <a:spcPct val="0"/>
              </a:spcBef>
            </a:pPr>
            <a:r>
              <a:rPr lang="en-US" sz="2300" spc="161">
                <a:solidFill>
                  <a:srgbClr val="000000"/>
                </a:solidFill>
                <a:latin typeface="Open Sans Bold"/>
              </a:rPr>
              <a:t>Dataset Description:</a:t>
            </a:r>
            <a:r>
              <a:rPr lang="en-US" sz="2300" spc="161">
                <a:solidFill>
                  <a:srgbClr val="000000"/>
                </a:solidFill>
                <a:latin typeface="Open Sans"/>
              </a:rPr>
              <a:t>  The datasets used here is yeast dataset consisting of DNA sequences of nucleotides with both positive and negative instances. The positive instances are denoted as hotspot and negative are as coldspots. Dataset has 490 DNA segments of hotspot samples(positive) and 591 DNA segments(negative) of coldspot samples. The basic symbols of DNA sequences are A, T, C, G. This dataset represents the set of these sequences. Dataset is slightly imbalanced with less number of positive samples.</a:t>
            </a:r>
          </a:p>
          <a:p>
            <a:pPr algn="just">
              <a:lnSpc>
                <a:spcPts val="2760"/>
              </a:lnSpc>
              <a:spcBef>
                <a:spcPct val="0"/>
              </a:spcBef>
            </a:pPr>
          </a:p>
          <a:p>
            <a:pPr algn="just" marL="496570" indent="-248285" lvl="1">
              <a:lnSpc>
                <a:spcPts val="2760"/>
              </a:lnSpc>
              <a:buFont typeface="Arial"/>
              <a:buChar char="•"/>
            </a:pPr>
            <a:r>
              <a:rPr lang="en-US" sz="2300" spc="161">
                <a:solidFill>
                  <a:srgbClr val="000000"/>
                </a:solidFill>
                <a:latin typeface="Open Sans Bold"/>
              </a:rPr>
              <a:t>K-mer:</a:t>
            </a:r>
            <a:r>
              <a:rPr lang="en-US" sz="2300" spc="161">
                <a:solidFill>
                  <a:srgbClr val="000000"/>
                </a:solidFill>
                <a:latin typeface="Open Sans"/>
              </a:rPr>
              <a:t> K-mer is the substring of any length k in a sequence.  Counting K-mer is an essential technique in many bioinformatics methods. I</a:t>
            </a:r>
            <a:r>
              <a:rPr lang="en-US" sz="2300" spc="161">
                <a:solidFill>
                  <a:srgbClr val="000000"/>
                </a:solidFill>
                <a:latin typeface="Open Sans"/>
              </a:rPr>
              <a:t>n our p, we calculated till  4-mer and extracted 340 features from K-mer. Then we calculated the occurrence of specific K-mer.</a:t>
            </a:r>
          </a:p>
          <a:p>
            <a:pPr algn="just" marL="496570" indent="-248285" lvl="1">
              <a:lnSpc>
                <a:spcPts val="2760"/>
              </a:lnSpc>
              <a:buFont typeface="Arial"/>
              <a:buChar char="•"/>
            </a:pPr>
            <a:r>
              <a:rPr lang="en-US" sz="2300" spc="161">
                <a:solidFill>
                  <a:srgbClr val="000000"/>
                </a:solidFill>
                <a:latin typeface="Open Sans Bold"/>
              </a:rPr>
              <a:t>Gapped K-mer :</a:t>
            </a:r>
            <a:r>
              <a:rPr lang="en-US" sz="2300" spc="161">
                <a:solidFill>
                  <a:srgbClr val="000000"/>
                </a:solidFill>
                <a:latin typeface="Open Sans"/>
              </a:rPr>
              <a:t> In order to find a tradeoff between the sparse feature space problem and more sequence composition information, the gapped K-mer has been proposed. Gapped K-mer allows several gaps to exist in K-mers. We extracted till 5 gaps, total 80 features using this technique.  </a:t>
            </a:r>
          </a:p>
          <a:p>
            <a:pPr algn="just" marL="496571" indent="-248285" lvl="1">
              <a:lnSpc>
                <a:spcPts val="2760"/>
              </a:lnSpc>
              <a:buFont typeface="Arial"/>
              <a:buChar char="•"/>
            </a:pPr>
            <a:r>
              <a:rPr lang="en-US" sz="2300" spc="161">
                <a:solidFill>
                  <a:srgbClr val="000000"/>
                </a:solidFill>
                <a:latin typeface="Open Sans Bold"/>
              </a:rPr>
              <a:t>Reverse K-mer:</a:t>
            </a:r>
            <a:r>
              <a:rPr lang="en-US" sz="2300" spc="161">
                <a:solidFill>
                  <a:srgbClr val="000000"/>
                </a:solidFill>
                <a:latin typeface="Open Sans"/>
              </a:rPr>
              <a:t> Counting K-mer on opposite direction is called Reverse K-mer. In our model we used till 4-mer in reverse order and extracted 340 feature. It's also detect the genome sequences of hidden patterns.</a:t>
            </a:r>
          </a:p>
          <a:p>
            <a:pPr algn="just">
              <a:lnSpc>
                <a:spcPts val="2760"/>
              </a:lnSpc>
              <a:spcBef>
                <a:spcPct val="0"/>
              </a:spcBef>
            </a:pPr>
          </a:p>
          <a:p>
            <a:pPr algn="just" marL="496570" indent="-248285" lvl="1">
              <a:lnSpc>
                <a:spcPts val="2760"/>
              </a:lnSpc>
              <a:buFont typeface="Arial"/>
              <a:buChar char="•"/>
            </a:pPr>
            <a:r>
              <a:rPr lang="en-US" sz="2300" spc="161">
                <a:solidFill>
                  <a:srgbClr val="000000"/>
                </a:solidFill>
                <a:latin typeface="Open Sans"/>
              </a:rPr>
              <a:t> Using these three techniques we extracted total 760 features from our datasets.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blipFill>
          <a:blip r:embed="rId2"/>
          <a:srcRect l="0" t="0" r="0" b="0"/>
          <a:stretch>
            <a:fillRect/>
          </a:stretch>
        </a:blipFill>
      </p:bgPr>
    </p:bg>
    <p:spTree>
      <p:nvGrpSpPr>
        <p:cNvPr id="1" name=""/>
        <p:cNvGrpSpPr/>
        <p:nvPr/>
      </p:nvGrpSpPr>
      <p:grpSpPr>
        <a:xfrm>
          <a:off x="0" y="0"/>
          <a:ext cx="0" cy="0"/>
          <a:chOff x="0" y="0"/>
          <a:chExt cx="0" cy="0"/>
        </a:xfrm>
      </p:grpSpPr>
      <p:grpSp>
        <p:nvGrpSpPr>
          <p:cNvPr name="Group 2" id="2"/>
          <p:cNvGrpSpPr/>
          <p:nvPr/>
        </p:nvGrpSpPr>
        <p:grpSpPr>
          <a:xfrm rot="0">
            <a:off x="4340786" y="9941080"/>
            <a:ext cx="9511178" cy="214890"/>
            <a:chOff x="0" y="0"/>
            <a:chExt cx="25294954" cy="571500"/>
          </a:xfrm>
        </p:grpSpPr>
        <p:sp>
          <p:nvSpPr>
            <p:cNvPr name="Freeform 3" id="3"/>
            <p:cNvSpPr/>
            <p:nvPr/>
          </p:nvSpPr>
          <p:spPr>
            <a:xfrm>
              <a:off x="0" y="255270"/>
              <a:ext cx="25294954" cy="69850"/>
            </a:xfrm>
            <a:custGeom>
              <a:avLst/>
              <a:gdLst/>
              <a:ahLst/>
              <a:cxnLst/>
              <a:rect r="r" b="b" t="t" l="l"/>
              <a:pathLst>
                <a:path h="69850" w="25294954">
                  <a:moveTo>
                    <a:pt x="25004123" y="0"/>
                  </a:moveTo>
                  <a:lnTo>
                    <a:pt x="0" y="0"/>
                  </a:lnTo>
                  <a:lnTo>
                    <a:pt x="0" y="69850"/>
                  </a:lnTo>
                  <a:lnTo>
                    <a:pt x="25294954" y="69850"/>
                  </a:lnTo>
                  <a:lnTo>
                    <a:pt x="25294954" y="0"/>
                  </a:lnTo>
                  <a:close/>
                </a:path>
              </a:pathLst>
            </a:custGeom>
            <a:solidFill>
              <a:srgbClr val="2C3E77"/>
            </a:solidFill>
          </p:spPr>
        </p:sp>
      </p:grpSp>
      <p:grpSp>
        <p:nvGrpSpPr>
          <p:cNvPr name="Group 4" id="4"/>
          <p:cNvGrpSpPr/>
          <p:nvPr/>
        </p:nvGrpSpPr>
        <p:grpSpPr>
          <a:xfrm rot="0">
            <a:off x="8887754" y="9786431"/>
            <a:ext cx="465796" cy="465796"/>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AAD"/>
            </a:solidFill>
          </p:spPr>
        </p:sp>
      </p:grpSp>
      <p:sp>
        <p:nvSpPr>
          <p:cNvPr name="TextBox 6" id="6"/>
          <p:cNvSpPr txBox="true"/>
          <p:nvPr/>
        </p:nvSpPr>
        <p:spPr>
          <a:xfrm rot="0">
            <a:off x="1028700" y="859205"/>
            <a:ext cx="11806750" cy="723305"/>
          </a:xfrm>
          <a:prstGeom prst="rect">
            <a:avLst/>
          </a:prstGeom>
        </p:spPr>
        <p:txBody>
          <a:bodyPr anchor="t" rtlCol="false" tIns="0" lIns="0" bIns="0" rIns="0">
            <a:spAutoFit/>
          </a:bodyPr>
          <a:lstStyle/>
          <a:p>
            <a:pPr>
              <a:lnSpc>
                <a:spcPts val="5759"/>
              </a:lnSpc>
            </a:pPr>
            <a:r>
              <a:rPr lang="en-US" sz="4800">
                <a:solidFill>
                  <a:srgbClr val="181C61"/>
                </a:solidFill>
                <a:latin typeface="Poppins Medium Bold"/>
              </a:rPr>
              <a:t>Methodology - </a:t>
            </a:r>
            <a:r>
              <a:rPr lang="en-US" sz="4800">
                <a:solidFill>
                  <a:srgbClr val="181C61"/>
                </a:solidFill>
                <a:latin typeface="Poppins Medium"/>
              </a:rPr>
              <a:t>(Feature Selection)</a:t>
            </a:r>
          </a:p>
        </p:txBody>
      </p:sp>
      <p:sp>
        <p:nvSpPr>
          <p:cNvPr name="AutoShape 7" id="7"/>
          <p:cNvSpPr/>
          <p:nvPr/>
        </p:nvSpPr>
        <p:spPr>
          <a:xfrm rot="5400000">
            <a:off x="7138987" y="-4834364"/>
            <a:ext cx="9525" cy="12839700"/>
          </a:xfrm>
          <a:prstGeom prst="rect">
            <a:avLst/>
          </a:prstGeom>
          <a:solidFill>
            <a:srgbClr val="141414"/>
          </a:solidFill>
        </p:spPr>
      </p:sp>
      <p:grpSp>
        <p:nvGrpSpPr>
          <p:cNvPr name="Group 8" id="8"/>
          <p:cNvGrpSpPr/>
          <p:nvPr/>
        </p:nvGrpSpPr>
        <p:grpSpPr>
          <a:xfrm rot="0">
            <a:off x="401566" y="0"/>
            <a:ext cx="142711" cy="10287000"/>
            <a:chOff x="0" y="0"/>
            <a:chExt cx="190282" cy="13716000"/>
          </a:xfrm>
        </p:grpSpPr>
        <p:sp>
          <p:nvSpPr>
            <p:cNvPr name="AutoShape 9" id="9"/>
            <p:cNvSpPr/>
            <p:nvPr/>
          </p:nvSpPr>
          <p:spPr>
            <a:xfrm rot="0">
              <a:off x="88791" y="0"/>
              <a:ext cx="12700" cy="13716000"/>
            </a:xfrm>
            <a:prstGeom prst="rect">
              <a:avLst/>
            </a:prstGeom>
            <a:solidFill>
              <a:srgbClr val="141414"/>
            </a:solidFill>
          </p:spPr>
        </p:sp>
        <p:sp>
          <p:nvSpPr>
            <p:cNvPr name="AutoShape 10" id="10"/>
            <p:cNvSpPr/>
            <p:nvPr/>
          </p:nvSpPr>
          <p:spPr>
            <a:xfrm rot="0">
              <a:off x="0" y="5820971"/>
              <a:ext cx="190282" cy="2074059"/>
            </a:xfrm>
            <a:prstGeom prst="rect">
              <a:avLst/>
            </a:prstGeom>
            <a:solidFill>
              <a:srgbClr val="004AAD"/>
            </a:solidFill>
          </p:spPr>
        </p:sp>
      </p:grpSp>
      <p:sp>
        <p:nvSpPr>
          <p:cNvPr name="TextBox 11" id="11"/>
          <p:cNvSpPr txBox="true"/>
          <p:nvPr/>
        </p:nvSpPr>
        <p:spPr>
          <a:xfrm rot="0">
            <a:off x="1471729" y="5198286"/>
            <a:ext cx="15739946" cy="3589655"/>
          </a:xfrm>
          <a:prstGeom prst="rect">
            <a:avLst/>
          </a:prstGeom>
        </p:spPr>
        <p:txBody>
          <a:bodyPr anchor="t" rtlCol="false" tIns="0" lIns="0" bIns="0" rIns="0">
            <a:spAutoFit/>
          </a:bodyPr>
          <a:lstStyle/>
          <a:p>
            <a:pPr algn="just" marL="496571" indent="-248285" lvl="1">
              <a:lnSpc>
                <a:spcPts val="3220"/>
              </a:lnSpc>
              <a:buFont typeface="Arial"/>
              <a:buChar char="•"/>
            </a:pPr>
            <a:r>
              <a:rPr lang="en-US" sz="2300">
                <a:solidFill>
                  <a:srgbClr val="000000"/>
                </a:solidFill>
                <a:latin typeface="Open Sans Bold"/>
              </a:rPr>
              <a:t>XGBoost:</a:t>
            </a:r>
            <a:r>
              <a:rPr lang="en-US" sz="2300">
                <a:solidFill>
                  <a:srgbClr val="000000"/>
                </a:solidFill>
                <a:latin typeface="Open Sans"/>
              </a:rPr>
              <a:t> XGBoost is an implementation of gradient booste</a:t>
            </a:r>
            <a:r>
              <a:rPr lang="en-US" sz="2300">
                <a:solidFill>
                  <a:srgbClr val="000000"/>
                </a:solidFill>
                <a:latin typeface="Open Sans"/>
              </a:rPr>
              <a:t>d decision trees design</a:t>
            </a:r>
            <a:r>
              <a:rPr lang="en-US" sz="2300">
                <a:solidFill>
                  <a:srgbClr val="000000"/>
                </a:solidFill>
                <a:latin typeface="Open Sans"/>
              </a:rPr>
              <a:t>ed for speed and performance. It is a feature selection technique to reduce unnecessary features. In our implementation we used Xgboost and selected top 40% (304) features and XGBoost classifier gives 74.46% accuracy on selected features. </a:t>
            </a:r>
          </a:p>
          <a:p>
            <a:pPr algn="just">
              <a:lnSpc>
                <a:spcPts val="3220"/>
              </a:lnSpc>
            </a:pPr>
          </a:p>
          <a:p>
            <a:pPr algn="just" marL="496571" indent="-248285" lvl="1">
              <a:lnSpc>
                <a:spcPts val="3220"/>
              </a:lnSpc>
              <a:buFont typeface="Arial"/>
              <a:buChar char="•"/>
            </a:pPr>
            <a:r>
              <a:rPr lang="en-US" sz="2300">
                <a:solidFill>
                  <a:srgbClr val="000000"/>
                </a:solidFill>
                <a:latin typeface="Open Sans Bold"/>
              </a:rPr>
              <a:t>Recursive Feature elimination (RFE):</a:t>
            </a:r>
            <a:r>
              <a:rPr lang="en-US" sz="2300">
                <a:solidFill>
                  <a:srgbClr val="000000"/>
                </a:solidFill>
                <a:latin typeface="Open Sans"/>
              </a:rPr>
              <a:t> Recursive feature elimination (RFE) is a feature selection method that removes the insignificant features according to their importance and then remove them recursively. Among 760 features we selected 50% (380) features using RFE and Desicion Tree Classifier gives 69% accuracy on selected features.   </a:t>
            </a:r>
          </a:p>
          <a:p>
            <a:pPr algn="just">
              <a:lnSpc>
                <a:spcPts val="3219"/>
              </a:lnSpc>
            </a:pPr>
          </a:p>
        </p:txBody>
      </p:sp>
      <p:pic>
        <p:nvPicPr>
          <p:cNvPr name="Picture 12" id="12"/>
          <p:cNvPicPr>
            <a:picLocks noChangeAspect="true"/>
          </p:cNvPicPr>
          <p:nvPr/>
        </p:nvPicPr>
        <p:blipFill>
          <a:blip r:embed="rId3"/>
          <a:srcRect l="16856" t="36260" r="11900" b="27582"/>
          <a:stretch>
            <a:fillRect/>
          </a:stretch>
        </p:blipFill>
        <p:spPr>
          <a:xfrm flipH="false" flipV="false" rot="0">
            <a:off x="4368863" y="1743530"/>
            <a:ext cx="9550274" cy="3114220"/>
          </a:xfrm>
          <a:prstGeom prst="rect">
            <a:avLst/>
          </a:prstGeom>
        </p:spPr>
      </p:pic>
      <p:sp>
        <p:nvSpPr>
          <p:cNvPr name="TextBox 13" id="13"/>
          <p:cNvSpPr txBox="true"/>
          <p:nvPr/>
        </p:nvSpPr>
        <p:spPr>
          <a:xfrm rot="0">
            <a:off x="981075" y="9947962"/>
            <a:ext cx="1884404" cy="208008"/>
          </a:xfrm>
          <a:prstGeom prst="rect">
            <a:avLst/>
          </a:prstGeom>
        </p:spPr>
        <p:txBody>
          <a:bodyPr anchor="t" rtlCol="false" tIns="0" lIns="0" bIns="0" rIns="0">
            <a:spAutoFit/>
          </a:bodyPr>
          <a:lstStyle/>
          <a:p>
            <a:pPr algn="r">
              <a:lnSpc>
                <a:spcPts val="1680"/>
              </a:lnSpc>
            </a:pPr>
            <a:r>
              <a:rPr lang="en-US" sz="1400" spc="98">
                <a:solidFill>
                  <a:srgbClr val="000000"/>
                </a:solidFill>
                <a:latin typeface="Poppins Light"/>
              </a:rPr>
              <a:t>black_crow</a:t>
            </a:r>
          </a:p>
        </p:txBody>
      </p:sp>
      <p:sp>
        <p:nvSpPr>
          <p:cNvPr name="TextBox 14" id="14"/>
          <p:cNvSpPr txBox="true"/>
          <p:nvPr/>
        </p:nvSpPr>
        <p:spPr>
          <a:xfrm rot="0">
            <a:off x="14849413" y="9947962"/>
            <a:ext cx="4724524" cy="208008"/>
          </a:xfrm>
          <a:prstGeom prst="rect">
            <a:avLst/>
          </a:prstGeom>
        </p:spPr>
        <p:txBody>
          <a:bodyPr anchor="t" rtlCol="false" tIns="0" lIns="0" bIns="0" rIns="0">
            <a:spAutoFit/>
          </a:bodyPr>
          <a:lstStyle/>
          <a:p>
            <a:pPr>
              <a:lnSpc>
                <a:spcPts val="1680"/>
              </a:lnSpc>
            </a:pPr>
            <a:r>
              <a:rPr lang="en-US" sz="1400" spc="98">
                <a:solidFill>
                  <a:srgbClr val="000000"/>
                </a:solidFill>
                <a:latin typeface="Poppins Light"/>
              </a:rPr>
              <a:t>DEPARTMENT OF CSE, UIU </a:t>
            </a:r>
          </a:p>
        </p:txBody>
      </p:sp>
      <p:sp>
        <p:nvSpPr>
          <p:cNvPr name="TextBox 15" id="15"/>
          <p:cNvSpPr txBox="true"/>
          <p:nvPr/>
        </p:nvSpPr>
        <p:spPr>
          <a:xfrm rot="0">
            <a:off x="8210279" y="9716822"/>
            <a:ext cx="1829341" cy="481330"/>
          </a:xfrm>
          <a:prstGeom prst="rect">
            <a:avLst/>
          </a:prstGeom>
        </p:spPr>
        <p:txBody>
          <a:bodyPr anchor="t" rtlCol="false" tIns="0" lIns="0" bIns="0" rIns="0">
            <a:spAutoFit/>
          </a:bodyPr>
          <a:lstStyle/>
          <a:p>
            <a:pPr algn="ctr">
              <a:lnSpc>
                <a:spcPts val="3919"/>
              </a:lnSpc>
            </a:pPr>
            <a:r>
              <a:rPr lang="en-US" sz="2800">
                <a:solidFill>
                  <a:srgbClr val="F9F9FA"/>
                </a:solidFill>
                <a:latin typeface="Code Pro"/>
              </a:rPr>
              <a:t>5</a:t>
            </a:r>
          </a:p>
        </p:txBody>
      </p:sp>
      <p:sp>
        <p:nvSpPr>
          <p:cNvPr name="TextBox 16" id="16"/>
          <p:cNvSpPr txBox="true"/>
          <p:nvPr/>
        </p:nvSpPr>
        <p:spPr>
          <a:xfrm rot="0">
            <a:off x="6581577" y="4505325"/>
            <a:ext cx="6286896" cy="390525"/>
          </a:xfrm>
          <a:prstGeom prst="rect">
            <a:avLst/>
          </a:prstGeom>
        </p:spPr>
        <p:txBody>
          <a:bodyPr anchor="t" rtlCol="false" tIns="0" lIns="0" bIns="0" rIns="0">
            <a:spAutoFit/>
          </a:bodyPr>
          <a:lstStyle/>
          <a:p>
            <a:pPr>
              <a:lnSpc>
                <a:spcPts val="3000"/>
              </a:lnSpc>
            </a:pPr>
            <a:r>
              <a:rPr lang="en-US" sz="2500">
                <a:solidFill>
                  <a:srgbClr val="181C61"/>
                </a:solidFill>
                <a:latin typeface="Arapey"/>
              </a:rPr>
              <a:t>Figure 4: Feature Selection</a:t>
            </a:r>
            <a:r>
              <a:rPr lang="en-US" sz="2500">
                <a:solidFill>
                  <a:srgbClr val="181C61"/>
                </a:solidFill>
                <a:latin typeface="Arapey Italics"/>
              </a:rPr>
              <a:t> (Image from Internet)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blipFill>
          <a:blip r:embed="rId2"/>
          <a:srcRect l="0" t="0" r="0" b="0"/>
          <a:stretch>
            <a:fillRect/>
          </a:stretch>
        </a:blipFill>
      </p:bgPr>
    </p:bg>
    <p:spTree>
      <p:nvGrpSpPr>
        <p:cNvPr id="1" name=""/>
        <p:cNvGrpSpPr/>
        <p:nvPr/>
      </p:nvGrpSpPr>
      <p:grpSpPr>
        <a:xfrm>
          <a:off x="0" y="0"/>
          <a:ext cx="0" cy="0"/>
          <a:chOff x="0" y="0"/>
          <a:chExt cx="0" cy="0"/>
        </a:xfrm>
      </p:grpSpPr>
      <p:grpSp>
        <p:nvGrpSpPr>
          <p:cNvPr name="Group 2" id="2"/>
          <p:cNvGrpSpPr/>
          <p:nvPr/>
        </p:nvGrpSpPr>
        <p:grpSpPr>
          <a:xfrm rot="0">
            <a:off x="4340786" y="9941080"/>
            <a:ext cx="9511178" cy="214890"/>
            <a:chOff x="0" y="0"/>
            <a:chExt cx="25294954" cy="571500"/>
          </a:xfrm>
        </p:grpSpPr>
        <p:sp>
          <p:nvSpPr>
            <p:cNvPr name="Freeform 3" id="3"/>
            <p:cNvSpPr/>
            <p:nvPr/>
          </p:nvSpPr>
          <p:spPr>
            <a:xfrm>
              <a:off x="0" y="255270"/>
              <a:ext cx="25294954" cy="69850"/>
            </a:xfrm>
            <a:custGeom>
              <a:avLst/>
              <a:gdLst/>
              <a:ahLst/>
              <a:cxnLst/>
              <a:rect r="r" b="b" t="t" l="l"/>
              <a:pathLst>
                <a:path h="69850" w="25294954">
                  <a:moveTo>
                    <a:pt x="25004123" y="0"/>
                  </a:moveTo>
                  <a:lnTo>
                    <a:pt x="0" y="0"/>
                  </a:lnTo>
                  <a:lnTo>
                    <a:pt x="0" y="69850"/>
                  </a:lnTo>
                  <a:lnTo>
                    <a:pt x="25294954" y="69850"/>
                  </a:lnTo>
                  <a:lnTo>
                    <a:pt x="25294954" y="0"/>
                  </a:lnTo>
                  <a:close/>
                </a:path>
              </a:pathLst>
            </a:custGeom>
            <a:solidFill>
              <a:srgbClr val="2C3E77"/>
            </a:solidFill>
          </p:spPr>
        </p:sp>
      </p:grpSp>
      <p:grpSp>
        <p:nvGrpSpPr>
          <p:cNvPr name="Group 4" id="4"/>
          <p:cNvGrpSpPr/>
          <p:nvPr/>
        </p:nvGrpSpPr>
        <p:grpSpPr>
          <a:xfrm rot="0">
            <a:off x="8887754" y="9786431"/>
            <a:ext cx="465796" cy="465796"/>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AAD"/>
            </a:solidFill>
          </p:spPr>
        </p:sp>
      </p:grpSp>
      <p:sp>
        <p:nvSpPr>
          <p:cNvPr name="TextBox 6" id="6"/>
          <p:cNvSpPr txBox="true"/>
          <p:nvPr/>
        </p:nvSpPr>
        <p:spPr>
          <a:xfrm rot="0">
            <a:off x="1028700" y="859205"/>
            <a:ext cx="9520750" cy="723305"/>
          </a:xfrm>
          <a:prstGeom prst="rect">
            <a:avLst/>
          </a:prstGeom>
        </p:spPr>
        <p:txBody>
          <a:bodyPr anchor="t" rtlCol="false" tIns="0" lIns="0" bIns="0" rIns="0">
            <a:spAutoFit/>
          </a:bodyPr>
          <a:lstStyle/>
          <a:p>
            <a:pPr>
              <a:lnSpc>
                <a:spcPts val="5759"/>
              </a:lnSpc>
            </a:pPr>
            <a:r>
              <a:rPr lang="en-US" sz="4800">
                <a:solidFill>
                  <a:srgbClr val="181C61"/>
                </a:solidFill>
                <a:latin typeface="Poppins Medium Bold"/>
              </a:rPr>
              <a:t>Methodology - </a:t>
            </a:r>
            <a:r>
              <a:rPr lang="en-US" sz="4800">
                <a:solidFill>
                  <a:srgbClr val="181C61"/>
                </a:solidFill>
                <a:latin typeface="Poppins Medium"/>
              </a:rPr>
              <a:t>(Algorithms)</a:t>
            </a:r>
          </a:p>
        </p:txBody>
      </p:sp>
      <p:sp>
        <p:nvSpPr>
          <p:cNvPr name="AutoShape 7" id="7"/>
          <p:cNvSpPr/>
          <p:nvPr/>
        </p:nvSpPr>
        <p:spPr>
          <a:xfrm rot="5400000">
            <a:off x="7138987" y="-4834364"/>
            <a:ext cx="9525" cy="12839700"/>
          </a:xfrm>
          <a:prstGeom prst="rect">
            <a:avLst/>
          </a:prstGeom>
          <a:solidFill>
            <a:srgbClr val="141414"/>
          </a:solidFill>
        </p:spPr>
      </p:sp>
      <p:grpSp>
        <p:nvGrpSpPr>
          <p:cNvPr name="Group 8" id="8"/>
          <p:cNvGrpSpPr/>
          <p:nvPr/>
        </p:nvGrpSpPr>
        <p:grpSpPr>
          <a:xfrm rot="0">
            <a:off x="401566" y="0"/>
            <a:ext cx="142711" cy="10287000"/>
            <a:chOff x="0" y="0"/>
            <a:chExt cx="190282" cy="13716000"/>
          </a:xfrm>
        </p:grpSpPr>
        <p:sp>
          <p:nvSpPr>
            <p:cNvPr name="AutoShape 9" id="9"/>
            <p:cNvSpPr/>
            <p:nvPr/>
          </p:nvSpPr>
          <p:spPr>
            <a:xfrm rot="0">
              <a:off x="88791" y="0"/>
              <a:ext cx="12700" cy="13716000"/>
            </a:xfrm>
            <a:prstGeom prst="rect">
              <a:avLst/>
            </a:prstGeom>
            <a:solidFill>
              <a:srgbClr val="141414"/>
            </a:solidFill>
          </p:spPr>
        </p:sp>
        <p:sp>
          <p:nvSpPr>
            <p:cNvPr name="AutoShape 10" id="10"/>
            <p:cNvSpPr/>
            <p:nvPr/>
          </p:nvSpPr>
          <p:spPr>
            <a:xfrm rot="0">
              <a:off x="0" y="5820971"/>
              <a:ext cx="190282" cy="2074059"/>
            </a:xfrm>
            <a:prstGeom prst="rect">
              <a:avLst/>
            </a:prstGeom>
            <a:solidFill>
              <a:srgbClr val="004AAD"/>
            </a:solidFill>
          </p:spPr>
        </p:sp>
      </p:grpSp>
      <p:sp>
        <p:nvSpPr>
          <p:cNvPr name="TextBox 11" id="11"/>
          <p:cNvSpPr txBox="true"/>
          <p:nvPr/>
        </p:nvSpPr>
        <p:spPr>
          <a:xfrm rot="0">
            <a:off x="981075" y="9947962"/>
            <a:ext cx="1884404" cy="208008"/>
          </a:xfrm>
          <a:prstGeom prst="rect">
            <a:avLst/>
          </a:prstGeom>
        </p:spPr>
        <p:txBody>
          <a:bodyPr anchor="t" rtlCol="false" tIns="0" lIns="0" bIns="0" rIns="0">
            <a:spAutoFit/>
          </a:bodyPr>
          <a:lstStyle/>
          <a:p>
            <a:pPr algn="r">
              <a:lnSpc>
                <a:spcPts val="1680"/>
              </a:lnSpc>
            </a:pPr>
            <a:r>
              <a:rPr lang="en-US" sz="1400" spc="98">
                <a:solidFill>
                  <a:srgbClr val="000000"/>
                </a:solidFill>
                <a:latin typeface="Poppins Light"/>
              </a:rPr>
              <a:t>black_crow</a:t>
            </a:r>
          </a:p>
        </p:txBody>
      </p:sp>
      <p:sp>
        <p:nvSpPr>
          <p:cNvPr name="TextBox 12" id="12"/>
          <p:cNvSpPr txBox="true"/>
          <p:nvPr/>
        </p:nvSpPr>
        <p:spPr>
          <a:xfrm rot="0">
            <a:off x="14849413" y="9947962"/>
            <a:ext cx="4724524" cy="208008"/>
          </a:xfrm>
          <a:prstGeom prst="rect">
            <a:avLst/>
          </a:prstGeom>
        </p:spPr>
        <p:txBody>
          <a:bodyPr anchor="t" rtlCol="false" tIns="0" lIns="0" bIns="0" rIns="0">
            <a:spAutoFit/>
          </a:bodyPr>
          <a:lstStyle/>
          <a:p>
            <a:pPr>
              <a:lnSpc>
                <a:spcPts val="1680"/>
              </a:lnSpc>
            </a:pPr>
            <a:r>
              <a:rPr lang="en-US" sz="1400" spc="98">
                <a:solidFill>
                  <a:srgbClr val="000000"/>
                </a:solidFill>
                <a:latin typeface="Poppins Light"/>
              </a:rPr>
              <a:t>DEPARTMENT OF CSE, UIU </a:t>
            </a:r>
          </a:p>
        </p:txBody>
      </p:sp>
      <p:sp>
        <p:nvSpPr>
          <p:cNvPr name="TextBox 13" id="13"/>
          <p:cNvSpPr txBox="true"/>
          <p:nvPr/>
        </p:nvSpPr>
        <p:spPr>
          <a:xfrm rot="0">
            <a:off x="8210279" y="9716822"/>
            <a:ext cx="1829341" cy="481330"/>
          </a:xfrm>
          <a:prstGeom prst="rect">
            <a:avLst/>
          </a:prstGeom>
        </p:spPr>
        <p:txBody>
          <a:bodyPr anchor="t" rtlCol="false" tIns="0" lIns="0" bIns="0" rIns="0">
            <a:spAutoFit/>
          </a:bodyPr>
          <a:lstStyle/>
          <a:p>
            <a:pPr algn="ctr">
              <a:lnSpc>
                <a:spcPts val="3919"/>
              </a:lnSpc>
            </a:pPr>
            <a:r>
              <a:rPr lang="en-US" sz="2800">
                <a:solidFill>
                  <a:srgbClr val="F9F9FA"/>
                </a:solidFill>
                <a:latin typeface="Code Pro"/>
              </a:rPr>
              <a:t>6</a:t>
            </a:r>
          </a:p>
        </p:txBody>
      </p:sp>
      <p:grpSp>
        <p:nvGrpSpPr>
          <p:cNvPr name="Group 14" id="14"/>
          <p:cNvGrpSpPr/>
          <p:nvPr/>
        </p:nvGrpSpPr>
        <p:grpSpPr>
          <a:xfrm rot="0">
            <a:off x="11022925" y="3142110"/>
            <a:ext cx="6650785" cy="4530547"/>
            <a:chOff x="0" y="0"/>
            <a:chExt cx="8867713" cy="6040729"/>
          </a:xfrm>
        </p:grpSpPr>
        <p:grpSp>
          <p:nvGrpSpPr>
            <p:cNvPr name="Group 15" id="15"/>
            <p:cNvGrpSpPr>
              <a:grpSpLocks noChangeAspect="true"/>
            </p:cNvGrpSpPr>
            <p:nvPr/>
          </p:nvGrpSpPr>
          <p:grpSpPr>
            <a:xfrm rot="0">
              <a:off x="1525124" y="0"/>
              <a:ext cx="7176739" cy="5541227"/>
              <a:chOff x="0" y="0"/>
              <a:chExt cx="9780438" cy="7551567"/>
            </a:xfrm>
          </p:grpSpPr>
          <p:sp>
            <p:nvSpPr>
              <p:cNvPr name="Freeform 16" id="16"/>
              <p:cNvSpPr/>
              <p:nvPr/>
            </p:nvSpPr>
            <p:spPr>
              <a:xfrm>
                <a:off x="-6350" y="0"/>
                <a:ext cx="9793139" cy="7551567"/>
              </a:xfrm>
              <a:custGeom>
                <a:avLst/>
                <a:gdLst/>
                <a:ahLst/>
                <a:cxnLst/>
                <a:rect r="r" b="b" t="t" l="l"/>
                <a:pathLst>
                  <a:path h="7551567" w="9793139">
                    <a:moveTo>
                      <a:pt x="0" y="0"/>
                    </a:moveTo>
                    <a:lnTo>
                      <a:pt x="12700" y="0"/>
                    </a:lnTo>
                    <a:lnTo>
                      <a:pt x="12700" y="7551567"/>
                    </a:lnTo>
                    <a:lnTo>
                      <a:pt x="0" y="7551567"/>
                    </a:lnTo>
                    <a:close/>
                    <a:moveTo>
                      <a:pt x="2445110" y="0"/>
                    </a:moveTo>
                    <a:lnTo>
                      <a:pt x="2457810" y="0"/>
                    </a:lnTo>
                    <a:lnTo>
                      <a:pt x="2457810" y="7551567"/>
                    </a:lnTo>
                    <a:lnTo>
                      <a:pt x="2445110" y="7551567"/>
                    </a:lnTo>
                    <a:close/>
                    <a:moveTo>
                      <a:pt x="4890219" y="0"/>
                    </a:moveTo>
                    <a:lnTo>
                      <a:pt x="4902919" y="0"/>
                    </a:lnTo>
                    <a:lnTo>
                      <a:pt x="4902919" y="7551567"/>
                    </a:lnTo>
                    <a:lnTo>
                      <a:pt x="4890219" y="7551567"/>
                    </a:lnTo>
                    <a:close/>
                    <a:moveTo>
                      <a:pt x="7335329" y="0"/>
                    </a:moveTo>
                    <a:lnTo>
                      <a:pt x="7348029" y="0"/>
                    </a:lnTo>
                    <a:lnTo>
                      <a:pt x="7348029" y="7551567"/>
                    </a:lnTo>
                    <a:lnTo>
                      <a:pt x="7335329" y="7551567"/>
                    </a:lnTo>
                    <a:close/>
                    <a:moveTo>
                      <a:pt x="9780439" y="0"/>
                    </a:moveTo>
                    <a:lnTo>
                      <a:pt x="9793139" y="0"/>
                    </a:lnTo>
                    <a:lnTo>
                      <a:pt x="9793139" y="7551567"/>
                    </a:lnTo>
                    <a:lnTo>
                      <a:pt x="9780439" y="7551567"/>
                    </a:lnTo>
                    <a:close/>
                  </a:path>
                </a:pathLst>
              </a:custGeom>
              <a:solidFill>
                <a:srgbClr val="000000">
                  <a:alpha val="24705"/>
                </a:srgbClr>
              </a:solidFill>
            </p:spPr>
          </p:sp>
        </p:grpSp>
        <p:sp>
          <p:nvSpPr>
            <p:cNvPr name="TextBox 17" id="17"/>
            <p:cNvSpPr txBox="true"/>
            <p:nvPr/>
          </p:nvSpPr>
          <p:spPr>
            <a:xfrm rot="0">
              <a:off x="1442199" y="5633182"/>
              <a:ext cx="165850" cy="407547"/>
            </a:xfrm>
            <a:prstGeom prst="rect">
              <a:avLst/>
            </a:prstGeom>
          </p:spPr>
          <p:txBody>
            <a:bodyPr anchor="t" rtlCol="false" tIns="0" lIns="0" bIns="0" rIns="0">
              <a:spAutoFit/>
            </a:bodyPr>
            <a:lstStyle/>
            <a:p>
              <a:pPr algn="ctr">
                <a:lnSpc>
                  <a:spcPts val="2465"/>
                </a:lnSpc>
              </a:pPr>
              <a:r>
                <a:rPr lang="en-US" sz="1761">
                  <a:solidFill>
                    <a:srgbClr val="000000"/>
                  </a:solidFill>
                  <a:latin typeface="Arimo"/>
                </a:rPr>
                <a:t>0</a:t>
              </a:r>
            </a:p>
          </p:txBody>
        </p:sp>
        <p:sp>
          <p:nvSpPr>
            <p:cNvPr name="TextBox 18" id="18"/>
            <p:cNvSpPr txBox="true"/>
            <p:nvPr/>
          </p:nvSpPr>
          <p:spPr>
            <a:xfrm rot="0">
              <a:off x="3153458" y="5633182"/>
              <a:ext cx="331701" cy="407547"/>
            </a:xfrm>
            <a:prstGeom prst="rect">
              <a:avLst/>
            </a:prstGeom>
          </p:spPr>
          <p:txBody>
            <a:bodyPr anchor="t" rtlCol="false" tIns="0" lIns="0" bIns="0" rIns="0">
              <a:spAutoFit/>
            </a:bodyPr>
            <a:lstStyle/>
            <a:p>
              <a:pPr algn="ctr">
                <a:lnSpc>
                  <a:spcPts val="2465"/>
                </a:lnSpc>
              </a:pPr>
              <a:r>
                <a:rPr lang="en-US" sz="1761">
                  <a:solidFill>
                    <a:srgbClr val="000000"/>
                  </a:solidFill>
                  <a:latin typeface="Arimo"/>
                </a:rPr>
                <a:t>20</a:t>
              </a:r>
            </a:p>
          </p:txBody>
        </p:sp>
        <p:sp>
          <p:nvSpPr>
            <p:cNvPr name="TextBox 19" id="19"/>
            <p:cNvSpPr txBox="true"/>
            <p:nvPr/>
          </p:nvSpPr>
          <p:spPr>
            <a:xfrm rot="0">
              <a:off x="4947643" y="5633182"/>
              <a:ext cx="331701" cy="407547"/>
            </a:xfrm>
            <a:prstGeom prst="rect">
              <a:avLst/>
            </a:prstGeom>
          </p:spPr>
          <p:txBody>
            <a:bodyPr anchor="t" rtlCol="false" tIns="0" lIns="0" bIns="0" rIns="0">
              <a:spAutoFit/>
            </a:bodyPr>
            <a:lstStyle/>
            <a:p>
              <a:pPr algn="ctr">
                <a:lnSpc>
                  <a:spcPts val="2465"/>
                </a:lnSpc>
              </a:pPr>
              <a:r>
                <a:rPr lang="en-US" sz="1761">
                  <a:solidFill>
                    <a:srgbClr val="000000"/>
                  </a:solidFill>
                  <a:latin typeface="Arimo"/>
                </a:rPr>
                <a:t>40</a:t>
              </a:r>
            </a:p>
          </p:txBody>
        </p:sp>
        <p:sp>
          <p:nvSpPr>
            <p:cNvPr name="TextBox 20" id="20"/>
            <p:cNvSpPr txBox="true"/>
            <p:nvPr/>
          </p:nvSpPr>
          <p:spPr>
            <a:xfrm rot="0">
              <a:off x="6741828" y="5633182"/>
              <a:ext cx="331701" cy="407547"/>
            </a:xfrm>
            <a:prstGeom prst="rect">
              <a:avLst/>
            </a:prstGeom>
          </p:spPr>
          <p:txBody>
            <a:bodyPr anchor="t" rtlCol="false" tIns="0" lIns="0" bIns="0" rIns="0">
              <a:spAutoFit/>
            </a:bodyPr>
            <a:lstStyle/>
            <a:p>
              <a:pPr algn="ctr">
                <a:lnSpc>
                  <a:spcPts val="2465"/>
                </a:lnSpc>
              </a:pPr>
              <a:r>
                <a:rPr lang="en-US" sz="1761">
                  <a:solidFill>
                    <a:srgbClr val="000000"/>
                  </a:solidFill>
                  <a:latin typeface="Arimo"/>
                </a:rPr>
                <a:t>60</a:t>
              </a:r>
            </a:p>
          </p:txBody>
        </p:sp>
        <p:sp>
          <p:nvSpPr>
            <p:cNvPr name="TextBox 21" id="21"/>
            <p:cNvSpPr txBox="true"/>
            <p:nvPr/>
          </p:nvSpPr>
          <p:spPr>
            <a:xfrm rot="0">
              <a:off x="8536013" y="5633182"/>
              <a:ext cx="331701" cy="407547"/>
            </a:xfrm>
            <a:prstGeom prst="rect">
              <a:avLst/>
            </a:prstGeom>
          </p:spPr>
          <p:txBody>
            <a:bodyPr anchor="t" rtlCol="false" tIns="0" lIns="0" bIns="0" rIns="0">
              <a:spAutoFit/>
            </a:bodyPr>
            <a:lstStyle/>
            <a:p>
              <a:pPr algn="ctr">
                <a:lnSpc>
                  <a:spcPts val="2465"/>
                </a:lnSpc>
              </a:pPr>
              <a:r>
                <a:rPr lang="en-US" sz="1761">
                  <a:solidFill>
                    <a:srgbClr val="000000"/>
                  </a:solidFill>
                  <a:latin typeface="Arimo"/>
                </a:rPr>
                <a:t>80</a:t>
              </a:r>
            </a:p>
          </p:txBody>
        </p:sp>
        <p:sp>
          <p:nvSpPr>
            <p:cNvPr name="TextBox 22" id="22"/>
            <p:cNvSpPr txBox="true"/>
            <p:nvPr/>
          </p:nvSpPr>
          <p:spPr>
            <a:xfrm rot="0">
              <a:off x="895650" y="96662"/>
              <a:ext cx="480369" cy="407547"/>
            </a:xfrm>
            <a:prstGeom prst="rect">
              <a:avLst/>
            </a:prstGeom>
          </p:spPr>
          <p:txBody>
            <a:bodyPr anchor="t" rtlCol="false" tIns="0" lIns="0" bIns="0" rIns="0">
              <a:spAutoFit/>
            </a:bodyPr>
            <a:lstStyle/>
            <a:p>
              <a:pPr algn="r">
                <a:lnSpc>
                  <a:spcPts val="2465"/>
                </a:lnSpc>
              </a:pPr>
              <a:r>
                <a:rPr lang="en-US" sz="1761">
                  <a:solidFill>
                    <a:srgbClr val="000000"/>
                  </a:solidFill>
                  <a:latin typeface="Arimo"/>
                </a:rPr>
                <a:t>DT </a:t>
              </a:r>
            </a:p>
          </p:txBody>
        </p:sp>
        <p:sp>
          <p:nvSpPr>
            <p:cNvPr name="TextBox 23" id="23"/>
            <p:cNvSpPr txBox="true"/>
            <p:nvPr/>
          </p:nvSpPr>
          <p:spPr>
            <a:xfrm rot="0">
              <a:off x="911958" y="794263"/>
              <a:ext cx="464061" cy="407547"/>
            </a:xfrm>
            <a:prstGeom prst="rect">
              <a:avLst/>
            </a:prstGeom>
          </p:spPr>
          <p:txBody>
            <a:bodyPr anchor="t" rtlCol="false" tIns="0" lIns="0" bIns="0" rIns="0">
              <a:spAutoFit/>
            </a:bodyPr>
            <a:lstStyle/>
            <a:p>
              <a:pPr algn="r">
                <a:lnSpc>
                  <a:spcPts val="2465"/>
                </a:lnSpc>
              </a:pPr>
              <a:r>
                <a:rPr lang="en-US" sz="1761">
                  <a:solidFill>
                    <a:srgbClr val="000000"/>
                  </a:solidFill>
                  <a:latin typeface="Arimo"/>
                </a:rPr>
                <a:t>LR </a:t>
              </a:r>
            </a:p>
          </p:txBody>
        </p:sp>
        <p:sp>
          <p:nvSpPr>
            <p:cNvPr name="TextBox 24" id="24"/>
            <p:cNvSpPr txBox="true"/>
            <p:nvPr/>
          </p:nvSpPr>
          <p:spPr>
            <a:xfrm rot="0">
              <a:off x="663547" y="1491864"/>
              <a:ext cx="712472" cy="407547"/>
            </a:xfrm>
            <a:prstGeom prst="rect">
              <a:avLst/>
            </a:prstGeom>
          </p:spPr>
          <p:txBody>
            <a:bodyPr anchor="t" rtlCol="false" tIns="0" lIns="0" bIns="0" rIns="0">
              <a:spAutoFit/>
            </a:bodyPr>
            <a:lstStyle/>
            <a:p>
              <a:pPr algn="r">
                <a:lnSpc>
                  <a:spcPts val="2465"/>
                </a:lnSpc>
              </a:pPr>
              <a:r>
                <a:rPr lang="en-US" sz="1761">
                  <a:solidFill>
                    <a:srgbClr val="000000"/>
                  </a:solidFill>
                  <a:latin typeface="Arimo"/>
                </a:rPr>
                <a:t>KNN </a:t>
              </a:r>
            </a:p>
          </p:txBody>
        </p:sp>
        <p:sp>
          <p:nvSpPr>
            <p:cNvPr name="TextBox 25" id="25"/>
            <p:cNvSpPr txBox="true"/>
            <p:nvPr/>
          </p:nvSpPr>
          <p:spPr>
            <a:xfrm rot="0">
              <a:off x="0" y="2189465"/>
              <a:ext cx="1376019" cy="407547"/>
            </a:xfrm>
            <a:prstGeom prst="rect">
              <a:avLst/>
            </a:prstGeom>
          </p:spPr>
          <p:txBody>
            <a:bodyPr anchor="t" rtlCol="false" tIns="0" lIns="0" bIns="0" rIns="0">
              <a:spAutoFit/>
            </a:bodyPr>
            <a:lstStyle/>
            <a:p>
              <a:pPr algn="r">
                <a:lnSpc>
                  <a:spcPts val="2465"/>
                </a:lnSpc>
              </a:pPr>
              <a:r>
                <a:rPr lang="en-US" sz="1761">
                  <a:solidFill>
                    <a:srgbClr val="000000"/>
                  </a:solidFill>
                  <a:latin typeface="Arimo"/>
                </a:rPr>
                <a:t>AdaBoost </a:t>
              </a:r>
            </a:p>
          </p:txBody>
        </p:sp>
        <p:sp>
          <p:nvSpPr>
            <p:cNvPr name="TextBox 26" id="26"/>
            <p:cNvSpPr txBox="true"/>
            <p:nvPr/>
          </p:nvSpPr>
          <p:spPr>
            <a:xfrm rot="0">
              <a:off x="878905" y="2887065"/>
              <a:ext cx="497114" cy="407547"/>
            </a:xfrm>
            <a:prstGeom prst="rect">
              <a:avLst/>
            </a:prstGeom>
          </p:spPr>
          <p:txBody>
            <a:bodyPr anchor="t" rtlCol="false" tIns="0" lIns="0" bIns="0" rIns="0">
              <a:spAutoFit/>
            </a:bodyPr>
            <a:lstStyle/>
            <a:p>
              <a:pPr algn="r">
                <a:lnSpc>
                  <a:spcPts val="2465"/>
                </a:lnSpc>
              </a:pPr>
              <a:r>
                <a:rPr lang="en-US" sz="1761">
                  <a:solidFill>
                    <a:srgbClr val="000000"/>
                  </a:solidFill>
                  <a:latin typeface="Arimo"/>
                </a:rPr>
                <a:t>NB </a:t>
              </a:r>
            </a:p>
          </p:txBody>
        </p:sp>
        <p:sp>
          <p:nvSpPr>
            <p:cNvPr name="TextBox 27" id="27"/>
            <p:cNvSpPr txBox="true"/>
            <p:nvPr/>
          </p:nvSpPr>
          <p:spPr>
            <a:xfrm rot="0">
              <a:off x="895650" y="3584666"/>
              <a:ext cx="480369" cy="407547"/>
            </a:xfrm>
            <a:prstGeom prst="rect">
              <a:avLst/>
            </a:prstGeom>
          </p:spPr>
          <p:txBody>
            <a:bodyPr anchor="t" rtlCol="false" tIns="0" lIns="0" bIns="0" rIns="0">
              <a:spAutoFit/>
            </a:bodyPr>
            <a:lstStyle/>
            <a:p>
              <a:pPr algn="r">
                <a:lnSpc>
                  <a:spcPts val="2465"/>
                </a:lnSpc>
              </a:pPr>
              <a:r>
                <a:rPr lang="en-US" sz="1761">
                  <a:solidFill>
                    <a:srgbClr val="000000"/>
                  </a:solidFill>
                  <a:latin typeface="Arimo"/>
                </a:rPr>
                <a:t>RF </a:t>
              </a:r>
            </a:p>
          </p:txBody>
        </p:sp>
        <p:sp>
          <p:nvSpPr>
            <p:cNvPr name="TextBox 28" id="28"/>
            <p:cNvSpPr txBox="true"/>
            <p:nvPr/>
          </p:nvSpPr>
          <p:spPr>
            <a:xfrm rot="0">
              <a:off x="680001" y="4282267"/>
              <a:ext cx="696018" cy="407547"/>
            </a:xfrm>
            <a:prstGeom prst="rect">
              <a:avLst/>
            </a:prstGeom>
          </p:spPr>
          <p:txBody>
            <a:bodyPr anchor="t" rtlCol="false" tIns="0" lIns="0" bIns="0" rIns="0">
              <a:spAutoFit/>
            </a:bodyPr>
            <a:lstStyle/>
            <a:p>
              <a:pPr algn="r">
                <a:lnSpc>
                  <a:spcPts val="2465"/>
                </a:lnSpc>
              </a:pPr>
              <a:r>
                <a:rPr lang="en-US" sz="1761">
                  <a:solidFill>
                    <a:srgbClr val="000000"/>
                  </a:solidFill>
                  <a:latin typeface="Arimo"/>
                </a:rPr>
                <a:t>SVC </a:t>
              </a:r>
            </a:p>
          </p:txBody>
        </p:sp>
        <p:sp>
          <p:nvSpPr>
            <p:cNvPr name="TextBox 29" id="29"/>
            <p:cNvSpPr txBox="true"/>
            <p:nvPr/>
          </p:nvSpPr>
          <p:spPr>
            <a:xfrm rot="0">
              <a:off x="166578" y="4979868"/>
              <a:ext cx="1209441" cy="407547"/>
            </a:xfrm>
            <a:prstGeom prst="rect">
              <a:avLst/>
            </a:prstGeom>
          </p:spPr>
          <p:txBody>
            <a:bodyPr anchor="t" rtlCol="false" tIns="0" lIns="0" bIns="0" rIns="0">
              <a:spAutoFit/>
            </a:bodyPr>
            <a:lstStyle/>
            <a:p>
              <a:pPr algn="r">
                <a:lnSpc>
                  <a:spcPts val="2465"/>
                </a:lnSpc>
              </a:pPr>
              <a:r>
                <a:rPr lang="en-US" sz="1761">
                  <a:solidFill>
                    <a:srgbClr val="000000"/>
                  </a:solidFill>
                  <a:latin typeface="Arimo"/>
                </a:rPr>
                <a:t>CNN-1D </a:t>
              </a:r>
            </a:p>
          </p:txBody>
        </p:sp>
        <p:grpSp>
          <p:nvGrpSpPr>
            <p:cNvPr name="Group 30" id="30"/>
            <p:cNvGrpSpPr>
              <a:grpSpLocks noChangeAspect="true"/>
            </p:cNvGrpSpPr>
            <p:nvPr/>
          </p:nvGrpSpPr>
          <p:grpSpPr>
            <a:xfrm rot="0">
              <a:off x="1525124" y="0"/>
              <a:ext cx="7176739" cy="5541227"/>
              <a:chOff x="0" y="0"/>
              <a:chExt cx="9780438" cy="7551567"/>
            </a:xfrm>
          </p:grpSpPr>
          <p:sp>
            <p:nvSpPr>
              <p:cNvPr name="Freeform 31" id="31"/>
              <p:cNvSpPr/>
              <p:nvPr/>
            </p:nvSpPr>
            <p:spPr>
              <a:xfrm>
                <a:off x="0" y="0"/>
                <a:ext cx="7454154" cy="896749"/>
              </a:xfrm>
              <a:custGeom>
                <a:avLst/>
                <a:gdLst/>
                <a:ahLst/>
                <a:cxnLst/>
                <a:rect r="r" b="b" t="t" l="l"/>
                <a:pathLst>
                  <a:path h="896749" w="7454154">
                    <a:moveTo>
                      <a:pt x="0" y="0"/>
                    </a:moveTo>
                    <a:lnTo>
                      <a:pt x="7382414" y="0"/>
                    </a:lnTo>
                    <a:lnTo>
                      <a:pt x="7382414" y="0"/>
                    </a:lnTo>
                    <a:cubicBezTo>
                      <a:pt x="7422035" y="0"/>
                      <a:pt x="7454154" y="32119"/>
                      <a:pt x="7454154" y="71740"/>
                    </a:cubicBezTo>
                    <a:lnTo>
                      <a:pt x="7454154" y="825009"/>
                    </a:lnTo>
                    <a:cubicBezTo>
                      <a:pt x="7454154" y="864630"/>
                      <a:pt x="7422035" y="896749"/>
                      <a:pt x="7382414" y="896749"/>
                    </a:cubicBezTo>
                    <a:lnTo>
                      <a:pt x="0" y="896749"/>
                    </a:lnTo>
                    <a:close/>
                  </a:path>
                </a:pathLst>
              </a:custGeom>
              <a:solidFill>
                <a:srgbClr val="0B4E82"/>
              </a:solidFill>
            </p:spPr>
          </p:sp>
          <p:sp>
            <p:nvSpPr>
              <p:cNvPr name="Freeform 32" id="32"/>
              <p:cNvSpPr/>
              <p:nvPr/>
            </p:nvSpPr>
            <p:spPr>
              <a:xfrm>
                <a:off x="0" y="950688"/>
                <a:ext cx="8169349" cy="896749"/>
              </a:xfrm>
              <a:custGeom>
                <a:avLst/>
                <a:gdLst/>
                <a:ahLst/>
                <a:cxnLst/>
                <a:rect r="r" b="b" t="t" l="l"/>
                <a:pathLst>
                  <a:path h="896749" w="8169349">
                    <a:moveTo>
                      <a:pt x="0" y="0"/>
                    </a:moveTo>
                    <a:lnTo>
                      <a:pt x="8097609" y="0"/>
                    </a:lnTo>
                    <a:cubicBezTo>
                      <a:pt x="8137230" y="0"/>
                      <a:pt x="8169349" y="32119"/>
                      <a:pt x="8169349" y="71740"/>
                    </a:cubicBezTo>
                    <a:lnTo>
                      <a:pt x="8169349" y="825009"/>
                    </a:lnTo>
                    <a:cubicBezTo>
                      <a:pt x="8169349" y="844036"/>
                      <a:pt x="8161790" y="862283"/>
                      <a:pt x="8148337" y="875737"/>
                    </a:cubicBezTo>
                    <a:cubicBezTo>
                      <a:pt x="8134883" y="889191"/>
                      <a:pt x="8116636" y="896749"/>
                      <a:pt x="8097609" y="896749"/>
                    </a:cubicBezTo>
                    <a:lnTo>
                      <a:pt x="0" y="896749"/>
                    </a:lnTo>
                    <a:close/>
                  </a:path>
                </a:pathLst>
              </a:custGeom>
              <a:solidFill>
                <a:srgbClr val="35538E"/>
              </a:solidFill>
            </p:spPr>
          </p:sp>
          <p:sp>
            <p:nvSpPr>
              <p:cNvPr name="Freeform 33" id="33"/>
              <p:cNvSpPr/>
              <p:nvPr/>
            </p:nvSpPr>
            <p:spPr>
              <a:xfrm>
                <a:off x="0" y="1901377"/>
                <a:ext cx="8395521" cy="896749"/>
              </a:xfrm>
              <a:custGeom>
                <a:avLst/>
                <a:gdLst/>
                <a:ahLst/>
                <a:cxnLst/>
                <a:rect r="r" b="b" t="t" l="l"/>
                <a:pathLst>
                  <a:path h="896749" w="8395521">
                    <a:moveTo>
                      <a:pt x="0" y="0"/>
                    </a:moveTo>
                    <a:lnTo>
                      <a:pt x="8323781" y="0"/>
                    </a:lnTo>
                    <a:cubicBezTo>
                      <a:pt x="8363402" y="0"/>
                      <a:pt x="8395521" y="32119"/>
                      <a:pt x="8395521" y="71740"/>
                    </a:cubicBezTo>
                    <a:lnTo>
                      <a:pt x="8395521" y="825009"/>
                    </a:lnTo>
                    <a:cubicBezTo>
                      <a:pt x="8395521" y="864629"/>
                      <a:pt x="8363402" y="896748"/>
                      <a:pt x="8323781" y="896748"/>
                    </a:cubicBezTo>
                    <a:lnTo>
                      <a:pt x="0" y="896748"/>
                    </a:lnTo>
                    <a:close/>
                  </a:path>
                </a:pathLst>
              </a:custGeom>
              <a:solidFill>
                <a:srgbClr val="535898"/>
              </a:solidFill>
            </p:spPr>
          </p:sp>
          <p:sp>
            <p:nvSpPr>
              <p:cNvPr name="Freeform 34" id="34"/>
              <p:cNvSpPr/>
              <p:nvPr/>
            </p:nvSpPr>
            <p:spPr>
              <a:xfrm>
                <a:off x="0" y="2852065"/>
                <a:ext cx="8696269" cy="896749"/>
              </a:xfrm>
              <a:custGeom>
                <a:avLst/>
                <a:gdLst/>
                <a:ahLst/>
                <a:cxnLst/>
                <a:rect r="r" b="b" t="t" l="l"/>
                <a:pathLst>
                  <a:path h="896749" w="8696269">
                    <a:moveTo>
                      <a:pt x="0" y="0"/>
                    </a:moveTo>
                    <a:lnTo>
                      <a:pt x="8624529" y="0"/>
                    </a:lnTo>
                    <a:cubicBezTo>
                      <a:pt x="8664150" y="0"/>
                      <a:pt x="8696269" y="32119"/>
                      <a:pt x="8696269" y="71740"/>
                    </a:cubicBezTo>
                    <a:lnTo>
                      <a:pt x="8696269" y="825009"/>
                    </a:lnTo>
                    <a:cubicBezTo>
                      <a:pt x="8696269" y="864630"/>
                      <a:pt x="8664150" y="896749"/>
                      <a:pt x="8624529" y="896749"/>
                    </a:cubicBezTo>
                    <a:lnTo>
                      <a:pt x="0" y="896749"/>
                    </a:lnTo>
                    <a:close/>
                  </a:path>
                </a:pathLst>
              </a:custGeom>
              <a:solidFill>
                <a:srgbClr val="6E5C9F"/>
              </a:solidFill>
            </p:spPr>
          </p:sp>
          <p:sp>
            <p:nvSpPr>
              <p:cNvPr name="Freeform 35" id="35"/>
              <p:cNvSpPr/>
              <p:nvPr/>
            </p:nvSpPr>
            <p:spPr>
              <a:xfrm>
                <a:off x="0" y="3802754"/>
                <a:ext cx="8846644" cy="896749"/>
              </a:xfrm>
              <a:custGeom>
                <a:avLst/>
                <a:gdLst/>
                <a:ahLst/>
                <a:cxnLst/>
                <a:rect r="r" b="b" t="t" l="l"/>
                <a:pathLst>
                  <a:path h="896749" w="8846644">
                    <a:moveTo>
                      <a:pt x="0" y="0"/>
                    </a:moveTo>
                    <a:lnTo>
                      <a:pt x="8774904" y="0"/>
                    </a:lnTo>
                    <a:cubicBezTo>
                      <a:pt x="8814525" y="0"/>
                      <a:pt x="8846644" y="32119"/>
                      <a:pt x="8846644" y="71739"/>
                    </a:cubicBezTo>
                    <a:lnTo>
                      <a:pt x="8846644" y="825008"/>
                    </a:lnTo>
                    <a:cubicBezTo>
                      <a:pt x="8846644" y="844035"/>
                      <a:pt x="8839085" y="862282"/>
                      <a:pt x="8825632" y="875736"/>
                    </a:cubicBezTo>
                    <a:cubicBezTo>
                      <a:pt x="8812178" y="889190"/>
                      <a:pt x="8793931" y="896748"/>
                      <a:pt x="8774904" y="896748"/>
                    </a:cubicBezTo>
                    <a:lnTo>
                      <a:pt x="0" y="896748"/>
                    </a:lnTo>
                    <a:close/>
                  </a:path>
                </a:pathLst>
              </a:custGeom>
              <a:solidFill>
                <a:srgbClr val="8860A3"/>
              </a:solidFill>
            </p:spPr>
          </p:sp>
          <p:sp>
            <p:nvSpPr>
              <p:cNvPr name="Freeform 36" id="36"/>
              <p:cNvSpPr/>
              <p:nvPr/>
            </p:nvSpPr>
            <p:spPr>
              <a:xfrm>
                <a:off x="0" y="4753442"/>
                <a:ext cx="9259867" cy="896748"/>
              </a:xfrm>
              <a:custGeom>
                <a:avLst/>
                <a:gdLst/>
                <a:ahLst/>
                <a:cxnLst/>
                <a:rect r="r" b="b" t="t" l="l"/>
                <a:pathLst>
                  <a:path h="896748" w="9259867">
                    <a:moveTo>
                      <a:pt x="0" y="0"/>
                    </a:moveTo>
                    <a:lnTo>
                      <a:pt x="9188128" y="0"/>
                    </a:lnTo>
                    <a:cubicBezTo>
                      <a:pt x="9227748" y="0"/>
                      <a:pt x="9259867" y="32119"/>
                      <a:pt x="9259867" y="71740"/>
                    </a:cubicBezTo>
                    <a:lnTo>
                      <a:pt x="9259867" y="825009"/>
                    </a:lnTo>
                    <a:cubicBezTo>
                      <a:pt x="9259867" y="864629"/>
                      <a:pt x="9227748" y="896748"/>
                      <a:pt x="9188128" y="896748"/>
                    </a:cubicBezTo>
                    <a:lnTo>
                      <a:pt x="0" y="896748"/>
                    </a:lnTo>
                    <a:close/>
                  </a:path>
                </a:pathLst>
              </a:custGeom>
              <a:solidFill>
                <a:srgbClr val="A064A4"/>
              </a:solidFill>
            </p:spPr>
          </p:sp>
          <p:sp>
            <p:nvSpPr>
              <p:cNvPr name="Freeform 37" id="37"/>
              <p:cNvSpPr/>
              <p:nvPr/>
            </p:nvSpPr>
            <p:spPr>
              <a:xfrm>
                <a:off x="0" y="5704131"/>
                <a:ext cx="9259867" cy="896749"/>
              </a:xfrm>
              <a:custGeom>
                <a:avLst/>
                <a:gdLst/>
                <a:ahLst/>
                <a:cxnLst/>
                <a:rect r="r" b="b" t="t" l="l"/>
                <a:pathLst>
                  <a:path h="896749" w="9259867">
                    <a:moveTo>
                      <a:pt x="0" y="0"/>
                    </a:moveTo>
                    <a:lnTo>
                      <a:pt x="9188128" y="0"/>
                    </a:lnTo>
                    <a:cubicBezTo>
                      <a:pt x="9227748" y="0"/>
                      <a:pt x="9259867" y="32118"/>
                      <a:pt x="9259867" y="71739"/>
                    </a:cubicBezTo>
                    <a:lnTo>
                      <a:pt x="9259867" y="825008"/>
                    </a:lnTo>
                    <a:cubicBezTo>
                      <a:pt x="9259867" y="844034"/>
                      <a:pt x="9252310" y="862282"/>
                      <a:pt x="9238855" y="875736"/>
                    </a:cubicBezTo>
                    <a:cubicBezTo>
                      <a:pt x="9225402" y="889190"/>
                      <a:pt x="9207154" y="896748"/>
                      <a:pt x="9188128" y="896748"/>
                    </a:cubicBezTo>
                    <a:lnTo>
                      <a:pt x="0" y="896748"/>
                    </a:lnTo>
                    <a:close/>
                  </a:path>
                </a:pathLst>
              </a:custGeom>
              <a:solidFill>
                <a:srgbClr val="B668A3"/>
              </a:solidFill>
            </p:spPr>
          </p:sp>
          <p:sp>
            <p:nvSpPr>
              <p:cNvPr name="Freeform 38" id="38"/>
              <p:cNvSpPr/>
              <p:nvPr/>
            </p:nvSpPr>
            <p:spPr>
              <a:xfrm>
                <a:off x="0" y="6654819"/>
                <a:ext cx="9347891" cy="896748"/>
              </a:xfrm>
              <a:custGeom>
                <a:avLst/>
                <a:gdLst/>
                <a:ahLst/>
                <a:cxnLst/>
                <a:rect r="r" b="b" t="t" l="l"/>
                <a:pathLst>
                  <a:path h="896748" w="9347891">
                    <a:moveTo>
                      <a:pt x="0" y="0"/>
                    </a:moveTo>
                    <a:lnTo>
                      <a:pt x="9276152" y="0"/>
                    </a:lnTo>
                    <a:cubicBezTo>
                      <a:pt x="9315772" y="0"/>
                      <a:pt x="9347891" y="32119"/>
                      <a:pt x="9347891" y="71739"/>
                    </a:cubicBezTo>
                    <a:lnTo>
                      <a:pt x="9347891" y="825008"/>
                    </a:lnTo>
                    <a:cubicBezTo>
                      <a:pt x="9347891" y="864629"/>
                      <a:pt x="9315772" y="896748"/>
                      <a:pt x="9276152" y="896748"/>
                    </a:cubicBezTo>
                    <a:lnTo>
                      <a:pt x="0" y="896748"/>
                    </a:lnTo>
                    <a:close/>
                  </a:path>
                </a:pathLst>
              </a:custGeom>
              <a:solidFill>
                <a:srgbClr val="CB6EA0"/>
              </a:solidFill>
            </p:spPr>
          </p:sp>
        </p:grpSp>
      </p:grpSp>
      <p:sp>
        <p:nvSpPr>
          <p:cNvPr name="TextBox 39" id="39"/>
          <p:cNvSpPr txBox="true"/>
          <p:nvPr/>
        </p:nvSpPr>
        <p:spPr>
          <a:xfrm rot="0">
            <a:off x="12952259" y="8041252"/>
            <a:ext cx="6286896" cy="390525"/>
          </a:xfrm>
          <a:prstGeom prst="rect">
            <a:avLst/>
          </a:prstGeom>
        </p:spPr>
        <p:txBody>
          <a:bodyPr anchor="t" rtlCol="false" tIns="0" lIns="0" bIns="0" rIns="0">
            <a:spAutoFit/>
          </a:bodyPr>
          <a:lstStyle/>
          <a:p>
            <a:pPr>
              <a:lnSpc>
                <a:spcPts val="3000"/>
              </a:lnSpc>
            </a:pPr>
            <a:r>
              <a:rPr lang="en-US" sz="2500">
                <a:solidFill>
                  <a:srgbClr val="181C61"/>
                </a:solidFill>
                <a:latin typeface="Arapey"/>
              </a:rPr>
              <a:t>Figure 5: Algorithms accuracy</a:t>
            </a:r>
          </a:p>
        </p:txBody>
      </p:sp>
      <p:sp>
        <p:nvSpPr>
          <p:cNvPr name="TextBox 40" id="40"/>
          <p:cNvSpPr txBox="true"/>
          <p:nvPr/>
        </p:nvSpPr>
        <p:spPr>
          <a:xfrm rot="0">
            <a:off x="1283615" y="3162935"/>
            <a:ext cx="9010921" cy="4389755"/>
          </a:xfrm>
          <a:prstGeom prst="rect">
            <a:avLst/>
          </a:prstGeom>
        </p:spPr>
        <p:txBody>
          <a:bodyPr anchor="t" rtlCol="false" tIns="0" lIns="0" bIns="0" rIns="0">
            <a:spAutoFit/>
          </a:bodyPr>
          <a:lstStyle/>
          <a:p>
            <a:pPr algn="just">
              <a:lnSpc>
                <a:spcPts val="3220"/>
              </a:lnSpc>
            </a:pPr>
            <a:r>
              <a:rPr lang="en-US" sz="2300">
                <a:solidFill>
                  <a:srgbClr val="000000"/>
                </a:solidFill>
                <a:latin typeface="Open Sans"/>
              </a:rPr>
              <a:t>After feature selection, we performed rigorous experiments on the dataset</a:t>
            </a:r>
            <a:r>
              <a:rPr lang="en-US" sz="2300">
                <a:solidFill>
                  <a:srgbClr val="000000"/>
                </a:solidFill>
                <a:latin typeface="Open Sans"/>
              </a:rPr>
              <a:t> </a:t>
            </a:r>
            <a:r>
              <a:rPr lang="en-US" sz="2300">
                <a:solidFill>
                  <a:srgbClr val="000000"/>
                </a:solidFill>
                <a:latin typeface="Open Sans"/>
              </a:rPr>
              <a:t>fo</a:t>
            </a:r>
            <a:r>
              <a:rPr lang="en-US" sz="2300">
                <a:solidFill>
                  <a:srgbClr val="000000"/>
                </a:solidFill>
                <a:latin typeface="Open Sans"/>
              </a:rPr>
              <a:t>r s</a:t>
            </a:r>
            <a:r>
              <a:rPr lang="en-US" sz="2300">
                <a:solidFill>
                  <a:srgbClr val="000000"/>
                </a:solidFill>
                <a:latin typeface="Open Sans"/>
              </a:rPr>
              <a:t>elec</a:t>
            </a:r>
            <a:r>
              <a:rPr lang="en-US" sz="2300">
                <a:solidFill>
                  <a:srgbClr val="000000"/>
                </a:solidFill>
                <a:latin typeface="Open Sans"/>
              </a:rPr>
              <a:t>tin</a:t>
            </a:r>
            <a:r>
              <a:rPr lang="en-US" sz="2300">
                <a:solidFill>
                  <a:srgbClr val="000000"/>
                </a:solidFill>
                <a:latin typeface="Open Sans"/>
              </a:rPr>
              <a:t>g</a:t>
            </a:r>
            <a:r>
              <a:rPr lang="en-US" sz="2300">
                <a:solidFill>
                  <a:srgbClr val="000000"/>
                </a:solidFill>
                <a:latin typeface="Open Sans"/>
              </a:rPr>
              <a:t> </a:t>
            </a:r>
            <a:r>
              <a:rPr lang="en-US" sz="2300">
                <a:solidFill>
                  <a:srgbClr val="000000"/>
                </a:solidFill>
                <a:latin typeface="Open Sans"/>
              </a:rPr>
              <a:t>th</a:t>
            </a:r>
            <a:r>
              <a:rPr lang="en-US" sz="2300">
                <a:solidFill>
                  <a:srgbClr val="000000"/>
                </a:solidFill>
                <a:latin typeface="Open Sans"/>
              </a:rPr>
              <a:t>e </a:t>
            </a:r>
            <a:r>
              <a:rPr lang="en-US" sz="2300">
                <a:solidFill>
                  <a:srgbClr val="000000"/>
                </a:solidFill>
                <a:latin typeface="Open Sans"/>
              </a:rPr>
              <a:t>m</a:t>
            </a:r>
            <a:r>
              <a:rPr lang="en-US" sz="2300">
                <a:solidFill>
                  <a:srgbClr val="000000"/>
                </a:solidFill>
                <a:latin typeface="Open Sans"/>
              </a:rPr>
              <a:t>o</a:t>
            </a:r>
            <a:r>
              <a:rPr lang="en-US" sz="2300">
                <a:solidFill>
                  <a:srgbClr val="000000"/>
                </a:solidFill>
                <a:latin typeface="Open Sans"/>
              </a:rPr>
              <a:t>s</a:t>
            </a:r>
            <a:r>
              <a:rPr lang="en-US" sz="2300">
                <a:solidFill>
                  <a:srgbClr val="000000"/>
                </a:solidFill>
                <a:latin typeface="Open Sans"/>
              </a:rPr>
              <a:t>t r</a:t>
            </a:r>
            <a:r>
              <a:rPr lang="en-US" sz="2300">
                <a:solidFill>
                  <a:srgbClr val="000000"/>
                </a:solidFill>
                <a:latin typeface="Open Sans"/>
              </a:rPr>
              <a:t>obust</a:t>
            </a:r>
            <a:r>
              <a:rPr lang="en-US" sz="2300">
                <a:solidFill>
                  <a:srgbClr val="000000"/>
                </a:solidFill>
                <a:latin typeface="Open Sans"/>
              </a:rPr>
              <a:t> c</a:t>
            </a:r>
            <a:r>
              <a:rPr lang="en-US" sz="2300">
                <a:solidFill>
                  <a:srgbClr val="000000"/>
                </a:solidFill>
                <a:latin typeface="Open Sans"/>
              </a:rPr>
              <a:t>las</a:t>
            </a:r>
            <a:r>
              <a:rPr lang="en-US" sz="2300">
                <a:solidFill>
                  <a:srgbClr val="000000"/>
                </a:solidFill>
                <a:latin typeface="Open Sans"/>
              </a:rPr>
              <a:t>si</a:t>
            </a:r>
            <a:r>
              <a:rPr lang="en-US" sz="2300">
                <a:solidFill>
                  <a:srgbClr val="000000"/>
                </a:solidFill>
                <a:latin typeface="Open Sans"/>
              </a:rPr>
              <a:t>fica</a:t>
            </a:r>
            <a:r>
              <a:rPr lang="en-US" sz="2300">
                <a:solidFill>
                  <a:srgbClr val="000000"/>
                </a:solidFill>
                <a:latin typeface="Open Sans"/>
              </a:rPr>
              <a:t>tion</a:t>
            </a:r>
            <a:r>
              <a:rPr lang="en-US" sz="2300">
                <a:solidFill>
                  <a:srgbClr val="000000"/>
                </a:solidFill>
                <a:latin typeface="Open Sans"/>
              </a:rPr>
              <a:t> </a:t>
            </a:r>
            <a:r>
              <a:rPr lang="en-US" sz="2300">
                <a:solidFill>
                  <a:srgbClr val="000000"/>
                </a:solidFill>
                <a:latin typeface="Open Sans"/>
              </a:rPr>
              <a:t>alg</a:t>
            </a:r>
            <a:r>
              <a:rPr lang="en-US" sz="2300">
                <a:solidFill>
                  <a:srgbClr val="000000"/>
                </a:solidFill>
                <a:latin typeface="Open Sans"/>
              </a:rPr>
              <a:t>o</a:t>
            </a:r>
            <a:r>
              <a:rPr lang="en-US" sz="2300">
                <a:solidFill>
                  <a:srgbClr val="000000"/>
                </a:solidFill>
                <a:latin typeface="Open Sans"/>
              </a:rPr>
              <a:t>ri</a:t>
            </a:r>
            <a:r>
              <a:rPr lang="en-US" sz="2300">
                <a:solidFill>
                  <a:srgbClr val="000000"/>
                </a:solidFill>
                <a:latin typeface="Open Sans"/>
              </a:rPr>
              <a:t>t</a:t>
            </a:r>
            <a:r>
              <a:rPr lang="en-US" sz="2300">
                <a:solidFill>
                  <a:srgbClr val="000000"/>
                </a:solidFill>
                <a:latin typeface="Open Sans"/>
              </a:rPr>
              <a:t>hm</a:t>
            </a:r>
            <a:r>
              <a:rPr lang="en-US" sz="2300">
                <a:solidFill>
                  <a:srgbClr val="000000"/>
                </a:solidFill>
                <a:latin typeface="Open Sans"/>
              </a:rPr>
              <a:t> </a:t>
            </a:r>
            <a:r>
              <a:rPr lang="en-US" sz="2300">
                <a:solidFill>
                  <a:srgbClr val="000000"/>
                </a:solidFill>
                <a:latin typeface="Open Sans"/>
              </a:rPr>
              <a:t>for</a:t>
            </a:r>
            <a:r>
              <a:rPr lang="en-US" sz="2300">
                <a:solidFill>
                  <a:srgbClr val="000000"/>
                </a:solidFill>
                <a:latin typeface="Open Sans"/>
              </a:rPr>
              <a:t> </a:t>
            </a:r>
            <a:r>
              <a:rPr lang="en-US" sz="2300">
                <a:solidFill>
                  <a:srgbClr val="000000"/>
                </a:solidFill>
                <a:latin typeface="Open Sans"/>
              </a:rPr>
              <a:t>o</a:t>
            </a:r>
            <a:r>
              <a:rPr lang="en-US" sz="2300">
                <a:solidFill>
                  <a:srgbClr val="000000"/>
                </a:solidFill>
                <a:latin typeface="Open Sans"/>
              </a:rPr>
              <a:t>ur </a:t>
            </a:r>
            <a:r>
              <a:rPr lang="en-US" sz="2300">
                <a:solidFill>
                  <a:srgbClr val="000000"/>
                </a:solidFill>
                <a:latin typeface="Open Sans"/>
              </a:rPr>
              <a:t>f</a:t>
            </a:r>
            <a:r>
              <a:rPr lang="en-US" sz="2300">
                <a:solidFill>
                  <a:srgbClr val="000000"/>
                </a:solidFill>
                <a:latin typeface="Open Sans"/>
              </a:rPr>
              <a:t>eature </a:t>
            </a:r>
            <a:r>
              <a:rPr lang="en-US" sz="2300">
                <a:solidFill>
                  <a:srgbClr val="000000"/>
                </a:solidFill>
                <a:latin typeface="Open Sans"/>
              </a:rPr>
              <a:t>se</a:t>
            </a:r>
            <a:r>
              <a:rPr lang="en-US" sz="2300">
                <a:solidFill>
                  <a:srgbClr val="000000"/>
                </a:solidFill>
                <a:latin typeface="Open Sans"/>
              </a:rPr>
              <a:t>t</a:t>
            </a:r>
            <a:r>
              <a:rPr lang="en-US" sz="2300">
                <a:solidFill>
                  <a:srgbClr val="000000"/>
                </a:solidFill>
                <a:latin typeface="Open Sans"/>
              </a:rPr>
              <a:t>.</a:t>
            </a:r>
            <a:r>
              <a:rPr lang="en-US" sz="2300">
                <a:solidFill>
                  <a:srgbClr val="000000"/>
                </a:solidFill>
                <a:latin typeface="Open Sans"/>
              </a:rPr>
              <a:t> </a:t>
            </a:r>
            <a:r>
              <a:rPr lang="en-US" sz="2300">
                <a:solidFill>
                  <a:srgbClr val="000000"/>
                </a:solidFill>
                <a:latin typeface="Open Sans Bold"/>
              </a:rPr>
              <a:t>Eight </a:t>
            </a:r>
            <a:r>
              <a:rPr lang="en-US" sz="2300">
                <a:solidFill>
                  <a:srgbClr val="000000"/>
                </a:solidFill>
                <a:latin typeface="Open Sans Bold"/>
              </a:rPr>
              <a:t>diff</a:t>
            </a:r>
            <a:r>
              <a:rPr lang="en-US" sz="2300">
                <a:solidFill>
                  <a:srgbClr val="000000"/>
                </a:solidFill>
                <a:latin typeface="Open Sans Bold"/>
              </a:rPr>
              <a:t>e</a:t>
            </a:r>
            <a:r>
              <a:rPr lang="en-US" sz="2300">
                <a:solidFill>
                  <a:srgbClr val="000000"/>
                </a:solidFill>
                <a:latin typeface="Open Sans Bold"/>
              </a:rPr>
              <a:t>r</a:t>
            </a:r>
            <a:r>
              <a:rPr lang="en-US" sz="2300">
                <a:solidFill>
                  <a:srgbClr val="000000"/>
                </a:solidFill>
                <a:latin typeface="Open Sans Bold"/>
              </a:rPr>
              <a:t>e</a:t>
            </a:r>
            <a:r>
              <a:rPr lang="en-US" sz="2300">
                <a:solidFill>
                  <a:srgbClr val="000000"/>
                </a:solidFill>
                <a:latin typeface="Open Sans Bold"/>
              </a:rPr>
              <a:t>nt</a:t>
            </a:r>
            <a:r>
              <a:rPr lang="en-US" sz="2300">
                <a:solidFill>
                  <a:srgbClr val="000000"/>
                </a:solidFill>
                <a:latin typeface="Open Sans Bold"/>
              </a:rPr>
              <a:t> </a:t>
            </a:r>
            <a:r>
              <a:rPr lang="en-US" sz="2300">
                <a:solidFill>
                  <a:srgbClr val="000000"/>
                </a:solidFill>
                <a:latin typeface="Open Sans Bold"/>
              </a:rPr>
              <a:t>c</a:t>
            </a:r>
            <a:r>
              <a:rPr lang="en-US" sz="2300">
                <a:solidFill>
                  <a:srgbClr val="000000"/>
                </a:solidFill>
                <a:latin typeface="Open Sans Bold"/>
              </a:rPr>
              <a:t>lassifier</a:t>
            </a:r>
            <a:r>
              <a:rPr lang="en-US" sz="2300">
                <a:solidFill>
                  <a:srgbClr val="000000"/>
                </a:solidFill>
                <a:latin typeface="Open Sans Bold"/>
              </a:rPr>
              <a:t>s</a:t>
            </a:r>
            <a:r>
              <a:rPr lang="en-US" sz="2300">
                <a:solidFill>
                  <a:srgbClr val="000000"/>
                </a:solidFill>
                <a:latin typeface="Open Sans"/>
              </a:rPr>
              <a:t> </a:t>
            </a:r>
            <a:r>
              <a:rPr lang="en-US" sz="2300">
                <a:solidFill>
                  <a:srgbClr val="000000"/>
                </a:solidFill>
                <a:latin typeface="Open Sans"/>
              </a:rPr>
              <a:t>w</a:t>
            </a:r>
            <a:r>
              <a:rPr lang="en-US" sz="2300">
                <a:solidFill>
                  <a:srgbClr val="000000"/>
                </a:solidFill>
                <a:latin typeface="Open Sans"/>
              </a:rPr>
              <a:t>e</a:t>
            </a:r>
            <a:r>
              <a:rPr lang="en-US" sz="2300">
                <a:solidFill>
                  <a:srgbClr val="000000"/>
                </a:solidFill>
                <a:latin typeface="Open Sans"/>
              </a:rPr>
              <a:t>r</a:t>
            </a:r>
            <a:r>
              <a:rPr lang="en-US" sz="2300">
                <a:solidFill>
                  <a:srgbClr val="000000"/>
                </a:solidFill>
                <a:latin typeface="Open Sans"/>
              </a:rPr>
              <a:t>e in</a:t>
            </a:r>
            <a:r>
              <a:rPr lang="en-US" sz="2300">
                <a:solidFill>
                  <a:srgbClr val="000000"/>
                </a:solidFill>
                <a:latin typeface="Open Sans"/>
              </a:rPr>
              <a:t>vestig</a:t>
            </a:r>
            <a:r>
              <a:rPr lang="en-US" sz="2300">
                <a:solidFill>
                  <a:srgbClr val="000000"/>
                </a:solidFill>
                <a:latin typeface="Open Sans"/>
              </a:rPr>
              <a:t>ate</a:t>
            </a:r>
            <a:r>
              <a:rPr lang="en-US" sz="2300">
                <a:solidFill>
                  <a:srgbClr val="000000"/>
                </a:solidFill>
                <a:latin typeface="Open Sans"/>
              </a:rPr>
              <a:t>d</a:t>
            </a:r>
            <a:r>
              <a:rPr lang="en-US" sz="2300">
                <a:solidFill>
                  <a:srgbClr val="000000"/>
                </a:solidFill>
                <a:latin typeface="Open Sans"/>
              </a:rPr>
              <a:t> </a:t>
            </a:r>
            <a:r>
              <a:rPr lang="en-US" sz="2300">
                <a:solidFill>
                  <a:srgbClr val="000000"/>
                </a:solidFill>
                <a:latin typeface="Open Sans"/>
              </a:rPr>
              <a:t>in</a:t>
            </a:r>
            <a:r>
              <a:rPr lang="en-US" sz="2300">
                <a:solidFill>
                  <a:srgbClr val="000000"/>
                </a:solidFill>
                <a:latin typeface="Open Sans"/>
              </a:rPr>
              <a:t> o</a:t>
            </a:r>
            <a:r>
              <a:rPr lang="en-US" sz="2300">
                <a:solidFill>
                  <a:srgbClr val="000000"/>
                </a:solidFill>
                <a:latin typeface="Open Sans"/>
              </a:rPr>
              <a:t>u</a:t>
            </a:r>
            <a:r>
              <a:rPr lang="en-US" sz="2300">
                <a:solidFill>
                  <a:srgbClr val="000000"/>
                </a:solidFill>
                <a:latin typeface="Open Sans"/>
              </a:rPr>
              <a:t>r e</a:t>
            </a:r>
            <a:r>
              <a:rPr lang="en-US" sz="2300">
                <a:solidFill>
                  <a:srgbClr val="000000"/>
                </a:solidFill>
                <a:latin typeface="Open Sans"/>
              </a:rPr>
              <a:t>xp</a:t>
            </a:r>
            <a:r>
              <a:rPr lang="en-US" sz="2300">
                <a:solidFill>
                  <a:srgbClr val="000000"/>
                </a:solidFill>
                <a:latin typeface="Open Sans"/>
              </a:rPr>
              <a:t>e</a:t>
            </a:r>
            <a:r>
              <a:rPr lang="en-US" sz="2300">
                <a:solidFill>
                  <a:srgbClr val="000000"/>
                </a:solidFill>
                <a:latin typeface="Open Sans"/>
              </a:rPr>
              <a:t>ri-me</a:t>
            </a:r>
            <a:r>
              <a:rPr lang="en-US" sz="2300">
                <a:solidFill>
                  <a:srgbClr val="000000"/>
                </a:solidFill>
                <a:latin typeface="Open Sans"/>
              </a:rPr>
              <a:t>n</a:t>
            </a:r>
            <a:r>
              <a:rPr lang="en-US" sz="2300">
                <a:solidFill>
                  <a:srgbClr val="000000"/>
                </a:solidFill>
                <a:latin typeface="Open Sans"/>
              </a:rPr>
              <a:t>t</a:t>
            </a:r>
            <a:r>
              <a:rPr lang="en-US" sz="2300">
                <a:solidFill>
                  <a:srgbClr val="000000"/>
                </a:solidFill>
                <a:latin typeface="Open Sans"/>
              </a:rPr>
              <a:t>s</a:t>
            </a:r>
            <a:r>
              <a:rPr lang="en-US" sz="2300">
                <a:solidFill>
                  <a:srgbClr val="000000"/>
                </a:solidFill>
                <a:latin typeface="Open Sans"/>
              </a:rPr>
              <a:t>:</a:t>
            </a:r>
            <a:r>
              <a:rPr lang="en-US" sz="2300">
                <a:solidFill>
                  <a:srgbClr val="000000"/>
                </a:solidFill>
                <a:latin typeface="Open Sans"/>
              </a:rPr>
              <a:t> Decision Tree (D</a:t>
            </a:r>
            <a:r>
              <a:rPr lang="en-US" sz="2300">
                <a:solidFill>
                  <a:srgbClr val="000000"/>
                </a:solidFill>
                <a:latin typeface="Open Sans"/>
              </a:rPr>
              <a:t>T</a:t>
            </a:r>
            <a:r>
              <a:rPr lang="en-US" sz="2300">
                <a:solidFill>
                  <a:srgbClr val="000000"/>
                </a:solidFill>
                <a:latin typeface="Open Sans"/>
              </a:rPr>
              <a:t>) </a:t>
            </a:r>
            <a:r>
              <a:rPr lang="en-US" sz="2300">
                <a:solidFill>
                  <a:srgbClr val="000000"/>
                </a:solidFill>
                <a:latin typeface="Open Sans"/>
              </a:rPr>
              <a:t>, Logistic Regression (LR), K-Ne</a:t>
            </a:r>
            <a:r>
              <a:rPr lang="en-US" sz="2300">
                <a:solidFill>
                  <a:srgbClr val="000000"/>
                </a:solidFill>
                <a:latin typeface="Open Sans"/>
              </a:rPr>
              <a:t>ar</a:t>
            </a:r>
            <a:r>
              <a:rPr lang="en-US" sz="2300">
                <a:solidFill>
                  <a:srgbClr val="000000"/>
                </a:solidFill>
                <a:latin typeface="Open Sans"/>
              </a:rPr>
              <a:t>es</a:t>
            </a:r>
            <a:r>
              <a:rPr lang="en-US" sz="2300">
                <a:solidFill>
                  <a:srgbClr val="000000"/>
                </a:solidFill>
                <a:latin typeface="Open Sans"/>
              </a:rPr>
              <a:t>t</a:t>
            </a:r>
            <a:r>
              <a:rPr lang="en-US" sz="2300">
                <a:solidFill>
                  <a:srgbClr val="000000"/>
                </a:solidFill>
                <a:latin typeface="Open Sans"/>
              </a:rPr>
              <a:t> Neig</a:t>
            </a:r>
            <a:r>
              <a:rPr lang="en-US" sz="2300">
                <a:solidFill>
                  <a:srgbClr val="000000"/>
                </a:solidFill>
                <a:latin typeface="Open Sans"/>
              </a:rPr>
              <a:t>h</a:t>
            </a:r>
            <a:r>
              <a:rPr lang="en-US" sz="2300">
                <a:solidFill>
                  <a:srgbClr val="000000"/>
                </a:solidFill>
                <a:latin typeface="Open Sans"/>
              </a:rPr>
              <a:t>bor</a:t>
            </a:r>
            <a:r>
              <a:rPr lang="en-US" sz="2300">
                <a:solidFill>
                  <a:srgbClr val="000000"/>
                </a:solidFill>
                <a:latin typeface="Open Sans"/>
              </a:rPr>
              <a:t> </a:t>
            </a:r>
            <a:r>
              <a:rPr lang="en-US" sz="2300">
                <a:solidFill>
                  <a:srgbClr val="000000"/>
                </a:solidFill>
                <a:latin typeface="Open Sans"/>
              </a:rPr>
              <a:t>(KNN), AdaBoost, Gaussian Naive Bayes (NB), R</a:t>
            </a:r>
            <a:r>
              <a:rPr lang="en-US" sz="2300">
                <a:solidFill>
                  <a:srgbClr val="000000"/>
                </a:solidFill>
                <a:latin typeface="Open Sans"/>
              </a:rPr>
              <a:t>andom </a:t>
            </a:r>
            <a:r>
              <a:rPr lang="en-US" sz="2300">
                <a:solidFill>
                  <a:srgbClr val="000000"/>
                </a:solidFill>
                <a:latin typeface="Open Sans"/>
              </a:rPr>
              <a:t>Fo</a:t>
            </a:r>
            <a:r>
              <a:rPr lang="en-US" sz="2300">
                <a:solidFill>
                  <a:srgbClr val="000000"/>
                </a:solidFill>
                <a:latin typeface="Open Sans"/>
              </a:rPr>
              <a:t>re</a:t>
            </a:r>
            <a:r>
              <a:rPr lang="en-US" sz="2300">
                <a:solidFill>
                  <a:srgbClr val="000000"/>
                </a:solidFill>
                <a:latin typeface="Open Sans"/>
              </a:rPr>
              <a:t>st</a:t>
            </a:r>
            <a:r>
              <a:rPr lang="en-US" sz="2300">
                <a:solidFill>
                  <a:srgbClr val="000000"/>
                </a:solidFill>
                <a:latin typeface="Open Sans"/>
              </a:rPr>
              <a:t> </a:t>
            </a:r>
            <a:r>
              <a:rPr lang="en-US" sz="2300">
                <a:solidFill>
                  <a:srgbClr val="000000"/>
                </a:solidFill>
                <a:latin typeface="Open Sans"/>
              </a:rPr>
              <a:t>(RF),</a:t>
            </a:r>
            <a:r>
              <a:rPr lang="en-US" sz="2300">
                <a:solidFill>
                  <a:srgbClr val="000000"/>
                </a:solidFill>
                <a:latin typeface="Open Sans"/>
              </a:rPr>
              <a:t> Support Vector Classifier with rbf kernel(SVC) and 1D-Convolutional Neural Network(CNN-1D).</a:t>
            </a:r>
          </a:p>
          <a:p>
            <a:pPr algn="just">
              <a:lnSpc>
                <a:spcPts val="3220"/>
              </a:lnSpc>
            </a:pPr>
          </a:p>
          <a:p>
            <a:pPr algn="just">
              <a:lnSpc>
                <a:spcPts val="3220"/>
              </a:lnSpc>
            </a:pPr>
          </a:p>
          <a:p>
            <a:pPr algn="just">
              <a:lnSpc>
                <a:spcPts val="3219"/>
              </a:lnSpc>
            </a:pPr>
            <a:r>
              <a:rPr lang="en-US" sz="2300">
                <a:solidFill>
                  <a:srgbClr val="000000"/>
                </a:solidFill>
                <a:latin typeface="Open Sans"/>
              </a:rPr>
              <a:t>In terms of Accuracy, worst performed classifier was Decision Tree and </a:t>
            </a:r>
            <a:r>
              <a:rPr lang="en-US" sz="2300">
                <a:solidFill>
                  <a:srgbClr val="000000"/>
                </a:solidFill>
                <a:latin typeface="Open Sans Bold"/>
              </a:rPr>
              <a:t>best performed classifier is CNN-1D</a:t>
            </a:r>
            <a:r>
              <a:rPr lang="en-US" sz="2300">
                <a:solidFill>
                  <a:srgbClr val="000000"/>
                </a:solidFill>
                <a:latin typeface="Open Sans"/>
              </a:rPr>
              <a:t>. (</a:t>
            </a:r>
            <a:r>
              <a:rPr lang="en-US" sz="2300">
                <a:solidFill>
                  <a:srgbClr val="000000"/>
                </a:solidFill>
                <a:latin typeface="Open Sans Italics"/>
              </a:rPr>
              <a:t>figure-5)</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blipFill>
          <a:blip r:embed="rId2"/>
          <a:srcRect l="0" t="0" r="0" b="0"/>
          <a:stretch>
            <a:fillRect/>
          </a:stretch>
        </a:blipFill>
      </p:bgPr>
    </p:bg>
    <p:spTree>
      <p:nvGrpSpPr>
        <p:cNvPr id="1" name=""/>
        <p:cNvGrpSpPr/>
        <p:nvPr/>
      </p:nvGrpSpPr>
      <p:grpSpPr>
        <a:xfrm>
          <a:off x="0" y="0"/>
          <a:ext cx="0" cy="0"/>
          <a:chOff x="0" y="0"/>
          <a:chExt cx="0" cy="0"/>
        </a:xfrm>
      </p:grpSpPr>
      <p:grpSp>
        <p:nvGrpSpPr>
          <p:cNvPr name="Group 2" id="2"/>
          <p:cNvGrpSpPr/>
          <p:nvPr/>
        </p:nvGrpSpPr>
        <p:grpSpPr>
          <a:xfrm rot="0">
            <a:off x="4340786" y="9941080"/>
            <a:ext cx="9511178" cy="214890"/>
            <a:chOff x="0" y="0"/>
            <a:chExt cx="25294954" cy="571500"/>
          </a:xfrm>
        </p:grpSpPr>
        <p:sp>
          <p:nvSpPr>
            <p:cNvPr name="Freeform 3" id="3"/>
            <p:cNvSpPr/>
            <p:nvPr/>
          </p:nvSpPr>
          <p:spPr>
            <a:xfrm>
              <a:off x="0" y="255270"/>
              <a:ext cx="25294954" cy="69850"/>
            </a:xfrm>
            <a:custGeom>
              <a:avLst/>
              <a:gdLst/>
              <a:ahLst/>
              <a:cxnLst/>
              <a:rect r="r" b="b" t="t" l="l"/>
              <a:pathLst>
                <a:path h="69850" w="25294954">
                  <a:moveTo>
                    <a:pt x="25004123" y="0"/>
                  </a:moveTo>
                  <a:lnTo>
                    <a:pt x="0" y="0"/>
                  </a:lnTo>
                  <a:lnTo>
                    <a:pt x="0" y="69850"/>
                  </a:lnTo>
                  <a:lnTo>
                    <a:pt x="25294954" y="69850"/>
                  </a:lnTo>
                  <a:lnTo>
                    <a:pt x="25294954" y="0"/>
                  </a:lnTo>
                  <a:close/>
                </a:path>
              </a:pathLst>
            </a:custGeom>
            <a:solidFill>
              <a:srgbClr val="2C3E77"/>
            </a:solidFill>
          </p:spPr>
        </p:sp>
      </p:grpSp>
      <p:grpSp>
        <p:nvGrpSpPr>
          <p:cNvPr name="Group 4" id="4"/>
          <p:cNvGrpSpPr/>
          <p:nvPr/>
        </p:nvGrpSpPr>
        <p:grpSpPr>
          <a:xfrm rot="0">
            <a:off x="8887754" y="9786431"/>
            <a:ext cx="465796" cy="465796"/>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AAD"/>
            </a:solidFill>
          </p:spPr>
        </p:sp>
      </p:grpSp>
      <p:sp>
        <p:nvSpPr>
          <p:cNvPr name="TextBox 6" id="6"/>
          <p:cNvSpPr txBox="true"/>
          <p:nvPr/>
        </p:nvSpPr>
        <p:spPr>
          <a:xfrm rot="0">
            <a:off x="1028700" y="859205"/>
            <a:ext cx="8115300" cy="723305"/>
          </a:xfrm>
          <a:prstGeom prst="rect">
            <a:avLst/>
          </a:prstGeom>
        </p:spPr>
        <p:txBody>
          <a:bodyPr anchor="t" rtlCol="false" tIns="0" lIns="0" bIns="0" rIns="0">
            <a:spAutoFit/>
          </a:bodyPr>
          <a:lstStyle/>
          <a:p>
            <a:pPr>
              <a:lnSpc>
                <a:spcPts val="5759"/>
              </a:lnSpc>
            </a:pPr>
            <a:r>
              <a:rPr lang="en-US" sz="4800">
                <a:solidFill>
                  <a:srgbClr val="181C61"/>
                </a:solidFill>
                <a:latin typeface="Poppins Medium Bold"/>
              </a:rPr>
              <a:t>Methodology - </a:t>
            </a:r>
            <a:r>
              <a:rPr lang="en-US" sz="4800">
                <a:solidFill>
                  <a:srgbClr val="181C61"/>
                </a:solidFill>
                <a:latin typeface="Poppins Medium"/>
              </a:rPr>
              <a:t>(CNN-1D)</a:t>
            </a:r>
          </a:p>
        </p:txBody>
      </p:sp>
      <p:sp>
        <p:nvSpPr>
          <p:cNvPr name="AutoShape 7" id="7"/>
          <p:cNvSpPr/>
          <p:nvPr/>
        </p:nvSpPr>
        <p:spPr>
          <a:xfrm rot="5400000">
            <a:off x="7138987" y="-4834364"/>
            <a:ext cx="9525" cy="12839700"/>
          </a:xfrm>
          <a:prstGeom prst="rect">
            <a:avLst/>
          </a:prstGeom>
          <a:solidFill>
            <a:srgbClr val="141414"/>
          </a:solidFill>
        </p:spPr>
      </p:sp>
      <p:grpSp>
        <p:nvGrpSpPr>
          <p:cNvPr name="Group 8" id="8"/>
          <p:cNvGrpSpPr/>
          <p:nvPr/>
        </p:nvGrpSpPr>
        <p:grpSpPr>
          <a:xfrm rot="0">
            <a:off x="401566" y="0"/>
            <a:ext cx="142711" cy="10287000"/>
            <a:chOff x="0" y="0"/>
            <a:chExt cx="190282" cy="13716000"/>
          </a:xfrm>
        </p:grpSpPr>
        <p:sp>
          <p:nvSpPr>
            <p:cNvPr name="AutoShape 9" id="9"/>
            <p:cNvSpPr/>
            <p:nvPr/>
          </p:nvSpPr>
          <p:spPr>
            <a:xfrm rot="0">
              <a:off x="88791" y="0"/>
              <a:ext cx="12700" cy="13716000"/>
            </a:xfrm>
            <a:prstGeom prst="rect">
              <a:avLst/>
            </a:prstGeom>
            <a:solidFill>
              <a:srgbClr val="141414"/>
            </a:solidFill>
          </p:spPr>
        </p:sp>
        <p:sp>
          <p:nvSpPr>
            <p:cNvPr name="AutoShape 10" id="10"/>
            <p:cNvSpPr/>
            <p:nvPr/>
          </p:nvSpPr>
          <p:spPr>
            <a:xfrm rot="0">
              <a:off x="0" y="5820971"/>
              <a:ext cx="190282" cy="2074059"/>
            </a:xfrm>
            <a:prstGeom prst="rect">
              <a:avLst/>
            </a:prstGeom>
            <a:solidFill>
              <a:srgbClr val="004AAD"/>
            </a:solidFill>
          </p:spPr>
        </p:sp>
      </p:grpSp>
      <p:sp>
        <p:nvSpPr>
          <p:cNvPr name="TextBox 11" id="11"/>
          <p:cNvSpPr txBox="true"/>
          <p:nvPr/>
        </p:nvSpPr>
        <p:spPr>
          <a:xfrm rot="0">
            <a:off x="1028700" y="3639185"/>
            <a:ext cx="15739946" cy="1989455"/>
          </a:xfrm>
          <a:prstGeom prst="rect">
            <a:avLst/>
          </a:prstGeom>
        </p:spPr>
        <p:txBody>
          <a:bodyPr anchor="t" rtlCol="false" tIns="0" lIns="0" bIns="0" rIns="0">
            <a:spAutoFit/>
          </a:bodyPr>
          <a:lstStyle/>
          <a:p>
            <a:pPr algn="just">
              <a:lnSpc>
                <a:spcPts val="3220"/>
              </a:lnSpc>
            </a:pPr>
            <a:r>
              <a:rPr lang="en-US" sz="2300">
                <a:solidFill>
                  <a:srgbClr val="000000"/>
                </a:solidFill>
                <a:latin typeface="Open Sans Bold"/>
              </a:rPr>
              <a:t>CNN-1D model description:</a:t>
            </a:r>
          </a:p>
          <a:p>
            <a:pPr algn="just">
              <a:lnSpc>
                <a:spcPts val="3220"/>
              </a:lnSpc>
            </a:pPr>
          </a:p>
          <a:p>
            <a:pPr algn="just">
              <a:lnSpc>
                <a:spcPts val="3220"/>
              </a:lnSpc>
            </a:pPr>
            <a:r>
              <a:rPr lang="en-US" sz="2300">
                <a:solidFill>
                  <a:srgbClr val="000000"/>
                </a:solidFill>
                <a:latin typeface="Open Sans"/>
              </a:rPr>
              <a:t>To reduce overfitting we've used Dropout and Regularization. </a:t>
            </a:r>
          </a:p>
          <a:p>
            <a:pPr algn="just">
              <a:lnSpc>
                <a:spcPts val="3220"/>
              </a:lnSpc>
            </a:pPr>
            <a:r>
              <a:rPr lang="en-US" sz="2300">
                <a:solidFill>
                  <a:srgbClr val="000000"/>
                </a:solidFill>
                <a:latin typeface="Open Sans"/>
              </a:rPr>
              <a:t>We've also used Batch Normalizer to normalize our data on every step. </a:t>
            </a:r>
          </a:p>
          <a:p>
            <a:pPr algn="just">
              <a:lnSpc>
                <a:spcPts val="3219"/>
              </a:lnSpc>
            </a:pPr>
            <a:r>
              <a:rPr lang="en-US" sz="2300">
                <a:solidFill>
                  <a:srgbClr val="000000"/>
                </a:solidFill>
                <a:latin typeface="Open Sans"/>
              </a:rPr>
              <a:t>Finally, </a:t>
            </a:r>
            <a:r>
              <a:rPr lang="en-US" sz="2300">
                <a:solidFill>
                  <a:srgbClr val="000000"/>
                </a:solidFill>
                <a:latin typeface="Open Sans Bold"/>
              </a:rPr>
              <a:t>Softmax </a:t>
            </a:r>
            <a:r>
              <a:rPr lang="en-US" sz="2300">
                <a:solidFill>
                  <a:srgbClr val="000000"/>
                </a:solidFill>
                <a:latin typeface="Open Sans"/>
              </a:rPr>
              <a:t>function gives us result on probability format.  </a:t>
            </a:r>
          </a:p>
        </p:txBody>
      </p:sp>
      <p:pic>
        <p:nvPicPr>
          <p:cNvPr name="Picture 12" id="12"/>
          <p:cNvPicPr>
            <a:picLocks noChangeAspect="true"/>
          </p:cNvPicPr>
          <p:nvPr/>
        </p:nvPicPr>
        <p:blipFill>
          <a:blip r:embed="rId3"/>
          <a:srcRect l="564" t="2629" r="1811" b="3170"/>
          <a:stretch>
            <a:fillRect/>
          </a:stretch>
        </p:blipFill>
        <p:spPr>
          <a:xfrm flipH="false" flipV="false" rot="0">
            <a:off x="11318488" y="2341756"/>
            <a:ext cx="6161049" cy="4850780"/>
          </a:xfrm>
          <a:prstGeom prst="rect">
            <a:avLst/>
          </a:prstGeom>
        </p:spPr>
      </p:pic>
      <p:sp>
        <p:nvSpPr>
          <p:cNvPr name="TextBox 13" id="13"/>
          <p:cNvSpPr txBox="true"/>
          <p:nvPr/>
        </p:nvSpPr>
        <p:spPr>
          <a:xfrm rot="0">
            <a:off x="981075" y="9947962"/>
            <a:ext cx="1884404" cy="208008"/>
          </a:xfrm>
          <a:prstGeom prst="rect">
            <a:avLst/>
          </a:prstGeom>
        </p:spPr>
        <p:txBody>
          <a:bodyPr anchor="t" rtlCol="false" tIns="0" lIns="0" bIns="0" rIns="0">
            <a:spAutoFit/>
          </a:bodyPr>
          <a:lstStyle/>
          <a:p>
            <a:pPr algn="r">
              <a:lnSpc>
                <a:spcPts val="1680"/>
              </a:lnSpc>
            </a:pPr>
            <a:r>
              <a:rPr lang="en-US" sz="1400" spc="98">
                <a:solidFill>
                  <a:srgbClr val="000000"/>
                </a:solidFill>
                <a:latin typeface="Poppins Light"/>
              </a:rPr>
              <a:t>black_crow</a:t>
            </a:r>
          </a:p>
        </p:txBody>
      </p:sp>
      <p:sp>
        <p:nvSpPr>
          <p:cNvPr name="TextBox 14" id="14"/>
          <p:cNvSpPr txBox="true"/>
          <p:nvPr/>
        </p:nvSpPr>
        <p:spPr>
          <a:xfrm rot="0">
            <a:off x="14849413" y="9947962"/>
            <a:ext cx="4724524" cy="208008"/>
          </a:xfrm>
          <a:prstGeom prst="rect">
            <a:avLst/>
          </a:prstGeom>
        </p:spPr>
        <p:txBody>
          <a:bodyPr anchor="t" rtlCol="false" tIns="0" lIns="0" bIns="0" rIns="0">
            <a:spAutoFit/>
          </a:bodyPr>
          <a:lstStyle/>
          <a:p>
            <a:pPr>
              <a:lnSpc>
                <a:spcPts val="1680"/>
              </a:lnSpc>
            </a:pPr>
            <a:r>
              <a:rPr lang="en-US" sz="1400" spc="98">
                <a:solidFill>
                  <a:srgbClr val="000000"/>
                </a:solidFill>
                <a:latin typeface="Poppins Light"/>
              </a:rPr>
              <a:t>DEPARTMENT OF CSE, UIU </a:t>
            </a:r>
          </a:p>
        </p:txBody>
      </p:sp>
      <p:sp>
        <p:nvSpPr>
          <p:cNvPr name="TextBox 15" id="15"/>
          <p:cNvSpPr txBox="true"/>
          <p:nvPr/>
        </p:nvSpPr>
        <p:spPr>
          <a:xfrm rot="0">
            <a:off x="8210279" y="9716822"/>
            <a:ext cx="1829341" cy="481330"/>
          </a:xfrm>
          <a:prstGeom prst="rect">
            <a:avLst/>
          </a:prstGeom>
        </p:spPr>
        <p:txBody>
          <a:bodyPr anchor="t" rtlCol="false" tIns="0" lIns="0" bIns="0" rIns="0">
            <a:spAutoFit/>
          </a:bodyPr>
          <a:lstStyle/>
          <a:p>
            <a:pPr algn="ctr">
              <a:lnSpc>
                <a:spcPts val="3919"/>
              </a:lnSpc>
            </a:pPr>
            <a:r>
              <a:rPr lang="en-US" sz="2800">
                <a:solidFill>
                  <a:srgbClr val="F9F9FA"/>
                </a:solidFill>
                <a:latin typeface="Code Pro"/>
              </a:rPr>
              <a:t>7</a:t>
            </a:r>
          </a:p>
        </p:txBody>
      </p:sp>
      <p:sp>
        <p:nvSpPr>
          <p:cNvPr name="TextBox 16" id="16"/>
          <p:cNvSpPr txBox="true"/>
          <p:nvPr/>
        </p:nvSpPr>
        <p:spPr>
          <a:xfrm rot="0">
            <a:off x="12001104" y="7650960"/>
            <a:ext cx="6286896" cy="390525"/>
          </a:xfrm>
          <a:prstGeom prst="rect">
            <a:avLst/>
          </a:prstGeom>
        </p:spPr>
        <p:txBody>
          <a:bodyPr anchor="t" rtlCol="false" tIns="0" lIns="0" bIns="0" rIns="0">
            <a:spAutoFit/>
          </a:bodyPr>
          <a:lstStyle/>
          <a:p>
            <a:pPr>
              <a:lnSpc>
                <a:spcPts val="3000"/>
              </a:lnSpc>
            </a:pPr>
            <a:r>
              <a:rPr lang="en-US" sz="2500">
                <a:solidFill>
                  <a:srgbClr val="181C61"/>
                </a:solidFill>
                <a:latin typeface="Arapey"/>
              </a:rPr>
              <a:t>Figure 6: Used Parameters (CNN-1D)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blipFill>
          <a:blip r:embed="rId2"/>
          <a:srcRect l="0" t="0" r="0" b="0"/>
          <a:stretch>
            <a:fillRect/>
          </a:stretch>
        </a:blipFill>
      </p:bgPr>
    </p:bg>
    <p:spTree>
      <p:nvGrpSpPr>
        <p:cNvPr id="1" name=""/>
        <p:cNvGrpSpPr/>
        <p:nvPr/>
      </p:nvGrpSpPr>
      <p:grpSpPr>
        <a:xfrm>
          <a:off x="0" y="0"/>
          <a:ext cx="0" cy="0"/>
          <a:chOff x="0" y="0"/>
          <a:chExt cx="0" cy="0"/>
        </a:xfrm>
      </p:grpSpPr>
      <p:grpSp>
        <p:nvGrpSpPr>
          <p:cNvPr name="Group 2" id="2"/>
          <p:cNvGrpSpPr/>
          <p:nvPr/>
        </p:nvGrpSpPr>
        <p:grpSpPr>
          <a:xfrm rot="0">
            <a:off x="4340786" y="9941080"/>
            <a:ext cx="9511178" cy="214890"/>
            <a:chOff x="0" y="0"/>
            <a:chExt cx="25294954" cy="571500"/>
          </a:xfrm>
        </p:grpSpPr>
        <p:sp>
          <p:nvSpPr>
            <p:cNvPr name="Freeform 3" id="3"/>
            <p:cNvSpPr/>
            <p:nvPr/>
          </p:nvSpPr>
          <p:spPr>
            <a:xfrm>
              <a:off x="0" y="255270"/>
              <a:ext cx="25294954" cy="69850"/>
            </a:xfrm>
            <a:custGeom>
              <a:avLst/>
              <a:gdLst/>
              <a:ahLst/>
              <a:cxnLst/>
              <a:rect r="r" b="b" t="t" l="l"/>
              <a:pathLst>
                <a:path h="69850" w="25294954">
                  <a:moveTo>
                    <a:pt x="25004123" y="0"/>
                  </a:moveTo>
                  <a:lnTo>
                    <a:pt x="0" y="0"/>
                  </a:lnTo>
                  <a:lnTo>
                    <a:pt x="0" y="69850"/>
                  </a:lnTo>
                  <a:lnTo>
                    <a:pt x="25294954" y="69850"/>
                  </a:lnTo>
                  <a:lnTo>
                    <a:pt x="25294954" y="0"/>
                  </a:lnTo>
                  <a:close/>
                </a:path>
              </a:pathLst>
            </a:custGeom>
            <a:solidFill>
              <a:srgbClr val="2C3E77"/>
            </a:solidFill>
          </p:spPr>
        </p:sp>
      </p:grpSp>
      <p:grpSp>
        <p:nvGrpSpPr>
          <p:cNvPr name="Group 4" id="4"/>
          <p:cNvGrpSpPr/>
          <p:nvPr/>
        </p:nvGrpSpPr>
        <p:grpSpPr>
          <a:xfrm rot="0">
            <a:off x="8887754" y="9786431"/>
            <a:ext cx="465796" cy="465796"/>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AAD"/>
            </a:solidFill>
          </p:spPr>
        </p:sp>
      </p:grpSp>
      <p:sp>
        <p:nvSpPr>
          <p:cNvPr name="TextBox 6" id="6"/>
          <p:cNvSpPr txBox="true"/>
          <p:nvPr/>
        </p:nvSpPr>
        <p:spPr>
          <a:xfrm rot="0">
            <a:off x="1028700" y="859205"/>
            <a:ext cx="9715896" cy="723305"/>
          </a:xfrm>
          <a:prstGeom prst="rect">
            <a:avLst/>
          </a:prstGeom>
        </p:spPr>
        <p:txBody>
          <a:bodyPr anchor="t" rtlCol="false" tIns="0" lIns="0" bIns="0" rIns="0">
            <a:spAutoFit/>
          </a:bodyPr>
          <a:lstStyle/>
          <a:p>
            <a:pPr>
              <a:lnSpc>
                <a:spcPts val="5759"/>
              </a:lnSpc>
            </a:pPr>
            <a:r>
              <a:rPr lang="en-US" sz="4800">
                <a:solidFill>
                  <a:srgbClr val="181C61"/>
                </a:solidFill>
                <a:latin typeface="Poppins Medium Bold"/>
              </a:rPr>
              <a:t>Result Analysis - </a:t>
            </a:r>
            <a:r>
              <a:rPr lang="en-US" sz="4800">
                <a:solidFill>
                  <a:srgbClr val="181C61"/>
                </a:solidFill>
                <a:latin typeface="Poppins Medium"/>
              </a:rPr>
              <a:t>(Algorithms)</a:t>
            </a:r>
          </a:p>
        </p:txBody>
      </p:sp>
      <p:sp>
        <p:nvSpPr>
          <p:cNvPr name="AutoShape 7" id="7"/>
          <p:cNvSpPr/>
          <p:nvPr/>
        </p:nvSpPr>
        <p:spPr>
          <a:xfrm rot="5400000">
            <a:off x="7138987" y="-4834364"/>
            <a:ext cx="9525" cy="12839700"/>
          </a:xfrm>
          <a:prstGeom prst="rect">
            <a:avLst/>
          </a:prstGeom>
          <a:solidFill>
            <a:srgbClr val="141414"/>
          </a:solidFill>
        </p:spPr>
      </p:sp>
      <p:grpSp>
        <p:nvGrpSpPr>
          <p:cNvPr name="Group 8" id="8"/>
          <p:cNvGrpSpPr/>
          <p:nvPr/>
        </p:nvGrpSpPr>
        <p:grpSpPr>
          <a:xfrm rot="0">
            <a:off x="401566" y="0"/>
            <a:ext cx="142711" cy="10287000"/>
            <a:chOff x="0" y="0"/>
            <a:chExt cx="190282" cy="13716000"/>
          </a:xfrm>
        </p:grpSpPr>
        <p:sp>
          <p:nvSpPr>
            <p:cNvPr name="AutoShape 9" id="9"/>
            <p:cNvSpPr/>
            <p:nvPr/>
          </p:nvSpPr>
          <p:spPr>
            <a:xfrm rot="0">
              <a:off x="88791" y="0"/>
              <a:ext cx="12700" cy="13716000"/>
            </a:xfrm>
            <a:prstGeom prst="rect">
              <a:avLst/>
            </a:prstGeom>
            <a:solidFill>
              <a:srgbClr val="141414"/>
            </a:solidFill>
          </p:spPr>
        </p:sp>
        <p:sp>
          <p:nvSpPr>
            <p:cNvPr name="AutoShape 10" id="10"/>
            <p:cNvSpPr/>
            <p:nvPr/>
          </p:nvSpPr>
          <p:spPr>
            <a:xfrm rot="0">
              <a:off x="0" y="5820971"/>
              <a:ext cx="190282" cy="2074059"/>
            </a:xfrm>
            <a:prstGeom prst="rect">
              <a:avLst/>
            </a:prstGeom>
            <a:solidFill>
              <a:srgbClr val="004AAD"/>
            </a:solidFill>
          </p:spPr>
        </p:sp>
      </p:grpSp>
      <p:sp>
        <p:nvSpPr>
          <p:cNvPr name="TextBox 11" id="11"/>
          <p:cNvSpPr txBox="true"/>
          <p:nvPr/>
        </p:nvSpPr>
        <p:spPr>
          <a:xfrm rot="0">
            <a:off x="981075" y="9947962"/>
            <a:ext cx="1884404" cy="208008"/>
          </a:xfrm>
          <a:prstGeom prst="rect">
            <a:avLst/>
          </a:prstGeom>
        </p:spPr>
        <p:txBody>
          <a:bodyPr anchor="t" rtlCol="false" tIns="0" lIns="0" bIns="0" rIns="0">
            <a:spAutoFit/>
          </a:bodyPr>
          <a:lstStyle/>
          <a:p>
            <a:pPr algn="r">
              <a:lnSpc>
                <a:spcPts val="1680"/>
              </a:lnSpc>
            </a:pPr>
            <a:r>
              <a:rPr lang="en-US" sz="1400" spc="98">
                <a:solidFill>
                  <a:srgbClr val="000000"/>
                </a:solidFill>
                <a:latin typeface="Poppins Light"/>
              </a:rPr>
              <a:t>black_crow</a:t>
            </a:r>
          </a:p>
        </p:txBody>
      </p:sp>
      <p:sp>
        <p:nvSpPr>
          <p:cNvPr name="TextBox 12" id="12"/>
          <p:cNvSpPr txBox="true"/>
          <p:nvPr/>
        </p:nvSpPr>
        <p:spPr>
          <a:xfrm rot="0">
            <a:off x="14849413" y="9947962"/>
            <a:ext cx="4724524" cy="208008"/>
          </a:xfrm>
          <a:prstGeom prst="rect">
            <a:avLst/>
          </a:prstGeom>
        </p:spPr>
        <p:txBody>
          <a:bodyPr anchor="t" rtlCol="false" tIns="0" lIns="0" bIns="0" rIns="0">
            <a:spAutoFit/>
          </a:bodyPr>
          <a:lstStyle/>
          <a:p>
            <a:pPr>
              <a:lnSpc>
                <a:spcPts val="1680"/>
              </a:lnSpc>
            </a:pPr>
            <a:r>
              <a:rPr lang="en-US" sz="1400" spc="98">
                <a:solidFill>
                  <a:srgbClr val="000000"/>
                </a:solidFill>
                <a:latin typeface="Poppins Light"/>
              </a:rPr>
              <a:t>DEPARTMENT OF CSE, UIU </a:t>
            </a:r>
          </a:p>
        </p:txBody>
      </p:sp>
      <p:sp>
        <p:nvSpPr>
          <p:cNvPr name="TextBox 13" id="13"/>
          <p:cNvSpPr txBox="true"/>
          <p:nvPr/>
        </p:nvSpPr>
        <p:spPr>
          <a:xfrm rot="0">
            <a:off x="8210279" y="9716822"/>
            <a:ext cx="1829341" cy="481330"/>
          </a:xfrm>
          <a:prstGeom prst="rect">
            <a:avLst/>
          </a:prstGeom>
        </p:spPr>
        <p:txBody>
          <a:bodyPr anchor="t" rtlCol="false" tIns="0" lIns="0" bIns="0" rIns="0">
            <a:spAutoFit/>
          </a:bodyPr>
          <a:lstStyle/>
          <a:p>
            <a:pPr algn="ctr">
              <a:lnSpc>
                <a:spcPts val="3919"/>
              </a:lnSpc>
            </a:pPr>
            <a:r>
              <a:rPr lang="en-US" sz="2800">
                <a:solidFill>
                  <a:srgbClr val="F9F9FA"/>
                </a:solidFill>
                <a:latin typeface="Code Pro"/>
              </a:rPr>
              <a:t>8</a:t>
            </a:r>
          </a:p>
        </p:txBody>
      </p:sp>
      <p:grpSp>
        <p:nvGrpSpPr>
          <p:cNvPr name="Group 14" id="14"/>
          <p:cNvGrpSpPr/>
          <p:nvPr/>
        </p:nvGrpSpPr>
        <p:grpSpPr>
          <a:xfrm rot="0">
            <a:off x="7534671" y="3190266"/>
            <a:ext cx="10069441" cy="3653706"/>
            <a:chOff x="0" y="0"/>
            <a:chExt cx="13425921" cy="4871608"/>
          </a:xfrm>
        </p:grpSpPr>
        <p:pic>
          <p:nvPicPr>
            <p:cNvPr name="Picture 15" id="15"/>
            <p:cNvPicPr>
              <a:picLocks noChangeAspect="true"/>
            </p:cNvPicPr>
            <p:nvPr/>
          </p:nvPicPr>
          <p:blipFill>
            <a:blip r:embed="rId3"/>
            <a:srcRect l="0" t="0" r="0" b="0"/>
            <a:stretch>
              <a:fillRect/>
            </a:stretch>
          </p:blipFill>
          <p:spPr>
            <a:xfrm flipH="false" flipV="false" rot="0">
              <a:off x="0" y="0"/>
              <a:ext cx="13425921" cy="4871608"/>
            </a:xfrm>
            <a:prstGeom prst="rect">
              <a:avLst/>
            </a:prstGeom>
          </p:spPr>
        </p:pic>
        <p:pic>
          <p:nvPicPr>
            <p:cNvPr name="Picture 16" id="16"/>
            <p:cNvPicPr>
              <a:picLocks noChangeAspect="true"/>
            </p:cNvPicPr>
            <p:nvPr/>
          </p:nvPicPr>
          <p:blipFill>
            <a:blip r:embed="rId4"/>
            <a:srcRect l="0" t="0" r="0" b="0"/>
            <a:stretch>
              <a:fillRect/>
            </a:stretch>
          </p:blipFill>
          <p:spPr>
            <a:xfrm flipH="false" flipV="false" rot="1025381">
              <a:off x="3093724" y="2486604"/>
              <a:ext cx="1127418" cy="701049"/>
            </a:xfrm>
            <a:prstGeom prst="rect">
              <a:avLst/>
            </a:prstGeom>
          </p:spPr>
        </p:pic>
        <p:pic>
          <p:nvPicPr>
            <p:cNvPr name="Picture 17" id="17"/>
            <p:cNvPicPr>
              <a:picLocks noChangeAspect="true"/>
            </p:cNvPicPr>
            <p:nvPr/>
          </p:nvPicPr>
          <p:blipFill>
            <a:blip r:embed="rId4"/>
            <a:srcRect l="0" t="0" r="0" b="0"/>
            <a:stretch>
              <a:fillRect/>
            </a:stretch>
          </p:blipFill>
          <p:spPr>
            <a:xfrm flipH="false" flipV="false" rot="1025381">
              <a:off x="5169090" y="621872"/>
              <a:ext cx="1127418" cy="701049"/>
            </a:xfrm>
            <a:prstGeom prst="rect">
              <a:avLst/>
            </a:prstGeom>
          </p:spPr>
        </p:pic>
        <p:pic>
          <p:nvPicPr>
            <p:cNvPr name="Picture 18" id="18"/>
            <p:cNvPicPr>
              <a:picLocks noChangeAspect="true"/>
            </p:cNvPicPr>
            <p:nvPr/>
          </p:nvPicPr>
          <p:blipFill>
            <a:blip r:embed="rId4"/>
            <a:srcRect l="0" t="0" r="0" b="0"/>
            <a:stretch>
              <a:fillRect/>
            </a:stretch>
          </p:blipFill>
          <p:spPr>
            <a:xfrm flipH="false" flipV="false" rot="1025381">
              <a:off x="7146678" y="3944180"/>
              <a:ext cx="1127418" cy="701049"/>
            </a:xfrm>
            <a:prstGeom prst="rect">
              <a:avLst/>
            </a:prstGeom>
          </p:spPr>
        </p:pic>
        <p:pic>
          <p:nvPicPr>
            <p:cNvPr name="Picture 19" id="19"/>
            <p:cNvPicPr>
              <a:picLocks noChangeAspect="true"/>
            </p:cNvPicPr>
            <p:nvPr/>
          </p:nvPicPr>
          <p:blipFill>
            <a:blip r:embed="rId4"/>
            <a:srcRect l="0" t="0" r="0" b="0"/>
            <a:stretch>
              <a:fillRect/>
            </a:stretch>
          </p:blipFill>
          <p:spPr>
            <a:xfrm flipH="false" flipV="false" rot="1025381">
              <a:off x="9212132" y="3931480"/>
              <a:ext cx="1127418" cy="701049"/>
            </a:xfrm>
            <a:prstGeom prst="rect">
              <a:avLst/>
            </a:prstGeom>
          </p:spPr>
        </p:pic>
        <p:pic>
          <p:nvPicPr>
            <p:cNvPr name="Picture 20" id="20"/>
            <p:cNvPicPr>
              <a:picLocks noChangeAspect="true"/>
            </p:cNvPicPr>
            <p:nvPr/>
          </p:nvPicPr>
          <p:blipFill>
            <a:blip r:embed="rId4"/>
            <a:srcRect l="0" t="0" r="0" b="0"/>
            <a:stretch>
              <a:fillRect/>
            </a:stretch>
          </p:blipFill>
          <p:spPr>
            <a:xfrm flipH="false" flipV="false" rot="1025381">
              <a:off x="11302986" y="3949584"/>
              <a:ext cx="1127418" cy="701049"/>
            </a:xfrm>
            <a:prstGeom prst="rect">
              <a:avLst/>
            </a:prstGeom>
          </p:spPr>
        </p:pic>
      </p:grpSp>
      <p:sp>
        <p:nvSpPr>
          <p:cNvPr name="TextBox 21" id="21"/>
          <p:cNvSpPr txBox="true"/>
          <p:nvPr/>
        </p:nvSpPr>
        <p:spPr>
          <a:xfrm rot="0">
            <a:off x="7784143" y="7010660"/>
            <a:ext cx="9819969" cy="390525"/>
          </a:xfrm>
          <a:prstGeom prst="rect">
            <a:avLst/>
          </a:prstGeom>
        </p:spPr>
        <p:txBody>
          <a:bodyPr anchor="t" rtlCol="false" tIns="0" lIns="0" bIns="0" rIns="0">
            <a:spAutoFit/>
          </a:bodyPr>
          <a:lstStyle/>
          <a:p>
            <a:pPr>
              <a:lnSpc>
                <a:spcPts val="3000"/>
              </a:lnSpc>
            </a:pPr>
            <a:r>
              <a:rPr lang="en-US" sz="2500">
                <a:solidFill>
                  <a:srgbClr val="181C61"/>
                </a:solidFill>
                <a:latin typeface="Arapey"/>
              </a:rPr>
              <a:t>Figure 7: Comparison of performances of different classification algorithms</a:t>
            </a:r>
          </a:p>
        </p:txBody>
      </p:sp>
      <p:sp>
        <p:nvSpPr>
          <p:cNvPr name="TextBox 22" id="22"/>
          <p:cNvSpPr txBox="true"/>
          <p:nvPr/>
        </p:nvSpPr>
        <p:spPr>
          <a:xfrm rot="0">
            <a:off x="1283615" y="2949265"/>
            <a:ext cx="5860135" cy="4789805"/>
          </a:xfrm>
          <a:prstGeom prst="rect">
            <a:avLst/>
          </a:prstGeom>
        </p:spPr>
        <p:txBody>
          <a:bodyPr anchor="t" rtlCol="false" tIns="0" lIns="0" bIns="0" rIns="0">
            <a:spAutoFit/>
          </a:bodyPr>
          <a:lstStyle/>
          <a:p>
            <a:pPr algn="just">
              <a:lnSpc>
                <a:spcPts val="3220"/>
              </a:lnSpc>
            </a:pPr>
            <a:r>
              <a:rPr lang="en-US" sz="2300">
                <a:solidFill>
                  <a:srgbClr val="000000"/>
                </a:solidFill>
                <a:latin typeface="Open Sans"/>
              </a:rPr>
              <a:t>DT was the poor performer in terms of MCC and accuracy. But SVC and RF performs well in terms of Sp and Sn respectively. These two algorithms also performs well in terms of MCC. </a:t>
            </a:r>
          </a:p>
          <a:p>
            <a:pPr algn="just">
              <a:lnSpc>
                <a:spcPts val="3220"/>
              </a:lnSpc>
            </a:pPr>
          </a:p>
          <a:p>
            <a:pPr algn="just">
              <a:lnSpc>
                <a:spcPts val="3219"/>
              </a:lnSpc>
            </a:pPr>
            <a:r>
              <a:rPr lang="en-US" sz="2300">
                <a:solidFill>
                  <a:srgbClr val="000000"/>
                </a:solidFill>
                <a:latin typeface="Open Sans"/>
              </a:rPr>
              <a:t>However, </a:t>
            </a:r>
            <a:r>
              <a:rPr lang="en-US" sz="2300">
                <a:solidFill>
                  <a:srgbClr val="000000"/>
                </a:solidFill>
                <a:latin typeface="Open Sans Bold"/>
              </a:rPr>
              <a:t>we selected CNN-1D as the best performing classifier</a:t>
            </a:r>
            <a:r>
              <a:rPr lang="en-US" sz="2300">
                <a:solidFill>
                  <a:srgbClr val="000000"/>
                </a:solidFill>
                <a:latin typeface="Open Sans"/>
              </a:rPr>
              <a:t> and suitable for our method as its accuracy was highest of 76.41% and superior to RF in terms of MCC and Pc which are 0.53 and 85.55% respectively.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DAEIU7TAgX0</dc:identifier>
  <dcterms:modified xsi:type="dcterms:W3CDTF">2011-08-01T06:04:30Z</dcterms:modified>
  <cp:revision>1</cp:revision>
  <dc:title>Pattern Lab - Final Presentation</dc:title>
</cp:coreProperties>
</file>