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VOIhJrIuTv8jVCiogMdSlzvKx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phebemiller%201\Desktop\epa-fuel-economy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phebemiller%201\Desktop\epa-fuel-economy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\phebemiller%201\Desktop\epa-fuel-econom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Annual Fuel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compact_midsize_fuel_cost!$H$31:$I$31</c:f>
                <c:numCache>
                  <c:formatCode>General</c:formatCode>
                  <c:ptCount val="2"/>
                  <c:pt idx="0">
                    <c:v>13.090168752978398</c:v>
                  </c:pt>
                  <c:pt idx="1">
                    <c:v>17.440573315687601</c:v>
                  </c:pt>
                </c:numCache>
              </c:numRef>
            </c:plus>
            <c:minus>
              <c:numRef>
                <c:f>compact_midsize_fuel_cost!$H$32:$I$32</c:f>
                <c:numCache>
                  <c:formatCode>General</c:formatCode>
                  <c:ptCount val="2"/>
                  <c:pt idx="0">
                    <c:v>13.090168752978398</c:v>
                  </c:pt>
                  <c:pt idx="1">
                    <c:v>17.440573315687601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compact_midsize_fuel_cost!$H$26:$I$26</c:f>
              <c:strCache>
                <c:ptCount val="2"/>
                <c:pt idx="0">
                  <c:v>Compact</c:v>
                </c:pt>
                <c:pt idx="1">
                  <c:v>Midsize</c:v>
                </c:pt>
              </c:strCache>
            </c:strRef>
          </c:cat>
          <c:val>
            <c:numRef>
              <c:f>compact_midsize_fuel_cost!$H$27:$I$27</c:f>
              <c:numCache>
                <c:formatCode>General</c:formatCode>
                <c:ptCount val="2"/>
                <c:pt idx="0">
                  <c:v>1705.5555555555557</c:v>
                </c:pt>
                <c:pt idx="1">
                  <c:v>1895.8703071672355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3-2D49-AFFA-D3FB0C908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938016"/>
        <c:axId val="1717939648"/>
      </c:barChart>
      <c:catAx>
        <c:axId val="171793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939648"/>
        <c:crosses val="autoZero"/>
        <c:auto val="1"/>
        <c:lblAlgn val="ctr"/>
        <c:lblOffset val="100"/>
        <c:noMultiLvlLbl val="0"/>
      </c:catAx>
      <c:valAx>
        <c:axId val="171793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93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Tailpipe CO2 grams/mile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compact_midsize_C02!$H$31:$I$31</c:f>
                <c:numCache>
                  <c:formatCode>General</c:formatCode>
                  <c:ptCount val="2"/>
                  <c:pt idx="0">
                    <c:v>2.5644206231606921</c:v>
                  </c:pt>
                  <c:pt idx="1">
                    <c:v>3.5831401447659275</c:v>
                  </c:pt>
                </c:numCache>
              </c:numRef>
            </c:plus>
            <c:minus>
              <c:numRef>
                <c:f>compact_midsize_C02!$H$32:$I$32</c:f>
                <c:numCache>
                  <c:formatCode>General</c:formatCode>
                  <c:ptCount val="2"/>
                  <c:pt idx="0">
                    <c:v>2.5644206231606921</c:v>
                  </c:pt>
                  <c:pt idx="1">
                    <c:v>3.5831401447659275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compact_midsize_C02!$H$26:$I$26</c:f>
              <c:strCache>
                <c:ptCount val="2"/>
                <c:pt idx="0">
                  <c:v>Compact</c:v>
                </c:pt>
                <c:pt idx="1">
                  <c:v>Midsize</c:v>
                </c:pt>
              </c:strCache>
            </c:strRef>
          </c:cat>
          <c:val>
            <c:numRef>
              <c:f>compact_midsize_C02!$H$27:$I$27</c:f>
              <c:numCache>
                <c:formatCode>General</c:formatCode>
                <c:ptCount val="2"/>
                <c:pt idx="0">
                  <c:v>402.43366569237151</c:v>
                </c:pt>
                <c:pt idx="1">
                  <c:v>444.57558379453525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A-424B-974F-BE538DB33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4888528"/>
        <c:axId val="1754890160"/>
      </c:barChart>
      <c:catAx>
        <c:axId val="175488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890160"/>
        <c:crosses val="autoZero"/>
        <c:auto val="1"/>
        <c:lblAlgn val="ctr"/>
        <c:lblOffset val="100"/>
        <c:noMultiLvlLbl val="0"/>
      </c:catAx>
      <c:valAx>
        <c:axId val="175489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88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Tailpipe CO2</a:t>
            </a:r>
            <a:r>
              <a:rPr lang="en-US" b="1" baseline="0"/>
              <a:t> grams/mile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regular_vs_premium_fuel!$H$31:$I$31</c:f>
                <c:numCache>
                  <c:formatCode>General</c:formatCode>
                  <c:ptCount val="2"/>
                  <c:pt idx="0">
                    <c:v>1.5012286471443919</c:v>
                  </c:pt>
                  <c:pt idx="1">
                    <c:v>2.1308037582174526</c:v>
                  </c:pt>
                </c:numCache>
              </c:numRef>
            </c:plus>
            <c:minus>
              <c:numRef>
                <c:f>regular_vs_premium_fuel!$H$32:$I$32</c:f>
                <c:numCache>
                  <c:formatCode>General</c:formatCode>
                  <c:ptCount val="2"/>
                  <c:pt idx="0">
                    <c:v>1.5012286471443919</c:v>
                  </c:pt>
                  <c:pt idx="1">
                    <c:v>2.1308037582174526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regular_vs_premium_fuel!$H$26:$I$26</c:f>
              <c:strCache>
                <c:ptCount val="2"/>
                <c:pt idx="0">
                  <c:v>Regular</c:v>
                </c:pt>
                <c:pt idx="1">
                  <c:v>Premium</c:v>
                </c:pt>
              </c:strCache>
            </c:strRef>
          </c:cat>
          <c:val>
            <c:numRef>
              <c:f>regular_vs_premium_fuel!$H$27:$I$27</c:f>
              <c:numCache>
                <c:formatCode>General</c:formatCode>
                <c:ptCount val="2"/>
                <c:pt idx="0">
                  <c:v>470.17640717907165</c:v>
                </c:pt>
                <c:pt idx="1">
                  <c:v>480.80972215112183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B-2847-A8CD-9D3154BCF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4127951"/>
        <c:axId val="394129583"/>
      </c:barChart>
      <c:catAx>
        <c:axId val="394127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129583"/>
        <c:crosses val="autoZero"/>
        <c:auto val="1"/>
        <c:lblAlgn val="ctr"/>
        <c:lblOffset val="100"/>
        <c:noMultiLvlLbl val="0"/>
      </c:catAx>
      <c:valAx>
        <c:axId val="39412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127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Compact Observations: 5,508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Midsize Observations: 4,395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 Value -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7.6258E-77</a:t>
            </a:r>
            <a:r>
              <a:rPr lang="en-US"/>
              <a:t> </a:t>
            </a:r>
            <a:endParaRPr/>
          </a:p>
        </p:txBody>
      </p:sp>
      <p:sp>
        <p:nvSpPr>
          <p:cNvPr id="176" name="Google Shape;1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Gas Observations: 25,258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Premium Gas Observations: 10,133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 -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1.35115E-15</a:t>
            </a:r>
            <a:r>
              <a:rPr lang="en-US"/>
              <a:t> </a:t>
            </a:r>
            <a:endParaRPr/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Combined MPG assumes we drive 55% in city and 45% on highway.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Negative correlation between fuel economy and cost so chose to focus on cost and CO2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shows trend over time for: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Annual fuel cost in blue.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Tailpipe CO2 grams/mile in orange.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to look for statistical significance in populations for H₁ and H₂.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4. to compare care makes and their Annual Fuel Costs and Tailpipe CO2 emissions.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Compact Observations: 5,508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Midsize Observations: 4,395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 -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1.51947E-64</a:t>
            </a:r>
            <a:r>
              <a:rPr lang="en-US"/>
              <a:t> </a:t>
            </a:r>
            <a:endParaRPr/>
          </a:p>
        </p:txBody>
      </p:sp>
      <p:sp>
        <p:nvSpPr>
          <p:cNvPr id="166" name="Google Shape;1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7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0" name="Google Shape;80;p27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8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8" name="Google Shape;88;p28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4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Mp_Gi83exlIA6M8_0QT7QfIkwjWGdr6p/view?usp=sharing" TargetMode="External"/><Relationship Id="rId4" Type="http://schemas.openxmlformats.org/officeDocument/2006/relationships/hyperlink" Target="https://public.tableau.com/profile/phebe6616#!/vizhome/CapstoneEPAFuelEconomy/Dashboard?publish=y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ueleconomy.gov/feg/Find.do?action=bt1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N3YdwY5JuyDLv1gbYaX53Ax0vrMXHjB7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EPA FUEL ECONOMY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Okwudili Ikejiani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804672" y="964692"/>
            <a:ext cx="3066937" cy="70912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 sz="2000"/>
              <a:t>COMPACT VS MIDSIZE</a:t>
            </a:r>
            <a:endParaRPr/>
          </a:p>
        </p:txBody>
      </p:sp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812386" y="1797397"/>
            <a:ext cx="3063765" cy="326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significant difference between Compact and Midsize vehicles.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95% confidence, Midsize vehicles emit between 37.7g/m and 46.5g/p more Tailpipe CO2 than compact cars.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82" name="Google Shape;182;p10"/>
          <p:cNvGraphicFramePr/>
          <p:nvPr/>
        </p:nvGraphicFramePr>
        <p:xfrm>
          <a:off x="4823366" y="1293275"/>
          <a:ext cx="6227064" cy="427939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804672" y="964692"/>
            <a:ext cx="3066937" cy="833111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 sz="2000"/>
              <a:t>REGULAR VS PREMIUM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804672" y="2309461"/>
            <a:ext cx="3063765" cy="326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significant difference between Regular and Premium gas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95% confidence Vehicles using Premium gas emit between 8g/m and 13.2g/m more CO2 than Vehicles using regular gas.</a:t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92" name="Google Shape;192;p11"/>
          <p:cNvGraphicFramePr/>
          <p:nvPr/>
        </p:nvGraphicFramePr>
        <p:xfrm>
          <a:off x="4823366" y="1293275"/>
          <a:ext cx="6227064" cy="427939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POTENTIAL IMPACT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Tailpipe CO2 emissions could be between 165,848.2 g/m and 204,579.3 higher in total if Midsize Vehicles were purchased over Compact Vehicles.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Tailpipe CO2 emissions could be between 81,335.4 g/m and 134,159.4 g/m in total if Premium Gas was used over Regular Gas in Vehicles.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Drive Compact Vehicles to save money on Annual Fuel Cost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Drive Compact Vehicles to reduce Tailpipe CO2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Drive Vehicles that do not require premium gas to reduce Tailpipe CO2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OTHER RESOURCES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Click to use the Vehicle Make Comparison Excel Dashboard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Click to see EPA Fuel Economy Dashboard in Tableau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15"/>
          <p:cNvSpPr txBox="1"/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ill Sans"/>
              <a:buNone/>
            </a:pPr>
            <a:r>
              <a:rPr lang="en-US" sz="4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804672" y="964692"/>
            <a:ext cx="3066937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INTRODUCTION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803244" y="2638044"/>
            <a:ext cx="3063765" cy="326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Environmental Protection Agency</a:t>
            </a:r>
            <a:endParaRPr sz="1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How do Vehicle Types, Manufacturers, and Technical Specs drive fuel economy and annual fuel costs?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Combined fuel economy (Combined MPG): weighted average of City and Highway MPG.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Estimated Annual Fuel Cost: based on annual mileage of 15,000 miles and projected gas prices.</a:t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18" name="Google Shape;118;p2"/>
          <p:cNvSpPr/>
          <p:nvPr/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hart, line chart&#10;&#10;Description automatically generated" id="120" name="Google Shape;1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2593" y="1293275"/>
            <a:ext cx="6048610" cy="427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H₁ There is no significant difference in Annual Fuel Costs or Tailpipe CO2 emissions between Compact and Midsize cars.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H₂ There is no significant difference in Annual Fuel Costs or Tailpipe CO2 emissions between regular and premium gas.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38,000 records from years 1984 to 2017 covering 133 unique car makes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Data</a:t>
            </a:r>
            <a:r>
              <a:rPr lang="en-US"/>
              <a:t> includes manufacturer information as well as vehicle types, technical specs and EPA ratings for Fuel Economy and CO2 emissions.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Descriptive Statistics confirm normal distribution for Combined MPG,  Annual Fuel Cost, and Tailpipe CO2 emissions.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positive correlation with Annual Consumption of Barrels/Tailpipe CO2 and Combined MPG/Annual Fuel Cost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Confirmed normal distribution using Descriptive Statistics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Split data into sample populations using pivot table filters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Analysis Toolpak’s Two-Sample t-Test Assuming Unequal Variances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Created an Excel Dashboard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Tableau for Data Visualization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2231136" y="964692"/>
            <a:ext cx="7729728" cy="74773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DISTRIBUTION: REGULAR AND PREMIUM GAS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19" y="2057399"/>
            <a:ext cx="5001491" cy="335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057400"/>
            <a:ext cx="5212080" cy="335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1932986" y="403287"/>
            <a:ext cx="8326028" cy="71061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 sz="2200"/>
              <a:t>DISTRIBUTION: COMPACT AND MIDSIZE VEHICLES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296" y="1261458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9704" y="1242753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296" y="4073237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9704" y="4073237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5498590" y="988741"/>
            <a:ext cx="5888754" cy="4880518"/>
          </a:xfrm>
          <a:prstGeom prst="rect">
            <a:avLst/>
          </a:prstGeom>
          <a:noFill/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lang="en-US" sz="4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RESULTS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rgbClr val="6B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804672" y="964692"/>
            <a:ext cx="3066937" cy="78661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 sz="2000"/>
              <a:t>COMPACT VS MIDSIZE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804672" y="2095603"/>
            <a:ext cx="3063765" cy="326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significant difference between Compact and Midsize vehicles.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95% confidence, a Midsize vehicles cost between $168.5 and $212 more annually than compact cars.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72" name="Google Shape;172;p9"/>
          <p:cNvGraphicFramePr/>
          <p:nvPr/>
        </p:nvGraphicFramePr>
        <p:xfrm>
          <a:off x="4823366" y="1293275"/>
          <a:ext cx="6227064" cy="427939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2020-11-04T15:21:24Z</dcterms:created>
  <dc:creator>Phebe Miller</dc:creator>
</cp:coreProperties>
</file>