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75" r:id="rId2"/>
    <p:sldId id="256" r:id="rId3"/>
    <p:sldId id="333" r:id="rId4"/>
    <p:sldId id="334" r:id="rId5"/>
    <p:sldId id="336" r:id="rId6"/>
    <p:sldId id="342" r:id="rId7"/>
    <p:sldId id="335" r:id="rId8"/>
    <p:sldId id="338" r:id="rId9"/>
    <p:sldId id="331" r:id="rId10"/>
    <p:sldId id="257" r:id="rId11"/>
    <p:sldId id="288" r:id="rId12"/>
    <p:sldId id="291" r:id="rId13"/>
    <p:sldId id="290" r:id="rId14"/>
    <p:sldId id="289" r:id="rId15"/>
    <p:sldId id="284" r:id="rId16"/>
    <p:sldId id="287" r:id="rId17"/>
    <p:sldId id="285" r:id="rId18"/>
    <p:sldId id="292" r:id="rId19"/>
    <p:sldId id="283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1" r:id="rId28"/>
    <p:sldId id="300" r:id="rId29"/>
    <p:sldId id="302" r:id="rId30"/>
    <p:sldId id="276" r:id="rId31"/>
    <p:sldId id="303" r:id="rId32"/>
    <p:sldId id="304" r:id="rId33"/>
    <p:sldId id="306" r:id="rId34"/>
    <p:sldId id="307" r:id="rId35"/>
    <p:sldId id="308" r:id="rId36"/>
    <p:sldId id="305" r:id="rId37"/>
    <p:sldId id="309" r:id="rId38"/>
    <p:sldId id="311" r:id="rId39"/>
    <p:sldId id="312" r:id="rId40"/>
    <p:sldId id="314" r:id="rId41"/>
    <p:sldId id="313" r:id="rId42"/>
    <p:sldId id="315" r:id="rId43"/>
    <p:sldId id="316" r:id="rId44"/>
    <p:sldId id="317" r:id="rId45"/>
    <p:sldId id="318" r:id="rId46"/>
    <p:sldId id="320" r:id="rId47"/>
    <p:sldId id="321" r:id="rId48"/>
    <p:sldId id="322" r:id="rId49"/>
    <p:sldId id="323" r:id="rId50"/>
    <p:sldId id="325" r:id="rId51"/>
    <p:sldId id="327" r:id="rId52"/>
    <p:sldId id="328" r:id="rId53"/>
    <p:sldId id="326" r:id="rId54"/>
    <p:sldId id="330" r:id="rId55"/>
    <p:sldId id="340" r:id="rId56"/>
    <p:sldId id="341" r:id="rId57"/>
    <p:sldId id="343" r:id="rId58"/>
    <p:sldId id="345" r:id="rId59"/>
    <p:sldId id="347" r:id="rId60"/>
    <p:sldId id="349" r:id="rId61"/>
    <p:sldId id="350" r:id="rId62"/>
    <p:sldId id="344" r:id="rId63"/>
    <p:sldId id="348" r:id="rId64"/>
    <p:sldId id="351" r:id="rId65"/>
    <p:sldId id="352" r:id="rId66"/>
    <p:sldId id="353" r:id="rId67"/>
    <p:sldId id="354" r:id="rId68"/>
    <p:sldId id="319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A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72799" autoAdjust="0"/>
  </p:normalViewPr>
  <p:slideViewPr>
    <p:cSldViewPr snapToGrid="0">
      <p:cViewPr varScale="1">
        <p:scale>
          <a:sx n="79" d="100"/>
          <a:sy n="79" d="100"/>
        </p:scale>
        <p:origin x="4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A7F7E-13CF-43E6-96E9-924CA6DA86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0237EC-0FDE-499F-B92D-ED5EAC0104BB}">
      <dgm:prSet/>
      <dgm:spPr/>
      <dgm:t>
        <a:bodyPr/>
        <a:lstStyle/>
        <a:p>
          <a:r>
            <a:rPr lang="en-US">
              <a:latin typeface="Consolas" panose="020B0609020204030204" pitchFamily="49" charset="0"/>
            </a:rPr>
            <a:t>TCP/IP</a:t>
          </a:r>
        </a:p>
      </dgm:t>
    </dgm:pt>
    <dgm:pt modelId="{4B2A39E7-940C-40F0-AA38-26DCABA86D94}" type="parTrans" cxnId="{8D452D3D-0F34-44D8-8211-00B9A182F281}">
      <dgm:prSet/>
      <dgm:spPr/>
      <dgm:t>
        <a:bodyPr/>
        <a:lstStyle/>
        <a:p>
          <a:endParaRPr lang="en-US"/>
        </a:p>
      </dgm:t>
    </dgm:pt>
    <dgm:pt modelId="{5FD13CAB-F84F-49BF-A401-2538C7D7A5F8}" type="sibTrans" cxnId="{8D452D3D-0F34-44D8-8211-00B9A182F281}">
      <dgm:prSet/>
      <dgm:spPr/>
      <dgm:t>
        <a:bodyPr/>
        <a:lstStyle/>
        <a:p>
          <a:endParaRPr lang="en-US"/>
        </a:p>
      </dgm:t>
    </dgm:pt>
    <dgm:pt modelId="{6DF719EB-35B0-48E4-AFED-A0461896DD97}">
      <dgm:prSet/>
      <dgm:spPr/>
      <dgm:t>
        <a:bodyPr/>
        <a:lstStyle/>
        <a:p>
          <a:r>
            <a:rPr lang="en-US">
              <a:latin typeface="Consolas" panose="020B0609020204030204" pitchFamily="49" charset="0"/>
            </a:rPr>
            <a:t>Wireshark</a:t>
          </a:r>
        </a:p>
      </dgm:t>
    </dgm:pt>
    <dgm:pt modelId="{13325DE8-E6B8-4847-A31C-712DFB2947CA}" type="parTrans" cxnId="{FF679F22-BA88-481D-8521-A3B718565910}">
      <dgm:prSet/>
      <dgm:spPr/>
      <dgm:t>
        <a:bodyPr/>
        <a:lstStyle/>
        <a:p>
          <a:endParaRPr lang="en-US"/>
        </a:p>
      </dgm:t>
    </dgm:pt>
    <dgm:pt modelId="{86EB1256-5DDC-4AD6-B60E-5E890AFE172B}" type="sibTrans" cxnId="{FF679F22-BA88-481D-8521-A3B718565910}">
      <dgm:prSet/>
      <dgm:spPr/>
      <dgm:t>
        <a:bodyPr/>
        <a:lstStyle/>
        <a:p>
          <a:endParaRPr lang="en-US"/>
        </a:p>
      </dgm:t>
    </dgm:pt>
    <dgm:pt modelId="{8B744F6C-EC5F-4D11-ABE2-8EEC91BB3D54}">
      <dgm:prSet/>
      <dgm:spPr/>
      <dgm:t>
        <a:bodyPr/>
        <a:lstStyle/>
        <a:p>
          <a:r>
            <a:rPr lang="en-US">
              <a:latin typeface="Consolas" panose="020B0609020204030204" pitchFamily="49" charset="0"/>
            </a:rPr>
            <a:t>HTTP</a:t>
          </a:r>
        </a:p>
      </dgm:t>
    </dgm:pt>
    <dgm:pt modelId="{98E7464B-BD90-46B8-8C30-F714B54A7FAB}" type="parTrans" cxnId="{6572C761-991A-4CDE-B07C-EAA5EC19098D}">
      <dgm:prSet/>
      <dgm:spPr/>
      <dgm:t>
        <a:bodyPr/>
        <a:lstStyle/>
        <a:p>
          <a:endParaRPr lang="en-US"/>
        </a:p>
      </dgm:t>
    </dgm:pt>
    <dgm:pt modelId="{5571743C-50D5-4876-88E5-AC1C5CAB2387}" type="sibTrans" cxnId="{6572C761-991A-4CDE-B07C-EAA5EC19098D}">
      <dgm:prSet/>
      <dgm:spPr/>
      <dgm:t>
        <a:bodyPr/>
        <a:lstStyle/>
        <a:p>
          <a:endParaRPr lang="en-US"/>
        </a:p>
      </dgm:t>
    </dgm:pt>
    <dgm:pt modelId="{022582BC-DD6C-4C87-B8D2-F6D064B0593B}">
      <dgm:prSet/>
      <dgm:spPr/>
      <dgm:t>
        <a:bodyPr/>
        <a:lstStyle/>
        <a:p>
          <a:r>
            <a:rPr lang="en-US">
              <a:latin typeface="Consolas" panose="020B0609020204030204" pitchFamily="49" charset="0"/>
            </a:rPr>
            <a:t>HTTPS</a:t>
          </a:r>
        </a:p>
      </dgm:t>
    </dgm:pt>
    <dgm:pt modelId="{21BD4C1F-9920-4B0D-A870-88C34058CFAC}" type="parTrans" cxnId="{8A28CE76-5F7B-4F7A-94BF-C50E5537F602}">
      <dgm:prSet/>
      <dgm:spPr/>
      <dgm:t>
        <a:bodyPr/>
        <a:lstStyle/>
        <a:p>
          <a:endParaRPr lang="en-US"/>
        </a:p>
      </dgm:t>
    </dgm:pt>
    <dgm:pt modelId="{BB610D66-1855-48A1-ADFE-196C9BB707FC}" type="sibTrans" cxnId="{8A28CE76-5F7B-4F7A-94BF-C50E5537F602}">
      <dgm:prSet/>
      <dgm:spPr/>
      <dgm:t>
        <a:bodyPr/>
        <a:lstStyle/>
        <a:p>
          <a:endParaRPr lang="en-US"/>
        </a:p>
      </dgm:t>
    </dgm:pt>
    <dgm:pt modelId="{09B7ACC2-FCAC-4FA6-A131-C00151E875DA}">
      <dgm:prSet/>
      <dgm:spPr/>
      <dgm:t>
        <a:bodyPr/>
        <a:lstStyle/>
        <a:p>
          <a:r>
            <a:rPr lang="en-US">
              <a:latin typeface="Consolas" panose="020B0609020204030204" pitchFamily="49" charset="0"/>
            </a:rPr>
            <a:t>Fiddler</a:t>
          </a:r>
        </a:p>
      </dgm:t>
    </dgm:pt>
    <dgm:pt modelId="{9A55B38D-586C-4BA7-9520-8C67DA2B9C84}" type="parTrans" cxnId="{D49A5C33-7252-4487-8545-E2FB4E1439A1}">
      <dgm:prSet/>
      <dgm:spPr/>
      <dgm:t>
        <a:bodyPr/>
        <a:lstStyle/>
        <a:p>
          <a:endParaRPr lang="en-US"/>
        </a:p>
      </dgm:t>
    </dgm:pt>
    <dgm:pt modelId="{AD0FE03D-2B4B-4130-9360-0C3A43A9E1AF}" type="sibTrans" cxnId="{D49A5C33-7252-4487-8545-E2FB4E1439A1}">
      <dgm:prSet/>
      <dgm:spPr/>
      <dgm:t>
        <a:bodyPr/>
        <a:lstStyle/>
        <a:p>
          <a:endParaRPr lang="en-US"/>
        </a:p>
      </dgm:t>
    </dgm:pt>
    <dgm:pt modelId="{D934E7D2-8AE3-4BFE-B39E-53A2668E0B8A}" type="pres">
      <dgm:prSet presAssocID="{305A7F7E-13CF-43E6-96E9-924CA6DA86BC}" presName="root" presStyleCnt="0">
        <dgm:presLayoutVars>
          <dgm:dir/>
          <dgm:resizeHandles val="exact"/>
        </dgm:presLayoutVars>
      </dgm:prSet>
      <dgm:spPr/>
    </dgm:pt>
    <dgm:pt modelId="{6E37AB5C-832C-41C7-867F-9D68E7661A09}" type="pres">
      <dgm:prSet presAssocID="{8A0237EC-0FDE-499F-B92D-ED5EAC0104BB}" presName="compNode" presStyleCnt="0"/>
      <dgm:spPr/>
    </dgm:pt>
    <dgm:pt modelId="{90BD75EA-08F4-4F61-B9E6-FA814F30A9BA}" type="pres">
      <dgm:prSet presAssocID="{8A0237EC-0FDE-499F-B92D-ED5EAC0104BB}" presName="bgRect" presStyleLbl="bgShp" presStyleIdx="0" presStyleCnt="5"/>
      <dgm:spPr/>
    </dgm:pt>
    <dgm:pt modelId="{440FBF30-B285-4F55-A626-90A42ADD27B1}" type="pres">
      <dgm:prSet presAssocID="{8A0237EC-0FDE-499F-B92D-ED5EAC0104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2020EFA3-FE6E-44EC-BE2D-3D271A58E31B}" type="pres">
      <dgm:prSet presAssocID="{8A0237EC-0FDE-499F-B92D-ED5EAC0104BB}" presName="spaceRect" presStyleCnt="0"/>
      <dgm:spPr/>
    </dgm:pt>
    <dgm:pt modelId="{E10C43E4-40CD-4122-9FEA-6A352FE61A01}" type="pres">
      <dgm:prSet presAssocID="{8A0237EC-0FDE-499F-B92D-ED5EAC0104BB}" presName="parTx" presStyleLbl="revTx" presStyleIdx="0" presStyleCnt="5">
        <dgm:presLayoutVars>
          <dgm:chMax val="0"/>
          <dgm:chPref val="0"/>
        </dgm:presLayoutVars>
      </dgm:prSet>
      <dgm:spPr/>
    </dgm:pt>
    <dgm:pt modelId="{CEF955BC-22D2-4CC2-80DE-D03173EF9798}" type="pres">
      <dgm:prSet presAssocID="{5FD13CAB-F84F-49BF-A401-2538C7D7A5F8}" presName="sibTrans" presStyleCnt="0"/>
      <dgm:spPr/>
    </dgm:pt>
    <dgm:pt modelId="{A477D912-A4F9-4EB8-ACB3-3B6D6B9A8400}" type="pres">
      <dgm:prSet presAssocID="{6DF719EB-35B0-48E4-AFED-A0461896DD97}" presName="compNode" presStyleCnt="0"/>
      <dgm:spPr/>
    </dgm:pt>
    <dgm:pt modelId="{43552058-17FF-4BAF-A14B-2CC2C101E4C5}" type="pres">
      <dgm:prSet presAssocID="{6DF719EB-35B0-48E4-AFED-A0461896DD97}" presName="bgRect" presStyleLbl="bgShp" presStyleIdx="1" presStyleCnt="5"/>
      <dgm:spPr/>
    </dgm:pt>
    <dgm:pt modelId="{1EA41B58-52EE-4554-99AD-15C2EF99739C}" type="pres">
      <dgm:prSet presAssocID="{6DF719EB-35B0-48E4-AFED-A0461896DD9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14960EE-CF87-4BFC-BAF1-D851B5130E00}" type="pres">
      <dgm:prSet presAssocID="{6DF719EB-35B0-48E4-AFED-A0461896DD97}" presName="spaceRect" presStyleCnt="0"/>
      <dgm:spPr/>
    </dgm:pt>
    <dgm:pt modelId="{0BD7E422-8E97-4B32-BF25-B83E654BF640}" type="pres">
      <dgm:prSet presAssocID="{6DF719EB-35B0-48E4-AFED-A0461896DD97}" presName="parTx" presStyleLbl="revTx" presStyleIdx="1" presStyleCnt="5">
        <dgm:presLayoutVars>
          <dgm:chMax val="0"/>
          <dgm:chPref val="0"/>
        </dgm:presLayoutVars>
      </dgm:prSet>
      <dgm:spPr/>
    </dgm:pt>
    <dgm:pt modelId="{19DD562E-9C1E-449D-A9B0-BEE45007B3C3}" type="pres">
      <dgm:prSet presAssocID="{86EB1256-5DDC-4AD6-B60E-5E890AFE172B}" presName="sibTrans" presStyleCnt="0"/>
      <dgm:spPr/>
    </dgm:pt>
    <dgm:pt modelId="{72A9A438-B248-4381-BFED-25AF9BC3C6D7}" type="pres">
      <dgm:prSet presAssocID="{8B744F6C-EC5F-4D11-ABE2-8EEC91BB3D54}" presName="compNode" presStyleCnt="0"/>
      <dgm:spPr/>
    </dgm:pt>
    <dgm:pt modelId="{1869F907-D652-4F6A-82A3-256A9CD71C7F}" type="pres">
      <dgm:prSet presAssocID="{8B744F6C-EC5F-4D11-ABE2-8EEC91BB3D54}" presName="bgRect" presStyleLbl="bgShp" presStyleIdx="2" presStyleCnt="5"/>
      <dgm:spPr/>
    </dgm:pt>
    <dgm:pt modelId="{D9B69021-0633-47EF-9056-E971086A5F44}" type="pres">
      <dgm:prSet presAssocID="{8B744F6C-EC5F-4D11-ABE2-8EEC91BB3D54}" presName="iconRect" presStyleLbl="node1" presStyleIdx="2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508828B-B730-42CB-8EF0-6FC772263CF5}" type="pres">
      <dgm:prSet presAssocID="{8B744F6C-EC5F-4D11-ABE2-8EEC91BB3D54}" presName="spaceRect" presStyleCnt="0"/>
      <dgm:spPr/>
    </dgm:pt>
    <dgm:pt modelId="{6E61BCF6-F3A4-47BF-8D3A-02F13D685483}" type="pres">
      <dgm:prSet presAssocID="{8B744F6C-EC5F-4D11-ABE2-8EEC91BB3D54}" presName="parTx" presStyleLbl="revTx" presStyleIdx="2" presStyleCnt="5">
        <dgm:presLayoutVars>
          <dgm:chMax val="0"/>
          <dgm:chPref val="0"/>
        </dgm:presLayoutVars>
      </dgm:prSet>
      <dgm:spPr/>
    </dgm:pt>
    <dgm:pt modelId="{F59AD879-DE89-40C6-A3BD-EC6480F20E02}" type="pres">
      <dgm:prSet presAssocID="{5571743C-50D5-4876-88E5-AC1C5CAB2387}" presName="sibTrans" presStyleCnt="0"/>
      <dgm:spPr/>
    </dgm:pt>
    <dgm:pt modelId="{F7AE6FC7-7176-4DF2-99FC-45BE6104305D}" type="pres">
      <dgm:prSet presAssocID="{022582BC-DD6C-4C87-B8D2-F6D064B0593B}" presName="compNode" presStyleCnt="0"/>
      <dgm:spPr/>
    </dgm:pt>
    <dgm:pt modelId="{077A25ED-9DCA-4F9C-8884-E0C181F011AA}" type="pres">
      <dgm:prSet presAssocID="{022582BC-DD6C-4C87-B8D2-F6D064B0593B}" presName="bgRect" presStyleLbl="bgShp" presStyleIdx="3" presStyleCnt="5"/>
      <dgm:spPr/>
    </dgm:pt>
    <dgm:pt modelId="{98B49A7F-3060-4CD4-A21D-4BAC6CA55F49}" type="pres">
      <dgm:prSet presAssocID="{022582BC-DD6C-4C87-B8D2-F6D064B0593B}" presName="iconRect" presStyleLbl="node1" presStyleIdx="3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잠금"/>
        </a:ext>
      </dgm:extLst>
    </dgm:pt>
    <dgm:pt modelId="{A79E119B-CC4E-4EFE-8E17-39C0D02F76A8}" type="pres">
      <dgm:prSet presAssocID="{022582BC-DD6C-4C87-B8D2-F6D064B0593B}" presName="spaceRect" presStyleCnt="0"/>
      <dgm:spPr/>
    </dgm:pt>
    <dgm:pt modelId="{DECE2C12-B40D-4AA2-8C3E-A91047559458}" type="pres">
      <dgm:prSet presAssocID="{022582BC-DD6C-4C87-B8D2-F6D064B0593B}" presName="parTx" presStyleLbl="revTx" presStyleIdx="3" presStyleCnt="5">
        <dgm:presLayoutVars>
          <dgm:chMax val="0"/>
          <dgm:chPref val="0"/>
        </dgm:presLayoutVars>
      </dgm:prSet>
      <dgm:spPr/>
    </dgm:pt>
    <dgm:pt modelId="{12086279-E908-438A-B87B-5BD388F8E4CD}" type="pres">
      <dgm:prSet presAssocID="{BB610D66-1855-48A1-ADFE-196C9BB707FC}" presName="sibTrans" presStyleCnt="0"/>
      <dgm:spPr/>
    </dgm:pt>
    <dgm:pt modelId="{742DD237-DB2C-4318-9D0A-625D9ED9B434}" type="pres">
      <dgm:prSet presAssocID="{09B7ACC2-FCAC-4FA6-A131-C00151E875DA}" presName="compNode" presStyleCnt="0"/>
      <dgm:spPr/>
    </dgm:pt>
    <dgm:pt modelId="{C2D6A150-9010-42B1-86CC-A7AB5E2820C5}" type="pres">
      <dgm:prSet presAssocID="{09B7ACC2-FCAC-4FA6-A131-C00151E875DA}" presName="bgRect" presStyleLbl="bgShp" presStyleIdx="4" presStyleCnt="5" custLinFactNeighborX="0" custLinFactNeighborY="-3731"/>
      <dgm:spPr/>
    </dgm:pt>
    <dgm:pt modelId="{010A5335-BB6A-46DC-A816-F87A0E5D217F}" type="pres">
      <dgm:prSet presAssocID="{09B7ACC2-FCAC-4FA6-A131-C00151E875DA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2C56618-09E0-4B69-B5DB-7D58E60A5DDF}" type="pres">
      <dgm:prSet presAssocID="{09B7ACC2-FCAC-4FA6-A131-C00151E875DA}" presName="spaceRect" presStyleCnt="0"/>
      <dgm:spPr/>
    </dgm:pt>
    <dgm:pt modelId="{3398AADD-289B-4BA9-83A2-672ED80F04B0}" type="pres">
      <dgm:prSet presAssocID="{09B7ACC2-FCAC-4FA6-A131-C00151E875D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0028A06-0807-40F3-B389-F8FE4564C40C}" type="presOf" srcId="{8B744F6C-EC5F-4D11-ABE2-8EEC91BB3D54}" destId="{6E61BCF6-F3A4-47BF-8D3A-02F13D685483}" srcOrd="0" destOrd="0" presId="urn:microsoft.com/office/officeart/2018/2/layout/IconVerticalSolidList"/>
    <dgm:cxn modelId="{C049EE0C-415D-4940-BE6E-C2F267276571}" type="presOf" srcId="{09B7ACC2-FCAC-4FA6-A131-C00151E875DA}" destId="{3398AADD-289B-4BA9-83A2-672ED80F04B0}" srcOrd="0" destOrd="0" presId="urn:microsoft.com/office/officeart/2018/2/layout/IconVerticalSolidList"/>
    <dgm:cxn modelId="{A9CAE51C-D352-47F9-8D56-AD3F73C365EB}" type="presOf" srcId="{6DF719EB-35B0-48E4-AFED-A0461896DD97}" destId="{0BD7E422-8E97-4B32-BF25-B83E654BF640}" srcOrd="0" destOrd="0" presId="urn:microsoft.com/office/officeart/2018/2/layout/IconVerticalSolidList"/>
    <dgm:cxn modelId="{D171201E-58EE-4ED4-82E6-5D545F924B07}" type="presOf" srcId="{022582BC-DD6C-4C87-B8D2-F6D064B0593B}" destId="{DECE2C12-B40D-4AA2-8C3E-A91047559458}" srcOrd="0" destOrd="0" presId="urn:microsoft.com/office/officeart/2018/2/layout/IconVerticalSolidList"/>
    <dgm:cxn modelId="{FF679F22-BA88-481D-8521-A3B718565910}" srcId="{305A7F7E-13CF-43E6-96E9-924CA6DA86BC}" destId="{6DF719EB-35B0-48E4-AFED-A0461896DD97}" srcOrd="1" destOrd="0" parTransId="{13325DE8-E6B8-4847-A31C-712DFB2947CA}" sibTransId="{86EB1256-5DDC-4AD6-B60E-5E890AFE172B}"/>
    <dgm:cxn modelId="{D49A5C33-7252-4487-8545-E2FB4E1439A1}" srcId="{305A7F7E-13CF-43E6-96E9-924CA6DA86BC}" destId="{09B7ACC2-FCAC-4FA6-A131-C00151E875DA}" srcOrd="4" destOrd="0" parTransId="{9A55B38D-586C-4BA7-9520-8C67DA2B9C84}" sibTransId="{AD0FE03D-2B4B-4130-9360-0C3A43A9E1AF}"/>
    <dgm:cxn modelId="{8D452D3D-0F34-44D8-8211-00B9A182F281}" srcId="{305A7F7E-13CF-43E6-96E9-924CA6DA86BC}" destId="{8A0237EC-0FDE-499F-B92D-ED5EAC0104BB}" srcOrd="0" destOrd="0" parTransId="{4B2A39E7-940C-40F0-AA38-26DCABA86D94}" sibTransId="{5FD13CAB-F84F-49BF-A401-2538C7D7A5F8}"/>
    <dgm:cxn modelId="{6572C761-991A-4CDE-B07C-EAA5EC19098D}" srcId="{305A7F7E-13CF-43E6-96E9-924CA6DA86BC}" destId="{8B744F6C-EC5F-4D11-ABE2-8EEC91BB3D54}" srcOrd="2" destOrd="0" parTransId="{98E7464B-BD90-46B8-8C30-F714B54A7FAB}" sibTransId="{5571743C-50D5-4876-88E5-AC1C5CAB2387}"/>
    <dgm:cxn modelId="{8A28CE76-5F7B-4F7A-94BF-C50E5537F602}" srcId="{305A7F7E-13CF-43E6-96E9-924CA6DA86BC}" destId="{022582BC-DD6C-4C87-B8D2-F6D064B0593B}" srcOrd="3" destOrd="0" parTransId="{21BD4C1F-9920-4B0D-A870-88C34058CFAC}" sibTransId="{BB610D66-1855-48A1-ADFE-196C9BB707FC}"/>
    <dgm:cxn modelId="{F43AF886-D0BC-4FF9-B79B-4D5EE58AE7E2}" type="presOf" srcId="{305A7F7E-13CF-43E6-96E9-924CA6DA86BC}" destId="{D934E7D2-8AE3-4BFE-B39E-53A2668E0B8A}" srcOrd="0" destOrd="0" presId="urn:microsoft.com/office/officeart/2018/2/layout/IconVerticalSolidList"/>
    <dgm:cxn modelId="{758162C7-E6C3-44EB-B69A-49FDFD5B92ED}" type="presOf" srcId="{8A0237EC-0FDE-499F-B92D-ED5EAC0104BB}" destId="{E10C43E4-40CD-4122-9FEA-6A352FE61A01}" srcOrd="0" destOrd="0" presId="urn:microsoft.com/office/officeart/2018/2/layout/IconVerticalSolidList"/>
    <dgm:cxn modelId="{BBB9DEE4-9E7F-4D9E-909C-6CC468848742}" type="presParOf" srcId="{D934E7D2-8AE3-4BFE-B39E-53A2668E0B8A}" destId="{6E37AB5C-832C-41C7-867F-9D68E7661A09}" srcOrd="0" destOrd="0" presId="urn:microsoft.com/office/officeart/2018/2/layout/IconVerticalSolidList"/>
    <dgm:cxn modelId="{96DF2298-4CD8-450E-89C5-BA2087AA9868}" type="presParOf" srcId="{6E37AB5C-832C-41C7-867F-9D68E7661A09}" destId="{90BD75EA-08F4-4F61-B9E6-FA814F30A9BA}" srcOrd="0" destOrd="0" presId="urn:microsoft.com/office/officeart/2018/2/layout/IconVerticalSolidList"/>
    <dgm:cxn modelId="{70C998C9-7762-4E07-8460-9F0E288B1741}" type="presParOf" srcId="{6E37AB5C-832C-41C7-867F-9D68E7661A09}" destId="{440FBF30-B285-4F55-A626-90A42ADD27B1}" srcOrd="1" destOrd="0" presId="urn:microsoft.com/office/officeart/2018/2/layout/IconVerticalSolidList"/>
    <dgm:cxn modelId="{D881410A-E2CA-477C-92C3-A788E294C087}" type="presParOf" srcId="{6E37AB5C-832C-41C7-867F-9D68E7661A09}" destId="{2020EFA3-FE6E-44EC-BE2D-3D271A58E31B}" srcOrd="2" destOrd="0" presId="urn:microsoft.com/office/officeart/2018/2/layout/IconVerticalSolidList"/>
    <dgm:cxn modelId="{1715073B-BA09-4BCD-9FE0-F94C36339478}" type="presParOf" srcId="{6E37AB5C-832C-41C7-867F-9D68E7661A09}" destId="{E10C43E4-40CD-4122-9FEA-6A352FE61A01}" srcOrd="3" destOrd="0" presId="urn:microsoft.com/office/officeart/2018/2/layout/IconVerticalSolidList"/>
    <dgm:cxn modelId="{51885F05-CEE2-41E4-B68E-51C36EDAB294}" type="presParOf" srcId="{D934E7D2-8AE3-4BFE-B39E-53A2668E0B8A}" destId="{CEF955BC-22D2-4CC2-80DE-D03173EF9798}" srcOrd="1" destOrd="0" presId="urn:microsoft.com/office/officeart/2018/2/layout/IconVerticalSolidList"/>
    <dgm:cxn modelId="{34DC891E-48CC-46AB-ABD7-E7546D1996FF}" type="presParOf" srcId="{D934E7D2-8AE3-4BFE-B39E-53A2668E0B8A}" destId="{A477D912-A4F9-4EB8-ACB3-3B6D6B9A8400}" srcOrd="2" destOrd="0" presId="urn:microsoft.com/office/officeart/2018/2/layout/IconVerticalSolidList"/>
    <dgm:cxn modelId="{3A9AA38A-B82A-4B53-B347-489E86D091D8}" type="presParOf" srcId="{A477D912-A4F9-4EB8-ACB3-3B6D6B9A8400}" destId="{43552058-17FF-4BAF-A14B-2CC2C101E4C5}" srcOrd="0" destOrd="0" presId="urn:microsoft.com/office/officeart/2018/2/layout/IconVerticalSolidList"/>
    <dgm:cxn modelId="{A257D7CF-ED13-4450-8FEC-CA714057C5BE}" type="presParOf" srcId="{A477D912-A4F9-4EB8-ACB3-3B6D6B9A8400}" destId="{1EA41B58-52EE-4554-99AD-15C2EF99739C}" srcOrd="1" destOrd="0" presId="urn:microsoft.com/office/officeart/2018/2/layout/IconVerticalSolidList"/>
    <dgm:cxn modelId="{04BB0399-093F-44EA-8B95-3292148DF6AA}" type="presParOf" srcId="{A477D912-A4F9-4EB8-ACB3-3B6D6B9A8400}" destId="{C14960EE-CF87-4BFC-BAF1-D851B5130E00}" srcOrd="2" destOrd="0" presId="urn:microsoft.com/office/officeart/2018/2/layout/IconVerticalSolidList"/>
    <dgm:cxn modelId="{B9EDBF20-E2C5-4E9F-85D7-8E88DC249366}" type="presParOf" srcId="{A477D912-A4F9-4EB8-ACB3-3B6D6B9A8400}" destId="{0BD7E422-8E97-4B32-BF25-B83E654BF640}" srcOrd="3" destOrd="0" presId="urn:microsoft.com/office/officeart/2018/2/layout/IconVerticalSolidList"/>
    <dgm:cxn modelId="{9A93C29E-87A7-4777-B8C7-D8C1094E704C}" type="presParOf" srcId="{D934E7D2-8AE3-4BFE-B39E-53A2668E0B8A}" destId="{19DD562E-9C1E-449D-A9B0-BEE45007B3C3}" srcOrd="3" destOrd="0" presId="urn:microsoft.com/office/officeart/2018/2/layout/IconVerticalSolidList"/>
    <dgm:cxn modelId="{48A47DB1-AEA5-48B8-B1B3-3C8A37A27138}" type="presParOf" srcId="{D934E7D2-8AE3-4BFE-B39E-53A2668E0B8A}" destId="{72A9A438-B248-4381-BFED-25AF9BC3C6D7}" srcOrd="4" destOrd="0" presId="urn:microsoft.com/office/officeart/2018/2/layout/IconVerticalSolidList"/>
    <dgm:cxn modelId="{702367B5-C7AD-4018-947D-F8A488D33EBE}" type="presParOf" srcId="{72A9A438-B248-4381-BFED-25AF9BC3C6D7}" destId="{1869F907-D652-4F6A-82A3-256A9CD71C7F}" srcOrd="0" destOrd="0" presId="urn:microsoft.com/office/officeart/2018/2/layout/IconVerticalSolidList"/>
    <dgm:cxn modelId="{84A039CE-9721-49E6-BFEE-07B5C42112BB}" type="presParOf" srcId="{72A9A438-B248-4381-BFED-25AF9BC3C6D7}" destId="{D9B69021-0633-47EF-9056-E971086A5F44}" srcOrd="1" destOrd="0" presId="urn:microsoft.com/office/officeart/2018/2/layout/IconVerticalSolidList"/>
    <dgm:cxn modelId="{F30E5938-B603-47A2-B8FF-3F2F34CE95B0}" type="presParOf" srcId="{72A9A438-B248-4381-BFED-25AF9BC3C6D7}" destId="{E508828B-B730-42CB-8EF0-6FC772263CF5}" srcOrd="2" destOrd="0" presId="urn:microsoft.com/office/officeart/2018/2/layout/IconVerticalSolidList"/>
    <dgm:cxn modelId="{1F6944C5-AA6A-4C74-B85E-FBB331F70423}" type="presParOf" srcId="{72A9A438-B248-4381-BFED-25AF9BC3C6D7}" destId="{6E61BCF6-F3A4-47BF-8D3A-02F13D685483}" srcOrd="3" destOrd="0" presId="urn:microsoft.com/office/officeart/2018/2/layout/IconVerticalSolidList"/>
    <dgm:cxn modelId="{17113176-F64F-4E9B-8823-F613F2EA27D5}" type="presParOf" srcId="{D934E7D2-8AE3-4BFE-B39E-53A2668E0B8A}" destId="{F59AD879-DE89-40C6-A3BD-EC6480F20E02}" srcOrd="5" destOrd="0" presId="urn:microsoft.com/office/officeart/2018/2/layout/IconVerticalSolidList"/>
    <dgm:cxn modelId="{8000107C-A9A4-4FF3-B816-939AD613722F}" type="presParOf" srcId="{D934E7D2-8AE3-4BFE-B39E-53A2668E0B8A}" destId="{F7AE6FC7-7176-4DF2-99FC-45BE6104305D}" srcOrd="6" destOrd="0" presId="urn:microsoft.com/office/officeart/2018/2/layout/IconVerticalSolidList"/>
    <dgm:cxn modelId="{EE17410D-86D4-4B62-AE88-8493BFF23893}" type="presParOf" srcId="{F7AE6FC7-7176-4DF2-99FC-45BE6104305D}" destId="{077A25ED-9DCA-4F9C-8884-E0C181F011AA}" srcOrd="0" destOrd="0" presId="urn:microsoft.com/office/officeart/2018/2/layout/IconVerticalSolidList"/>
    <dgm:cxn modelId="{B0FFC7B8-CFC2-4DBE-B7DE-D855E9834D50}" type="presParOf" srcId="{F7AE6FC7-7176-4DF2-99FC-45BE6104305D}" destId="{98B49A7F-3060-4CD4-A21D-4BAC6CA55F49}" srcOrd="1" destOrd="0" presId="urn:microsoft.com/office/officeart/2018/2/layout/IconVerticalSolidList"/>
    <dgm:cxn modelId="{86BD19BE-B09D-441A-B8E2-99F2776C5375}" type="presParOf" srcId="{F7AE6FC7-7176-4DF2-99FC-45BE6104305D}" destId="{A79E119B-CC4E-4EFE-8E17-39C0D02F76A8}" srcOrd="2" destOrd="0" presId="urn:microsoft.com/office/officeart/2018/2/layout/IconVerticalSolidList"/>
    <dgm:cxn modelId="{8274B62D-7598-4544-98CA-02FA1F509C4F}" type="presParOf" srcId="{F7AE6FC7-7176-4DF2-99FC-45BE6104305D}" destId="{DECE2C12-B40D-4AA2-8C3E-A91047559458}" srcOrd="3" destOrd="0" presId="urn:microsoft.com/office/officeart/2018/2/layout/IconVerticalSolidList"/>
    <dgm:cxn modelId="{C67FE5BE-1733-4CCC-B250-AA53A2203A88}" type="presParOf" srcId="{D934E7D2-8AE3-4BFE-B39E-53A2668E0B8A}" destId="{12086279-E908-438A-B87B-5BD388F8E4CD}" srcOrd="7" destOrd="0" presId="urn:microsoft.com/office/officeart/2018/2/layout/IconVerticalSolidList"/>
    <dgm:cxn modelId="{05A9912B-791E-46CC-81BF-AB7A5847C5A3}" type="presParOf" srcId="{D934E7D2-8AE3-4BFE-B39E-53A2668E0B8A}" destId="{742DD237-DB2C-4318-9D0A-625D9ED9B434}" srcOrd="8" destOrd="0" presId="urn:microsoft.com/office/officeart/2018/2/layout/IconVerticalSolidList"/>
    <dgm:cxn modelId="{E7E2B1B9-E97B-4A79-BFCA-B036F5B4F095}" type="presParOf" srcId="{742DD237-DB2C-4318-9D0A-625D9ED9B434}" destId="{C2D6A150-9010-42B1-86CC-A7AB5E2820C5}" srcOrd="0" destOrd="0" presId="urn:microsoft.com/office/officeart/2018/2/layout/IconVerticalSolidList"/>
    <dgm:cxn modelId="{F1CE1231-25D4-412C-A544-99D6B4DF4276}" type="presParOf" srcId="{742DD237-DB2C-4318-9D0A-625D9ED9B434}" destId="{010A5335-BB6A-46DC-A816-F87A0E5D217F}" srcOrd="1" destOrd="0" presId="urn:microsoft.com/office/officeart/2018/2/layout/IconVerticalSolidList"/>
    <dgm:cxn modelId="{4111174A-E683-4DA5-8A82-440ACF819E65}" type="presParOf" srcId="{742DD237-DB2C-4318-9D0A-625D9ED9B434}" destId="{A2C56618-09E0-4B69-B5DB-7D58E60A5DDF}" srcOrd="2" destOrd="0" presId="urn:microsoft.com/office/officeart/2018/2/layout/IconVerticalSolidList"/>
    <dgm:cxn modelId="{FCA3EF4A-4892-4C57-99C7-D2CB6D5429AC}" type="presParOf" srcId="{742DD237-DB2C-4318-9D0A-625D9ED9B434}" destId="{3398AADD-289B-4BA9-83A2-672ED80F04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EC5B0A-8870-429A-9889-DA2BF019CD0C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EA5A58B-2D43-4EB4-84E1-4036AE153F6C}">
      <dgm:prSet/>
      <dgm:spPr/>
      <dgm:t>
        <a:bodyPr/>
        <a:lstStyle/>
        <a:p>
          <a:r>
            <a:rPr lang="en-US" dirty="0">
              <a:latin typeface="+mn-ea"/>
              <a:ea typeface="+mn-ea"/>
            </a:rPr>
            <a:t>IP</a:t>
          </a:r>
          <a:r>
            <a:rPr lang="ko-KR" altLang="en-US" dirty="0">
              <a:latin typeface="+mn-ea"/>
              <a:ea typeface="+mn-ea"/>
            </a:rPr>
            <a:t>의 특징</a:t>
          </a:r>
          <a:endParaRPr lang="en-US" dirty="0">
            <a:latin typeface="+mn-ea"/>
            <a:ea typeface="+mn-ea"/>
          </a:endParaRPr>
        </a:p>
      </dgm:t>
    </dgm:pt>
    <dgm:pt modelId="{4EEAC88C-BDE5-46BA-8F7D-0C8F1B0269A7}" type="parTrans" cxnId="{DED09304-093D-494F-A2B9-141D28850495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524D425F-681A-4F13-8118-92E34F251B8B}" type="sibTrans" cxnId="{DED09304-093D-494F-A2B9-141D28850495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47FE1A73-6150-49EE-B334-3BE49CADEAB1}">
      <dgm:prSet/>
      <dgm:spPr/>
      <dgm:t>
        <a:bodyPr/>
        <a:lstStyle/>
        <a:p>
          <a:r>
            <a:rPr lang="ko-KR" dirty="0">
              <a:latin typeface="+mn-ea"/>
              <a:ea typeface="+mn-ea"/>
            </a:rPr>
            <a:t>이로 인해 생기는 </a:t>
          </a:r>
          <a:r>
            <a:rPr lang="ko-KR" altLang="en-US" dirty="0">
              <a:latin typeface="+mn-ea"/>
              <a:ea typeface="+mn-ea"/>
            </a:rPr>
            <a:t>문제</a:t>
          </a:r>
          <a:endParaRPr lang="en-US" dirty="0">
            <a:latin typeface="+mn-ea"/>
            <a:ea typeface="+mn-ea"/>
          </a:endParaRPr>
        </a:p>
      </dgm:t>
    </dgm:pt>
    <dgm:pt modelId="{1154A741-4829-42DC-988D-731D7D51FF20}" type="parTrans" cxnId="{3CE438C0-0A98-41FA-9A00-DF1EF922326E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5D69EFD9-7BFC-4737-BA29-FD1E4933D8E5}" type="sibTrans" cxnId="{3CE438C0-0A98-41FA-9A00-DF1EF922326E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F96F126C-A54F-43E2-84F7-0F45ED2671D1}">
      <dgm:prSet/>
      <dgm:spPr/>
      <dgm:t>
        <a:bodyPr/>
        <a:lstStyle/>
        <a:p>
          <a:r>
            <a:rPr lang="ko-KR" dirty="0">
              <a:latin typeface="+mn-ea"/>
              <a:ea typeface="+mn-ea"/>
            </a:rPr>
            <a:t>패킷을 받는 순서가 보낸 순서와 같지 </a:t>
          </a:r>
          <a:r>
            <a:rPr lang="ko-KR" altLang="en-US" dirty="0">
              <a:latin typeface="+mn-ea"/>
              <a:ea typeface="+mn-ea"/>
            </a:rPr>
            <a:t>않음</a:t>
          </a:r>
          <a:endParaRPr lang="en-US" dirty="0">
            <a:latin typeface="+mn-ea"/>
            <a:ea typeface="+mn-ea"/>
          </a:endParaRPr>
        </a:p>
      </dgm:t>
    </dgm:pt>
    <dgm:pt modelId="{7BE58FB2-6D9A-440A-9D2C-E72F4CEECDBE}" type="parTrans" cxnId="{B96CF997-E197-434A-9DBC-19C460BFAB42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EB51ADB0-5B26-4057-85B7-EB4200323628}" type="sibTrans" cxnId="{B96CF997-E197-434A-9DBC-19C460BFAB42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67440175-5007-4631-B12A-800610C9B0FA}">
      <dgm:prSet/>
      <dgm:spPr/>
      <dgm:t>
        <a:bodyPr/>
        <a:lstStyle/>
        <a:p>
          <a:r>
            <a:rPr lang="ko-KR" dirty="0">
              <a:latin typeface="+mn-ea"/>
              <a:ea typeface="+mn-ea"/>
            </a:rPr>
            <a:t>패킷이 여러 번 중복</a:t>
          </a:r>
          <a:r>
            <a:rPr lang="ko-KR" altLang="en-US" dirty="0">
              <a:latin typeface="+mn-ea"/>
              <a:ea typeface="+mn-ea"/>
            </a:rPr>
            <a:t>됨</a:t>
          </a:r>
          <a:endParaRPr lang="en-US" dirty="0">
            <a:latin typeface="+mn-ea"/>
            <a:ea typeface="+mn-ea"/>
          </a:endParaRPr>
        </a:p>
      </dgm:t>
    </dgm:pt>
    <dgm:pt modelId="{39A40C6D-B0B7-4CAF-8272-3E2C08F310EC}" type="parTrans" cxnId="{87C84DDB-4E78-4659-A3E2-FE44AB05E59D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7F0BF77F-9EA1-4241-A176-A7C1E6898CDA}" type="sibTrans" cxnId="{87C84DDB-4E78-4659-A3E2-FE44AB05E59D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EDEEFD97-8F6A-41DE-9E55-5EBEDC88A9C5}">
      <dgm:prSet/>
      <dgm:spPr/>
      <dgm:t>
        <a:bodyPr/>
        <a:lstStyle/>
        <a:p>
          <a:r>
            <a:rPr lang="ko-KR" dirty="0">
              <a:latin typeface="+mn-ea"/>
              <a:ea typeface="+mn-ea"/>
            </a:rPr>
            <a:t>패킷이 손상</a:t>
          </a:r>
          <a:r>
            <a:rPr lang="ko-KR" altLang="en-US" dirty="0">
              <a:latin typeface="+mn-ea"/>
              <a:ea typeface="+mn-ea"/>
            </a:rPr>
            <a:t>됨</a:t>
          </a:r>
          <a:endParaRPr lang="en-US" dirty="0">
            <a:latin typeface="+mn-ea"/>
            <a:ea typeface="+mn-ea"/>
          </a:endParaRPr>
        </a:p>
      </dgm:t>
    </dgm:pt>
    <dgm:pt modelId="{889F87F5-255A-4966-9552-8A5161A3FA86}" type="parTrans" cxnId="{1B45D5DC-75AF-4FFA-8265-7802CBCC5E2B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1BE3DF23-F320-46B1-8572-DD9E7D9BF3A8}" type="sibTrans" cxnId="{1B45D5DC-75AF-4FFA-8265-7802CBCC5E2B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F3A81B15-D1FA-4498-9403-D0E79DB2F7AF}">
      <dgm:prSet/>
      <dgm:spPr/>
      <dgm:t>
        <a:bodyPr/>
        <a:lstStyle/>
        <a:p>
          <a:r>
            <a:rPr lang="ko-KR" dirty="0">
              <a:latin typeface="+mn-ea"/>
              <a:ea typeface="+mn-ea"/>
            </a:rPr>
            <a:t>패킷이 중간에 사라</a:t>
          </a:r>
          <a:r>
            <a:rPr lang="ko-KR" altLang="en-US" dirty="0">
              <a:latin typeface="+mn-ea"/>
              <a:ea typeface="+mn-ea"/>
            </a:rPr>
            <a:t>짐</a:t>
          </a:r>
          <a:endParaRPr lang="en-US" dirty="0">
            <a:latin typeface="+mn-ea"/>
            <a:ea typeface="+mn-ea"/>
          </a:endParaRPr>
        </a:p>
      </dgm:t>
    </dgm:pt>
    <dgm:pt modelId="{1C2B3C15-53CB-40D0-BB61-EDC1352A6166}" type="parTrans" cxnId="{46DE816F-5A40-4615-AD32-C7E44B58979A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632CC298-C038-41FB-B16C-1FDFC27F6C3F}" type="sibTrans" cxnId="{46DE816F-5A40-4615-AD32-C7E44B58979A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F43DEB35-4DE8-4D1F-8A56-FECF0CEC247E}">
      <dgm:prSet/>
      <dgm:spPr/>
      <dgm:t>
        <a:bodyPr/>
        <a:lstStyle/>
        <a:p>
          <a:r>
            <a:rPr lang="en-US" dirty="0">
              <a:latin typeface="+mn-ea"/>
              <a:ea typeface="+mn-ea"/>
            </a:rPr>
            <a:t>TCP</a:t>
          </a:r>
        </a:p>
      </dgm:t>
    </dgm:pt>
    <dgm:pt modelId="{B8C07B3E-35D7-423F-A94E-45E1E5E4F4A6}" type="parTrans" cxnId="{5DF910D7-50EB-4A53-A54F-C4999C36CE42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AD4227F0-4ED3-4D13-B7F8-F0E696FE9E87}" type="sibTrans" cxnId="{5DF910D7-50EB-4A53-A54F-C4999C36CE42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2C661918-D184-4157-8D8F-B52C3594F135}">
      <dgm:prSet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연결이 없다</a:t>
          </a:r>
        </a:p>
      </dgm:t>
    </dgm:pt>
    <dgm:pt modelId="{3FA13F67-60D2-416B-A494-3511560F59D6}" type="parTrans" cxnId="{F9DB99F4-1603-4ED9-83F7-F1C3A768201D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E3882FCB-1C52-403C-856C-D1E2C797FED8}" type="sibTrans" cxnId="{F9DB99F4-1603-4ED9-83F7-F1C3A768201D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2FFF300A-8142-4F4A-B060-27A2D83631E0}">
      <dgm:prSet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패킷을 보내고 나면 더는 신경 쓰지 않는다</a:t>
          </a:r>
        </a:p>
      </dgm:t>
    </dgm:pt>
    <dgm:pt modelId="{F2EE12B4-3428-4D4C-831E-FE1A7BF7CD84}" type="parTrans" cxnId="{58C891B5-FFA9-4988-9DBE-9F2B506A9D2A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A69DCC0D-F287-4CAB-8486-EB37F4B105BA}" type="sibTrans" cxnId="{58C891B5-FFA9-4988-9DBE-9F2B506A9D2A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2DAF1289-EE41-4D4A-8CE1-AB7BBB53C853}">
      <dgm:prSet/>
      <dgm:spPr/>
      <dgm:t>
        <a:bodyPr/>
        <a:lstStyle/>
        <a:p>
          <a:r>
            <a:rPr lang="ko-KR" altLang="en-US" dirty="0">
              <a:latin typeface="+mn-ea"/>
              <a:ea typeface="+mn-ea"/>
            </a:rPr>
            <a:t>등등</a:t>
          </a:r>
          <a:endParaRPr lang="en-US" dirty="0">
            <a:latin typeface="+mn-ea"/>
            <a:ea typeface="+mn-ea"/>
          </a:endParaRPr>
        </a:p>
      </dgm:t>
    </dgm:pt>
    <dgm:pt modelId="{D7F684DD-AC66-4B90-902F-DE187E202694}" type="parTrans" cxnId="{1B23AB40-2268-491D-B309-7EEE87119394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020302D8-3A42-46E9-BC73-1AE65D187733}" type="sibTrans" cxnId="{1B23AB40-2268-491D-B309-7EEE87119394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4161F7D2-22B0-4566-A5E7-E90AE9C6AA9C}">
      <dgm:prSet/>
      <dgm:spPr/>
      <dgm:t>
        <a:bodyPr/>
        <a:lstStyle/>
        <a:p>
          <a:pPr latinLnBrk="1"/>
          <a:r>
            <a:rPr lang="en-US" altLang="ko-KR" dirty="0">
              <a:latin typeface="+mn-ea"/>
              <a:ea typeface="+mn-ea"/>
            </a:rPr>
            <a:t>3-way handshaking </a:t>
          </a:r>
          <a:r>
            <a:rPr lang="ko-KR" altLang="en-US" dirty="0">
              <a:latin typeface="+mn-ea"/>
              <a:ea typeface="+mn-ea"/>
            </a:rPr>
            <a:t>이라는 과정을 통해 연결을 만든다</a:t>
          </a:r>
        </a:p>
      </dgm:t>
    </dgm:pt>
    <dgm:pt modelId="{EA2D043F-634A-49A6-ACC1-1B02DF7F26FA}" type="parTrans" cxnId="{D5558693-769B-45C2-A1F3-5F1689E136C6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18D19D6B-0DB3-45DF-B20D-762D1460B673}" type="sibTrans" cxnId="{D5558693-769B-45C2-A1F3-5F1689E136C6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65DCC245-DE20-4303-B232-08B7D7AF8C53}">
      <dgm:prSet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데이터가 손상 없이</a:t>
          </a:r>
          <a:r>
            <a:rPr lang="en-US" altLang="ko-KR" dirty="0">
              <a:latin typeface="+mn-ea"/>
              <a:ea typeface="+mn-ea"/>
            </a:rPr>
            <a:t>, </a:t>
          </a:r>
          <a:r>
            <a:rPr lang="ko-KR" altLang="en-US" dirty="0">
              <a:latin typeface="+mn-ea"/>
              <a:ea typeface="+mn-ea"/>
            </a:rPr>
            <a:t>순서대로 전송되는 것을 보장한다</a:t>
          </a:r>
        </a:p>
      </dgm:t>
    </dgm:pt>
    <dgm:pt modelId="{335126B0-EAEB-4310-8FEA-CEDFA8DCA0C3}" type="parTrans" cxnId="{58350403-70AA-47C8-8735-95AD6F821E32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9E05F355-16F2-463F-8FBC-BB492AFEE5CA}" type="sibTrans" cxnId="{58350403-70AA-47C8-8735-95AD6F821E32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5C4F4EE7-F273-494F-8D62-4E537EB45122}" type="pres">
      <dgm:prSet presAssocID="{EFEC5B0A-8870-429A-9889-DA2BF019CD0C}" presName="Name0" presStyleCnt="0">
        <dgm:presLayoutVars>
          <dgm:dir/>
          <dgm:animLvl val="lvl"/>
          <dgm:resizeHandles val="exact"/>
        </dgm:presLayoutVars>
      </dgm:prSet>
      <dgm:spPr/>
    </dgm:pt>
    <dgm:pt modelId="{EADFE84E-6DFE-486D-B1F4-3C93FDE45E81}" type="pres">
      <dgm:prSet presAssocID="{6EA5A58B-2D43-4EB4-84E1-4036AE153F6C}" presName="composite" presStyleCnt="0"/>
      <dgm:spPr/>
    </dgm:pt>
    <dgm:pt modelId="{026839D2-F580-4C52-87C9-DBEE936E4C75}" type="pres">
      <dgm:prSet presAssocID="{6EA5A58B-2D43-4EB4-84E1-4036AE153F6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76EF2E5-2E14-4216-AFBB-8BD844E5CA66}" type="pres">
      <dgm:prSet presAssocID="{6EA5A58B-2D43-4EB4-84E1-4036AE153F6C}" presName="desTx" presStyleLbl="alignAccFollowNode1" presStyleIdx="0" presStyleCnt="3">
        <dgm:presLayoutVars>
          <dgm:bulletEnabled val="1"/>
        </dgm:presLayoutVars>
      </dgm:prSet>
      <dgm:spPr/>
    </dgm:pt>
    <dgm:pt modelId="{4D89E532-6CFB-4955-9094-7CE293BFE17D}" type="pres">
      <dgm:prSet presAssocID="{524D425F-681A-4F13-8118-92E34F251B8B}" presName="space" presStyleCnt="0"/>
      <dgm:spPr/>
    </dgm:pt>
    <dgm:pt modelId="{0B33FC7C-C684-4983-AF34-F9323D5371B1}" type="pres">
      <dgm:prSet presAssocID="{47FE1A73-6150-49EE-B334-3BE49CADEAB1}" presName="composite" presStyleCnt="0"/>
      <dgm:spPr/>
    </dgm:pt>
    <dgm:pt modelId="{352072EA-CDF4-4409-B99E-BB7779BF1254}" type="pres">
      <dgm:prSet presAssocID="{47FE1A73-6150-49EE-B334-3BE49CADEAB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F5AF7FE-8ABD-490A-87E1-13F838ABE263}" type="pres">
      <dgm:prSet presAssocID="{47FE1A73-6150-49EE-B334-3BE49CADEAB1}" presName="desTx" presStyleLbl="alignAccFollowNode1" presStyleIdx="1" presStyleCnt="3">
        <dgm:presLayoutVars>
          <dgm:bulletEnabled val="1"/>
        </dgm:presLayoutVars>
      </dgm:prSet>
      <dgm:spPr/>
    </dgm:pt>
    <dgm:pt modelId="{D2FB3307-9E51-4EE3-AF61-5CF6F3478BB4}" type="pres">
      <dgm:prSet presAssocID="{5D69EFD9-7BFC-4737-BA29-FD1E4933D8E5}" presName="space" presStyleCnt="0"/>
      <dgm:spPr/>
    </dgm:pt>
    <dgm:pt modelId="{83FCB007-46DE-4EC8-997C-7D6D6E24BCF0}" type="pres">
      <dgm:prSet presAssocID="{F43DEB35-4DE8-4D1F-8A56-FECF0CEC247E}" presName="composite" presStyleCnt="0"/>
      <dgm:spPr/>
    </dgm:pt>
    <dgm:pt modelId="{3DF7EF55-02C8-4249-ADDA-2DC51DF9112C}" type="pres">
      <dgm:prSet presAssocID="{F43DEB35-4DE8-4D1F-8A56-FECF0CEC247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2C105A1-6319-4FE7-AC5A-9FC66029FE43}" type="pres">
      <dgm:prSet presAssocID="{F43DEB35-4DE8-4D1F-8A56-FECF0CEC247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8350403-70AA-47C8-8735-95AD6F821E32}" srcId="{F43DEB35-4DE8-4D1F-8A56-FECF0CEC247E}" destId="{65DCC245-DE20-4303-B232-08B7D7AF8C53}" srcOrd="1" destOrd="0" parTransId="{335126B0-EAEB-4310-8FEA-CEDFA8DCA0C3}" sibTransId="{9E05F355-16F2-463F-8FBC-BB492AFEE5CA}"/>
    <dgm:cxn modelId="{DED09304-093D-494F-A2B9-141D28850495}" srcId="{EFEC5B0A-8870-429A-9889-DA2BF019CD0C}" destId="{6EA5A58B-2D43-4EB4-84E1-4036AE153F6C}" srcOrd="0" destOrd="0" parTransId="{4EEAC88C-BDE5-46BA-8F7D-0C8F1B0269A7}" sibTransId="{524D425F-681A-4F13-8118-92E34F251B8B}"/>
    <dgm:cxn modelId="{4A540817-FB90-43FE-AA01-794DD83FDF55}" type="presOf" srcId="{65DCC245-DE20-4303-B232-08B7D7AF8C53}" destId="{32C105A1-6319-4FE7-AC5A-9FC66029FE43}" srcOrd="0" destOrd="1" presId="urn:microsoft.com/office/officeart/2005/8/layout/hList1"/>
    <dgm:cxn modelId="{1B23AB40-2268-491D-B309-7EEE87119394}" srcId="{47FE1A73-6150-49EE-B334-3BE49CADEAB1}" destId="{2DAF1289-EE41-4D4A-8CE1-AB7BBB53C853}" srcOrd="4" destOrd="0" parTransId="{D7F684DD-AC66-4B90-902F-DE187E202694}" sibTransId="{020302D8-3A42-46E9-BC73-1AE65D187733}"/>
    <dgm:cxn modelId="{BB0C9A5E-3C0E-4B10-8134-338BF9C6AB39}" type="presOf" srcId="{EFEC5B0A-8870-429A-9889-DA2BF019CD0C}" destId="{5C4F4EE7-F273-494F-8D62-4E537EB45122}" srcOrd="0" destOrd="0" presId="urn:microsoft.com/office/officeart/2005/8/layout/hList1"/>
    <dgm:cxn modelId="{DDB16661-E4B0-436F-B440-6B2C46564E7B}" type="presOf" srcId="{F3A81B15-D1FA-4498-9403-D0E79DB2F7AF}" destId="{4F5AF7FE-8ABD-490A-87E1-13F838ABE263}" srcOrd="0" destOrd="3" presId="urn:microsoft.com/office/officeart/2005/8/layout/hList1"/>
    <dgm:cxn modelId="{46DE816F-5A40-4615-AD32-C7E44B58979A}" srcId="{47FE1A73-6150-49EE-B334-3BE49CADEAB1}" destId="{F3A81B15-D1FA-4498-9403-D0E79DB2F7AF}" srcOrd="3" destOrd="0" parTransId="{1C2B3C15-53CB-40D0-BB61-EDC1352A6166}" sibTransId="{632CC298-C038-41FB-B16C-1FDFC27F6C3F}"/>
    <dgm:cxn modelId="{5375C176-99DF-4FD1-A2D0-3B12211279CE}" type="presOf" srcId="{EDEEFD97-8F6A-41DE-9E55-5EBEDC88A9C5}" destId="{4F5AF7FE-8ABD-490A-87E1-13F838ABE263}" srcOrd="0" destOrd="2" presId="urn:microsoft.com/office/officeart/2005/8/layout/hList1"/>
    <dgm:cxn modelId="{E28F9F7E-6EFB-41EF-839D-202370DD8899}" type="presOf" srcId="{6EA5A58B-2D43-4EB4-84E1-4036AE153F6C}" destId="{026839D2-F580-4C52-87C9-DBEE936E4C75}" srcOrd="0" destOrd="0" presId="urn:microsoft.com/office/officeart/2005/8/layout/hList1"/>
    <dgm:cxn modelId="{16506984-ED11-4499-AD54-4749B2D27AAA}" type="presOf" srcId="{4161F7D2-22B0-4566-A5E7-E90AE9C6AA9C}" destId="{32C105A1-6319-4FE7-AC5A-9FC66029FE43}" srcOrd="0" destOrd="0" presId="urn:microsoft.com/office/officeart/2005/8/layout/hList1"/>
    <dgm:cxn modelId="{69AB7A8C-6014-404A-9C9C-2D277BB428DD}" type="presOf" srcId="{2FFF300A-8142-4F4A-B060-27A2D83631E0}" destId="{576EF2E5-2E14-4216-AFBB-8BD844E5CA66}" srcOrd="0" destOrd="1" presId="urn:microsoft.com/office/officeart/2005/8/layout/hList1"/>
    <dgm:cxn modelId="{D5558693-769B-45C2-A1F3-5F1689E136C6}" srcId="{F43DEB35-4DE8-4D1F-8A56-FECF0CEC247E}" destId="{4161F7D2-22B0-4566-A5E7-E90AE9C6AA9C}" srcOrd="0" destOrd="0" parTransId="{EA2D043F-634A-49A6-ACC1-1B02DF7F26FA}" sibTransId="{18D19D6B-0DB3-45DF-B20D-762D1460B673}"/>
    <dgm:cxn modelId="{B96CF997-E197-434A-9DBC-19C460BFAB42}" srcId="{47FE1A73-6150-49EE-B334-3BE49CADEAB1}" destId="{F96F126C-A54F-43E2-84F7-0F45ED2671D1}" srcOrd="0" destOrd="0" parTransId="{7BE58FB2-6D9A-440A-9D2C-E72F4CEECDBE}" sibTransId="{EB51ADB0-5B26-4057-85B7-EB4200323628}"/>
    <dgm:cxn modelId="{66500FA8-D012-42BD-A16D-A9FACC79ECA6}" type="presOf" srcId="{F96F126C-A54F-43E2-84F7-0F45ED2671D1}" destId="{4F5AF7FE-8ABD-490A-87E1-13F838ABE263}" srcOrd="0" destOrd="0" presId="urn:microsoft.com/office/officeart/2005/8/layout/hList1"/>
    <dgm:cxn modelId="{58C891B5-FFA9-4988-9DBE-9F2B506A9D2A}" srcId="{6EA5A58B-2D43-4EB4-84E1-4036AE153F6C}" destId="{2FFF300A-8142-4F4A-B060-27A2D83631E0}" srcOrd="1" destOrd="0" parTransId="{F2EE12B4-3428-4D4C-831E-FE1A7BF7CD84}" sibTransId="{A69DCC0D-F287-4CAB-8486-EB37F4B105BA}"/>
    <dgm:cxn modelId="{3CE438C0-0A98-41FA-9A00-DF1EF922326E}" srcId="{EFEC5B0A-8870-429A-9889-DA2BF019CD0C}" destId="{47FE1A73-6150-49EE-B334-3BE49CADEAB1}" srcOrd="1" destOrd="0" parTransId="{1154A741-4829-42DC-988D-731D7D51FF20}" sibTransId="{5D69EFD9-7BFC-4737-BA29-FD1E4933D8E5}"/>
    <dgm:cxn modelId="{585133C2-2062-4AE4-A781-009BB0376AEB}" type="presOf" srcId="{2DAF1289-EE41-4D4A-8CE1-AB7BBB53C853}" destId="{4F5AF7FE-8ABD-490A-87E1-13F838ABE263}" srcOrd="0" destOrd="4" presId="urn:microsoft.com/office/officeart/2005/8/layout/hList1"/>
    <dgm:cxn modelId="{75C08ED3-7DAC-4B43-B57D-DC9DB4E44AA3}" type="presOf" srcId="{F43DEB35-4DE8-4D1F-8A56-FECF0CEC247E}" destId="{3DF7EF55-02C8-4249-ADDA-2DC51DF9112C}" srcOrd="0" destOrd="0" presId="urn:microsoft.com/office/officeart/2005/8/layout/hList1"/>
    <dgm:cxn modelId="{5DF910D7-50EB-4A53-A54F-C4999C36CE42}" srcId="{EFEC5B0A-8870-429A-9889-DA2BF019CD0C}" destId="{F43DEB35-4DE8-4D1F-8A56-FECF0CEC247E}" srcOrd="2" destOrd="0" parTransId="{B8C07B3E-35D7-423F-A94E-45E1E5E4F4A6}" sibTransId="{AD4227F0-4ED3-4D13-B7F8-F0E696FE9E87}"/>
    <dgm:cxn modelId="{A9D1C2D9-185C-4B0E-8FAD-CC8A41E41063}" type="presOf" srcId="{67440175-5007-4631-B12A-800610C9B0FA}" destId="{4F5AF7FE-8ABD-490A-87E1-13F838ABE263}" srcOrd="0" destOrd="1" presId="urn:microsoft.com/office/officeart/2005/8/layout/hList1"/>
    <dgm:cxn modelId="{87C84DDB-4E78-4659-A3E2-FE44AB05E59D}" srcId="{47FE1A73-6150-49EE-B334-3BE49CADEAB1}" destId="{67440175-5007-4631-B12A-800610C9B0FA}" srcOrd="1" destOrd="0" parTransId="{39A40C6D-B0B7-4CAF-8272-3E2C08F310EC}" sibTransId="{7F0BF77F-9EA1-4241-A176-A7C1E6898CDA}"/>
    <dgm:cxn modelId="{1B45D5DC-75AF-4FFA-8265-7802CBCC5E2B}" srcId="{47FE1A73-6150-49EE-B334-3BE49CADEAB1}" destId="{EDEEFD97-8F6A-41DE-9E55-5EBEDC88A9C5}" srcOrd="2" destOrd="0" parTransId="{889F87F5-255A-4966-9552-8A5161A3FA86}" sibTransId="{1BE3DF23-F320-46B1-8572-DD9E7D9BF3A8}"/>
    <dgm:cxn modelId="{B31550E3-B420-41DC-9123-A174729B1EB6}" type="presOf" srcId="{2C661918-D184-4157-8D8F-B52C3594F135}" destId="{576EF2E5-2E14-4216-AFBB-8BD844E5CA66}" srcOrd="0" destOrd="0" presId="urn:microsoft.com/office/officeart/2005/8/layout/hList1"/>
    <dgm:cxn modelId="{5F2D42E6-2FA1-44F6-B86B-9E389383F10C}" type="presOf" srcId="{47FE1A73-6150-49EE-B334-3BE49CADEAB1}" destId="{352072EA-CDF4-4409-B99E-BB7779BF1254}" srcOrd="0" destOrd="0" presId="urn:microsoft.com/office/officeart/2005/8/layout/hList1"/>
    <dgm:cxn modelId="{F9DB99F4-1603-4ED9-83F7-F1C3A768201D}" srcId="{6EA5A58B-2D43-4EB4-84E1-4036AE153F6C}" destId="{2C661918-D184-4157-8D8F-B52C3594F135}" srcOrd="0" destOrd="0" parTransId="{3FA13F67-60D2-416B-A494-3511560F59D6}" sibTransId="{E3882FCB-1C52-403C-856C-D1E2C797FED8}"/>
    <dgm:cxn modelId="{8614EAA6-DAB6-4ECB-A5F4-AA5617183D31}" type="presParOf" srcId="{5C4F4EE7-F273-494F-8D62-4E537EB45122}" destId="{EADFE84E-6DFE-486D-B1F4-3C93FDE45E81}" srcOrd="0" destOrd="0" presId="urn:microsoft.com/office/officeart/2005/8/layout/hList1"/>
    <dgm:cxn modelId="{ED33ECF0-5C7F-4BCC-AE01-52341C4DE576}" type="presParOf" srcId="{EADFE84E-6DFE-486D-B1F4-3C93FDE45E81}" destId="{026839D2-F580-4C52-87C9-DBEE936E4C75}" srcOrd="0" destOrd="0" presId="urn:microsoft.com/office/officeart/2005/8/layout/hList1"/>
    <dgm:cxn modelId="{BF1DB7DA-8B14-404F-A7EF-A551DD13CE83}" type="presParOf" srcId="{EADFE84E-6DFE-486D-B1F4-3C93FDE45E81}" destId="{576EF2E5-2E14-4216-AFBB-8BD844E5CA66}" srcOrd="1" destOrd="0" presId="urn:microsoft.com/office/officeart/2005/8/layout/hList1"/>
    <dgm:cxn modelId="{0886F0BB-85E3-4449-B641-3F7B667C9C52}" type="presParOf" srcId="{5C4F4EE7-F273-494F-8D62-4E537EB45122}" destId="{4D89E532-6CFB-4955-9094-7CE293BFE17D}" srcOrd="1" destOrd="0" presId="urn:microsoft.com/office/officeart/2005/8/layout/hList1"/>
    <dgm:cxn modelId="{2CDFF54E-B05D-4706-9648-6D1629EA4996}" type="presParOf" srcId="{5C4F4EE7-F273-494F-8D62-4E537EB45122}" destId="{0B33FC7C-C684-4983-AF34-F9323D5371B1}" srcOrd="2" destOrd="0" presId="urn:microsoft.com/office/officeart/2005/8/layout/hList1"/>
    <dgm:cxn modelId="{23A55243-3E3D-43AE-83A8-E3C39D64B0E9}" type="presParOf" srcId="{0B33FC7C-C684-4983-AF34-F9323D5371B1}" destId="{352072EA-CDF4-4409-B99E-BB7779BF1254}" srcOrd="0" destOrd="0" presId="urn:microsoft.com/office/officeart/2005/8/layout/hList1"/>
    <dgm:cxn modelId="{AA5A670F-D91B-437C-A657-8F1ADC2A5F5B}" type="presParOf" srcId="{0B33FC7C-C684-4983-AF34-F9323D5371B1}" destId="{4F5AF7FE-8ABD-490A-87E1-13F838ABE263}" srcOrd="1" destOrd="0" presId="urn:microsoft.com/office/officeart/2005/8/layout/hList1"/>
    <dgm:cxn modelId="{11AAA90F-EB48-4B6E-8434-5C175B2606B5}" type="presParOf" srcId="{5C4F4EE7-F273-494F-8D62-4E537EB45122}" destId="{D2FB3307-9E51-4EE3-AF61-5CF6F3478BB4}" srcOrd="3" destOrd="0" presId="urn:microsoft.com/office/officeart/2005/8/layout/hList1"/>
    <dgm:cxn modelId="{6B2F31E6-FE7D-4485-B311-5D37D7270EF2}" type="presParOf" srcId="{5C4F4EE7-F273-494F-8D62-4E537EB45122}" destId="{83FCB007-46DE-4EC8-997C-7D6D6E24BCF0}" srcOrd="4" destOrd="0" presId="urn:microsoft.com/office/officeart/2005/8/layout/hList1"/>
    <dgm:cxn modelId="{B3674B03-7711-4E9A-B6FD-5041DFB22FEE}" type="presParOf" srcId="{83FCB007-46DE-4EC8-997C-7D6D6E24BCF0}" destId="{3DF7EF55-02C8-4249-ADDA-2DC51DF9112C}" srcOrd="0" destOrd="0" presId="urn:microsoft.com/office/officeart/2005/8/layout/hList1"/>
    <dgm:cxn modelId="{15D4C160-739F-4919-B4C3-BD78FB2EB951}" type="presParOf" srcId="{83FCB007-46DE-4EC8-997C-7D6D6E24BCF0}" destId="{32C105A1-6319-4FE7-AC5A-9FC66029FE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D75EA-08F4-4F61-B9E6-FA814F30A9BA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FBF30-B285-4F55-A626-90A42ADD27B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C43E4-40CD-4122-9FEA-6A352FE61A01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onsolas" panose="020B0609020204030204" pitchFamily="49" charset="0"/>
            </a:rPr>
            <a:t>TCP/IP</a:t>
          </a:r>
        </a:p>
      </dsp:txBody>
      <dsp:txXfrm>
        <a:off x="1131174" y="4597"/>
        <a:ext cx="5382429" cy="979371"/>
      </dsp:txXfrm>
    </dsp:sp>
    <dsp:sp modelId="{43552058-17FF-4BAF-A14B-2CC2C101E4C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41B58-52EE-4554-99AD-15C2EF99739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7E422-8E97-4B32-BF25-B83E654BF640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onsolas" panose="020B0609020204030204" pitchFamily="49" charset="0"/>
            </a:rPr>
            <a:t>Wireshark</a:t>
          </a:r>
        </a:p>
      </dsp:txBody>
      <dsp:txXfrm>
        <a:off x="1131174" y="1228812"/>
        <a:ext cx="5382429" cy="979371"/>
      </dsp:txXfrm>
    </dsp:sp>
    <dsp:sp modelId="{1869F907-D652-4F6A-82A3-256A9CD71C7F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69021-0633-47EF-9056-E971086A5F44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1BCF6-F3A4-47BF-8D3A-02F13D685483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onsolas" panose="020B0609020204030204" pitchFamily="49" charset="0"/>
            </a:rPr>
            <a:t>HTTP</a:t>
          </a:r>
        </a:p>
      </dsp:txBody>
      <dsp:txXfrm>
        <a:off x="1131174" y="2453027"/>
        <a:ext cx="5382429" cy="979371"/>
      </dsp:txXfrm>
    </dsp:sp>
    <dsp:sp modelId="{077A25ED-9DCA-4F9C-8884-E0C181F011AA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49A7F-3060-4CD4-A21D-4BAC6CA55F49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E2C12-B40D-4AA2-8C3E-A91047559458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onsolas" panose="020B0609020204030204" pitchFamily="49" charset="0"/>
            </a:rPr>
            <a:t>HTTPS</a:t>
          </a:r>
        </a:p>
      </dsp:txBody>
      <dsp:txXfrm>
        <a:off x="1131174" y="3677241"/>
        <a:ext cx="5382429" cy="979371"/>
      </dsp:txXfrm>
    </dsp:sp>
    <dsp:sp modelId="{C2D6A150-9010-42B1-86CC-A7AB5E2820C5}">
      <dsp:nvSpPr>
        <dsp:cNvPr id="0" name=""/>
        <dsp:cNvSpPr/>
      </dsp:nvSpPr>
      <dsp:spPr>
        <a:xfrm>
          <a:off x="0" y="4864915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A5335-BB6A-46DC-A816-F87A0E5D217F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8AADD-289B-4BA9-83A2-672ED80F04B0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onsolas" panose="020B0609020204030204" pitchFamily="49" charset="0"/>
            </a:rPr>
            <a:t>Fiddler</a:t>
          </a:r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839D2-F580-4C52-87C9-DBEE936E4C75}">
      <dsp:nvSpPr>
        <dsp:cNvPr id="0" name=""/>
        <dsp:cNvSpPr/>
      </dsp:nvSpPr>
      <dsp:spPr>
        <a:xfrm>
          <a:off x="3286" y="334868"/>
          <a:ext cx="3203971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n-ea"/>
              <a:ea typeface="+mn-ea"/>
            </a:rPr>
            <a:t>IP</a:t>
          </a:r>
          <a:r>
            <a:rPr lang="ko-KR" altLang="en-US" sz="2100" kern="1200" dirty="0">
              <a:latin typeface="+mn-ea"/>
              <a:ea typeface="+mn-ea"/>
            </a:rPr>
            <a:t>의 특징</a:t>
          </a:r>
          <a:endParaRPr lang="en-US" sz="2100" kern="1200" dirty="0">
            <a:latin typeface="+mn-ea"/>
            <a:ea typeface="+mn-ea"/>
          </a:endParaRPr>
        </a:p>
      </dsp:txBody>
      <dsp:txXfrm>
        <a:off x="3286" y="334868"/>
        <a:ext cx="3203971" cy="604800"/>
      </dsp:txXfrm>
    </dsp:sp>
    <dsp:sp modelId="{576EF2E5-2E14-4216-AFBB-8BD844E5CA66}">
      <dsp:nvSpPr>
        <dsp:cNvPr id="0" name=""/>
        <dsp:cNvSpPr/>
      </dsp:nvSpPr>
      <dsp:spPr>
        <a:xfrm>
          <a:off x="3286" y="939668"/>
          <a:ext cx="3203971" cy="307680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100" kern="1200" dirty="0">
              <a:latin typeface="+mn-ea"/>
              <a:ea typeface="+mn-ea"/>
            </a:rPr>
            <a:t>연결이 없다</a:t>
          </a:r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100" kern="1200" dirty="0">
              <a:latin typeface="+mn-ea"/>
              <a:ea typeface="+mn-ea"/>
            </a:rPr>
            <a:t>패킷을 보내고 나면 더는 신경 쓰지 않는다</a:t>
          </a:r>
        </a:p>
      </dsp:txBody>
      <dsp:txXfrm>
        <a:off x="3286" y="939668"/>
        <a:ext cx="3203971" cy="3076801"/>
      </dsp:txXfrm>
    </dsp:sp>
    <dsp:sp modelId="{352072EA-CDF4-4409-B99E-BB7779BF1254}">
      <dsp:nvSpPr>
        <dsp:cNvPr id="0" name=""/>
        <dsp:cNvSpPr/>
      </dsp:nvSpPr>
      <dsp:spPr>
        <a:xfrm>
          <a:off x="3655814" y="334868"/>
          <a:ext cx="3203971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>
              <a:latin typeface="+mn-ea"/>
              <a:ea typeface="+mn-ea"/>
            </a:rPr>
            <a:t>이로 인해 생기는 </a:t>
          </a:r>
          <a:r>
            <a:rPr lang="ko-KR" altLang="en-US" sz="2100" kern="1200" dirty="0">
              <a:latin typeface="+mn-ea"/>
              <a:ea typeface="+mn-ea"/>
            </a:rPr>
            <a:t>문제</a:t>
          </a:r>
          <a:endParaRPr lang="en-US" sz="2100" kern="1200" dirty="0">
            <a:latin typeface="+mn-ea"/>
            <a:ea typeface="+mn-ea"/>
          </a:endParaRPr>
        </a:p>
      </dsp:txBody>
      <dsp:txXfrm>
        <a:off x="3655814" y="334868"/>
        <a:ext cx="3203971" cy="604800"/>
      </dsp:txXfrm>
    </dsp:sp>
    <dsp:sp modelId="{4F5AF7FE-8ABD-490A-87E1-13F838ABE263}">
      <dsp:nvSpPr>
        <dsp:cNvPr id="0" name=""/>
        <dsp:cNvSpPr/>
      </dsp:nvSpPr>
      <dsp:spPr>
        <a:xfrm>
          <a:off x="3655814" y="939668"/>
          <a:ext cx="3203971" cy="307680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100" kern="1200" dirty="0">
              <a:latin typeface="+mn-ea"/>
              <a:ea typeface="+mn-ea"/>
            </a:rPr>
            <a:t>패킷을 받는 순서가 보낸 순서와 같지 </a:t>
          </a:r>
          <a:r>
            <a:rPr lang="ko-KR" altLang="en-US" sz="2100" kern="1200" dirty="0">
              <a:latin typeface="+mn-ea"/>
              <a:ea typeface="+mn-ea"/>
            </a:rPr>
            <a:t>않음</a:t>
          </a:r>
          <a:endParaRPr lang="en-US" sz="2100" kern="1200" dirty="0">
            <a:latin typeface="+mn-ea"/>
            <a:ea typeface="+mn-ea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100" kern="1200" dirty="0">
              <a:latin typeface="+mn-ea"/>
              <a:ea typeface="+mn-ea"/>
            </a:rPr>
            <a:t>패킷이 여러 번 중복</a:t>
          </a:r>
          <a:r>
            <a:rPr lang="ko-KR" altLang="en-US" sz="2100" kern="1200" dirty="0">
              <a:latin typeface="+mn-ea"/>
              <a:ea typeface="+mn-ea"/>
            </a:rPr>
            <a:t>됨</a:t>
          </a:r>
          <a:endParaRPr lang="en-US" sz="2100" kern="1200" dirty="0">
            <a:latin typeface="+mn-ea"/>
            <a:ea typeface="+mn-ea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100" kern="1200" dirty="0">
              <a:latin typeface="+mn-ea"/>
              <a:ea typeface="+mn-ea"/>
            </a:rPr>
            <a:t>패킷이 손상</a:t>
          </a:r>
          <a:r>
            <a:rPr lang="ko-KR" altLang="en-US" sz="2100" kern="1200" dirty="0">
              <a:latin typeface="+mn-ea"/>
              <a:ea typeface="+mn-ea"/>
            </a:rPr>
            <a:t>됨</a:t>
          </a:r>
          <a:endParaRPr lang="en-US" sz="2100" kern="1200" dirty="0">
            <a:latin typeface="+mn-ea"/>
            <a:ea typeface="+mn-ea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100" kern="1200" dirty="0">
              <a:latin typeface="+mn-ea"/>
              <a:ea typeface="+mn-ea"/>
            </a:rPr>
            <a:t>패킷이 중간에 사라</a:t>
          </a:r>
          <a:r>
            <a:rPr lang="ko-KR" altLang="en-US" sz="2100" kern="1200" dirty="0">
              <a:latin typeface="+mn-ea"/>
              <a:ea typeface="+mn-ea"/>
            </a:rPr>
            <a:t>짐</a:t>
          </a:r>
          <a:endParaRPr lang="en-US" sz="2100" kern="1200" dirty="0">
            <a:latin typeface="+mn-ea"/>
            <a:ea typeface="+mn-ea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100" kern="1200" dirty="0">
              <a:latin typeface="+mn-ea"/>
              <a:ea typeface="+mn-ea"/>
            </a:rPr>
            <a:t>등등</a:t>
          </a:r>
          <a:endParaRPr lang="en-US" sz="2100" kern="1200" dirty="0">
            <a:latin typeface="+mn-ea"/>
            <a:ea typeface="+mn-ea"/>
          </a:endParaRPr>
        </a:p>
      </dsp:txBody>
      <dsp:txXfrm>
        <a:off x="3655814" y="939668"/>
        <a:ext cx="3203971" cy="3076801"/>
      </dsp:txXfrm>
    </dsp:sp>
    <dsp:sp modelId="{3DF7EF55-02C8-4249-ADDA-2DC51DF9112C}">
      <dsp:nvSpPr>
        <dsp:cNvPr id="0" name=""/>
        <dsp:cNvSpPr/>
      </dsp:nvSpPr>
      <dsp:spPr>
        <a:xfrm>
          <a:off x="7308342" y="334868"/>
          <a:ext cx="3203971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n-ea"/>
              <a:ea typeface="+mn-ea"/>
            </a:rPr>
            <a:t>TCP</a:t>
          </a:r>
        </a:p>
      </dsp:txBody>
      <dsp:txXfrm>
        <a:off x="7308342" y="334868"/>
        <a:ext cx="3203971" cy="604800"/>
      </dsp:txXfrm>
    </dsp:sp>
    <dsp:sp modelId="{32C105A1-6319-4FE7-AC5A-9FC66029FE43}">
      <dsp:nvSpPr>
        <dsp:cNvPr id="0" name=""/>
        <dsp:cNvSpPr/>
      </dsp:nvSpPr>
      <dsp:spPr>
        <a:xfrm>
          <a:off x="7308342" y="939668"/>
          <a:ext cx="3203971" cy="307680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100" kern="1200" dirty="0">
              <a:latin typeface="+mn-ea"/>
              <a:ea typeface="+mn-ea"/>
            </a:rPr>
            <a:t>3-way handshaking </a:t>
          </a:r>
          <a:r>
            <a:rPr lang="ko-KR" altLang="en-US" sz="2100" kern="1200" dirty="0">
              <a:latin typeface="+mn-ea"/>
              <a:ea typeface="+mn-ea"/>
            </a:rPr>
            <a:t>이라는 과정을 통해 연결을 만든다</a:t>
          </a:r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100" kern="1200" dirty="0">
              <a:latin typeface="+mn-ea"/>
              <a:ea typeface="+mn-ea"/>
            </a:rPr>
            <a:t>데이터가 손상 없이</a:t>
          </a:r>
          <a:r>
            <a:rPr lang="en-US" altLang="ko-KR" sz="2100" kern="1200" dirty="0">
              <a:latin typeface="+mn-ea"/>
              <a:ea typeface="+mn-ea"/>
            </a:rPr>
            <a:t>, </a:t>
          </a:r>
          <a:r>
            <a:rPr lang="ko-KR" altLang="en-US" sz="2100" kern="1200" dirty="0">
              <a:latin typeface="+mn-ea"/>
              <a:ea typeface="+mn-ea"/>
            </a:rPr>
            <a:t>순서대로 전송되는 것을 보장한다</a:t>
          </a:r>
        </a:p>
      </dsp:txBody>
      <dsp:txXfrm>
        <a:off x="7308342" y="939668"/>
        <a:ext cx="3203971" cy="3076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AA81-346B-4E0E-B618-FC2CF6893EA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FF5F9-C4F0-4F47-823D-C34255AD9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0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시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56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61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95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2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65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968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97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66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1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45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2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108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36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57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35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385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38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03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63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85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06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02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327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9389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001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706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630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067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377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790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5010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2158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29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355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759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411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426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144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994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0067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278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1417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945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1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833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808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149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028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894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300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14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156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452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287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534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2514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48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476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2940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6432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271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02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90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3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FF5F9-C4F0-4F47-823D-C34255AD97F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0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7AACA-AE78-4F72-948D-9D5FE2933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7FE92B-EF69-4C46-857D-FC8CFEC64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A1C27-7EB0-45E1-A758-BC3420F0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CF64-A54B-4049-AA94-A074C2D1C60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9E507-E644-47B2-A07D-DFADA534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31405-7AA1-40D2-9335-E3FDB5B7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B0AE-F236-4AB1-B1FA-BAF488772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8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4EF79-CDB2-4C6A-AB17-62E0CF98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8DD32-1187-45E5-BE3C-7C56FAD55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9C2FB-8C66-4C7F-8014-1320DFD7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CF64-A54B-4049-AA94-A074C2D1C60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74F88-6982-4DC6-BCE6-3B17CBF1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BD407-1438-4546-AB34-1B556314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B0AE-F236-4AB1-B1FA-BAF488772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6F2E4-3D0B-4FBD-83BC-FE0A2603B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4A346-DC4D-43BC-864D-EBCC891E0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05DCE-CAFE-4057-85FB-66398964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CF64-A54B-4049-AA94-A074C2D1C60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AE770-E514-40E3-8CA3-7B9C1C6D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69F20-31F1-4B95-A12A-EB9435FE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B0AE-F236-4AB1-B1FA-BAF488772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0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534C7-F4F4-4ED6-A884-FD9C4656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14539-048E-4368-9705-041BCBE1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400A5-0A5B-4EC8-B51B-F114C879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CF64-A54B-4049-AA94-A074C2D1C60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99CEE-1BC8-462F-9024-27C316B1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2D5A5-FC85-416E-9C4E-A8327C6E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B0AE-F236-4AB1-B1FA-BAF488772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62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763B4-7FF4-4F3D-BFA4-25BE9A11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28AEB5-54FC-435B-BA31-5CDE8BEA7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061B-E4D0-4FCC-B82D-549E93D7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CF64-A54B-4049-AA94-A074C2D1C60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1CDDF-F31C-4DA0-85A0-7FEF5150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55276-D87B-4AB0-81A1-8092768E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B0AE-F236-4AB1-B1FA-BAF488772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2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AE4F9-89D8-459F-8683-9CD898A1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CCB67-0672-46EE-A669-4C9D93F4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25EA4-A029-4AF4-85AC-57A19D592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641BC2-9672-45C1-8B05-6E3B70B8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CF64-A54B-4049-AA94-A074C2D1C60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9E267-7277-4D91-B288-93D6C65C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A4429-7C9B-4453-B709-612E9CF7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B0AE-F236-4AB1-B1FA-BAF488772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2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E99EA-397D-47C3-95C2-BBA8213C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B5600-39C1-4E4F-BA41-27131C1BF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D12D74-A2D4-476E-A253-177A62923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9CE579-FA8B-49BC-9FE8-AB0846878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DD747-7D02-4DF7-998E-4C30B611B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911029-1E90-4F6F-A69D-97A75148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CF64-A54B-4049-AA94-A074C2D1C60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37FC38-932D-4EB2-8A34-ECFE444A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E65A31-1B72-445E-BCE5-57D42C38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B0AE-F236-4AB1-B1FA-BAF488772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1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9EDF9-709C-4DD7-A476-ABF1E0C3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4A8221-0015-4ECE-97AA-9055D0EF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CF64-A54B-4049-AA94-A074C2D1C60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BA3B0E-F0EA-40A3-A3DB-3E477C76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08A82F-EB51-4AB3-B309-949DFA18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B0AE-F236-4AB1-B1FA-BAF488772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05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2EA941-C40F-4132-84FD-E5583586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CF64-A54B-4049-AA94-A074C2D1C60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5DDD93-467C-414F-A20D-B091B959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C13225-8033-4213-8BBD-46DA2103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B0AE-F236-4AB1-B1FA-BAF488772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9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49036-DF28-48B2-BE07-9CE83E80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7204F-2A9A-4AC9-974B-3AFB91D2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D927A3-8576-450E-940F-4C9A29B2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E6BA8-4E7E-4A46-BBE8-B0123807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CF64-A54B-4049-AA94-A074C2D1C60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5B507A-5A5D-4FEA-82E7-E1571DE2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1ED763-E512-460D-8DFD-89D863C9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B0AE-F236-4AB1-B1FA-BAF488772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74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9D226-DADB-4CEE-81A8-48349134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C7FC78-1F5D-437E-AD17-FCE147308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18D928-674F-447A-B480-6F7D442DB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D4784B-1058-4671-A67F-C976AF2E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CF64-A54B-4049-AA94-A074C2D1C60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1EA49-6CE1-4DC9-8660-8CA1C4AE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1A5C81-332D-4656-90F3-CCD4AA13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B0AE-F236-4AB1-B1FA-BAF488772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54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713298-7DD7-4845-AB19-CF321BE7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ACA72-31FC-4B66-BC2F-D3CF6DF3A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6E35BE-A145-47BF-9CEE-7E9F60892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BCF64-A54B-4049-AA94-A074C2D1C601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F35D7-E2AB-4062-8BF7-0045538A7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B68B9-6159-4A47-BFD2-FF66846E3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7B0AE-F236-4AB1-B1FA-BAF488772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81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.go.kr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hacking.kr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mailto:icewall.executive@gmail.com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5B028-5D6A-4ABB-9A0E-D0161DA3D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5657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7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 시작</a:t>
            </a:r>
          </a:p>
        </p:txBody>
      </p:sp>
    </p:spTree>
    <p:extLst>
      <p:ext uri="{BB962C8B-B14F-4D97-AF65-F5344CB8AC3E}">
        <p14:creationId xmlns:p14="http://schemas.microsoft.com/office/powerpoint/2010/main" val="317261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8BA29-67E0-494E-9C47-FCB5AF946F7E}"/>
              </a:ext>
            </a:extLst>
          </p:cNvPr>
          <p:cNvSpPr txBox="1"/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kern="1200" dirty="0">
                <a:solidFill>
                  <a:srgbClr val="FFFFFF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+mj-cs"/>
              </a:rPr>
              <a:t>오늘 할 것</a:t>
            </a:r>
            <a:endParaRPr lang="en-US" altLang="ko-KR" sz="4400" kern="1200" dirty="0">
              <a:solidFill>
                <a:srgbClr val="FFFFFF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  <a:cs typeface="+mj-cs"/>
            </a:endParaRP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BF764379-2FAA-4D82-AC65-3544C8B674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6061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968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+mj-ea"/>
              </a:rPr>
              <a:t>용어 정리</a:t>
            </a:r>
            <a:r>
              <a:rPr lang="en-US" altLang="ko-KR" sz="3600" dirty="0">
                <a:latin typeface="+mj-ea"/>
              </a:rPr>
              <a:t>!!! (</a:t>
            </a:r>
            <a:r>
              <a:rPr lang="ko-KR" altLang="en-US" sz="3600" dirty="0">
                <a:latin typeface="+mj-ea"/>
              </a:rPr>
              <a:t>안 외워도 됨</a:t>
            </a:r>
            <a:r>
              <a:rPr lang="en-US" altLang="ko-KR" sz="3600" dirty="0">
                <a:latin typeface="+mj-ea"/>
              </a:rPr>
              <a:t>)</a:t>
            </a:r>
            <a:endParaRPr lang="ko-KR" altLang="en-US" sz="3600" dirty="0">
              <a:latin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0950E5E4-F606-46F5-8CB0-BA33B5C90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85549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시스템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인터페이스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전송 매체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프로토콜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네트워크</a:t>
            </a:r>
            <a:endParaRPr lang="en-US" altLang="ko-KR" dirty="0">
              <a:latin typeface="+mn-ea"/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B1617D04-AA60-4FF3-A7C7-B150FD41BE1A}"/>
              </a:ext>
            </a:extLst>
          </p:cNvPr>
          <p:cNvSpPr txBox="1">
            <a:spLocks/>
          </p:cNvSpPr>
          <p:nvPr/>
        </p:nvSpPr>
        <p:spPr>
          <a:xfrm>
            <a:off x="5026607" y="1690688"/>
            <a:ext cx="28554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인터넷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노드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호스트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클라이언트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서버</a:t>
            </a:r>
            <a:endParaRPr lang="en-US" altLang="ko-KR" dirty="0">
              <a:latin typeface="+mn-ea"/>
            </a:endParaRPr>
          </a:p>
        </p:txBody>
      </p:sp>
      <p:pic>
        <p:nvPicPr>
          <p:cNvPr id="16" name="Picture 2" descr="페페 더 프로그 - 나무위키">
            <a:extLst>
              <a:ext uri="{FF2B5EF4-FFF2-40B4-BE49-F238E27FC236}">
                <a16:creationId xmlns:a16="http://schemas.microsoft.com/office/drawing/2014/main" id="{2679BD7B-D201-4A78-BC0F-5CEBF6440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27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+mj-ea"/>
              </a:rPr>
              <a:t>용어 정리</a:t>
            </a:r>
            <a:r>
              <a:rPr lang="en-US" altLang="ko-KR" sz="3600" dirty="0">
                <a:latin typeface="+mj-ea"/>
              </a:rPr>
              <a:t>!!! (</a:t>
            </a:r>
            <a:r>
              <a:rPr lang="ko-KR" altLang="en-US" sz="3600" dirty="0">
                <a:latin typeface="+mj-ea"/>
              </a:rPr>
              <a:t>안 외워도 됨</a:t>
            </a:r>
            <a:r>
              <a:rPr lang="en-US" altLang="ko-KR" sz="3600" dirty="0">
                <a:latin typeface="+mj-ea"/>
              </a:rPr>
              <a:t>)</a:t>
            </a:r>
            <a:endParaRPr lang="ko-KR" altLang="en-US" sz="3600" dirty="0">
              <a:latin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665AA4D8-00F8-4E80-95D8-9F9991A64875}"/>
              </a:ext>
            </a:extLst>
          </p:cNvPr>
          <p:cNvSpPr txBox="1">
            <a:spLocks/>
          </p:cNvSpPr>
          <p:nvPr/>
        </p:nvSpPr>
        <p:spPr>
          <a:xfrm>
            <a:off x="838200" y="18737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>
                <a:latin typeface="+mn-ea"/>
              </a:rPr>
              <a:t>시스템 </a:t>
            </a:r>
            <a:r>
              <a:rPr lang="en-US" altLang="ko-KR">
                <a:latin typeface="+mn-ea"/>
              </a:rPr>
              <a:t>System</a:t>
            </a:r>
          </a:p>
          <a:p>
            <a:pPr lvl="1">
              <a:lnSpc>
                <a:spcPct val="150000"/>
              </a:lnSpc>
            </a:pPr>
            <a:r>
              <a:rPr lang="ko-KR" altLang="en-US">
                <a:latin typeface="+mn-ea"/>
              </a:rPr>
              <a:t>내부 규칙에 따라 능동적으로 동작하는 대상</a:t>
            </a:r>
            <a:endParaRPr lang="en-US" altLang="ko-KR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>
                <a:latin typeface="+mn-ea"/>
              </a:rPr>
              <a:t>예</a:t>
            </a:r>
            <a:r>
              <a:rPr lang="en-US" altLang="ko-KR">
                <a:latin typeface="+mn-ea"/>
              </a:rPr>
              <a:t>) </a:t>
            </a:r>
            <a:r>
              <a:rPr lang="ko-KR" altLang="en-US">
                <a:latin typeface="+mn-ea"/>
              </a:rPr>
              <a:t>컴퓨터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스마트폰 등의 각종 장치들</a:t>
            </a:r>
            <a:endParaRPr lang="en-US" altLang="ko-KR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n-ea"/>
              </a:rPr>
              <a:t>인터페이스 </a:t>
            </a:r>
            <a:r>
              <a:rPr lang="en-US" altLang="ko-KR">
                <a:latin typeface="+mn-ea"/>
              </a:rPr>
              <a:t>Interface</a:t>
            </a:r>
          </a:p>
          <a:p>
            <a:pPr lvl="1">
              <a:lnSpc>
                <a:spcPct val="150000"/>
              </a:lnSpc>
            </a:pPr>
            <a:r>
              <a:rPr lang="ko-KR" altLang="en-US">
                <a:latin typeface="+mn-ea"/>
              </a:rPr>
              <a:t>시스템끼리 데이터를 주고받기 위해 사용되는 논리적인 규격</a:t>
            </a:r>
            <a:endParaRPr lang="en-US" altLang="ko-KR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>
                <a:latin typeface="+mn-ea"/>
              </a:rPr>
              <a:t>예</a:t>
            </a:r>
            <a:r>
              <a:rPr lang="en-US" altLang="ko-KR">
                <a:latin typeface="+mn-ea"/>
              </a:rPr>
              <a:t>) USB, HDMI </a:t>
            </a:r>
            <a:r>
              <a:rPr lang="ko-KR" altLang="en-US">
                <a:latin typeface="+mn-ea"/>
              </a:rPr>
              <a:t>등</a:t>
            </a:r>
            <a:endParaRPr lang="en-US" altLang="ko-KR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n-ea"/>
              </a:rPr>
              <a:t>전송 매체 </a:t>
            </a:r>
            <a:r>
              <a:rPr lang="en-US" altLang="ko-KR">
                <a:latin typeface="+mn-ea"/>
              </a:rPr>
              <a:t>Transmission Media</a:t>
            </a:r>
          </a:p>
          <a:p>
            <a:pPr lvl="1">
              <a:lnSpc>
                <a:spcPct val="150000"/>
              </a:lnSpc>
            </a:pPr>
            <a:r>
              <a:rPr lang="ko-KR" altLang="en-US">
                <a:latin typeface="+mn-ea"/>
              </a:rPr>
              <a:t>시스템끼리 데이터를 주고받기 위해 사용되는 물리적인 수단</a:t>
            </a:r>
            <a:endParaRPr lang="en-US" altLang="ko-KR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>
                <a:latin typeface="+mn-ea"/>
              </a:rPr>
              <a:t>예</a:t>
            </a:r>
            <a:r>
              <a:rPr lang="en-US" altLang="ko-KR">
                <a:latin typeface="+mn-ea"/>
              </a:rPr>
              <a:t>) </a:t>
            </a:r>
            <a:r>
              <a:rPr lang="ko-KR" altLang="en-US">
                <a:latin typeface="+mn-ea"/>
              </a:rPr>
              <a:t>케이블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전파 등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53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+mj-ea"/>
              </a:rPr>
              <a:t>용어 정리</a:t>
            </a:r>
            <a:r>
              <a:rPr lang="en-US" altLang="ko-KR" sz="3600" dirty="0">
                <a:latin typeface="+mj-ea"/>
              </a:rPr>
              <a:t>!!! (</a:t>
            </a:r>
            <a:r>
              <a:rPr lang="ko-KR" altLang="en-US" sz="3600" dirty="0">
                <a:latin typeface="+mj-ea"/>
              </a:rPr>
              <a:t>안 외워도 됨</a:t>
            </a:r>
            <a:r>
              <a:rPr lang="en-US" altLang="ko-KR" sz="3600" dirty="0">
                <a:latin typeface="+mj-ea"/>
              </a:rPr>
              <a:t>)</a:t>
            </a:r>
            <a:endParaRPr lang="ko-KR" altLang="en-US" sz="3600" dirty="0">
              <a:latin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19930A20-4918-4459-BA84-A14C71834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atin typeface="+mn-ea"/>
              </a:rPr>
              <a:t>프로토콜 </a:t>
            </a:r>
            <a:r>
              <a:rPr lang="en-US" altLang="ko-KR" sz="2200" dirty="0">
                <a:latin typeface="+mn-ea"/>
              </a:rPr>
              <a:t>Protocol</a:t>
            </a: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+mn-ea"/>
              </a:rPr>
              <a:t>데이터를 교환할 때 사용되는</a:t>
            </a:r>
            <a:r>
              <a:rPr lang="en-US" altLang="ko-KR" sz="1900" dirty="0">
                <a:latin typeface="+mn-ea"/>
              </a:rPr>
              <a:t>, </a:t>
            </a:r>
            <a:r>
              <a:rPr lang="ko-KR" altLang="en-US" sz="1900" dirty="0">
                <a:latin typeface="+mn-ea"/>
              </a:rPr>
              <a:t>표준화된 규칙</a:t>
            </a:r>
            <a:endParaRPr lang="en-US" altLang="ko-KR" sz="19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+mn-ea"/>
              </a:rPr>
              <a:t>예</a:t>
            </a:r>
            <a:r>
              <a:rPr lang="en-US" altLang="ko-KR" sz="1900" dirty="0">
                <a:latin typeface="+mn-ea"/>
              </a:rPr>
              <a:t>) TCP, IP, HTTP </a:t>
            </a:r>
            <a:r>
              <a:rPr lang="ko-KR" altLang="en-US" sz="1900" dirty="0">
                <a:latin typeface="+mn-ea"/>
              </a:rPr>
              <a:t>등 </a:t>
            </a:r>
            <a:r>
              <a:rPr lang="en-US" altLang="ko-KR" sz="1900" dirty="0">
                <a:latin typeface="+mn-ea"/>
              </a:rPr>
              <a:t>(</a:t>
            </a:r>
            <a:r>
              <a:rPr lang="ko-KR" altLang="en-US" sz="1900" dirty="0">
                <a:latin typeface="+mn-ea"/>
              </a:rPr>
              <a:t>곧 배울 것들</a:t>
            </a:r>
            <a:r>
              <a:rPr lang="en-US" altLang="ko-KR" sz="19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+mn-ea"/>
              </a:rPr>
              <a:t>네트워크 </a:t>
            </a:r>
            <a:r>
              <a:rPr lang="en-US" altLang="ko-KR" sz="2200" dirty="0">
                <a:latin typeface="+mn-ea"/>
              </a:rPr>
              <a:t>Network</a:t>
            </a: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+mn-ea"/>
              </a:rPr>
              <a:t>여러 개의 시스템이 프로토콜을 이용해 데이터를 주고받는 것</a:t>
            </a:r>
            <a:endParaRPr lang="en-US" altLang="ko-KR" sz="19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+mn-ea"/>
              </a:rPr>
              <a:t>인터넷</a:t>
            </a:r>
            <a:r>
              <a:rPr lang="en-US" altLang="ko-KR" sz="2200" dirty="0">
                <a:latin typeface="+mn-ea"/>
              </a:rPr>
              <a:t> Internet</a:t>
            </a:r>
          </a:p>
          <a:p>
            <a:pPr lvl="1">
              <a:lnSpc>
                <a:spcPct val="150000"/>
              </a:lnSpc>
            </a:pPr>
            <a:r>
              <a:rPr lang="en-US" altLang="ko-KR" sz="1900" dirty="0">
                <a:latin typeface="+mn-ea"/>
              </a:rPr>
              <a:t>IP </a:t>
            </a:r>
            <a:r>
              <a:rPr lang="ko-KR" altLang="en-US" sz="1900" dirty="0">
                <a:latin typeface="+mn-ea"/>
              </a:rPr>
              <a:t>라는 프로토콜을 사용하는 네트워크</a:t>
            </a:r>
            <a:endParaRPr lang="en-US" altLang="ko-KR" sz="1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249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+mj-ea"/>
              </a:rPr>
              <a:t>용어 정리</a:t>
            </a:r>
            <a:r>
              <a:rPr lang="en-US" altLang="ko-KR" sz="3600" dirty="0">
                <a:latin typeface="+mj-ea"/>
              </a:rPr>
              <a:t>!!! (</a:t>
            </a:r>
            <a:r>
              <a:rPr lang="ko-KR" altLang="en-US" sz="3600" dirty="0">
                <a:latin typeface="+mj-ea"/>
              </a:rPr>
              <a:t>안 외워도 됨</a:t>
            </a:r>
            <a:r>
              <a:rPr lang="en-US" altLang="ko-KR" sz="3600" dirty="0">
                <a:latin typeface="+mj-ea"/>
              </a:rPr>
              <a:t>)</a:t>
            </a:r>
            <a:endParaRPr lang="ko-KR" altLang="en-US" sz="3600" dirty="0">
              <a:latin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7FC3C75-6B45-4DA5-A19E-97CA9B29C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atin typeface="+mn-ea"/>
              </a:rPr>
              <a:t>노드 </a:t>
            </a:r>
            <a:r>
              <a:rPr lang="en-US" altLang="ko-KR" sz="2200" dirty="0">
                <a:latin typeface="+mn-ea"/>
              </a:rPr>
              <a:t>Node</a:t>
            </a: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+mn-ea"/>
              </a:rPr>
              <a:t>네트워크에 연결된 모든 장치</a:t>
            </a:r>
            <a:endParaRPr lang="en-US" altLang="ko-KR" sz="19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+mn-ea"/>
              </a:rPr>
              <a:t>호스트 </a:t>
            </a:r>
            <a:r>
              <a:rPr lang="en-US" altLang="ko-KR" sz="2200" dirty="0">
                <a:latin typeface="+mn-ea"/>
              </a:rPr>
              <a:t>Host</a:t>
            </a: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+mn-ea"/>
              </a:rPr>
              <a:t>네트워크 주소가 할당된 노드</a:t>
            </a:r>
            <a:endParaRPr lang="en-US" altLang="ko-KR" sz="19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+mn-ea"/>
              </a:rPr>
              <a:t>서버 </a:t>
            </a:r>
            <a:r>
              <a:rPr lang="en-US" altLang="ko-KR" sz="2200" dirty="0">
                <a:latin typeface="+mn-ea"/>
              </a:rPr>
              <a:t>Server</a:t>
            </a: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+mn-ea"/>
              </a:rPr>
              <a:t>요청</a:t>
            </a:r>
            <a:r>
              <a:rPr lang="en-US" altLang="ko-KR" sz="1900" dirty="0">
                <a:latin typeface="+mn-ea"/>
              </a:rPr>
              <a:t>(Request)</a:t>
            </a:r>
            <a:r>
              <a:rPr lang="ko-KR" altLang="en-US" sz="1900" dirty="0">
                <a:latin typeface="+mn-ea"/>
              </a:rPr>
              <a:t>을 받고</a:t>
            </a:r>
            <a:r>
              <a:rPr lang="en-US" altLang="ko-KR" sz="1900" dirty="0">
                <a:latin typeface="+mn-ea"/>
              </a:rPr>
              <a:t>,</a:t>
            </a:r>
            <a:r>
              <a:rPr lang="ko-KR" altLang="en-US" sz="1900" dirty="0">
                <a:latin typeface="+mn-ea"/>
              </a:rPr>
              <a:t> 응답</a:t>
            </a:r>
            <a:r>
              <a:rPr lang="en-US" altLang="ko-KR" sz="1900" dirty="0">
                <a:latin typeface="+mn-ea"/>
              </a:rPr>
              <a:t>(Response)</a:t>
            </a:r>
            <a:r>
              <a:rPr lang="ko-KR" altLang="en-US" sz="1900" dirty="0">
                <a:latin typeface="+mn-ea"/>
              </a:rPr>
              <a:t> 하는 호스트</a:t>
            </a:r>
            <a:endParaRPr lang="en-US" altLang="ko-KR" sz="19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+mn-ea"/>
              </a:rPr>
              <a:t>클라이언트 </a:t>
            </a:r>
            <a:r>
              <a:rPr lang="en-US" altLang="ko-KR" sz="2200" dirty="0">
                <a:latin typeface="+mn-ea"/>
              </a:rPr>
              <a:t>Client</a:t>
            </a: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+mn-ea"/>
              </a:rPr>
              <a:t>요청</a:t>
            </a:r>
            <a:r>
              <a:rPr lang="en-US" altLang="ko-KR" sz="1900" dirty="0">
                <a:latin typeface="+mn-ea"/>
              </a:rPr>
              <a:t>(Request)</a:t>
            </a:r>
            <a:r>
              <a:rPr lang="ko-KR" altLang="en-US" sz="1900" dirty="0">
                <a:latin typeface="+mn-ea"/>
              </a:rPr>
              <a:t>를 보내는 호스트</a:t>
            </a:r>
          </a:p>
        </p:txBody>
      </p:sp>
    </p:spTree>
    <p:extLst>
      <p:ext uri="{BB962C8B-B14F-4D97-AF65-F5344CB8AC3E}">
        <p14:creationId xmlns:p14="http://schemas.microsoft.com/office/powerpoint/2010/main" val="54282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+mj-ea"/>
              </a:rPr>
              <a:t>계층 구조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F71D71-9B3C-4CBD-A0AA-378AACB08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68" y="1440466"/>
            <a:ext cx="9951463" cy="526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3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+mj-ea"/>
              </a:rPr>
              <a:t>도대체 왜</a:t>
            </a:r>
            <a:r>
              <a:rPr lang="en-US" altLang="ko-KR" sz="3600" dirty="0">
                <a:latin typeface="+mj-ea"/>
              </a:rPr>
              <a:t>???</a:t>
            </a:r>
            <a:endParaRPr lang="ko-KR" altLang="en-US" sz="3600" dirty="0">
              <a:latin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9174D1-54C7-4E99-B888-4D7D0E7687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69" r="8620" b="-2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54A7D8D5-0CBC-4D56-B831-D02DEBB20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800" dirty="0">
                <a:latin typeface="+mn-ea"/>
              </a:rPr>
              <a:t>네트워크 통신이 이루어지는 과정을 단계적으로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분석 가능 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각 계층은 독립적으로 작동</a:t>
            </a:r>
            <a:r>
              <a:rPr lang="en-US" altLang="ko-KR" sz="1800" dirty="0">
                <a:latin typeface="+mn-ea"/>
              </a:rPr>
              <a:t>!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-&gt; </a:t>
            </a:r>
            <a:r>
              <a:rPr lang="ko-KR" altLang="en-US" sz="1800" dirty="0">
                <a:latin typeface="+mn-ea"/>
              </a:rPr>
              <a:t>오류 수정 및 업그레이드가</a:t>
            </a: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     </a:t>
            </a:r>
            <a:r>
              <a:rPr lang="ko-KR" altLang="en-US" sz="1800" dirty="0">
                <a:latin typeface="+mn-ea"/>
              </a:rPr>
              <a:t>간단해짐</a:t>
            </a:r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네트워크 장비의 표준화</a:t>
            </a:r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315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9174D1-54C7-4E99-B888-4D7D0E7687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68" r="1377"/>
          <a:stretch/>
        </p:blipFill>
        <p:spPr>
          <a:xfrm>
            <a:off x="165100" y="796490"/>
            <a:ext cx="4025900" cy="5265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79624E-068F-41F6-8F57-20FCDDC15AF0}"/>
              </a:ext>
            </a:extLst>
          </p:cNvPr>
          <p:cNvSpPr txBox="1"/>
          <p:nvPr/>
        </p:nvSpPr>
        <p:spPr>
          <a:xfrm>
            <a:off x="5135702" y="5568869"/>
            <a:ext cx="55719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+mn-ea"/>
              </a:rPr>
              <a:t>하드웨어의</a:t>
            </a:r>
            <a:r>
              <a:rPr lang="en-US" altLang="ko-KR" sz="2200" dirty="0">
                <a:latin typeface="+mn-ea"/>
              </a:rPr>
              <a:t> MAC </a:t>
            </a:r>
            <a:r>
              <a:rPr lang="ko-KR" altLang="en-US" sz="2200" dirty="0">
                <a:latin typeface="+mn-ea"/>
              </a:rPr>
              <a:t>주소를 찾아 해당 시스템에</a:t>
            </a:r>
            <a:endParaRPr lang="en-US" altLang="ko-KR" sz="2200" dirty="0">
              <a:latin typeface="+mn-ea"/>
            </a:endParaRPr>
          </a:p>
          <a:p>
            <a:r>
              <a:rPr lang="ko-KR" altLang="en-US" sz="2200" dirty="0">
                <a:latin typeface="+mn-ea"/>
              </a:rPr>
              <a:t>비트 덩어리</a:t>
            </a:r>
            <a:r>
              <a:rPr lang="en-US" altLang="ko-KR" sz="2200" dirty="0">
                <a:latin typeface="+mn-ea"/>
              </a:rPr>
              <a:t>(</a:t>
            </a:r>
            <a:r>
              <a:rPr lang="ko-KR" altLang="en-US" sz="2200" dirty="0">
                <a:latin typeface="+mn-ea"/>
              </a:rPr>
              <a:t>프레임</a:t>
            </a:r>
            <a:r>
              <a:rPr lang="en-US" altLang="ko-KR" sz="2200" dirty="0">
                <a:latin typeface="+mn-ea"/>
              </a:rPr>
              <a:t>)</a:t>
            </a:r>
            <a:r>
              <a:rPr lang="ko-KR" altLang="en-US" sz="2200" dirty="0">
                <a:latin typeface="+mn-ea"/>
              </a:rPr>
              <a:t>를 전송함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5B90E-AC30-4C28-9AEB-7725D8DA8611}"/>
              </a:ext>
            </a:extLst>
          </p:cNvPr>
          <p:cNvSpPr txBox="1"/>
          <p:nvPr/>
        </p:nvSpPr>
        <p:spPr>
          <a:xfrm>
            <a:off x="5135702" y="3563679"/>
            <a:ext cx="46714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latin typeface="+mn-ea"/>
              </a:rPr>
              <a:t>IP</a:t>
            </a:r>
          </a:p>
          <a:p>
            <a:r>
              <a:rPr lang="ko-KR" altLang="en-US" sz="2200" dirty="0">
                <a:latin typeface="+mn-ea"/>
              </a:rPr>
              <a:t>논리적 주소인 </a:t>
            </a:r>
            <a:r>
              <a:rPr lang="en-US" altLang="ko-KR" sz="2200" dirty="0">
                <a:latin typeface="+mn-ea"/>
              </a:rPr>
              <a:t>IP</a:t>
            </a:r>
            <a:r>
              <a:rPr lang="ko-KR" altLang="en-US" sz="2200" dirty="0">
                <a:latin typeface="+mn-ea"/>
              </a:rPr>
              <a:t>를 찾아 해당 노드에</a:t>
            </a:r>
            <a:endParaRPr lang="en-US" altLang="ko-KR" sz="2200" dirty="0">
              <a:latin typeface="+mn-ea"/>
            </a:endParaRPr>
          </a:p>
          <a:p>
            <a:r>
              <a:rPr lang="ko-KR" altLang="en-US" sz="2200" dirty="0">
                <a:latin typeface="+mn-ea"/>
              </a:rPr>
              <a:t>패킷을 전송함 </a:t>
            </a:r>
            <a:r>
              <a:rPr lang="en-US" altLang="ko-KR" sz="2200" dirty="0">
                <a:latin typeface="+mn-ea"/>
              </a:rPr>
              <a:t>(</a:t>
            </a:r>
            <a:r>
              <a:rPr lang="ko-KR" altLang="en-US" sz="2200" dirty="0">
                <a:latin typeface="+mn-ea"/>
              </a:rPr>
              <a:t>패킷</a:t>
            </a:r>
            <a:r>
              <a:rPr lang="en-US" altLang="ko-KR" sz="2200" dirty="0">
                <a:latin typeface="+mn-ea"/>
              </a:rPr>
              <a:t>: </a:t>
            </a:r>
            <a:r>
              <a:rPr lang="ko-KR" altLang="en-US" sz="2200" dirty="0">
                <a:latin typeface="+mn-ea"/>
              </a:rPr>
              <a:t>전송 단위</a:t>
            </a:r>
            <a:r>
              <a:rPr lang="en-US" altLang="ko-KR" sz="2200" dirty="0">
                <a:latin typeface="+mn-ea"/>
              </a:rPr>
              <a:t>)</a:t>
            </a:r>
            <a:endParaRPr lang="ko-KR" altLang="en-US" sz="22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3EE8C-E1D1-444E-9F1E-11AEBA26E980}"/>
              </a:ext>
            </a:extLst>
          </p:cNvPr>
          <p:cNvSpPr txBox="1"/>
          <p:nvPr/>
        </p:nvSpPr>
        <p:spPr>
          <a:xfrm>
            <a:off x="5080333" y="1619765"/>
            <a:ext cx="63546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latin typeface="+mn-ea"/>
              </a:rPr>
              <a:t>TCP</a:t>
            </a:r>
          </a:p>
          <a:p>
            <a:r>
              <a:rPr lang="ko-KR" altLang="en-US" sz="2200" dirty="0">
                <a:latin typeface="+mn-ea"/>
              </a:rPr>
              <a:t>연결된 </a:t>
            </a:r>
            <a:r>
              <a:rPr lang="en-US" altLang="ko-KR" sz="2200" dirty="0">
                <a:latin typeface="+mn-ea"/>
              </a:rPr>
              <a:t>2</a:t>
            </a:r>
            <a:r>
              <a:rPr lang="ko-KR" altLang="en-US" sz="2200" dirty="0">
                <a:latin typeface="+mn-ea"/>
              </a:rPr>
              <a:t>개의 시스템 사이의 데이터 흐름을 관리함</a:t>
            </a:r>
            <a:endParaRPr lang="en-US" altLang="ko-KR" sz="2200" dirty="0">
              <a:latin typeface="+mn-ea"/>
            </a:endParaRPr>
          </a:p>
          <a:p>
            <a:r>
              <a:rPr lang="ko-KR" altLang="en-US" sz="2200" dirty="0">
                <a:latin typeface="+mn-ea"/>
              </a:rPr>
              <a:t>대용량의 데이터를 잘게 나눠 안전하게 전송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FFB992-6CFA-4E54-B479-485749727DFD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 flipV="1">
            <a:off x="4114800" y="4148455"/>
            <a:ext cx="1020902" cy="14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DDFB16C-4166-4BF6-ADA3-158FDDB24B10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4114800" y="5227517"/>
            <a:ext cx="1020902" cy="72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CEA1F94-8BC5-47CB-B7F7-60C9A9AE3DBD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4076700" y="2204541"/>
            <a:ext cx="1003633" cy="142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EC4164-D698-44C1-A0DD-0CBAB2AA51C4}"/>
              </a:ext>
            </a:extLst>
          </p:cNvPr>
          <p:cNvSpPr/>
          <p:nvPr/>
        </p:nvSpPr>
        <p:spPr>
          <a:xfrm>
            <a:off x="165100" y="3429000"/>
            <a:ext cx="3911600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6E1346-0175-4041-8489-E4C8DEFE7B27}"/>
              </a:ext>
            </a:extLst>
          </p:cNvPr>
          <p:cNvSpPr/>
          <p:nvPr/>
        </p:nvSpPr>
        <p:spPr>
          <a:xfrm>
            <a:off x="3670300" y="4064000"/>
            <a:ext cx="444500" cy="454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2EC985-DA43-404D-926B-02E19139210C}"/>
              </a:ext>
            </a:extLst>
          </p:cNvPr>
          <p:cNvSpPr/>
          <p:nvPr/>
        </p:nvSpPr>
        <p:spPr>
          <a:xfrm>
            <a:off x="3670300" y="5000464"/>
            <a:ext cx="444500" cy="454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0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IP</a:t>
            </a:r>
            <a:r>
              <a:rPr lang="ko-KR" altLang="en-US" sz="3600" dirty="0"/>
              <a:t>의 문제점과 해결법</a:t>
            </a:r>
            <a:endParaRPr lang="ko-KR" altLang="en-US" sz="3600" dirty="0">
              <a:latin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F2006B0E-41AD-4638-8344-4EBF528342E7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A3D6DA4-ACDB-421C-8713-4F675E1C6BDD}"/>
              </a:ext>
            </a:extLst>
          </p:cNvPr>
          <p:cNvCxnSpPr/>
          <p:nvPr/>
        </p:nvCxnSpPr>
        <p:spPr>
          <a:xfrm>
            <a:off x="7772400" y="4089400"/>
            <a:ext cx="2540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ADEB7CE-1A82-474E-900C-291B1F44E5F5}"/>
              </a:ext>
            </a:extLst>
          </p:cNvPr>
          <p:cNvCxnSpPr/>
          <p:nvPr/>
        </p:nvCxnSpPr>
        <p:spPr>
          <a:xfrm>
            <a:off x="4140200" y="4089400"/>
            <a:ext cx="2540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85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3-way</a:t>
            </a:r>
            <a:r>
              <a:rPr lang="ko-KR" altLang="en-US" sz="3600" dirty="0"/>
              <a:t> </a:t>
            </a:r>
            <a:r>
              <a:rPr lang="en-US" altLang="ko-KR" sz="3600" dirty="0"/>
              <a:t>handshake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2A266-31EE-40E6-900D-26D70391F9F1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>
                <a:latin typeface="+mn-ea"/>
              </a:rPr>
              <a:t>데이터 전송 전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ko-KR" altLang="en-US" dirty="0">
                <a:latin typeface="+mn-ea"/>
              </a:rPr>
              <a:t>양쪽 모두 준비가 되었는지</a:t>
            </a:r>
            <a:endParaRPr lang="en-US" altLang="ko-KR" dirty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ko-KR" altLang="en-US" dirty="0">
                <a:latin typeface="+mn-ea"/>
              </a:rPr>
              <a:t>확인하는 절차</a:t>
            </a:r>
            <a:endParaRPr lang="en-US" altLang="ko-KR" dirty="0">
              <a:latin typeface="+mn-ea"/>
            </a:endParaRPr>
          </a:p>
          <a:p>
            <a:pPr>
              <a:spcAft>
                <a:spcPts val="600"/>
              </a:spcAft>
            </a:pPr>
            <a:endParaRPr lang="en-US" altLang="ko-KR" dirty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en-US" altLang="ko-KR" dirty="0"/>
              <a:t>SYN, ACK: flag</a:t>
            </a:r>
          </a:p>
          <a:p>
            <a:pPr>
              <a:spcAft>
                <a:spcPts val="600"/>
              </a:spcAft>
            </a:pPr>
            <a:endParaRPr lang="en-US" altLang="ko-KR" dirty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en-US" altLang="ko-KR" dirty="0"/>
              <a:t>X,Y:</a:t>
            </a:r>
          </a:p>
          <a:p>
            <a:pPr>
              <a:spcAft>
                <a:spcPts val="600"/>
              </a:spcAft>
            </a:pPr>
            <a:r>
              <a:rPr lang="ko-KR" altLang="en-US" dirty="0">
                <a:latin typeface="+mn-ea"/>
              </a:rPr>
              <a:t>무작위로 생성된</a:t>
            </a:r>
            <a:endParaRPr lang="en-US" altLang="ko-KR" dirty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en-US" altLang="ko-KR" dirty="0"/>
              <a:t>Sequence number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7CE0EDC-A9D1-4D72-8938-B028EF0C34BE}"/>
              </a:ext>
            </a:extLst>
          </p:cNvPr>
          <p:cNvSpPr/>
          <p:nvPr/>
        </p:nvSpPr>
        <p:spPr>
          <a:xfrm>
            <a:off x="429768" y="1879084"/>
            <a:ext cx="1850126" cy="4206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/>
              <a:t>Client</a:t>
            </a:r>
            <a:endParaRPr lang="ko-KR" altLang="en-US" sz="200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10ACA8-0C0F-4F05-ABE4-A04570231ECC}"/>
              </a:ext>
            </a:extLst>
          </p:cNvPr>
          <p:cNvCxnSpPr>
            <a:cxnSpLocks/>
          </p:cNvCxnSpPr>
          <p:nvPr/>
        </p:nvCxnSpPr>
        <p:spPr>
          <a:xfrm>
            <a:off x="1354831" y="2309559"/>
            <a:ext cx="18728" cy="42449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24F26EC-D675-4550-B222-1F0C19CA52EF}"/>
              </a:ext>
            </a:extLst>
          </p:cNvPr>
          <p:cNvSpPr/>
          <p:nvPr/>
        </p:nvSpPr>
        <p:spPr>
          <a:xfrm>
            <a:off x="5282195" y="1879084"/>
            <a:ext cx="1850126" cy="4206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/>
              <a:t>Server</a:t>
            </a:r>
            <a:endParaRPr lang="ko-KR" altLang="en-US" sz="20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BE5AC32-86DD-4E75-842E-E5847A0FE4E0}"/>
              </a:ext>
            </a:extLst>
          </p:cNvPr>
          <p:cNvCxnSpPr>
            <a:cxnSpLocks/>
          </p:cNvCxnSpPr>
          <p:nvPr/>
        </p:nvCxnSpPr>
        <p:spPr>
          <a:xfrm>
            <a:off x="6207259" y="2309559"/>
            <a:ext cx="18728" cy="42449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EE86B26-A50D-44D5-A75E-A7FE55778D88}"/>
              </a:ext>
            </a:extLst>
          </p:cNvPr>
          <p:cNvCxnSpPr>
            <a:cxnSpLocks/>
          </p:cNvCxnSpPr>
          <p:nvPr/>
        </p:nvCxnSpPr>
        <p:spPr>
          <a:xfrm>
            <a:off x="1515471" y="2808516"/>
            <a:ext cx="4538783" cy="57722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950AB5-F4C7-4A02-89D3-7A9A8B4BFE8F}"/>
              </a:ext>
            </a:extLst>
          </p:cNvPr>
          <p:cNvSpPr txBox="1"/>
          <p:nvPr/>
        </p:nvSpPr>
        <p:spPr>
          <a:xfrm>
            <a:off x="3291717" y="2658354"/>
            <a:ext cx="869680" cy="30032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300"/>
              <a:t>SYN(X)</a:t>
            </a:r>
            <a:endParaRPr lang="ko-KR" altLang="en-US" sz="13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CE31DC-8809-48DB-97A5-40B9B9F0E339}"/>
              </a:ext>
            </a:extLst>
          </p:cNvPr>
          <p:cNvCxnSpPr>
            <a:cxnSpLocks/>
          </p:cNvCxnSpPr>
          <p:nvPr/>
        </p:nvCxnSpPr>
        <p:spPr>
          <a:xfrm flipH="1">
            <a:off x="1515471" y="3894484"/>
            <a:ext cx="4538783" cy="57722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266B61-A245-4DFF-B1D2-914E8E6F1817}"/>
              </a:ext>
            </a:extLst>
          </p:cNvPr>
          <p:cNvCxnSpPr>
            <a:cxnSpLocks/>
          </p:cNvCxnSpPr>
          <p:nvPr/>
        </p:nvCxnSpPr>
        <p:spPr>
          <a:xfrm>
            <a:off x="1515471" y="4892401"/>
            <a:ext cx="4538783" cy="57722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F971B0-1B53-4DD6-B7FE-020265F91BE3}"/>
              </a:ext>
            </a:extLst>
          </p:cNvPr>
          <p:cNvSpPr txBox="1"/>
          <p:nvPr/>
        </p:nvSpPr>
        <p:spPr>
          <a:xfrm>
            <a:off x="2533773" y="3757818"/>
            <a:ext cx="2385568" cy="30032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300"/>
              <a:t>SYN(Y) + ACK(X + 1)</a:t>
            </a:r>
            <a:endParaRPr lang="ko-KR" altLang="en-US" sz="13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7C34CC-9A9E-4AC7-80B2-76941387A5F9}"/>
              </a:ext>
            </a:extLst>
          </p:cNvPr>
          <p:cNvSpPr txBox="1"/>
          <p:nvPr/>
        </p:nvSpPr>
        <p:spPr>
          <a:xfrm>
            <a:off x="3058504" y="4742239"/>
            <a:ext cx="1336107" cy="30032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1300" dirty="0"/>
              <a:t>ACK(Y + 1)</a:t>
            </a:r>
            <a:endParaRPr lang="ko-KR" altLang="en-US" sz="13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A18E81C-E941-41D4-9E98-4E702A562A2F}"/>
              </a:ext>
            </a:extLst>
          </p:cNvPr>
          <p:cNvCxnSpPr>
            <a:cxnSpLocks/>
          </p:cNvCxnSpPr>
          <p:nvPr/>
        </p:nvCxnSpPr>
        <p:spPr>
          <a:xfrm flipH="1">
            <a:off x="1515471" y="5890318"/>
            <a:ext cx="4538783" cy="57722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157B607-0870-4991-B46F-B1C73F0533C1}"/>
              </a:ext>
            </a:extLst>
          </p:cNvPr>
          <p:cNvSpPr txBox="1"/>
          <p:nvPr/>
        </p:nvSpPr>
        <p:spPr>
          <a:xfrm>
            <a:off x="3058504" y="5830014"/>
            <a:ext cx="1336107" cy="30032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1300" dirty="0"/>
              <a:t>(data)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49267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5B028-5D6A-4ABB-9A0E-D0161DA3D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5657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2020 </a:t>
            </a:r>
            <a:r>
              <a:rPr lang="en-US" altLang="ko-KR" b="1" dirty="0">
                <a:latin typeface="Arial" panose="020B0604020202020204" pitchFamily="34" charset="0"/>
                <a:ea typeface="08서울남산체 EB" panose="02020603020101020101" pitchFamily="18" charset="-127"/>
                <a:cs typeface="Arial" panose="020B0604020202020204" pitchFamily="34" charset="0"/>
              </a:rPr>
              <a:t>ICEWALL</a:t>
            </a:r>
            <a:b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학기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회합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2A81D3-F818-4B90-955E-23E65CDF2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9316" y="5735637"/>
            <a:ext cx="4832684" cy="661737"/>
          </a:xfrm>
        </p:spPr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김현수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회장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863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4-way</a:t>
            </a:r>
            <a:r>
              <a:rPr lang="ko-KR" altLang="en-US" sz="3600" dirty="0"/>
              <a:t> </a:t>
            </a:r>
            <a:r>
              <a:rPr lang="en-US" altLang="ko-KR" sz="3600" dirty="0"/>
              <a:t>handshake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2A266-31EE-40E6-900D-26D70391F9F1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데이터가 제대로 전송되었는지</a:t>
            </a:r>
            <a:endParaRPr lang="en-US" altLang="ko-KR" dirty="0"/>
          </a:p>
          <a:p>
            <a:pPr>
              <a:spcAft>
                <a:spcPts val="600"/>
              </a:spcAft>
            </a:pPr>
            <a:r>
              <a:rPr lang="ko-KR" altLang="en-US" dirty="0"/>
              <a:t>확인후</a:t>
            </a:r>
            <a:r>
              <a:rPr lang="en-US" altLang="ko-KR" dirty="0"/>
              <a:t>, </a:t>
            </a:r>
            <a:r>
              <a:rPr lang="ko-KR" altLang="en-US" dirty="0"/>
              <a:t>통신을 종료하는 절차</a:t>
            </a:r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7CE0EDC-A9D1-4D72-8938-B028EF0C34BE}"/>
              </a:ext>
            </a:extLst>
          </p:cNvPr>
          <p:cNvSpPr/>
          <p:nvPr/>
        </p:nvSpPr>
        <p:spPr>
          <a:xfrm>
            <a:off x="429768" y="1879084"/>
            <a:ext cx="1850126" cy="4206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/>
              <a:t>Client</a:t>
            </a:r>
            <a:endParaRPr lang="ko-KR" altLang="en-US" sz="200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10ACA8-0C0F-4F05-ABE4-A04570231ECC}"/>
              </a:ext>
            </a:extLst>
          </p:cNvPr>
          <p:cNvCxnSpPr>
            <a:cxnSpLocks/>
          </p:cNvCxnSpPr>
          <p:nvPr/>
        </p:nvCxnSpPr>
        <p:spPr>
          <a:xfrm>
            <a:off x="1354831" y="2309559"/>
            <a:ext cx="18728" cy="42449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24F26EC-D675-4550-B222-1F0C19CA52EF}"/>
              </a:ext>
            </a:extLst>
          </p:cNvPr>
          <p:cNvSpPr/>
          <p:nvPr/>
        </p:nvSpPr>
        <p:spPr>
          <a:xfrm>
            <a:off x="5282195" y="1879084"/>
            <a:ext cx="1850126" cy="4206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/>
              <a:t>Server</a:t>
            </a:r>
            <a:endParaRPr lang="ko-KR" altLang="en-US" sz="20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BE5AC32-86DD-4E75-842E-E5847A0FE4E0}"/>
              </a:ext>
            </a:extLst>
          </p:cNvPr>
          <p:cNvCxnSpPr>
            <a:cxnSpLocks/>
          </p:cNvCxnSpPr>
          <p:nvPr/>
        </p:nvCxnSpPr>
        <p:spPr>
          <a:xfrm>
            <a:off x="6207259" y="2309559"/>
            <a:ext cx="18728" cy="42449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EE86B26-A50D-44D5-A75E-A7FE55778D88}"/>
              </a:ext>
            </a:extLst>
          </p:cNvPr>
          <p:cNvCxnSpPr>
            <a:cxnSpLocks/>
          </p:cNvCxnSpPr>
          <p:nvPr/>
        </p:nvCxnSpPr>
        <p:spPr>
          <a:xfrm>
            <a:off x="1515471" y="2808516"/>
            <a:ext cx="4538783" cy="57722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950AB5-F4C7-4A02-89D3-7A9A8B4BFE8F}"/>
              </a:ext>
            </a:extLst>
          </p:cNvPr>
          <p:cNvSpPr txBox="1"/>
          <p:nvPr/>
        </p:nvSpPr>
        <p:spPr>
          <a:xfrm>
            <a:off x="3291717" y="2658354"/>
            <a:ext cx="869680" cy="30032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1300" dirty="0"/>
              <a:t>FIN</a:t>
            </a:r>
            <a:endParaRPr lang="ko-KR" altLang="en-US" sz="13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CE31DC-8809-48DB-97A5-40B9B9F0E339}"/>
              </a:ext>
            </a:extLst>
          </p:cNvPr>
          <p:cNvCxnSpPr>
            <a:cxnSpLocks/>
          </p:cNvCxnSpPr>
          <p:nvPr/>
        </p:nvCxnSpPr>
        <p:spPr>
          <a:xfrm flipH="1">
            <a:off x="1515471" y="3894484"/>
            <a:ext cx="4538783" cy="57722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266B61-A245-4DFF-B1D2-914E8E6F1817}"/>
              </a:ext>
            </a:extLst>
          </p:cNvPr>
          <p:cNvCxnSpPr>
            <a:cxnSpLocks/>
          </p:cNvCxnSpPr>
          <p:nvPr/>
        </p:nvCxnSpPr>
        <p:spPr>
          <a:xfrm flipH="1">
            <a:off x="1515471" y="4892401"/>
            <a:ext cx="4538783" cy="57722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F971B0-1B53-4DD6-B7FE-020265F91BE3}"/>
              </a:ext>
            </a:extLst>
          </p:cNvPr>
          <p:cNvSpPr txBox="1"/>
          <p:nvPr/>
        </p:nvSpPr>
        <p:spPr>
          <a:xfrm>
            <a:off x="2533773" y="3757818"/>
            <a:ext cx="2385568" cy="30032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1300" dirty="0"/>
              <a:t>ACK</a:t>
            </a:r>
            <a:endParaRPr lang="ko-KR" altLang="en-US" sz="13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7C34CC-9A9E-4AC7-80B2-76941387A5F9}"/>
              </a:ext>
            </a:extLst>
          </p:cNvPr>
          <p:cNvSpPr txBox="1"/>
          <p:nvPr/>
        </p:nvSpPr>
        <p:spPr>
          <a:xfrm>
            <a:off x="3058504" y="4742239"/>
            <a:ext cx="1336107" cy="30032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1300" dirty="0"/>
              <a:t>FIN</a:t>
            </a:r>
            <a:endParaRPr lang="ko-KR" altLang="en-US" sz="13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A18E81C-E941-41D4-9E98-4E702A562A2F}"/>
              </a:ext>
            </a:extLst>
          </p:cNvPr>
          <p:cNvCxnSpPr>
            <a:cxnSpLocks/>
          </p:cNvCxnSpPr>
          <p:nvPr/>
        </p:nvCxnSpPr>
        <p:spPr>
          <a:xfrm>
            <a:off x="1515471" y="5890318"/>
            <a:ext cx="4538783" cy="57722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157B607-0870-4991-B46F-B1C73F0533C1}"/>
              </a:ext>
            </a:extLst>
          </p:cNvPr>
          <p:cNvSpPr txBox="1"/>
          <p:nvPr/>
        </p:nvSpPr>
        <p:spPr>
          <a:xfrm>
            <a:off x="3058504" y="5830014"/>
            <a:ext cx="1336107" cy="30032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1300" dirty="0"/>
              <a:t>ACK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910225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Wireshark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8EC81-C132-45B0-B11B-0EF56B993496}"/>
              </a:ext>
            </a:extLst>
          </p:cNvPr>
          <p:cNvSpPr txBox="1"/>
          <p:nvPr/>
        </p:nvSpPr>
        <p:spPr>
          <a:xfrm>
            <a:off x="429768" y="1517904"/>
            <a:ext cx="109648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latin typeface="+mn-ea"/>
              </a:rPr>
              <a:t>네트워크 패킷을 캡처하고 분석하는 데 사용되는 도구 </a:t>
            </a:r>
            <a:r>
              <a:rPr lang="en-US" altLang="ko-KR" sz="2600" dirty="0">
                <a:latin typeface="+mn-ea"/>
              </a:rPr>
              <a:t>(</a:t>
            </a:r>
            <a:r>
              <a:rPr lang="en-US" altLang="ko-KR" sz="2600" dirty="0"/>
              <a:t>packet sniffer)</a:t>
            </a:r>
            <a:r>
              <a:rPr lang="en-US" altLang="ko-KR" sz="2600" dirty="0">
                <a:latin typeface="+mn-ea"/>
              </a:rPr>
              <a:t> </a:t>
            </a:r>
          </a:p>
        </p:txBody>
      </p:sp>
      <p:pic>
        <p:nvPicPr>
          <p:cNvPr id="6" name="그림 5" descr="우산이(가) 표시된 사진&#10;&#10;자동 생성된 설명">
            <a:extLst>
              <a:ext uri="{FF2B5EF4-FFF2-40B4-BE49-F238E27FC236}">
                <a16:creationId xmlns:a16="http://schemas.microsoft.com/office/drawing/2014/main" id="{C5209650-11FB-455C-8657-A82350CD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674" y="2624328"/>
            <a:ext cx="3443826" cy="34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42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Wireshark </a:t>
            </a:r>
            <a:r>
              <a:rPr lang="ko-KR" altLang="en-US" sz="3600" dirty="0"/>
              <a:t>원리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8EC81-C132-45B0-B11B-0EF56B993496}"/>
              </a:ext>
            </a:extLst>
          </p:cNvPr>
          <p:cNvSpPr txBox="1"/>
          <p:nvPr/>
        </p:nvSpPr>
        <p:spPr>
          <a:xfrm>
            <a:off x="429768" y="1517904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일반적인 상황 </a:t>
            </a:r>
            <a:endParaRPr lang="en-US" altLang="ko-KR" dirty="0">
              <a:latin typeface="+mn-ea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77320041-6425-41E0-BFF3-E1A028C54DC1}"/>
              </a:ext>
            </a:extLst>
          </p:cNvPr>
          <p:cNvSpPr/>
          <p:nvPr/>
        </p:nvSpPr>
        <p:spPr>
          <a:xfrm>
            <a:off x="5355572" y="3122653"/>
            <a:ext cx="1960606" cy="1106424"/>
          </a:xfrm>
          <a:prstGeom prst="snip1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Network</a:t>
            </a:r>
          </a:p>
          <a:p>
            <a:r>
              <a:rPr lang="en-US" altLang="ko-KR" dirty="0"/>
              <a:t>   Interface</a:t>
            </a:r>
          </a:p>
          <a:p>
            <a:r>
              <a:rPr lang="en-US" altLang="ko-KR" dirty="0"/>
              <a:t>   Card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201A29-F34E-4B6B-AEB5-EDB3CEBDE925}"/>
              </a:ext>
            </a:extLst>
          </p:cNvPr>
          <p:cNvCxnSpPr>
            <a:cxnSpLocks/>
          </p:cNvCxnSpPr>
          <p:nvPr/>
        </p:nvCxnSpPr>
        <p:spPr>
          <a:xfrm flipH="1">
            <a:off x="3246073" y="3516765"/>
            <a:ext cx="17856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5F39A9-C016-4DDF-AEBC-F55A58906001}"/>
              </a:ext>
            </a:extLst>
          </p:cNvPr>
          <p:cNvCxnSpPr>
            <a:cxnSpLocks/>
          </p:cNvCxnSpPr>
          <p:nvPr/>
        </p:nvCxnSpPr>
        <p:spPr>
          <a:xfrm flipH="1">
            <a:off x="3427161" y="4592766"/>
            <a:ext cx="1675051" cy="392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11344AC-8D8A-46A7-8281-E7775DC85067}"/>
              </a:ext>
            </a:extLst>
          </p:cNvPr>
          <p:cNvCxnSpPr>
            <a:cxnSpLocks/>
          </p:cNvCxnSpPr>
          <p:nvPr/>
        </p:nvCxnSpPr>
        <p:spPr>
          <a:xfrm flipH="1">
            <a:off x="3427161" y="4499709"/>
            <a:ext cx="1675051" cy="392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B9B13B-3D30-49EA-B698-5EF4602DAD49}"/>
              </a:ext>
            </a:extLst>
          </p:cNvPr>
          <p:cNvSpPr/>
          <p:nvPr/>
        </p:nvSpPr>
        <p:spPr>
          <a:xfrm>
            <a:off x="9331283" y="2397608"/>
            <a:ext cx="194209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전기 신호로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전송되는 패킷들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A56CF53-3A6D-454D-961A-B378169C949C}"/>
              </a:ext>
            </a:extLst>
          </p:cNvPr>
          <p:cNvCxnSpPr>
            <a:cxnSpLocks/>
          </p:cNvCxnSpPr>
          <p:nvPr/>
        </p:nvCxnSpPr>
        <p:spPr>
          <a:xfrm flipH="1">
            <a:off x="3246073" y="3613869"/>
            <a:ext cx="17856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A5C405-A59E-4CFC-B09E-9DE46255988A}"/>
              </a:ext>
            </a:extLst>
          </p:cNvPr>
          <p:cNvSpPr/>
          <p:nvPr/>
        </p:nvSpPr>
        <p:spPr>
          <a:xfrm>
            <a:off x="688987" y="3122653"/>
            <a:ext cx="239524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목적지의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MAC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주소가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NIC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MAC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주소와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같은 패킷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587737-60B4-4B6F-B41A-CE81FFE6F939}"/>
              </a:ext>
            </a:extLst>
          </p:cNvPr>
          <p:cNvSpPr/>
          <p:nvPr/>
        </p:nvSpPr>
        <p:spPr>
          <a:xfrm>
            <a:off x="2048450" y="5118768"/>
            <a:ext cx="239524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목적지의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MAC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주소가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NIC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MAC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주소와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다른 패킷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6267EE5-351F-4E13-A12C-C03854657F87}"/>
              </a:ext>
            </a:extLst>
          </p:cNvPr>
          <p:cNvCxnSpPr>
            <a:cxnSpLocks/>
          </p:cNvCxnSpPr>
          <p:nvPr/>
        </p:nvCxnSpPr>
        <p:spPr>
          <a:xfrm flipH="1">
            <a:off x="7494391" y="3019671"/>
            <a:ext cx="1675051" cy="392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D7C2B13-DD7F-4A74-8E62-12E6730F5DF5}"/>
              </a:ext>
            </a:extLst>
          </p:cNvPr>
          <p:cNvCxnSpPr>
            <a:cxnSpLocks/>
          </p:cNvCxnSpPr>
          <p:nvPr/>
        </p:nvCxnSpPr>
        <p:spPr>
          <a:xfrm flipH="1">
            <a:off x="7494391" y="2926614"/>
            <a:ext cx="1675051" cy="392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E5E353-E5EC-4CD1-84A1-0A63847BEB8B}"/>
              </a:ext>
            </a:extLst>
          </p:cNvPr>
          <p:cNvSpPr txBox="1"/>
          <p:nvPr/>
        </p:nvSpPr>
        <p:spPr>
          <a:xfrm>
            <a:off x="3354057" y="286458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상위계층으로</a:t>
            </a:r>
            <a:endParaRPr lang="en-US" altLang="ko-KR" dirty="0"/>
          </a:p>
          <a:p>
            <a:r>
              <a:rPr lang="ko-KR" altLang="en-US" dirty="0"/>
              <a:t>전달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1F6915-7CD6-4E7E-97CF-1D9011DD035D}"/>
              </a:ext>
            </a:extLst>
          </p:cNvPr>
          <p:cNvSpPr txBox="1"/>
          <p:nvPr/>
        </p:nvSpPr>
        <p:spPr>
          <a:xfrm>
            <a:off x="3815721" y="42741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폐기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00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Wireshark </a:t>
            </a:r>
            <a:r>
              <a:rPr lang="ko-KR" altLang="en-US" sz="3600" dirty="0"/>
              <a:t>원리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8EC81-C132-45B0-B11B-0EF56B993496}"/>
              </a:ext>
            </a:extLst>
          </p:cNvPr>
          <p:cNvSpPr txBox="1"/>
          <p:nvPr/>
        </p:nvSpPr>
        <p:spPr>
          <a:xfrm>
            <a:off x="429768" y="1517904"/>
            <a:ext cx="194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Wireshark</a:t>
            </a:r>
            <a:r>
              <a:rPr lang="ko-KR" altLang="en-US" dirty="0">
                <a:latin typeface="+mn-ea"/>
              </a:rPr>
              <a:t> 실행 시</a:t>
            </a:r>
            <a:endParaRPr lang="en-US" altLang="ko-KR" dirty="0">
              <a:latin typeface="+mn-ea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77320041-6425-41E0-BFF3-E1A028C54DC1}"/>
              </a:ext>
            </a:extLst>
          </p:cNvPr>
          <p:cNvSpPr/>
          <p:nvPr/>
        </p:nvSpPr>
        <p:spPr>
          <a:xfrm>
            <a:off x="5355572" y="3122653"/>
            <a:ext cx="1960606" cy="1106424"/>
          </a:xfrm>
          <a:prstGeom prst="snip1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Network</a:t>
            </a:r>
          </a:p>
          <a:p>
            <a:r>
              <a:rPr lang="en-US" altLang="ko-KR" dirty="0"/>
              <a:t>   Interface</a:t>
            </a:r>
          </a:p>
          <a:p>
            <a:r>
              <a:rPr lang="en-US" altLang="ko-KR" dirty="0"/>
              <a:t>   Card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201A29-F34E-4B6B-AEB5-EDB3CEBDE925}"/>
              </a:ext>
            </a:extLst>
          </p:cNvPr>
          <p:cNvCxnSpPr>
            <a:cxnSpLocks/>
          </p:cNvCxnSpPr>
          <p:nvPr/>
        </p:nvCxnSpPr>
        <p:spPr>
          <a:xfrm flipH="1">
            <a:off x="3246073" y="3516765"/>
            <a:ext cx="17856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B9B13B-3D30-49EA-B698-5EF4602DAD49}"/>
              </a:ext>
            </a:extLst>
          </p:cNvPr>
          <p:cNvSpPr/>
          <p:nvPr/>
        </p:nvSpPr>
        <p:spPr>
          <a:xfrm>
            <a:off x="9331283" y="2397608"/>
            <a:ext cx="194209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전기 신호로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전송되는 패킷들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A56CF53-3A6D-454D-961A-B378169C949C}"/>
              </a:ext>
            </a:extLst>
          </p:cNvPr>
          <p:cNvCxnSpPr>
            <a:cxnSpLocks/>
          </p:cNvCxnSpPr>
          <p:nvPr/>
        </p:nvCxnSpPr>
        <p:spPr>
          <a:xfrm flipH="1">
            <a:off x="3246073" y="3613869"/>
            <a:ext cx="17856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A5C405-A59E-4CFC-B09E-9DE46255988A}"/>
              </a:ext>
            </a:extLst>
          </p:cNvPr>
          <p:cNvSpPr/>
          <p:nvPr/>
        </p:nvSpPr>
        <p:spPr>
          <a:xfrm>
            <a:off x="688987" y="2654080"/>
            <a:ext cx="239524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목적지의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MAC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주소가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NIC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MAC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주소와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같은 패킷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587737-60B4-4B6F-B41A-CE81FFE6F939}"/>
              </a:ext>
            </a:extLst>
          </p:cNvPr>
          <p:cNvSpPr/>
          <p:nvPr/>
        </p:nvSpPr>
        <p:spPr>
          <a:xfrm>
            <a:off x="688986" y="3587792"/>
            <a:ext cx="239524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목적지의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MAC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주소가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NIC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MAC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주소와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다른 패킷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6267EE5-351F-4E13-A12C-C03854657F87}"/>
              </a:ext>
            </a:extLst>
          </p:cNvPr>
          <p:cNvCxnSpPr>
            <a:cxnSpLocks/>
          </p:cNvCxnSpPr>
          <p:nvPr/>
        </p:nvCxnSpPr>
        <p:spPr>
          <a:xfrm flipH="1">
            <a:off x="7494391" y="3019671"/>
            <a:ext cx="1675051" cy="392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D7C2B13-DD7F-4A74-8E62-12E6730F5DF5}"/>
              </a:ext>
            </a:extLst>
          </p:cNvPr>
          <p:cNvCxnSpPr>
            <a:cxnSpLocks/>
          </p:cNvCxnSpPr>
          <p:nvPr/>
        </p:nvCxnSpPr>
        <p:spPr>
          <a:xfrm flipH="1">
            <a:off x="7494391" y="2926614"/>
            <a:ext cx="1675051" cy="392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E5E353-E5EC-4CD1-84A1-0A63847BEB8B}"/>
              </a:ext>
            </a:extLst>
          </p:cNvPr>
          <p:cNvSpPr txBox="1"/>
          <p:nvPr/>
        </p:nvSpPr>
        <p:spPr>
          <a:xfrm>
            <a:off x="3354057" y="276541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상위계층으로</a:t>
            </a:r>
            <a:endParaRPr lang="en-US" altLang="ko-KR" dirty="0"/>
          </a:p>
          <a:p>
            <a:r>
              <a:rPr lang="ko-KR" altLang="en-US" dirty="0"/>
              <a:t>전달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E1E81-18AB-4177-9AC4-BC5BBE3C5048}"/>
              </a:ext>
            </a:extLst>
          </p:cNvPr>
          <p:cNvSpPr txBox="1"/>
          <p:nvPr/>
        </p:nvSpPr>
        <p:spPr>
          <a:xfrm>
            <a:off x="5210704" y="274194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promiscuous mode</a:t>
            </a:r>
            <a:endParaRPr lang="ko-KR" altLang="en-US" dirty="0"/>
          </a:p>
        </p:txBody>
      </p:sp>
      <p:pic>
        <p:nvPicPr>
          <p:cNvPr id="7" name="그림 6" descr="우산이(가) 표시된 사진&#10;&#10;자동 생성된 설명">
            <a:extLst>
              <a:ext uri="{FF2B5EF4-FFF2-40B4-BE49-F238E27FC236}">
                <a16:creationId xmlns:a16="http://schemas.microsoft.com/office/drawing/2014/main" id="{AC10E9AA-D577-45F4-B781-71C83AB6D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74" y="5199824"/>
            <a:ext cx="804463" cy="804463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687EC70-41FC-4CAB-803B-F0CC4CA1F19D}"/>
              </a:ext>
            </a:extLst>
          </p:cNvPr>
          <p:cNvCxnSpPr>
            <a:cxnSpLocks/>
          </p:cNvCxnSpPr>
          <p:nvPr/>
        </p:nvCxnSpPr>
        <p:spPr>
          <a:xfrm>
            <a:off x="4159306" y="3429000"/>
            <a:ext cx="0" cy="16447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58BF4E-42D0-454D-9855-8E54A389FD03}"/>
              </a:ext>
            </a:extLst>
          </p:cNvPr>
          <p:cNvSpPr txBox="1"/>
          <p:nvPr/>
        </p:nvSpPr>
        <p:spPr>
          <a:xfrm>
            <a:off x="4313459" y="460436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packet sniffing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651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Wireshark </a:t>
            </a:r>
            <a:r>
              <a:rPr lang="ko-KR" altLang="en-US" sz="3600" dirty="0"/>
              <a:t>사용법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8FEE97-C67B-413E-B43E-1E7439F15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1517904"/>
            <a:ext cx="6222265" cy="4797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54FF78-7EEA-4BAF-B20F-5F633AAD4F4F}"/>
              </a:ext>
            </a:extLst>
          </p:cNvPr>
          <p:cNvSpPr txBox="1"/>
          <p:nvPr/>
        </p:nvSpPr>
        <p:spPr>
          <a:xfrm>
            <a:off x="7185727" y="1517904"/>
            <a:ext cx="4325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패킷을 가로챌 인터페이스를 선택합니다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강의 </a:t>
            </a:r>
            <a:r>
              <a:rPr lang="en-US" altLang="ko-KR" dirty="0">
                <a:latin typeface="+mn-ea"/>
              </a:rPr>
              <a:t>PPT</a:t>
            </a:r>
            <a:r>
              <a:rPr lang="ko-KR" altLang="en-US" dirty="0">
                <a:latin typeface="+mn-ea"/>
              </a:rPr>
              <a:t>에서는 </a:t>
            </a:r>
            <a:r>
              <a:rPr lang="en-US" altLang="ko-KR" dirty="0">
                <a:latin typeface="+mn-ea"/>
              </a:rPr>
              <a:t>Wi-Fi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선택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4032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Wireshark </a:t>
            </a:r>
            <a:r>
              <a:rPr lang="ko-KR" altLang="en-US" sz="3600" dirty="0"/>
              <a:t>사용법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1CF5E2-BA12-42ED-8541-EAB17C021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583" y="1610225"/>
            <a:ext cx="5988833" cy="45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21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TCP/IP </a:t>
            </a:r>
            <a:r>
              <a:rPr lang="ko-KR" altLang="en-US" sz="3600" dirty="0"/>
              <a:t>패킷 분석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9658CB-4E64-4BAB-B3DF-433E8FC0A118}"/>
              </a:ext>
            </a:extLst>
          </p:cNvPr>
          <p:cNvSpPr/>
          <p:nvPr/>
        </p:nvSpPr>
        <p:spPr>
          <a:xfrm>
            <a:off x="429768" y="1687383"/>
            <a:ext cx="3223959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이용할 사이트</a:t>
            </a:r>
            <a:r>
              <a:rPr lang="en-US" altLang="ko-KR" dirty="0"/>
              <a:t>:</a:t>
            </a:r>
            <a:endParaRPr lang="en-US" altLang="ko-KR" dirty="0">
              <a:hlinkClick r:id="rId3"/>
            </a:endParaRPr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http://www.bai.go.kr/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사이트에 접속한 이후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필터에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http.host==www.bai.go.kr</a:t>
            </a:r>
          </a:p>
          <a:p>
            <a:endParaRPr lang="en-US" altLang="ko-KR" dirty="0"/>
          </a:p>
          <a:p>
            <a:r>
              <a:rPr lang="ko-KR" altLang="en-US" dirty="0"/>
              <a:t>입력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1BF763-DA08-48EE-9652-4B44BDD6B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776" y="1577802"/>
            <a:ext cx="7620392" cy="45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78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TCP/IP </a:t>
            </a:r>
            <a:r>
              <a:rPr lang="ko-KR" altLang="en-US" sz="3600" dirty="0"/>
              <a:t>패킷 분석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9658CB-4E64-4BAB-B3DF-433E8FC0A118}"/>
              </a:ext>
            </a:extLst>
          </p:cNvPr>
          <p:cNvSpPr/>
          <p:nvPr/>
        </p:nvSpPr>
        <p:spPr>
          <a:xfrm>
            <a:off x="429768" y="1687383"/>
            <a:ext cx="3550972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dirty="0">
                <a:latin typeface="+mn-ea"/>
              </a:rPr>
              <a:t>특정 패킷을 </a:t>
            </a:r>
            <a:r>
              <a:rPr lang="ko-KR" altLang="en-US" sz="2200" dirty="0" err="1">
                <a:latin typeface="+mn-ea"/>
              </a:rPr>
              <a:t>우클릭한</a:t>
            </a:r>
            <a:r>
              <a:rPr lang="ko-KR" altLang="en-US" sz="2200" dirty="0">
                <a:latin typeface="+mn-ea"/>
              </a:rPr>
              <a:t> 이후</a:t>
            </a:r>
            <a:r>
              <a:rPr lang="en-US" altLang="ko-KR" sz="2200" dirty="0">
                <a:latin typeface="+mn-ea"/>
              </a:rPr>
              <a:t>,</a:t>
            </a:r>
          </a:p>
          <a:p>
            <a:endParaRPr lang="en-US" altLang="ko-KR" sz="2200" dirty="0">
              <a:latin typeface="+mn-ea"/>
            </a:endParaRPr>
          </a:p>
          <a:p>
            <a:r>
              <a:rPr lang="en-US" altLang="ko-KR" sz="2200" dirty="0">
                <a:latin typeface="+mj-lt"/>
              </a:rPr>
              <a:t>Follow-&gt;TCP Stream</a:t>
            </a:r>
          </a:p>
          <a:p>
            <a:endParaRPr lang="en-US" altLang="ko-KR" sz="2200" dirty="0">
              <a:latin typeface="+mn-ea"/>
            </a:endParaRPr>
          </a:p>
          <a:p>
            <a:r>
              <a:rPr lang="ko-KR" altLang="en-US" sz="2200" dirty="0">
                <a:latin typeface="+mn-ea"/>
              </a:rPr>
              <a:t>을 클릭해 분석 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BABE8D-C69B-48DA-B505-17E9776C2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172" y="1687383"/>
            <a:ext cx="7034892" cy="477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51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TCP/IP </a:t>
            </a:r>
            <a:r>
              <a:rPr lang="ko-KR" altLang="en-US" sz="3600" dirty="0"/>
              <a:t>패킷 분석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9658CB-4E64-4BAB-B3DF-433E8FC0A118}"/>
              </a:ext>
            </a:extLst>
          </p:cNvPr>
          <p:cNvSpPr/>
          <p:nvPr/>
        </p:nvSpPr>
        <p:spPr>
          <a:xfrm>
            <a:off x="429768" y="1687383"/>
            <a:ext cx="82060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/>
              <a:t>Client(192.168.0.7)</a:t>
            </a:r>
            <a:r>
              <a:rPr lang="ko-KR" altLang="en-US" sz="2200" dirty="0"/>
              <a:t>와 </a:t>
            </a:r>
            <a:r>
              <a:rPr lang="en-US" altLang="ko-KR" sz="2200" dirty="0"/>
              <a:t>Server(27.101.208.161)</a:t>
            </a:r>
            <a:r>
              <a:rPr lang="ko-KR" altLang="en-US" sz="2200" dirty="0"/>
              <a:t>가</a:t>
            </a:r>
            <a:endParaRPr lang="en-US" altLang="ko-KR" sz="2200" dirty="0"/>
          </a:p>
          <a:p>
            <a:r>
              <a:rPr lang="en-US" altLang="ko-KR" sz="2200" dirty="0"/>
              <a:t>3-way handshaking</a:t>
            </a:r>
            <a:r>
              <a:rPr lang="ko-KR" altLang="en-US" sz="2200" dirty="0"/>
              <a:t>을 한 다음</a:t>
            </a:r>
            <a:r>
              <a:rPr lang="en-US" altLang="ko-KR" sz="2200" dirty="0"/>
              <a:t>, data</a:t>
            </a:r>
            <a:r>
              <a:rPr lang="ko-KR" altLang="en-US" sz="2200" dirty="0"/>
              <a:t> 전송을 시작하는 모습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144E52-4D3E-4480-8425-77865F24D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208" y="3334190"/>
            <a:ext cx="8439584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72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TCP/IP </a:t>
            </a:r>
            <a:r>
              <a:rPr lang="ko-KR" altLang="en-US" sz="3600" dirty="0"/>
              <a:t>패킷 분석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9658CB-4E64-4BAB-B3DF-433E8FC0A118}"/>
              </a:ext>
            </a:extLst>
          </p:cNvPr>
          <p:cNvSpPr/>
          <p:nvPr/>
        </p:nvSpPr>
        <p:spPr>
          <a:xfrm>
            <a:off x="429768" y="1687383"/>
            <a:ext cx="97722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/>
              <a:t>Client(192.168.0.7)</a:t>
            </a:r>
            <a:r>
              <a:rPr lang="ko-KR" altLang="en-US" sz="2200" dirty="0"/>
              <a:t>와 </a:t>
            </a:r>
            <a:r>
              <a:rPr lang="en-US" altLang="ko-KR" sz="2200" dirty="0"/>
              <a:t>Server(27.101.208.161)</a:t>
            </a:r>
            <a:r>
              <a:rPr lang="ko-KR" altLang="en-US" sz="2200" dirty="0"/>
              <a:t>가</a:t>
            </a:r>
            <a:endParaRPr lang="en-US" altLang="ko-KR" sz="2200" dirty="0"/>
          </a:p>
          <a:p>
            <a:r>
              <a:rPr lang="en-US" altLang="ko-KR" sz="2200" dirty="0"/>
              <a:t>data</a:t>
            </a:r>
            <a:r>
              <a:rPr lang="ko-KR" altLang="en-US" sz="2200" dirty="0"/>
              <a:t> 전송을 끝내고</a:t>
            </a:r>
            <a:r>
              <a:rPr lang="en-US" altLang="ko-KR" sz="2200" dirty="0"/>
              <a:t>, 4-way handshaking</a:t>
            </a:r>
            <a:r>
              <a:rPr lang="ko-KR" altLang="en-US" sz="2200" dirty="0"/>
              <a:t>을 통해 통신을 종료하는 모습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319DE8-42B0-4A84-99B1-F080FA33D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469" y="3648132"/>
            <a:ext cx="7995061" cy="10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2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+mj-ea"/>
              </a:rPr>
              <a:t>목차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0950E5E4-F606-46F5-8CB0-BA33B5C90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85549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스터디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멘토링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0570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BC9808-4370-49A0-9FB4-4C7431DEF4B4}"/>
              </a:ext>
            </a:extLst>
          </p:cNvPr>
          <p:cNvSpPr txBox="1"/>
          <p:nvPr/>
        </p:nvSpPr>
        <p:spPr>
          <a:xfrm>
            <a:off x="3036510" y="2397948"/>
            <a:ext cx="611898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쉬는 시간</a:t>
            </a:r>
            <a:endParaRPr lang="en-US" altLang="ko-KR" sz="6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6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6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질문도 받습니다</a:t>
            </a:r>
            <a:r>
              <a:rPr lang="en-US" altLang="ko-KR" sz="6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455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HTTP</a:t>
            </a:r>
            <a:r>
              <a:rPr lang="ko-KR" altLang="en-US" sz="3600" dirty="0"/>
              <a:t>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6D020F-8FD8-4332-B4A3-ED80F1866122}"/>
              </a:ext>
            </a:extLst>
          </p:cNvPr>
          <p:cNvGrpSpPr/>
          <p:nvPr/>
        </p:nvGrpSpPr>
        <p:grpSpPr>
          <a:xfrm>
            <a:off x="3145421" y="4661027"/>
            <a:ext cx="5901159" cy="1283732"/>
            <a:chOff x="3058578" y="3569665"/>
            <a:chExt cx="5901159" cy="1283732"/>
          </a:xfrm>
        </p:grpSpPr>
        <p:pic>
          <p:nvPicPr>
            <p:cNvPr id="6" name="그래픽 5" descr="컴퓨터">
              <a:extLst>
                <a:ext uri="{FF2B5EF4-FFF2-40B4-BE49-F238E27FC236}">
                  <a16:creationId xmlns:a16="http://schemas.microsoft.com/office/drawing/2014/main" id="{3291F9A2-2D42-4B78-9BD2-BA597B3B1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73623" y="3754331"/>
              <a:ext cx="914400" cy="914400"/>
            </a:xfrm>
            <a:prstGeom prst="rect">
              <a:avLst/>
            </a:prstGeom>
          </p:spPr>
        </p:pic>
        <p:pic>
          <p:nvPicPr>
            <p:cNvPr id="10" name="그래픽 9" descr="서버">
              <a:extLst>
                <a:ext uri="{FF2B5EF4-FFF2-40B4-BE49-F238E27FC236}">
                  <a16:creationId xmlns:a16="http://schemas.microsoft.com/office/drawing/2014/main" id="{4816B27C-5BA1-4EF9-A1C2-7458A802A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30293" y="3829421"/>
              <a:ext cx="914400" cy="914400"/>
            </a:xfrm>
            <a:prstGeom prst="rect">
              <a:avLst/>
            </a:prstGeom>
          </p:spPr>
        </p:pic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28514D3-672E-4CB8-A566-174CB5B336A5}"/>
                </a:ext>
              </a:extLst>
            </p:cNvPr>
            <p:cNvCxnSpPr/>
            <p:nvPr/>
          </p:nvCxnSpPr>
          <p:spPr>
            <a:xfrm>
              <a:off x="4434435" y="4030271"/>
              <a:ext cx="3244906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A6F2D86-A557-491A-864A-3EF16F56A62C}"/>
                </a:ext>
              </a:extLst>
            </p:cNvPr>
            <p:cNvCxnSpPr/>
            <p:nvPr/>
          </p:nvCxnSpPr>
          <p:spPr>
            <a:xfrm>
              <a:off x="4434435" y="4368113"/>
              <a:ext cx="3244906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8B80B6-C2E0-4138-BFBC-011D82294076}"/>
                </a:ext>
              </a:extLst>
            </p:cNvPr>
            <p:cNvSpPr txBox="1"/>
            <p:nvPr/>
          </p:nvSpPr>
          <p:spPr>
            <a:xfrm>
              <a:off x="3058578" y="3569665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Client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685483-B48C-4A04-A96E-E5CB186EFB1B}"/>
                </a:ext>
              </a:extLst>
            </p:cNvPr>
            <p:cNvSpPr txBox="1"/>
            <p:nvPr/>
          </p:nvSpPr>
          <p:spPr>
            <a:xfrm>
              <a:off x="8015248" y="3569665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Server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B8A151-1B4B-45D4-84EB-CEB8CBCE693D}"/>
                </a:ext>
              </a:extLst>
            </p:cNvPr>
            <p:cNvSpPr txBox="1"/>
            <p:nvPr/>
          </p:nvSpPr>
          <p:spPr>
            <a:xfrm>
              <a:off x="4434435" y="3569665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Request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7F0862-D420-45B0-A42D-DEBEED6FC52C}"/>
                </a:ext>
              </a:extLst>
            </p:cNvPr>
            <p:cNvSpPr txBox="1"/>
            <p:nvPr/>
          </p:nvSpPr>
          <p:spPr>
            <a:xfrm>
              <a:off x="6481577" y="4484065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Response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297C47E-F5E9-4563-9115-AB0314D782CA}"/>
              </a:ext>
            </a:extLst>
          </p:cNvPr>
          <p:cNvSpPr txBox="1"/>
          <p:nvPr/>
        </p:nvSpPr>
        <p:spPr>
          <a:xfrm>
            <a:off x="951470" y="1717589"/>
            <a:ext cx="8467383" cy="2576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Hypertext Transfer Protocol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n-ea"/>
              </a:rPr>
              <a:t>기본 포트는 </a:t>
            </a:r>
            <a:r>
              <a:rPr lang="en-US" altLang="ko-KR" sz="2200" dirty="0">
                <a:latin typeface="+mn-ea"/>
              </a:rPr>
              <a:t>80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request, response</a:t>
            </a:r>
            <a:r>
              <a:rPr lang="ko-KR" altLang="en-US" sz="2200" dirty="0">
                <a:latin typeface="+mn-ea"/>
              </a:rPr>
              <a:t>를 주고받은 다음 연결을 끊음</a:t>
            </a:r>
            <a:r>
              <a:rPr lang="en-US" altLang="ko-KR" sz="2200" dirty="0">
                <a:latin typeface="+mn-ea"/>
              </a:rPr>
              <a:t> (</a:t>
            </a:r>
            <a:r>
              <a:rPr lang="ko-KR" altLang="en-US" sz="2200" dirty="0" err="1">
                <a:latin typeface="+mn-ea"/>
              </a:rPr>
              <a:t>비연결</a:t>
            </a:r>
            <a:r>
              <a:rPr lang="ko-KR" altLang="en-US" sz="2200" dirty="0">
                <a:latin typeface="+mn-ea"/>
              </a:rPr>
              <a:t> 지향</a:t>
            </a:r>
            <a:r>
              <a:rPr lang="en-US" altLang="ko-KR" sz="2200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n-ea"/>
              </a:rPr>
              <a:t>연결을 끊음과 동시에 상태 정보를 삭제 </a:t>
            </a:r>
            <a:r>
              <a:rPr lang="en-US" altLang="ko-KR" sz="2200" dirty="0">
                <a:latin typeface="+mn-ea"/>
              </a:rPr>
              <a:t>(</a:t>
            </a:r>
            <a:r>
              <a:rPr lang="ko-KR" altLang="en-US" sz="2200" dirty="0" err="1">
                <a:latin typeface="+mn-ea"/>
              </a:rPr>
              <a:t>무상태</a:t>
            </a:r>
            <a:r>
              <a:rPr lang="en-US" altLang="ko-KR" sz="2200" dirty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n-ea"/>
              </a:rPr>
              <a:t>상태 정보</a:t>
            </a:r>
            <a:r>
              <a:rPr lang="en-US" altLang="ko-KR" sz="2200" dirty="0">
                <a:latin typeface="+mn-ea"/>
              </a:rPr>
              <a:t>(</a:t>
            </a:r>
            <a:r>
              <a:rPr lang="ko-KR" altLang="en-US" sz="2200" dirty="0">
                <a:latin typeface="+mn-ea"/>
              </a:rPr>
              <a:t>세션</a:t>
            </a:r>
            <a:r>
              <a:rPr lang="en-US" altLang="ko-KR" sz="2200" dirty="0">
                <a:latin typeface="+mn-ea"/>
              </a:rPr>
              <a:t>)</a:t>
            </a:r>
            <a:r>
              <a:rPr lang="ko-KR" altLang="en-US" sz="2200" dirty="0">
                <a:latin typeface="+mn-ea"/>
              </a:rPr>
              <a:t>를 유지하기 위해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쿠키를 사용함</a:t>
            </a:r>
          </a:p>
        </p:txBody>
      </p:sp>
    </p:spTree>
    <p:extLst>
      <p:ext uri="{BB962C8B-B14F-4D97-AF65-F5344CB8AC3E}">
        <p14:creationId xmlns:p14="http://schemas.microsoft.com/office/powerpoint/2010/main" val="3933777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HTTP</a:t>
            </a:r>
            <a:r>
              <a:rPr lang="ko-KR" altLang="en-US" sz="3600" dirty="0"/>
              <a:t> </a:t>
            </a:r>
            <a:r>
              <a:rPr lang="en-US" altLang="ko-KR" sz="3600" dirty="0"/>
              <a:t>Request Header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CAE051-EF96-4A57-B5C7-51D044014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95" y="2104237"/>
            <a:ext cx="10169384" cy="30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5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HTTP</a:t>
            </a:r>
            <a:r>
              <a:rPr lang="ko-KR" altLang="en-US" sz="3600" dirty="0"/>
              <a:t> </a:t>
            </a:r>
            <a:r>
              <a:rPr lang="en-US" altLang="ko-KR" sz="3600" dirty="0"/>
              <a:t>Request Method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CAE051-EF96-4A57-B5C7-51D0440141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363" b="261"/>
          <a:stretch/>
        </p:blipFill>
        <p:spPr>
          <a:xfrm>
            <a:off x="566695" y="2510637"/>
            <a:ext cx="3929105" cy="30138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F437A0-CA7E-40E2-86C0-B9309766F9BD}"/>
              </a:ext>
            </a:extLst>
          </p:cNvPr>
          <p:cNvSpPr/>
          <p:nvPr/>
        </p:nvSpPr>
        <p:spPr>
          <a:xfrm>
            <a:off x="774700" y="3200400"/>
            <a:ext cx="4826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173B8-B751-4759-B135-AED5C98AC781}"/>
              </a:ext>
            </a:extLst>
          </p:cNvPr>
          <p:cNvSpPr txBox="1"/>
          <p:nvPr/>
        </p:nvSpPr>
        <p:spPr>
          <a:xfrm>
            <a:off x="5156200" y="2362200"/>
            <a:ext cx="49808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r>
              <a:rPr lang="ko-KR" altLang="en-US" dirty="0"/>
              <a:t>가 </a:t>
            </a:r>
            <a:r>
              <a:rPr lang="en-US" altLang="ko-KR" dirty="0"/>
              <a:t>Server</a:t>
            </a:r>
            <a:r>
              <a:rPr lang="ko-KR" altLang="en-US" dirty="0"/>
              <a:t>에게 원하는 행동을 나타냄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자주 보이는 것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b="1" dirty="0"/>
              <a:t>GET</a:t>
            </a:r>
          </a:p>
          <a:p>
            <a:r>
              <a:rPr lang="ko-KR" altLang="en-US" dirty="0"/>
              <a:t>리소스를 가져온다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POST</a:t>
            </a:r>
          </a:p>
          <a:p>
            <a:r>
              <a:rPr lang="ko-KR" altLang="en-US" dirty="0"/>
              <a:t>리소스에 개체를 제출한다</a:t>
            </a:r>
          </a:p>
        </p:txBody>
      </p:sp>
    </p:spTree>
    <p:extLst>
      <p:ext uri="{BB962C8B-B14F-4D97-AF65-F5344CB8AC3E}">
        <p14:creationId xmlns:p14="http://schemas.microsoft.com/office/powerpoint/2010/main" val="378673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GET</a:t>
            </a:r>
            <a:r>
              <a:rPr lang="ko-KR" altLang="en-US" sz="3600" dirty="0"/>
              <a:t>과 </a:t>
            </a:r>
            <a:r>
              <a:rPr lang="en-US" altLang="ko-KR" sz="3600" dirty="0"/>
              <a:t>POST</a:t>
            </a:r>
            <a:r>
              <a:rPr lang="ko-KR" altLang="en-US" sz="3600" dirty="0"/>
              <a:t>의 차이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173B8-B751-4759-B135-AED5C98AC781}"/>
              </a:ext>
            </a:extLst>
          </p:cNvPr>
          <p:cNvSpPr txBox="1"/>
          <p:nvPr/>
        </p:nvSpPr>
        <p:spPr>
          <a:xfrm>
            <a:off x="2901055" y="1517904"/>
            <a:ext cx="6389891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/>
              <a:t>GET</a:t>
            </a:r>
          </a:p>
          <a:p>
            <a:r>
              <a:rPr lang="ko-KR" altLang="en-US" dirty="0">
                <a:latin typeface="+mn-ea"/>
              </a:rPr>
              <a:t>요청을 보낼 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데이터를 파라미터에 담아 전송함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/>
          </a:p>
          <a:p>
            <a:r>
              <a:rPr lang="en-US" altLang="ko-KR" dirty="0"/>
              <a:t>GET http://test.test?name=ICEWALL&amp;age=12 HTTP/1.1</a:t>
            </a:r>
          </a:p>
          <a:p>
            <a:r>
              <a:rPr lang="en-US" altLang="ko-KR" dirty="0"/>
              <a:t>Host: </a:t>
            </a:r>
            <a:r>
              <a:rPr lang="en-US" altLang="ko-KR" dirty="0" err="1"/>
              <a:t>test.test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600" dirty="0"/>
              <a:t>POST</a:t>
            </a:r>
          </a:p>
          <a:p>
            <a:r>
              <a:rPr lang="ko-KR" altLang="en-US" dirty="0">
                <a:latin typeface="+mn-ea"/>
              </a:rPr>
              <a:t>요청을 보낼 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데이터를 </a:t>
            </a:r>
            <a:r>
              <a:rPr lang="en-US" altLang="ko-KR" dirty="0">
                <a:latin typeface="+mn-ea"/>
              </a:rPr>
              <a:t>Body</a:t>
            </a:r>
            <a:r>
              <a:rPr lang="ko-KR" altLang="en-US" dirty="0">
                <a:latin typeface="+mn-ea"/>
              </a:rPr>
              <a:t>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담아 전송함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/>
          </a:p>
          <a:p>
            <a:r>
              <a:rPr lang="en-US" altLang="ko-KR" dirty="0"/>
              <a:t>POST http://test.test/ HTTP/1.1</a:t>
            </a:r>
          </a:p>
          <a:p>
            <a:r>
              <a:rPr lang="en-US" altLang="ko-KR" dirty="0"/>
              <a:t>Host: </a:t>
            </a:r>
            <a:r>
              <a:rPr lang="en-US" altLang="ko-KR" dirty="0" err="1"/>
              <a:t>test.test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&amp;name=</a:t>
            </a:r>
            <a:r>
              <a:rPr lang="en-US" altLang="ko-KR" dirty="0" err="1"/>
              <a:t>ICEWALL&amp;age</a:t>
            </a:r>
            <a:r>
              <a:rPr lang="en-US" altLang="ko-KR" dirty="0"/>
              <a:t>=12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382777-8ABC-4178-A10C-31029406D2FD}"/>
              </a:ext>
            </a:extLst>
          </p:cNvPr>
          <p:cNvSpPr/>
          <p:nvPr/>
        </p:nvSpPr>
        <p:spPr>
          <a:xfrm>
            <a:off x="2901055" y="2730500"/>
            <a:ext cx="6389890" cy="6985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306802-CF60-4AC9-AFE1-125F643979D9}"/>
              </a:ext>
            </a:extLst>
          </p:cNvPr>
          <p:cNvSpPr/>
          <p:nvPr/>
        </p:nvSpPr>
        <p:spPr>
          <a:xfrm>
            <a:off x="2901055" y="5009527"/>
            <a:ext cx="6389890" cy="12789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60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Cookie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CAE051-EF96-4A57-B5C7-51D0440141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363" b="261"/>
          <a:stretch/>
        </p:blipFill>
        <p:spPr>
          <a:xfrm>
            <a:off x="566695" y="2510637"/>
            <a:ext cx="3929105" cy="30138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F437A0-CA7E-40E2-86C0-B9309766F9BD}"/>
              </a:ext>
            </a:extLst>
          </p:cNvPr>
          <p:cNvSpPr/>
          <p:nvPr/>
        </p:nvSpPr>
        <p:spPr>
          <a:xfrm>
            <a:off x="800100" y="5237222"/>
            <a:ext cx="774700" cy="211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173B8-B751-4759-B135-AED5C98AC781}"/>
              </a:ext>
            </a:extLst>
          </p:cNvPr>
          <p:cNvSpPr txBox="1"/>
          <p:nvPr/>
        </p:nvSpPr>
        <p:spPr>
          <a:xfrm>
            <a:off x="5156200" y="1989937"/>
            <a:ext cx="5626100" cy="378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HTTP</a:t>
            </a:r>
            <a:r>
              <a:rPr lang="ko-KR" altLang="en-US" dirty="0">
                <a:latin typeface="+mn-ea"/>
              </a:rPr>
              <a:t>는 통신이 연속적으로 이어지지 않음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이 문제를 해결하기 위해 사용되는 것이 쿠키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사용자의 컴퓨터에 값을 기록해 놓을 수 있음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상태 유지를 위해 서버는 세션이라는 것을 이용해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정보를 기록하는데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사용자에게 세션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를 쿠키 형식으로 저장함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JSESSIONID)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2867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/>
              <a:t>HTTP</a:t>
            </a:r>
            <a:r>
              <a:rPr lang="ko-KR" altLang="en-US" sz="3600"/>
              <a:t> </a:t>
            </a:r>
            <a:r>
              <a:rPr lang="en-US" altLang="ko-KR" sz="3600"/>
              <a:t>Response Header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641FBF-503E-484A-AB55-D0357146B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203" y="2341896"/>
            <a:ext cx="6551594" cy="295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07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HTTP</a:t>
            </a:r>
            <a:r>
              <a:rPr lang="ko-KR" altLang="en-US" sz="3600" dirty="0"/>
              <a:t> </a:t>
            </a:r>
            <a:r>
              <a:rPr lang="en-US" altLang="ko-KR" sz="3600" dirty="0"/>
              <a:t>Response Code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641FBF-503E-484A-AB55-D0357146B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03" y="2840619"/>
            <a:ext cx="4710897" cy="21214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76F1A4A-E7DF-44A9-9411-3446DDB78A11}"/>
              </a:ext>
            </a:extLst>
          </p:cNvPr>
          <p:cNvSpPr/>
          <p:nvPr/>
        </p:nvSpPr>
        <p:spPr>
          <a:xfrm>
            <a:off x="1930400" y="2984500"/>
            <a:ext cx="876300" cy="25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011E8-5561-4D8D-960D-D3AACAB94EE7}"/>
              </a:ext>
            </a:extLst>
          </p:cNvPr>
          <p:cNvSpPr txBox="1"/>
          <p:nvPr/>
        </p:nvSpPr>
        <p:spPr>
          <a:xfrm>
            <a:off x="5765800" y="1634337"/>
            <a:ext cx="562610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서버에서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의 처리 결과를 알려주는 코드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많이 알려진 것들</a:t>
            </a:r>
            <a:r>
              <a:rPr lang="en-US" altLang="ko-KR" dirty="0"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200 OK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    요청이 성공적으로 처리되었다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403 Forbidden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    클라이언트는 해당 리소스에 접근할 권한이 없다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404 Not Found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    요청한 리소스가 서버에 존재하지 않는다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503 Service Unavailable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    서버가 요청을 처리할 준비가 되지 않았다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4411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j-ea"/>
              </a:rPr>
              <a:t>HTTPS</a:t>
            </a:r>
            <a:endParaRPr lang="ko-KR" altLang="en-US" sz="3600" dirty="0">
              <a:latin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E1861-2628-4BDD-97EA-54F9DC57108C}"/>
              </a:ext>
            </a:extLst>
          </p:cNvPr>
          <p:cNvSpPr txBox="1"/>
          <p:nvPr/>
        </p:nvSpPr>
        <p:spPr>
          <a:xfrm>
            <a:off x="698500" y="1911604"/>
            <a:ext cx="11234420" cy="422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>
                <a:latin typeface="+mn-ea"/>
              </a:rPr>
              <a:t>HTTP</a:t>
            </a:r>
            <a:r>
              <a:rPr lang="ko-KR" altLang="en-US" sz="2600" dirty="0">
                <a:latin typeface="+mn-ea"/>
              </a:rPr>
              <a:t>에는 보안상의 문제점이 있다</a:t>
            </a:r>
            <a:endParaRPr lang="en-US" altLang="ko-KR" sz="2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latin typeface="+mn-ea"/>
              </a:rPr>
              <a:t>HTTP</a:t>
            </a:r>
            <a:r>
              <a:rPr lang="ko-KR" altLang="en-US" sz="2600" dirty="0">
                <a:latin typeface="+mn-ea"/>
              </a:rPr>
              <a:t>는 </a:t>
            </a:r>
            <a:r>
              <a:rPr lang="en-US" altLang="ko-KR" sz="2600" dirty="0">
                <a:latin typeface="+mn-ea"/>
              </a:rPr>
              <a:t>TCP/IP </a:t>
            </a:r>
            <a:r>
              <a:rPr lang="ko-KR" altLang="en-US" sz="2600" dirty="0">
                <a:latin typeface="+mn-ea"/>
              </a:rPr>
              <a:t>프로토콜 위에서 돌아가는데</a:t>
            </a:r>
            <a:r>
              <a:rPr lang="en-US" altLang="ko-KR" sz="2600" dirty="0">
                <a:latin typeface="+mn-ea"/>
              </a:rPr>
              <a:t>, TCP/IP</a:t>
            </a:r>
            <a:r>
              <a:rPr lang="ko-KR" altLang="en-US" sz="2600" dirty="0">
                <a:latin typeface="+mn-ea"/>
              </a:rPr>
              <a:t>는 도청이 쉽다</a:t>
            </a:r>
            <a:endParaRPr lang="en-US" altLang="ko-KR" sz="2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>
                <a:latin typeface="+mn-ea"/>
              </a:rPr>
              <a:t>통신의 상대를 확인하지 않기 때문에</a:t>
            </a:r>
            <a:r>
              <a:rPr lang="en-US" altLang="ko-KR" sz="2600" dirty="0">
                <a:latin typeface="+mn-ea"/>
              </a:rPr>
              <a:t> </a:t>
            </a:r>
            <a:r>
              <a:rPr lang="ko-KR" altLang="en-US" sz="2600" dirty="0">
                <a:latin typeface="+mn-ea"/>
              </a:rPr>
              <a:t>위장이 쉬워</a:t>
            </a:r>
            <a:r>
              <a:rPr lang="en-US" altLang="ko-KR" sz="2600" dirty="0">
                <a:latin typeface="+mn-ea"/>
              </a:rPr>
              <a:t>, </a:t>
            </a:r>
            <a:r>
              <a:rPr lang="ko-KR" altLang="en-US" sz="2600" dirty="0">
                <a:latin typeface="+mn-ea"/>
              </a:rPr>
              <a:t>피싱에 취약하다</a:t>
            </a:r>
            <a:endParaRPr lang="en-US" altLang="ko-KR" sz="2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600" dirty="0">
                <a:latin typeface="+mn-ea"/>
              </a:rPr>
              <a:t>통신 자체를 암호화하고</a:t>
            </a:r>
            <a:r>
              <a:rPr lang="en-US" altLang="ko-KR" sz="2600" dirty="0">
                <a:latin typeface="+mn-ea"/>
              </a:rPr>
              <a:t>, </a:t>
            </a:r>
            <a:r>
              <a:rPr lang="ko-KR" altLang="en-US" sz="2600" dirty="0">
                <a:latin typeface="+mn-ea"/>
              </a:rPr>
              <a:t>서로를 인증할 수단을 만들자</a:t>
            </a:r>
            <a:endParaRPr lang="en-US" altLang="ko-KR" sz="2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+mn-ea"/>
              </a:rPr>
              <a:t>SSL, TLS</a:t>
            </a:r>
            <a:r>
              <a:rPr lang="ko-KR" altLang="en-US" sz="2600" dirty="0">
                <a:latin typeface="+mn-ea"/>
              </a:rPr>
              <a:t>를 이용한 </a:t>
            </a:r>
            <a:r>
              <a:rPr lang="en-US" altLang="ko-KR" sz="2600" dirty="0">
                <a:latin typeface="+mn-ea"/>
              </a:rPr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4159177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+mj-ea"/>
              </a:rPr>
              <a:t>간단한 암호 설명</a:t>
            </a:r>
            <a:r>
              <a:rPr lang="en-US" altLang="ko-KR" sz="3600" dirty="0">
                <a:latin typeface="+mj-ea"/>
              </a:rPr>
              <a:t>: </a:t>
            </a:r>
            <a:r>
              <a:rPr lang="ko-KR" altLang="en-US" sz="3600" dirty="0">
                <a:latin typeface="+mj-ea"/>
              </a:rPr>
              <a:t>대칭키와 공개키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E1861-2628-4BDD-97EA-54F9DC57108C}"/>
              </a:ext>
            </a:extLst>
          </p:cNvPr>
          <p:cNvSpPr txBox="1"/>
          <p:nvPr/>
        </p:nvSpPr>
        <p:spPr>
          <a:xfrm>
            <a:off x="698500" y="1598242"/>
            <a:ext cx="11234420" cy="165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b="1" dirty="0" err="1">
                <a:latin typeface="+mn-ea"/>
              </a:rPr>
              <a:t>대칭키</a:t>
            </a:r>
            <a:r>
              <a:rPr lang="ko-KR" altLang="en-US" sz="2600" b="1" dirty="0">
                <a:latin typeface="+mn-ea"/>
              </a:rPr>
              <a:t> 암호</a:t>
            </a:r>
            <a:endParaRPr lang="en-US" altLang="ko-KR" sz="2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n-ea"/>
              </a:rPr>
              <a:t>암호화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복호화에 사용되는 키가 같은 방식</a:t>
            </a:r>
            <a:endParaRPr lang="en-US" altLang="ko-KR" sz="2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n-ea"/>
              </a:rPr>
              <a:t>속도가 빠르지만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하나뿐인 키를 교환하는 과정에서 문제가 생길 수 있음</a:t>
            </a:r>
            <a:endParaRPr lang="en-US" altLang="ko-KR" sz="2200" dirty="0">
              <a:latin typeface="+mn-ea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3204D9C-536B-44C0-BE5A-11C67FCF036F}"/>
              </a:ext>
            </a:extLst>
          </p:cNvPr>
          <p:cNvGrpSpPr/>
          <p:nvPr/>
        </p:nvGrpSpPr>
        <p:grpSpPr>
          <a:xfrm>
            <a:off x="1485900" y="3797306"/>
            <a:ext cx="9169400" cy="2515632"/>
            <a:chOff x="1485900" y="3797306"/>
            <a:chExt cx="9169400" cy="2515632"/>
          </a:xfrm>
        </p:grpSpPr>
        <p:sp>
          <p:nvSpPr>
            <p:cNvPr id="3" name="사각형: 잘린 한쪽 모서리 2">
              <a:extLst>
                <a:ext uri="{FF2B5EF4-FFF2-40B4-BE49-F238E27FC236}">
                  <a16:creationId xmlns:a16="http://schemas.microsoft.com/office/drawing/2014/main" id="{A852356D-F3A4-457F-8A02-14AD3DB3E152}"/>
                </a:ext>
              </a:extLst>
            </p:cNvPr>
            <p:cNvSpPr/>
            <p:nvPr/>
          </p:nvSpPr>
          <p:spPr>
            <a:xfrm>
              <a:off x="1485900" y="3797306"/>
              <a:ext cx="838200" cy="123190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72FE4B0-6E5B-4E04-B317-EE166C72284D}"/>
                </a:ext>
              </a:extLst>
            </p:cNvPr>
            <p:cNvSpPr/>
            <p:nvPr/>
          </p:nvSpPr>
          <p:spPr>
            <a:xfrm>
              <a:off x="3136900" y="4051306"/>
              <a:ext cx="1701800" cy="72390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+mn-ea"/>
                </a:rPr>
                <a:t>암호화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1FBA2DF-512A-4F3F-8B9C-69BFD8FE9C2A}"/>
                </a:ext>
              </a:extLst>
            </p:cNvPr>
            <p:cNvSpPr/>
            <p:nvPr/>
          </p:nvSpPr>
          <p:spPr>
            <a:xfrm>
              <a:off x="7302500" y="4051306"/>
              <a:ext cx="1701800" cy="7239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+mn-ea"/>
                </a:rPr>
                <a:t>복호화</a:t>
              </a:r>
            </a:p>
          </p:txBody>
        </p:sp>
        <p:sp>
          <p:nvSpPr>
            <p:cNvPr id="9" name="사각형: 잘린 한쪽 모서리 8">
              <a:extLst>
                <a:ext uri="{FF2B5EF4-FFF2-40B4-BE49-F238E27FC236}">
                  <a16:creationId xmlns:a16="http://schemas.microsoft.com/office/drawing/2014/main" id="{DE498330-9424-44FC-8875-82ABF6F4CB7B}"/>
                </a:ext>
              </a:extLst>
            </p:cNvPr>
            <p:cNvSpPr/>
            <p:nvPr/>
          </p:nvSpPr>
          <p:spPr>
            <a:xfrm>
              <a:off x="9817100" y="3797306"/>
              <a:ext cx="838200" cy="123190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id="{1CC32EDB-C45C-4E62-B174-934BD20C78E9}"/>
                </a:ext>
              </a:extLst>
            </p:cNvPr>
            <p:cNvSpPr/>
            <p:nvPr/>
          </p:nvSpPr>
          <p:spPr>
            <a:xfrm>
              <a:off x="5651500" y="3797306"/>
              <a:ext cx="838200" cy="123190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!@#$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EDF9056-34F6-4F68-89F4-79F8B71E7A2C}"/>
                </a:ext>
              </a:extLst>
            </p:cNvPr>
            <p:cNvCxnSpPr>
              <a:stCxn id="3" idx="0"/>
              <a:endCxn id="4" idx="1"/>
            </p:cNvCxnSpPr>
            <p:nvPr/>
          </p:nvCxnSpPr>
          <p:spPr>
            <a:xfrm>
              <a:off x="2324100" y="4413256"/>
              <a:ext cx="8128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4AA587B-87E8-44E2-A369-DEABDA40DA66}"/>
                </a:ext>
              </a:extLst>
            </p:cNvPr>
            <p:cNvCxnSpPr/>
            <p:nvPr/>
          </p:nvCxnSpPr>
          <p:spPr>
            <a:xfrm>
              <a:off x="4838700" y="4413256"/>
              <a:ext cx="8128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78122D3A-1768-4950-82FB-CCE595C2D769}"/>
                </a:ext>
              </a:extLst>
            </p:cNvPr>
            <p:cNvCxnSpPr/>
            <p:nvPr/>
          </p:nvCxnSpPr>
          <p:spPr>
            <a:xfrm>
              <a:off x="6489700" y="4413256"/>
              <a:ext cx="8128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C0126F6-DABC-4E28-AB76-176E2FCFE981}"/>
                </a:ext>
              </a:extLst>
            </p:cNvPr>
            <p:cNvCxnSpPr/>
            <p:nvPr/>
          </p:nvCxnSpPr>
          <p:spPr>
            <a:xfrm>
              <a:off x="9004300" y="4413256"/>
              <a:ext cx="8128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래픽 16" descr="키">
              <a:extLst>
                <a:ext uri="{FF2B5EF4-FFF2-40B4-BE49-F238E27FC236}">
                  <a16:creationId xmlns:a16="http://schemas.microsoft.com/office/drawing/2014/main" id="{F1F339F3-4D46-4650-A313-7F6CEFCD1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30600" y="4927617"/>
              <a:ext cx="914400" cy="914400"/>
            </a:xfrm>
            <a:prstGeom prst="rect">
              <a:avLst/>
            </a:prstGeom>
          </p:spPr>
        </p:pic>
        <p:pic>
          <p:nvPicPr>
            <p:cNvPr id="18" name="그래픽 17" descr="키">
              <a:extLst>
                <a:ext uri="{FF2B5EF4-FFF2-40B4-BE49-F238E27FC236}">
                  <a16:creationId xmlns:a16="http://schemas.microsoft.com/office/drawing/2014/main" id="{FAA9502E-12A0-4A49-A919-9B1EC4A4A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8900" y="4927617"/>
              <a:ext cx="914400" cy="914400"/>
            </a:xfrm>
            <a:prstGeom prst="rect">
              <a:avLst/>
            </a:prstGeom>
          </p:spPr>
        </p:pic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077F4F3-A8F4-4C9C-93BC-965620172D56}"/>
                </a:ext>
              </a:extLst>
            </p:cNvPr>
            <p:cNvCxnSpPr>
              <a:stCxn id="17" idx="2"/>
              <a:endCxn id="18" idx="2"/>
            </p:cNvCxnSpPr>
            <p:nvPr/>
          </p:nvCxnSpPr>
          <p:spPr>
            <a:xfrm>
              <a:off x="3987800" y="5842017"/>
              <a:ext cx="417830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F6072C-2442-41B3-82D2-946614B5BFBD}"/>
                </a:ext>
              </a:extLst>
            </p:cNvPr>
            <p:cNvSpPr txBox="1"/>
            <p:nvPr/>
          </p:nvSpPr>
          <p:spPr>
            <a:xfrm>
              <a:off x="5630968" y="5943606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키 공유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3FD860-2C49-43BE-B784-56E4EE479E7D}"/>
                </a:ext>
              </a:extLst>
            </p:cNvPr>
            <p:cNvSpPr txBox="1"/>
            <p:nvPr/>
          </p:nvSpPr>
          <p:spPr>
            <a:xfrm>
              <a:off x="2698318" y="520598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n-ea"/>
                </a:rPr>
                <a:t>대칭키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78F99C-B3CC-4358-9FAF-85A195114AA5}"/>
                </a:ext>
              </a:extLst>
            </p:cNvPr>
            <p:cNvSpPr txBox="1"/>
            <p:nvPr/>
          </p:nvSpPr>
          <p:spPr>
            <a:xfrm>
              <a:off x="6896100" y="520598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n-ea"/>
                </a:rPr>
                <a:t>대칭키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24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+mj-ea"/>
              </a:rPr>
              <a:t>스터디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양식 응답 차트. 질문 제목: 회합 참여. 응답 수: 응답 47개.">
            <a:extLst>
              <a:ext uri="{FF2B5EF4-FFF2-40B4-BE49-F238E27FC236}">
                <a16:creationId xmlns:a16="http://schemas.microsoft.com/office/drawing/2014/main" id="{0D1C4D34-1C79-4D89-8583-B9B267326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70" y="1923352"/>
            <a:ext cx="9118060" cy="383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74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+mj-ea"/>
              </a:rPr>
              <a:t>간단한 암호 설명</a:t>
            </a:r>
            <a:r>
              <a:rPr lang="en-US" altLang="ko-KR" sz="3600" dirty="0">
                <a:latin typeface="+mj-ea"/>
              </a:rPr>
              <a:t>: </a:t>
            </a:r>
            <a:r>
              <a:rPr lang="ko-KR" altLang="en-US" sz="3600" dirty="0">
                <a:latin typeface="+mj-ea"/>
              </a:rPr>
              <a:t>대칭키와 공개키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E1861-2628-4BDD-97EA-54F9DC57108C}"/>
              </a:ext>
            </a:extLst>
          </p:cNvPr>
          <p:cNvSpPr txBox="1"/>
          <p:nvPr/>
        </p:nvSpPr>
        <p:spPr>
          <a:xfrm>
            <a:off x="698500" y="1598242"/>
            <a:ext cx="11234420" cy="165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b="1" dirty="0">
                <a:latin typeface="+mn-ea"/>
              </a:rPr>
              <a:t>공개키 암호</a:t>
            </a:r>
            <a:endParaRPr lang="en-US" altLang="ko-KR" sz="2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n-ea"/>
              </a:rPr>
              <a:t>암호화에 공개키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복호화에 개인키를 사용하는 방식</a:t>
            </a:r>
            <a:endParaRPr lang="en-US" altLang="ko-KR" sz="22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n-ea"/>
              </a:rPr>
              <a:t>속도가 느리지만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개인키만 잘 보관하면 안전함</a:t>
            </a:r>
            <a:endParaRPr lang="en-US" altLang="ko-KR" sz="2200" dirty="0">
              <a:latin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92F966-C200-4A32-8274-FB2BBB1ABF17}"/>
              </a:ext>
            </a:extLst>
          </p:cNvPr>
          <p:cNvGrpSpPr/>
          <p:nvPr/>
        </p:nvGrpSpPr>
        <p:grpSpPr>
          <a:xfrm>
            <a:off x="1485900" y="3797306"/>
            <a:ext cx="9169400" cy="2515632"/>
            <a:chOff x="1485900" y="3797306"/>
            <a:chExt cx="9169400" cy="2515632"/>
          </a:xfrm>
        </p:grpSpPr>
        <p:sp>
          <p:nvSpPr>
            <p:cNvPr id="24" name="사각형: 잘린 한쪽 모서리 23">
              <a:extLst>
                <a:ext uri="{FF2B5EF4-FFF2-40B4-BE49-F238E27FC236}">
                  <a16:creationId xmlns:a16="http://schemas.microsoft.com/office/drawing/2014/main" id="{9D663358-6BBE-42BD-866F-89930380FF00}"/>
                </a:ext>
              </a:extLst>
            </p:cNvPr>
            <p:cNvSpPr/>
            <p:nvPr/>
          </p:nvSpPr>
          <p:spPr>
            <a:xfrm>
              <a:off x="1485900" y="3797306"/>
              <a:ext cx="838200" cy="123190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9FD5BAB-49CA-4279-865B-EC315CACC4AE}"/>
                </a:ext>
              </a:extLst>
            </p:cNvPr>
            <p:cNvSpPr/>
            <p:nvPr/>
          </p:nvSpPr>
          <p:spPr>
            <a:xfrm>
              <a:off x="3136900" y="4051306"/>
              <a:ext cx="1701800" cy="72390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+mn-ea"/>
                </a:rPr>
                <a:t>암호화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DFE34F55-860D-4CD3-A2F4-363185987D9F}"/>
                </a:ext>
              </a:extLst>
            </p:cNvPr>
            <p:cNvSpPr/>
            <p:nvPr/>
          </p:nvSpPr>
          <p:spPr>
            <a:xfrm>
              <a:off x="7302500" y="4051306"/>
              <a:ext cx="1701800" cy="7239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+mn-ea"/>
                </a:rPr>
                <a:t>복호화</a:t>
              </a:r>
            </a:p>
          </p:txBody>
        </p:sp>
        <p:sp>
          <p:nvSpPr>
            <p:cNvPr id="27" name="사각형: 잘린 한쪽 모서리 26">
              <a:extLst>
                <a:ext uri="{FF2B5EF4-FFF2-40B4-BE49-F238E27FC236}">
                  <a16:creationId xmlns:a16="http://schemas.microsoft.com/office/drawing/2014/main" id="{ECC7482B-0386-44FE-98D4-1141E51EC672}"/>
                </a:ext>
              </a:extLst>
            </p:cNvPr>
            <p:cNvSpPr/>
            <p:nvPr/>
          </p:nvSpPr>
          <p:spPr>
            <a:xfrm>
              <a:off x="9817100" y="3797306"/>
              <a:ext cx="838200" cy="123190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잘린 한쪽 모서리 27">
              <a:extLst>
                <a:ext uri="{FF2B5EF4-FFF2-40B4-BE49-F238E27FC236}">
                  <a16:creationId xmlns:a16="http://schemas.microsoft.com/office/drawing/2014/main" id="{08C4059F-4984-4889-8A71-FF15AEA95C56}"/>
                </a:ext>
              </a:extLst>
            </p:cNvPr>
            <p:cNvSpPr/>
            <p:nvPr/>
          </p:nvSpPr>
          <p:spPr>
            <a:xfrm>
              <a:off x="5651500" y="3797306"/>
              <a:ext cx="838200" cy="123190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!@#$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93E7109-0280-4B1D-A93E-FAD8BFEF4933}"/>
                </a:ext>
              </a:extLst>
            </p:cNvPr>
            <p:cNvCxnSpPr>
              <a:stCxn id="24" idx="0"/>
              <a:endCxn id="25" idx="1"/>
            </p:cNvCxnSpPr>
            <p:nvPr/>
          </p:nvCxnSpPr>
          <p:spPr>
            <a:xfrm>
              <a:off x="2324100" y="4413256"/>
              <a:ext cx="8128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3F458F0-FD7D-4CB2-8F46-D094019228CF}"/>
                </a:ext>
              </a:extLst>
            </p:cNvPr>
            <p:cNvCxnSpPr/>
            <p:nvPr/>
          </p:nvCxnSpPr>
          <p:spPr>
            <a:xfrm>
              <a:off x="4838700" y="4413256"/>
              <a:ext cx="8128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5D35A7E-5944-4035-B558-82C6DB9ABF00}"/>
                </a:ext>
              </a:extLst>
            </p:cNvPr>
            <p:cNvCxnSpPr/>
            <p:nvPr/>
          </p:nvCxnSpPr>
          <p:spPr>
            <a:xfrm>
              <a:off x="6489700" y="4413256"/>
              <a:ext cx="8128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2AE3F2E-8C56-4C5D-8A4E-2F9551179FFE}"/>
                </a:ext>
              </a:extLst>
            </p:cNvPr>
            <p:cNvCxnSpPr/>
            <p:nvPr/>
          </p:nvCxnSpPr>
          <p:spPr>
            <a:xfrm>
              <a:off x="9004300" y="4413256"/>
              <a:ext cx="8128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그래픽 32" descr="키">
              <a:extLst>
                <a:ext uri="{FF2B5EF4-FFF2-40B4-BE49-F238E27FC236}">
                  <a16:creationId xmlns:a16="http://schemas.microsoft.com/office/drawing/2014/main" id="{50491E98-7384-4923-9E78-BA7961253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30600" y="4927617"/>
              <a:ext cx="914400" cy="914400"/>
            </a:xfrm>
            <a:prstGeom prst="rect">
              <a:avLst/>
            </a:prstGeom>
          </p:spPr>
        </p:pic>
        <p:pic>
          <p:nvPicPr>
            <p:cNvPr id="34" name="그래픽 33" descr="키">
              <a:extLst>
                <a:ext uri="{FF2B5EF4-FFF2-40B4-BE49-F238E27FC236}">
                  <a16:creationId xmlns:a16="http://schemas.microsoft.com/office/drawing/2014/main" id="{FECDC570-9195-4C8D-AF04-60DD86A16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08900" y="4927617"/>
              <a:ext cx="914400" cy="914400"/>
            </a:xfrm>
            <a:prstGeom prst="rect">
              <a:avLst/>
            </a:prstGeom>
          </p:spPr>
        </p:pic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48A40BE-C86A-4D83-9EA2-41B5AA2D3FB4}"/>
                </a:ext>
              </a:extLst>
            </p:cNvPr>
            <p:cNvCxnSpPr>
              <a:cxnSpLocks/>
              <a:stCxn id="33" idx="3"/>
              <a:endCxn id="40" idx="1"/>
            </p:cNvCxnSpPr>
            <p:nvPr/>
          </p:nvCxnSpPr>
          <p:spPr>
            <a:xfrm>
              <a:off x="4445000" y="5384817"/>
              <a:ext cx="3281398" cy="59055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C8CBF93-D729-4E1B-A7C1-C5525EF5F193}"/>
                </a:ext>
              </a:extLst>
            </p:cNvPr>
            <p:cNvSpPr txBox="1"/>
            <p:nvPr/>
          </p:nvSpPr>
          <p:spPr>
            <a:xfrm>
              <a:off x="4630670" y="5943606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n-ea"/>
                </a:rPr>
                <a:t>공개키만 공유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4DE5FA-2D15-4E5D-90F6-91E1F217C822}"/>
                </a:ext>
              </a:extLst>
            </p:cNvPr>
            <p:cNvSpPr txBox="1"/>
            <p:nvPr/>
          </p:nvSpPr>
          <p:spPr>
            <a:xfrm>
              <a:off x="2698318" y="520598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공개키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EF7937B-E44D-4134-99B4-8F4A830068C7}"/>
                </a:ext>
              </a:extLst>
            </p:cNvPr>
            <p:cNvSpPr txBox="1"/>
            <p:nvPr/>
          </p:nvSpPr>
          <p:spPr>
            <a:xfrm>
              <a:off x="6896100" y="520598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개인키</a:t>
              </a:r>
            </a:p>
          </p:txBody>
        </p:sp>
      </p:grpSp>
      <p:pic>
        <p:nvPicPr>
          <p:cNvPr id="40" name="그래픽 39" descr="키">
            <a:extLst>
              <a:ext uri="{FF2B5EF4-FFF2-40B4-BE49-F238E27FC236}">
                <a16:creationId xmlns:a16="http://schemas.microsoft.com/office/drawing/2014/main" id="{04782A27-A120-4FFB-912D-411B51CB0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6398" y="5518167"/>
            <a:ext cx="914400" cy="9144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FD3B059-7250-476F-A00E-E0FA56BAB473}"/>
              </a:ext>
            </a:extLst>
          </p:cNvPr>
          <p:cNvSpPr/>
          <p:nvPr/>
        </p:nvSpPr>
        <p:spPr>
          <a:xfrm>
            <a:off x="9493682" y="5205985"/>
            <a:ext cx="18288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공개키 생성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알고리즘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C031B98-57A4-48D1-B99E-1AE70DB50DAD}"/>
              </a:ext>
            </a:extLst>
          </p:cNvPr>
          <p:cNvCxnSpPr>
            <a:cxnSpLocks/>
          </p:cNvCxnSpPr>
          <p:nvPr/>
        </p:nvCxnSpPr>
        <p:spPr>
          <a:xfrm>
            <a:off x="8813800" y="5384817"/>
            <a:ext cx="596900" cy="13335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7B5898F-9146-4FB4-96FB-0A8C9DF91529}"/>
              </a:ext>
            </a:extLst>
          </p:cNvPr>
          <p:cNvCxnSpPr>
            <a:cxnSpLocks/>
          </p:cNvCxnSpPr>
          <p:nvPr/>
        </p:nvCxnSpPr>
        <p:spPr>
          <a:xfrm flipH="1">
            <a:off x="8813800" y="5803917"/>
            <a:ext cx="596900" cy="13335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347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j-ea"/>
              </a:rPr>
              <a:t>HTTPS</a:t>
            </a:r>
            <a:endParaRPr lang="ko-KR" altLang="en-US" sz="3600" dirty="0">
              <a:latin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643AB3-72A0-4475-B3F7-C0CC6E12C409}"/>
              </a:ext>
            </a:extLst>
          </p:cNvPr>
          <p:cNvSpPr txBox="1"/>
          <p:nvPr/>
        </p:nvSpPr>
        <p:spPr>
          <a:xfrm>
            <a:off x="967032" y="2298462"/>
            <a:ext cx="1001107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+mj-lt"/>
              </a:rPr>
              <a:t>TCP/IP</a:t>
            </a:r>
            <a:r>
              <a:rPr lang="ko-KR" altLang="en-US" sz="2200" dirty="0">
                <a:latin typeface="+mn-ea"/>
              </a:rPr>
              <a:t>는 도청이 간단하니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암호 공유가 필요한 </a:t>
            </a:r>
            <a:r>
              <a:rPr lang="ko-KR" altLang="en-US" sz="2200" dirty="0" err="1">
                <a:latin typeface="+mn-ea"/>
              </a:rPr>
              <a:t>대칭키</a:t>
            </a:r>
            <a:r>
              <a:rPr lang="ko-KR" altLang="en-US" sz="2200" dirty="0">
                <a:latin typeface="+mn-ea"/>
              </a:rPr>
              <a:t> 암호를 사용할 수는 없다</a:t>
            </a:r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r>
              <a:rPr lang="ko-KR" altLang="en-US" sz="2200" dirty="0">
                <a:latin typeface="+mn-ea"/>
              </a:rPr>
              <a:t>하지만 그렇다고 모든 내용에 공개키 암호를 사용하는 건 너무 느리다</a:t>
            </a:r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r>
              <a:rPr lang="ko-KR" altLang="en-US" sz="2600" b="1" dirty="0">
                <a:latin typeface="+mn-ea"/>
              </a:rPr>
              <a:t>해결법</a:t>
            </a:r>
            <a:endParaRPr lang="en-US" altLang="ko-KR" sz="2600" b="1" dirty="0">
              <a:latin typeface="+mn-ea"/>
            </a:endParaRPr>
          </a:p>
          <a:p>
            <a:r>
              <a:rPr lang="ko-KR" altLang="en-US" sz="2200" dirty="0">
                <a:latin typeface="+mn-ea"/>
              </a:rPr>
              <a:t>콘텐츠 암호화에는 </a:t>
            </a:r>
            <a:r>
              <a:rPr lang="ko-KR" altLang="en-US" sz="2200" dirty="0" err="1">
                <a:latin typeface="+mn-ea"/>
              </a:rPr>
              <a:t>대칭키</a:t>
            </a:r>
            <a:r>
              <a:rPr lang="ko-KR" altLang="en-US" sz="2200" dirty="0">
                <a:latin typeface="+mn-ea"/>
              </a:rPr>
              <a:t> 암호를 사용한다</a:t>
            </a:r>
            <a:endParaRPr lang="en-US" altLang="ko-KR" sz="2200" dirty="0">
              <a:latin typeface="+mn-ea"/>
            </a:endParaRPr>
          </a:p>
          <a:p>
            <a:r>
              <a:rPr lang="ko-KR" altLang="en-US" sz="2200" dirty="0">
                <a:latin typeface="+mn-ea"/>
              </a:rPr>
              <a:t>최초 접속 시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공개키 암호를 이용해 </a:t>
            </a:r>
            <a:r>
              <a:rPr lang="ko-KR" altLang="en-US" sz="2200" dirty="0" err="1">
                <a:latin typeface="+mn-ea"/>
              </a:rPr>
              <a:t>대칭키</a:t>
            </a:r>
            <a:r>
              <a:rPr lang="ko-KR" altLang="en-US" sz="2200" dirty="0">
                <a:latin typeface="+mn-ea"/>
              </a:rPr>
              <a:t> 암호를 공유한다</a:t>
            </a:r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r>
              <a:rPr lang="en-US" altLang="ko-KR" sz="2200" dirty="0"/>
              <a:t>HTTP</a:t>
            </a:r>
            <a:r>
              <a:rPr lang="en-US" altLang="ko-KR" sz="2200" dirty="0">
                <a:latin typeface="+mn-ea"/>
              </a:rPr>
              <a:t>S</a:t>
            </a:r>
            <a:r>
              <a:rPr lang="ko-KR" altLang="en-US" sz="2200" dirty="0">
                <a:latin typeface="+mn-ea"/>
              </a:rPr>
              <a:t>에서는 </a:t>
            </a:r>
            <a:r>
              <a:rPr lang="en-US" altLang="ko-KR" sz="2200" dirty="0"/>
              <a:t>TLS/SSL handshake</a:t>
            </a:r>
            <a:r>
              <a:rPr lang="ko-KR" altLang="en-US" sz="2200" dirty="0">
                <a:latin typeface="+mn-ea"/>
              </a:rPr>
              <a:t>를 통해 위 과정을 진행한다</a:t>
            </a:r>
          </a:p>
        </p:txBody>
      </p:sp>
    </p:spTree>
    <p:extLst>
      <p:ext uri="{BB962C8B-B14F-4D97-AF65-F5344CB8AC3E}">
        <p14:creationId xmlns:p14="http://schemas.microsoft.com/office/powerpoint/2010/main" val="3777310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TLS/SSL handshake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7CE0EDC-A9D1-4D72-8938-B028EF0C34BE}"/>
              </a:ext>
            </a:extLst>
          </p:cNvPr>
          <p:cNvSpPr/>
          <p:nvPr/>
        </p:nvSpPr>
        <p:spPr>
          <a:xfrm>
            <a:off x="2398268" y="1879084"/>
            <a:ext cx="1850126" cy="4206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/>
              <a:t>Client</a:t>
            </a:r>
            <a:endParaRPr lang="ko-KR" altLang="en-US" sz="200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10ACA8-0C0F-4F05-ABE4-A04570231ECC}"/>
              </a:ext>
            </a:extLst>
          </p:cNvPr>
          <p:cNvCxnSpPr>
            <a:cxnSpLocks/>
          </p:cNvCxnSpPr>
          <p:nvPr/>
        </p:nvCxnSpPr>
        <p:spPr>
          <a:xfrm>
            <a:off x="3323331" y="2309559"/>
            <a:ext cx="18728" cy="42449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24F26EC-D675-4550-B222-1F0C19CA52EF}"/>
              </a:ext>
            </a:extLst>
          </p:cNvPr>
          <p:cNvSpPr/>
          <p:nvPr/>
        </p:nvSpPr>
        <p:spPr>
          <a:xfrm>
            <a:off x="7250695" y="1879084"/>
            <a:ext cx="1850126" cy="4206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/>
              <a:t>Server</a:t>
            </a:r>
            <a:endParaRPr lang="ko-KR" altLang="en-US" sz="20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BE5AC32-86DD-4E75-842E-E5847A0FE4E0}"/>
              </a:ext>
            </a:extLst>
          </p:cNvPr>
          <p:cNvCxnSpPr>
            <a:cxnSpLocks/>
          </p:cNvCxnSpPr>
          <p:nvPr/>
        </p:nvCxnSpPr>
        <p:spPr>
          <a:xfrm>
            <a:off x="8175759" y="2309559"/>
            <a:ext cx="18728" cy="42449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EE86B26-A50D-44D5-A75E-A7FE55778D88}"/>
              </a:ext>
            </a:extLst>
          </p:cNvPr>
          <p:cNvCxnSpPr>
            <a:cxnSpLocks/>
          </p:cNvCxnSpPr>
          <p:nvPr/>
        </p:nvCxnSpPr>
        <p:spPr>
          <a:xfrm>
            <a:off x="3483971" y="3798625"/>
            <a:ext cx="458052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950AB5-F4C7-4A02-89D3-7A9A8B4BFE8F}"/>
              </a:ext>
            </a:extLst>
          </p:cNvPr>
          <p:cNvSpPr txBox="1"/>
          <p:nvPr/>
        </p:nvSpPr>
        <p:spPr>
          <a:xfrm>
            <a:off x="3469478" y="2812993"/>
            <a:ext cx="4337897" cy="92080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/>
              <a:t>1. client hello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Client</a:t>
            </a:r>
            <a:r>
              <a:rPr lang="ko-KR" altLang="en-US" sz="1600" dirty="0">
                <a:latin typeface="+mn-ea"/>
              </a:rPr>
              <a:t>에서 생성된 난수 </a:t>
            </a:r>
            <a:r>
              <a:rPr lang="en-US" altLang="ko-KR" sz="1600" dirty="0">
                <a:latin typeface="+mn-ea"/>
              </a:rPr>
              <a:t>X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Client</a:t>
            </a:r>
            <a:r>
              <a:rPr lang="ko-KR" altLang="en-US" sz="1600" dirty="0">
                <a:latin typeface="+mn-ea"/>
              </a:rPr>
              <a:t>가 사용 가능한 암호 알고리즘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CA78A9-E3C6-487B-9854-0E44FCB41354}"/>
              </a:ext>
            </a:extLst>
          </p:cNvPr>
          <p:cNvCxnSpPr>
            <a:cxnSpLocks/>
          </p:cNvCxnSpPr>
          <p:nvPr/>
        </p:nvCxnSpPr>
        <p:spPr>
          <a:xfrm flipH="1">
            <a:off x="3483971" y="5800394"/>
            <a:ext cx="458052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1D310DE-AA60-472F-AE36-2665C4CE43EB}"/>
              </a:ext>
            </a:extLst>
          </p:cNvPr>
          <p:cNvSpPr txBox="1"/>
          <p:nvPr/>
        </p:nvSpPr>
        <p:spPr>
          <a:xfrm>
            <a:off x="3469478" y="4814762"/>
            <a:ext cx="4337897" cy="92080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/>
              <a:t>2. server hello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Server</a:t>
            </a:r>
            <a:r>
              <a:rPr lang="ko-KR" altLang="en-US" sz="1600" dirty="0">
                <a:latin typeface="+mn-ea"/>
              </a:rPr>
              <a:t>에서 생성된 난수 </a:t>
            </a:r>
            <a:r>
              <a:rPr lang="en-US" altLang="ko-KR" sz="1600" dirty="0">
                <a:latin typeface="+mn-ea"/>
              </a:rPr>
              <a:t>Y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암호 알고리즘을 선택</a:t>
            </a:r>
          </a:p>
        </p:txBody>
      </p:sp>
    </p:spTree>
    <p:extLst>
      <p:ext uri="{BB962C8B-B14F-4D97-AF65-F5344CB8AC3E}">
        <p14:creationId xmlns:p14="http://schemas.microsoft.com/office/powerpoint/2010/main" val="3226481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TLS/SSL handshake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7CE0EDC-A9D1-4D72-8938-B028EF0C34BE}"/>
              </a:ext>
            </a:extLst>
          </p:cNvPr>
          <p:cNvSpPr/>
          <p:nvPr/>
        </p:nvSpPr>
        <p:spPr>
          <a:xfrm>
            <a:off x="2398268" y="1879084"/>
            <a:ext cx="1850126" cy="4206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/>
              <a:t>Client</a:t>
            </a:r>
            <a:endParaRPr lang="ko-KR" altLang="en-US" sz="200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10ACA8-0C0F-4F05-ABE4-A04570231ECC}"/>
              </a:ext>
            </a:extLst>
          </p:cNvPr>
          <p:cNvCxnSpPr>
            <a:cxnSpLocks/>
          </p:cNvCxnSpPr>
          <p:nvPr/>
        </p:nvCxnSpPr>
        <p:spPr>
          <a:xfrm>
            <a:off x="3323331" y="2309559"/>
            <a:ext cx="18728" cy="42449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24F26EC-D675-4550-B222-1F0C19CA52EF}"/>
              </a:ext>
            </a:extLst>
          </p:cNvPr>
          <p:cNvSpPr/>
          <p:nvPr/>
        </p:nvSpPr>
        <p:spPr>
          <a:xfrm>
            <a:off x="7250695" y="1879084"/>
            <a:ext cx="1850126" cy="4206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/>
              <a:t>Server</a:t>
            </a:r>
            <a:endParaRPr lang="ko-KR" altLang="en-US" sz="20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BE5AC32-86DD-4E75-842E-E5847A0FE4E0}"/>
              </a:ext>
            </a:extLst>
          </p:cNvPr>
          <p:cNvCxnSpPr>
            <a:cxnSpLocks/>
          </p:cNvCxnSpPr>
          <p:nvPr/>
        </p:nvCxnSpPr>
        <p:spPr>
          <a:xfrm>
            <a:off x="8175759" y="2309559"/>
            <a:ext cx="18728" cy="42449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344C370-D197-4F4F-BA3A-1365D14D4B2D}"/>
              </a:ext>
            </a:extLst>
          </p:cNvPr>
          <p:cNvCxnSpPr>
            <a:cxnSpLocks/>
          </p:cNvCxnSpPr>
          <p:nvPr/>
        </p:nvCxnSpPr>
        <p:spPr>
          <a:xfrm flipH="1">
            <a:off x="3483971" y="3336860"/>
            <a:ext cx="458052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C2DBCC-1BBA-4667-93B7-B8DA72A3AB56}"/>
              </a:ext>
            </a:extLst>
          </p:cNvPr>
          <p:cNvSpPr txBox="1"/>
          <p:nvPr/>
        </p:nvSpPr>
        <p:spPr>
          <a:xfrm>
            <a:off x="3469478" y="2660955"/>
            <a:ext cx="4337897" cy="92080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/>
              <a:t>3. Certificate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인증서 전송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6BD6C64-8C29-4968-8FF8-F8A600F989FD}"/>
              </a:ext>
            </a:extLst>
          </p:cNvPr>
          <p:cNvCxnSpPr>
            <a:cxnSpLocks/>
          </p:cNvCxnSpPr>
          <p:nvPr/>
        </p:nvCxnSpPr>
        <p:spPr>
          <a:xfrm flipH="1">
            <a:off x="3483971" y="4710191"/>
            <a:ext cx="458052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3DD37B-218A-4C73-9D81-96AD13ABA5C9}"/>
              </a:ext>
            </a:extLst>
          </p:cNvPr>
          <p:cNvSpPr txBox="1"/>
          <p:nvPr/>
        </p:nvSpPr>
        <p:spPr>
          <a:xfrm>
            <a:off x="3469478" y="4034286"/>
            <a:ext cx="4337897" cy="92080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/>
              <a:t>4. Server Key Exchange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X, Y</a:t>
            </a:r>
            <a:r>
              <a:rPr lang="ko-KR" altLang="en-US" sz="1600" dirty="0">
                <a:latin typeface="+mn-ea"/>
              </a:rPr>
              <a:t>를 이용해 만든 서버의 공개키 전송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4DC3CC1-3A84-499F-92E3-30420E991ABD}"/>
              </a:ext>
            </a:extLst>
          </p:cNvPr>
          <p:cNvCxnSpPr>
            <a:cxnSpLocks/>
          </p:cNvCxnSpPr>
          <p:nvPr/>
        </p:nvCxnSpPr>
        <p:spPr>
          <a:xfrm flipH="1">
            <a:off x="3483971" y="6040480"/>
            <a:ext cx="458052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F6E0FA-B17D-47F1-82B9-B184F09F9DB9}"/>
              </a:ext>
            </a:extLst>
          </p:cNvPr>
          <p:cNvSpPr txBox="1"/>
          <p:nvPr/>
        </p:nvSpPr>
        <p:spPr>
          <a:xfrm>
            <a:off x="3469478" y="5364575"/>
            <a:ext cx="4337897" cy="92080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/>
              <a:t>5. Server Hello Done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Server</a:t>
            </a:r>
            <a:r>
              <a:rPr lang="ko-KR" altLang="en-US" sz="1600" dirty="0"/>
              <a:t> </a:t>
            </a:r>
            <a:r>
              <a:rPr lang="en-US" altLang="ko-KR" sz="1600" dirty="0"/>
              <a:t>Hello</a:t>
            </a:r>
            <a:r>
              <a:rPr lang="ko-KR" altLang="en-US" sz="1600" dirty="0">
                <a:latin typeface="+mn-ea"/>
              </a:rPr>
              <a:t>가 종료됨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3B3DE-FC1C-4E76-9810-1CB102558F44}"/>
              </a:ext>
            </a:extLst>
          </p:cNvPr>
          <p:cNvSpPr txBox="1"/>
          <p:nvPr/>
        </p:nvSpPr>
        <p:spPr>
          <a:xfrm>
            <a:off x="309518" y="3711120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인증서가 유효하지 않으면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사용자에게 경고 후 종료</a:t>
            </a:r>
          </a:p>
        </p:txBody>
      </p:sp>
    </p:spTree>
    <p:extLst>
      <p:ext uri="{BB962C8B-B14F-4D97-AF65-F5344CB8AC3E}">
        <p14:creationId xmlns:p14="http://schemas.microsoft.com/office/powerpoint/2010/main" val="3665615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TLS/SSL handshake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7CE0EDC-A9D1-4D72-8938-B028EF0C34BE}"/>
              </a:ext>
            </a:extLst>
          </p:cNvPr>
          <p:cNvSpPr/>
          <p:nvPr/>
        </p:nvSpPr>
        <p:spPr>
          <a:xfrm>
            <a:off x="2398268" y="1879084"/>
            <a:ext cx="1850126" cy="4206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/>
              <a:t>Client</a:t>
            </a:r>
            <a:endParaRPr lang="ko-KR" altLang="en-US" sz="200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10ACA8-0C0F-4F05-ABE4-A04570231ECC}"/>
              </a:ext>
            </a:extLst>
          </p:cNvPr>
          <p:cNvCxnSpPr>
            <a:cxnSpLocks/>
          </p:cNvCxnSpPr>
          <p:nvPr/>
        </p:nvCxnSpPr>
        <p:spPr>
          <a:xfrm>
            <a:off x="3323331" y="2309559"/>
            <a:ext cx="18728" cy="42449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24F26EC-D675-4550-B222-1F0C19CA52EF}"/>
              </a:ext>
            </a:extLst>
          </p:cNvPr>
          <p:cNvSpPr/>
          <p:nvPr/>
        </p:nvSpPr>
        <p:spPr>
          <a:xfrm>
            <a:off x="7250695" y="1879084"/>
            <a:ext cx="1850126" cy="4206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/>
              <a:t>Server</a:t>
            </a:r>
            <a:endParaRPr lang="ko-KR" altLang="en-US" sz="20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BE5AC32-86DD-4E75-842E-E5847A0FE4E0}"/>
              </a:ext>
            </a:extLst>
          </p:cNvPr>
          <p:cNvCxnSpPr>
            <a:cxnSpLocks/>
          </p:cNvCxnSpPr>
          <p:nvPr/>
        </p:nvCxnSpPr>
        <p:spPr>
          <a:xfrm>
            <a:off x="8175759" y="2309559"/>
            <a:ext cx="18728" cy="42449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EE86B26-A50D-44D5-A75E-A7FE55778D88}"/>
              </a:ext>
            </a:extLst>
          </p:cNvPr>
          <p:cNvCxnSpPr>
            <a:cxnSpLocks/>
          </p:cNvCxnSpPr>
          <p:nvPr/>
        </p:nvCxnSpPr>
        <p:spPr>
          <a:xfrm>
            <a:off x="3483971" y="3970791"/>
            <a:ext cx="458052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950AB5-F4C7-4A02-89D3-7A9A8B4BFE8F}"/>
              </a:ext>
            </a:extLst>
          </p:cNvPr>
          <p:cNvSpPr txBox="1"/>
          <p:nvPr/>
        </p:nvSpPr>
        <p:spPr>
          <a:xfrm>
            <a:off x="3469478" y="2968596"/>
            <a:ext cx="4337897" cy="92080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/>
              <a:t>6. Client key exchange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난수로 생성한 </a:t>
            </a:r>
            <a:r>
              <a:rPr lang="en-US" altLang="ko-KR" sz="1600" dirty="0"/>
              <a:t>pre master secret</a:t>
            </a:r>
            <a:r>
              <a:rPr lang="ko-KR" altLang="en-US" sz="1600" dirty="0"/>
              <a:t>를</a:t>
            </a:r>
            <a:endParaRPr lang="en-US" altLang="ko-KR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ko-KR" altLang="en-US" sz="1600" dirty="0"/>
              <a:t>  </a:t>
            </a:r>
            <a:r>
              <a:rPr lang="ko-KR" altLang="en-US" sz="400" dirty="0"/>
              <a:t> </a:t>
            </a:r>
            <a:r>
              <a:rPr lang="ko-KR" altLang="en-US" sz="1600" dirty="0"/>
              <a:t>서버의 공개키로 암호화 해 전송</a:t>
            </a:r>
            <a:r>
              <a:rPr lang="en-US" altLang="ko-KR" sz="16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AB86E-A76C-47D7-BFDC-CF2D918DD5E7}"/>
              </a:ext>
            </a:extLst>
          </p:cNvPr>
          <p:cNvSpPr txBox="1"/>
          <p:nvPr/>
        </p:nvSpPr>
        <p:spPr>
          <a:xfrm>
            <a:off x="3617912" y="4912800"/>
            <a:ext cx="444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양쪽 모두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/>
              <a:t>pre master secret</a:t>
            </a:r>
            <a:r>
              <a:rPr lang="ko-KR" altLang="en-US" dirty="0">
                <a:latin typeface="+mn-ea"/>
              </a:rPr>
              <a:t>을 이용해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/>
              <a:t>대칭키</a:t>
            </a:r>
            <a:r>
              <a:rPr lang="ko-KR" altLang="en-US" dirty="0">
                <a:latin typeface="+mn-ea"/>
              </a:rPr>
              <a:t>를 생성함</a:t>
            </a:r>
          </a:p>
        </p:txBody>
      </p:sp>
    </p:spTree>
    <p:extLst>
      <p:ext uri="{BB962C8B-B14F-4D97-AF65-F5344CB8AC3E}">
        <p14:creationId xmlns:p14="http://schemas.microsoft.com/office/powerpoint/2010/main" val="1795924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TLS/SSL handshake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7CE0EDC-A9D1-4D72-8938-B028EF0C34BE}"/>
              </a:ext>
            </a:extLst>
          </p:cNvPr>
          <p:cNvSpPr/>
          <p:nvPr/>
        </p:nvSpPr>
        <p:spPr>
          <a:xfrm>
            <a:off x="2398268" y="1879084"/>
            <a:ext cx="1850126" cy="4206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/>
              <a:t>Client</a:t>
            </a:r>
            <a:endParaRPr lang="ko-KR" altLang="en-US" sz="200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10ACA8-0C0F-4F05-ABE4-A04570231ECC}"/>
              </a:ext>
            </a:extLst>
          </p:cNvPr>
          <p:cNvCxnSpPr>
            <a:cxnSpLocks/>
          </p:cNvCxnSpPr>
          <p:nvPr/>
        </p:nvCxnSpPr>
        <p:spPr>
          <a:xfrm>
            <a:off x="3323331" y="2309559"/>
            <a:ext cx="18728" cy="42449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24F26EC-D675-4550-B222-1F0C19CA52EF}"/>
              </a:ext>
            </a:extLst>
          </p:cNvPr>
          <p:cNvSpPr/>
          <p:nvPr/>
        </p:nvSpPr>
        <p:spPr>
          <a:xfrm>
            <a:off x="7250695" y="1879084"/>
            <a:ext cx="1850126" cy="4206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sz="2000"/>
              <a:t>Server</a:t>
            </a:r>
            <a:endParaRPr lang="ko-KR" altLang="en-US" sz="20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BE5AC32-86DD-4E75-842E-E5847A0FE4E0}"/>
              </a:ext>
            </a:extLst>
          </p:cNvPr>
          <p:cNvCxnSpPr>
            <a:cxnSpLocks/>
          </p:cNvCxnSpPr>
          <p:nvPr/>
        </p:nvCxnSpPr>
        <p:spPr>
          <a:xfrm>
            <a:off x="8175759" y="2309559"/>
            <a:ext cx="18728" cy="42449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524BBD-8D0E-4BDE-9AEC-2F364B4BA02B}"/>
              </a:ext>
            </a:extLst>
          </p:cNvPr>
          <p:cNvCxnSpPr>
            <a:cxnSpLocks/>
          </p:cNvCxnSpPr>
          <p:nvPr/>
        </p:nvCxnSpPr>
        <p:spPr>
          <a:xfrm>
            <a:off x="3483971" y="3076651"/>
            <a:ext cx="458052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676D16-F337-40EA-A847-7ABB509778A8}"/>
              </a:ext>
            </a:extLst>
          </p:cNvPr>
          <p:cNvSpPr txBox="1"/>
          <p:nvPr/>
        </p:nvSpPr>
        <p:spPr>
          <a:xfrm>
            <a:off x="3469478" y="2370419"/>
            <a:ext cx="4337897" cy="92080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/>
              <a:t>7. Change Cipher Spec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대칭키</a:t>
            </a:r>
            <a:r>
              <a:rPr lang="ko-KR" altLang="en-US" sz="1600" dirty="0"/>
              <a:t> 생성 성공을 알림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8AE72A-0FEF-46C5-873F-9599372522F9}"/>
              </a:ext>
            </a:extLst>
          </p:cNvPr>
          <p:cNvCxnSpPr>
            <a:cxnSpLocks/>
          </p:cNvCxnSpPr>
          <p:nvPr/>
        </p:nvCxnSpPr>
        <p:spPr>
          <a:xfrm>
            <a:off x="3483971" y="4308112"/>
            <a:ext cx="458052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277864F-4D3A-4531-9128-6AB64AFE60F7}"/>
              </a:ext>
            </a:extLst>
          </p:cNvPr>
          <p:cNvSpPr txBox="1"/>
          <p:nvPr/>
        </p:nvSpPr>
        <p:spPr>
          <a:xfrm>
            <a:off x="3469478" y="3322480"/>
            <a:ext cx="4337897" cy="92080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/>
              <a:t>8. Encrypted handshake message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대칭키로 암호화한 메시지 전송</a:t>
            </a:r>
            <a:endParaRPr lang="en-US" altLang="ko-KR" sz="1600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Handshake</a:t>
            </a:r>
            <a:r>
              <a:rPr lang="ko-KR" altLang="en-US" sz="1600" dirty="0"/>
              <a:t>의 끝을 알림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D33D20F-D23D-42B9-8D21-A3D3A886A66F}"/>
              </a:ext>
            </a:extLst>
          </p:cNvPr>
          <p:cNvCxnSpPr>
            <a:cxnSpLocks/>
          </p:cNvCxnSpPr>
          <p:nvPr/>
        </p:nvCxnSpPr>
        <p:spPr>
          <a:xfrm flipH="1">
            <a:off x="3483971" y="5260172"/>
            <a:ext cx="458052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F6CF3C-87FA-44A1-A4F6-742E6124D14B}"/>
              </a:ext>
            </a:extLst>
          </p:cNvPr>
          <p:cNvSpPr txBox="1"/>
          <p:nvPr/>
        </p:nvSpPr>
        <p:spPr>
          <a:xfrm>
            <a:off x="3469478" y="4835271"/>
            <a:ext cx="4337897" cy="4249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/>
              <a:t>9. Change Cipher Spec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6D765E6-B130-44B9-8661-70D667BC03A9}"/>
              </a:ext>
            </a:extLst>
          </p:cNvPr>
          <p:cNvCxnSpPr>
            <a:cxnSpLocks/>
          </p:cNvCxnSpPr>
          <p:nvPr/>
        </p:nvCxnSpPr>
        <p:spPr>
          <a:xfrm flipH="1">
            <a:off x="3483971" y="6081910"/>
            <a:ext cx="458052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A27EC8-38C1-4650-B104-8E9354D1B975}"/>
              </a:ext>
            </a:extLst>
          </p:cNvPr>
          <p:cNvSpPr txBox="1"/>
          <p:nvPr/>
        </p:nvSpPr>
        <p:spPr>
          <a:xfrm>
            <a:off x="3469478" y="5621507"/>
            <a:ext cx="4337897" cy="4249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ko-KR" b="1" dirty="0"/>
              <a:t>10. Encrypted handshake message</a:t>
            </a:r>
          </a:p>
        </p:txBody>
      </p:sp>
    </p:spTree>
    <p:extLst>
      <p:ext uri="{BB962C8B-B14F-4D97-AF65-F5344CB8AC3E}">
        <p14:creationId xmlns:p14="http://schemas.microsoft.com/office/powerpoint/2010/main" val="1098253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TLS/SSL handshake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434E7E-F092-472A-B916-2618C312D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2" y="2143059"/>
            <a:ext cx="11989416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1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Fiddler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8EC81-C132-45B0-B11B-0EF56B993496}"/>
              </a:ext>
            </a:extLst>
          </p:cNvPr>
          <p:cNvSpPr txBox="1"/>
          <p:nvPr/>
        </p:nvSpPr>
        <p:spPr>
          <a:xfrm>
            <a:off x="429768" y="1517904"/>
            <a:ext cx="48305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latin typeface="+mn-ea"/>
              </a:rPr>
              <a:t>http, https </a:t>
            </a:r>
            <a:r>
              <a:rPr lang="ko-KR" altLang="en-US" sz="2600" dirty="0">
                <a:latin typeface="+mn-ea"/>
              </a:rPr>
              <a:t>패킷을 분석하는 도구</a:t>
            </a:r>
            <a:endParaRPr lang="en-US" altLang="ko-KR" sz="26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FE95C9-56B6-4E05-8DB3-B799B26EE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518" y="2514600"/>
            <a:ext cx="32639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5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Fiddler </a:t>
            </a:r>
            <a:r>
              <a:rPr lang="ko-KR" altLang="en-US" sz="3600" dirty="0"/>
              <a:t>원리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그래픽 6" descr="컴퓨터">
            <a:extLst>
              <a:ext uri="{FF2B5EF4-FFF2-40B4-BE49-F238E27FC236}">
                <a16:creationId xmlns:a16="http://schemas.microsoft.com/office/drawing/2014/main" id="{699A6FFD-88CB-46F1-ACBF-B474AAA57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766" y="3220093"/>
            <a:ext cx="914400" cy="914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A4BC3D-B040-4930-808E-EECE70493A7E}"/>
              </a:ext>
            </a:extLst>
          </p:cNvPr>
          <p:cNvCxnSpPr/>
          <p:nvPr/>
        </p:nvCxnSpPr>
        <p:spPr>
          <a:xfrm>
            <a:off x="2095578" y="3496033"/>
            <a:ext cx="324490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2DF666-068F-4A80-B08C-B6BF2E1EB7CE}"/>
              </a:ext>
            </a:extLst>
          </p:cNvPr>
          <p:cNvCxnSpPr/>
          <p:nvPr/>
        </p:nvCxnSpPr>
        <p:spPr>
          <a:xfrm>
            <a:off x="2095578" y="3833875"/>
            <a:ext cx="3244906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EEF846-0783-45BB-A828-07B66F97CF85}"/>
              </a:ext>
            </a:extLst>
          </p:cNvPr>
          <p:cNvSpPr txBox="1"/>
          <p:nvPr/>
        </p:nvSpPr>
        <p:spPr>
          <a:xfrm>
            <a:off x="719721" y="303542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3386D-A18C-4D72-B60B-387500305E9C}"/>
              </a:ext>
            </a:extLst>
          </p:cNvPr>
          <p:cNvSpPr txBox="1"/>
          <p:nvPr/>
        </p:nvSpPr>
        <p:spPr>
          <a:xfrm>
            <a:off x="5676391" y="2432207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Fiddler</a:t>
            </a:r>
          </a:p>
          <a:p>
            <a:r>
              <a:rPr lang="en-US" altLang="ko-KR" dirty="0"/>
              <a:t>Proxy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AD776A-D0C4-45C1-A161-D6A4906DCC5B}"/>
              </a:ext>
            </a:extLst>
          </p:cNvPr>
          <p:cNvSpPr txBox="1"/>
          <p:nvPr/>
        </p:nvSpPr>
        <p:spPr>
          <a:xfrm>
            <a:off x="2095578" y="303542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099CB-D549-4D9B-A8B7-25E3E5752E76}"/>
              </a:ext>
            </a:extLst>
          </p:cNvPr>
          <p:cNvSpPr txBox="1"/>
          <p:nvPr/>
        </p:nvSpPr>
        <p:spPr>
          <a:xfrm>
            <a:off x="4142720" y="394982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</a:p>
        </p:txBody>
      </p:sp>
      <p:pic>
        <p:nvPicPr>
          <p:cNvPr id="15" name="그래픽 14" descr="서버">
            <a:extLst>
              <a:ext uri="{FF2B5EF4-FFF2-40B4-BE49-F238E27FC236}">
                <a16:creationId xmlns:a16="http://schemas.microsoft.com/office/drawing/2014/main" id="{896795BC-09CB-4205-ADB2-DAAD1D521E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52646" y="3295183"/>
            <a:ext cx="914400" cy="91440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9822CAC-6C73-4B76-98CA-F5D0FA9F1A93}"/>
              </a:ext>
            </a:extLst>
          </p:cNvPr>
          <p:cNvCxnSpPr/>
          <p:nvPr/>
        </p:nvCxnSpPr>
        <p:spPr>
          <a:xfrm>
            <a:off x="6956788" y="3496033"/>
            <a:ext cx="3244906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3B87299-BBEB-4F84-8603-11F5B68187D2}"/>
              </a:ext>
            </a:extLst>
          </p:cNvPr>
          <p:cNvCxnSpPr/>
          <p:nvPr/>
        </p:nvCxnSpPr>
        <p:spPr>
          <a:xfrm>
            <a:off x="6956788" y="3833875"/>
            <a:ext cx="3244906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B033B0-940B-4558-A529-281A9E0EB87D}"/>
              </a:ext>
            </a:extLst>
          </p:cNvPr>
          <p:cNvSpPr txBox="1"/>
          <p:nvPr/>
        </p:nvSpPr>
        <p:spPr>
          <a:xfrm>
            <a:off x="10537601" y="303542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42904F-DFA6-4107-9989-9EE4353C2CDA}"/>
              </a:ext>
            </a:extLst>
          </p:cNvPr>
          <p:cNvSpPr txBox="1"/>
          <p:nvPr/>
        </p:nvSpPr>
        <p:spPr>
          <a:xfrm>
            <a:off x="6956788" y="303542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5463DB-844E-4BD2-A620-EED51AEC4D55}"/>
              </a:ext>
            </a:extLst>
          </p:cNvPr>
          <p:cNvSpPr txBox="1"/>
          <p:nvPr/>
        </p:nvSpPr>
        <p:spPr>
          <a:xfrm>
            <a:off x="9003930" y="394982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AB585CA-45D1-4DD2-AF8B-A466130C13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548" y="3078411"/>
            <a:ext cx="1197764" cy="119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57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Fiddler </a:t>
            </a:r>
            <a:r>
              <a:rPr lang="ko-KR" altLang="en-US" sz="3600" dirty="0"/>
              <a:t>원리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6CD2DE-A897-457C-9E20-0DB1F1E1C8C7}"/>
              </a:ext>
            </a:extLst>
          </p:cNvPr>
          <p:cNvSpPr txBox="1"/>
          <p:nvPr/>
        </p:nvSpPr>
        <p:spPr>
          <a:xfrm>
            <a:off x="429768" y="1517904"/>
            <a:ext cx="10948831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latin typeface="+mn-ea"/>
              </a:rPr>
              <a:t>잠깐</a:t>
            </a:r>
            <a:r>
              <a:rPr lang="en-US" altLang="ko-KR" sz="2600" dirty="0">
                <a:latin typeface="+mn-ea"/>
              </a:rPr>
              <a:t>, https</a:t>
            </a:r>
            <a:r>
              <a:rPr lang="ko-KR" altLang="en-US" sz="2600" dirty="0">
                <a:latin typeface="+mn-ea"/>
              </a:rPr>
              <a:t>는요</a:t>
            </a:r>
            <a:r>
              <a:rPr lang="en-US" altLang="ko-KR" sz="2600" dirty="0">
                <a:latin typeface="+mn-ea"/>
              </a:rPr>
              <a:t>????</a:t>
            </a:r>
          </a:p>
          <a:p>
            <a:endParaRPr lang="en-US" altLang="ko-KR" sz="2600" dirty="0">
              <a:latin typeface="+mn-ea"/>
            </a:endParaRPr>
          </a:p>
          <a:p>
            <a:r>
              <a:rPr lang="en-US" altLang="ko-KR" sz="2600" dirty="0">
                <a:latin typeface="+mn-ea"/>
              </a:rPr>
              <a:t>Fiddler</a:t>
            </a:r>
            <a:r>
              <a:rPr lang="ko-KR" altLang="en-US" sz="2600" dirty="0">
                <a:latin typeface="+mn-ea"/>
              </a:rPr>
              <a:t>와 같이 가짜 서버와 </a:t>
            </a:r>
            <a:r>
              <a:rPr lang="en-US" altLang="ko-KR" sz="2600" dirty="0">
                <a:latin typeface="+mn-ea"/>
              </a:rPr>
              <a:t>https </a:t>
            </a:r>
            <a:r>
              <a:rPr lang="ko-KR" altLang="en-US" sz="2600" dirty="0">
                <a:latin typeface="+mn-ea"/>
              </a:rPr>
              <a:t>통신을 하는 것을 막기 위해</a:t>
            </a:r>
            <a:r>
              <a:rPr lang="en-US" altLang="ko-KR" sz="2600" dirty="0">
                <a:latin typeface="+mn-ea"/>
              </a:rPr>
              <a:t>, </a:t>
            </a:r>
            <a:r>
              <a:rPr lang="ko-KR" altLang="en-US" sz="2600" dirty="0">
                <a:latin typeface="+mn-ea"/>
              </a:rPr>
              <a:t>컴퓨터 안에</a:t>
            </a:r>
            <a:endParaRPr lang="en-US" altLang="ko-KR" sz="2600" dirty="0">
              <a:latin typeface="+mn-ea"/>
            </a:endParaRPr>
          </a:p>
          <a:p>
            <a:r>
              <a:rPr lang="en-US" altLang="ko-KR" sz="2600" dirty="0">
                <a:latin typeface="+mn-ea"/>
              </a:rPr>
              <a:t>‘</a:t>
            </a:r>
            <a:r>
              <a:rPr lang="ko-KR" altLang="en-US" sz="2600" dirty="0">
                <a:latin typeface="+mn-ea"/>
              </a:rPr>
              <a:t>신뢰할 수 있는 루트 인증서</a:t>
            </a:r>
            <a:r>
              <a:rPr lang="en-US" altLang="ko-KR" sz="2600" dirty="0">
                <a:latin typeface="+mn-ea"/>
              </a:rPr>
              <a:t>‘</a:t>
            </a:r>
            <a:r>
              <a:rPr lang="ko-KR" altLang="en-US" sz="2600" dirty="0">
                <a:latin typeface="+mn-ea"/>
              </a:rPr>
              <a:t>가 모인 저장소가 존재함</a:t>
            </a:r>
            <a:endParaRPr lang="en-US" altLang="ko-KR" sz="2600" dirty="0">
              <a:latin typeface="+mn-ea"/>
            </a:endParaRPr>
          </a:p>
          <a:p>
            <a:endParaRPr lang="en-US" altLang="ko-KR" sz="2600" dirty="0">
              <a:latin typeface="+mn-ea"/>
            </a:endParaRPr>
          </a:p>
          <a:p>
            <a:r>
              <a:rPr lang="ko-KR" altLang="en-US" sz="2600" dirty="0">
                <a:latin typeface="+mn-ea"/>
              </a:rPr>
              <a:t>서버에서 제공한 인증서가 이 저장소에 없으면</a:t>
            </a:r>
            <a:r>
              <a:rPr lang="en-US" altLang="ko-KR" sz="2600" dirty="0">
                <a:latin typeface="+mn-ea"/>
              </a:rPr>
              <a:t>, </a:t>
            </a:r>
            <a:r>
              <a:rPr lang="ko-KR" altLang="en-US" sz="2600" dirty="0">
                <a:latin typeface="+mn-ea"/>
              </a:rPr>
              <a:t>크롬 등에서 접속이 거부됨</a:t>
            </a:r>
            <a:endParaRPr lang="en-US" altLang="ko-KR" sz="2600" dirty="0">
              <a:latin typeface="+mn-ea"/>
            </a:endParaRPr>
          </a:p>
          <a:p>
            <a:endParaRPr lang="en-US" altLang="ko-KR" sz="2600" dirty="0">
              <a:latin typeface="+mn-ea"/>
            </a:endParaRPr>
          </a:p>
          <a:p>
            <a:r>
              <a:rPr lang="ko-KR" altLang="en-US" sz="2600" dirty="0">
                <a:latin typeface="+mn-ea"/>
              </a:rPr>
              <a:t>그래서 </a:t>
            </a:r>
            <a:r>
              <a:rPr lang="en-US" altLang="ko-KR" sz="2600" dirty="0">
                <a:latin typeface="+mn-ea"/>
              </a:rPr>
              <a:t>Fiddler</a:t>
            </a:r>
            <a:r>
              <a:rPr lang="ko-KR" altLang="en-US" sz="2600" dirty="0">
                <a:latin typeface="+mn-ea"/>
              </a:rPr>
              <a:t>는 </a:t>
            </a:r>
            <a:r>
              <a:rPr lang="en-US" altLang="ko-KR" sz="2600" dirty="0">
                <a:latin typeface="+mn-ea"/>
              </a:rPr>
              <a:t>Proxy</a:t>
            </a:r>
            <a:r>
              <a:rPr lang="ko-KR" altLang="en-US" sz="2600" dirty="0">
                <a:latin typeface="+mn-ea"/>
              </a:rPr>
              <a:t> 서버의 인증서를 저장소에 저장하는 기능을 제공함</a:t>
            </a:r>
            <a:endParaRPr lang="en-US" altLang="ko-KR" sz="2600" dirty="0">
              <a:latin typeface="+mn-ea"/>
            </a:endParaRPr>
          </a:p>
          <a:p>
            <a:r>
              <a:rPr lang="en-US" altLang="ko-KR" sz="2600" dirty="0">
                <a:latin typeface="+mn-ea"/>
              </a:rPr>
              <a:t>(Windows</a:t>
            </a:r>
            <a:r>
              <a:rPr lang="ko-KR" altLang="en-US" sz="2600" dirty="0">
                <a:latin typeface="+mn-ea"/>
              </a:rPr>
              <a:t>에서는 되는 거 확인했는데</a:t>
            </a:r>
            <a:r>
              <a:rPr lang="en-US" altLang="ko-KR" sz="2600" dirty="0">
                <a:latin typeface="+mn-ea"/>
              </a:rPr>
              <a:t>, </a:t>
            </a:r>
            <a:r>
              <a:rPr lang="ko-KR" altLang="en-US" sz="2600" dirty="0">
                <a:latin typeface="+mn-ea"/>
              </a:rPr>
              <a:t>다른 운영체제는 안될 수도 있어요</a:t>
            </a:r>
            <a:r>
              <a:rPr lang="en-US" altLang="ko-KR" sz="2600" dirty="0">
                <a:latin typeface="+mn-ea"/>
              </a:rPr>
              <a:t>)</a:t>
            </a:r>
          </a:p>
          <a:p>
            <a:endParaRPr lang="en-US" altLang="ko-KR" sz="2600" dirty="0">
              <a:latin typeface="+mn-ea"/>
            </a:endParaRPr>
          </a:p>
          <a:p>
            <a:endParaRPr lang="en-US" altLang="ko-KR"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863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+mj-ea"/>
              </a:rPr>
              <a:t>스터디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양식 응답 차트. 질문 제목: 참가하고 싶은 스터디를 선택해 주세요.. 응답 수: 응답 20개.">
            <a:extLst>
              <a:ext uri="{FF2B5EF4-FFF2-40B4-BE49-F238E27FC236}">
                <a16:creationId xmlns:a16="http://schemas.microsoft.com/office/drawing/2014/main" id="{6F2E8B67-602D-44E1-94EE-88EB99F0B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95" y="2219190"/>
            <a:ext cx="9643009" cy="405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00DE6B-78DC-44D0-9BD6-834669DF0B56}"/>
              </a:ext>
            </a:extLst>
          </p:cNvPr>
          <p:cNvSpPr txBox="1"/>
          <p:nvPr/>
        </p:nvSpPr>
        <p:spPr>
          <a:xfrm>
            <a:off x="5227456" y="324433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090976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HTTPS </a:t>
            </a:r>
            <a:r>
              <a:rPr lang="ko-KR" altLang="en-US" sz="3600" dirty="0">
                <a:latin typeface="+mj-ea"/>
              </a:rPr>
              <a:t>복호화 설정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84B4F0-5C9A-4B1D-8B8E-CABEBF309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957" y="2717690"/>
            <a:ext cx="8462086" cy="23971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C51EC1-C884-4613-937C-CEC2685AC40F}"/>
              </a:ext>
            </a:extLst>
          </p:cNvPr>
          <p:cNvSpPr/>
          <p:nvPr/>
        </p:nvSpPr>
        <p:spPr>
          <a:xfrm>
            <a:off x="3884468" y="3594100"/>
            <a:ext cx="6108700" cy="469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7382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HTTPS </a:t>
            </a:r>
            <a:r>
              <a:rPr lang="ko-KR" altLang="en-US" sz="3600" dirty="0">
                <a:latin typeface="+mj-ea"/>
              </a:rPr>
              <a:t>복호화 설정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483950-9EDE-453F-B789-5CB4ED586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34" y="1850934"/>
            <a:ext cx="6239668" cy="4270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52E3A-3FBD-4B61-A3F6-C60DBC574707}"/>
              </a:ext>
            </a:extLst>
          </p:cNvPr>
          <p:cNvSpPr txBox="1"/>
          <p:nvPr/>
        </p:nvSpPr>
        <p:spPr>
          <a:xfrm>
            <a:off x="7607300" y="1828800"/>
            <a:ext cx="2970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Capture HTTPS CONNECTs</a:t>
            </a:r>
          </a:p>
          <a:p>
            <a:r>
              <a:rPr lang="en-US" altLang="ko-KR" dirty="0"/>
              <a:t>Decrypt HTTPS traffic</a:t>
            </a:r>
          </a:p>
          <a:p>
            <a:endParaRPr lang="en-US" altLang="ko-KR" dirty="0"/>
          </a:p>
          <a:p>
            <a:r>
              <a:rPr lang="ko-KR" altLang="en-US" dirty="0">
                <a:latin typeface="+mn-ea"/>
              </a:rPr>
              <a:t>이걸 클릭하면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237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HTTPS </a:t>
            </a:r>
            <a:r>
              <a:rPr lang="ko-KR" altLang="en-US" sz="3600" dirty="0">
                <a:latin typeface="+mj-ea"/>
              </a:rPr>
              <a:t>복호화 설정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CF3B52-4C34-4BAF-A01F-AFDC6DC0F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16" y="1892214"/>
            <a:ext cx="4222967" cy="18860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C14AB4-2130-4CD5-BAC1-31ADEAFE2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919" y="1892214"/>
            <a:ext cx="3943553" cy="3327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116FAE-B93A-46F3-AEAA-63C33533B00E}"/>
              </a:ext>
            </a:extLst>
          </p:cNvPr>
          <p:cNvSpPr txBox="1"/>
          <p:nvPr/>
        </p:nvSpPr>
        <p:spPr>
          <a:xfrm>
            <a:off x="9204208" y="1892214"/>
            <a:ext cx="29354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출력되는 경고에서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모두 예 클릭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원래는 이런 거 뜨면 아니요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누르는 겁니다</a:t>
            </a:r>
            <a:r>
              <a:rPr lang="en-US" altLang="ko-KR" dirty="0">
                <a:latin typeface="+mn-ea"/>
              </a:rPr>
              <a:t>!!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Fiddler</a:t>
            </a:r>
            <a:r>
              <a:rPr lang="ko-KR" altLang="en-US" dirty="0">
                <a:latin typeface="+mn-ea"/>
              </a:rPr>
              <a:t> 쓰려고 지금만 예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누르는 거임</a:t>
            </a:r>
          </a:p>
        </p:txBody>
      </p:sp>
    </p:spTree>
    <p:extLst>
      <p:ext uri="{BB962C8B-B14F-4D97-AF65-F5344CB8AC3E}">
        <p14:creationId xmlns:p14="http://schemas.microsoft.com/office/powerpoint/2010/main" val="35647681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HTTPS </a:t>
            </a:r>
            <a:r>
              <a:rPr lang="ko-KR" altLang="en-US" sz="3600" dirty="0">
                <a:latin typeface="+mj-ea"/>
              </a:rPr>
              <a:t>복호화 설정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48772F-B740-4D65-A1AF-9B219B0E1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05" y="2247839"/>
            <a:ext cx="6623390" cy="2362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7CB65F-DD82-43DC-87C7-89106536F080}"/>
              </a:ext>
            </a:extLst>
          </p:cNvPr>
          <p:cNvSpPr txBox="1"/>
          <p:nvPr/>
        </p:nvSpPr>
        <p:spPr>
          <a:xfrm>
            <a:off x="7362708" y="2247839"/>
            <a:ext cx="4658648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찝찝하거나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인증서 설치가 제대로 안됐다면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Actions</a:t>
            </a:r>
            <a:r>
              <a:rPr lang="ko-KR" altLang="en-US" dirty="0">
                <a:latin typeface="+mn-ea"/>
              </a:rPr>
              <a:t>를 클릭해 여러 작업을 할 수 있습니다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인증서 재설치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삭제 등이 가능해요</a:t>
            </a:r>
          </a:p>
        </p:txBody>
      </p:sp>
    </p:spTree>
    <p:extLst>
      <p:ext uri="{BB962C8B-B14F-4D97-AF65-F5344CB8AC3E}">
        <p14:creationId xmlns:p14="http://schemas.microsoft.com/office/powerpoint/2010/main" val="15997169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BC9808-4370-49A0-9FB4-4C7431DEF4B4}"/>
              </a:ext>
            </a:extLst>
          </p:cNvPr>
          <p:cNvSpPr txBox="1"/>
          <p:nvPr/>
        </p:nvSpPr>
        <p:spPr>
          <a:xfrm>
            <a:off x="5285521" y="2890391"/>
            <a:ext cx="16209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실습</a:t>
            </a:r>
            <a:endParaRPr lang="en-US" altLang="ko-KR" sz="6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888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webhacking.kr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CB65F-DD82-43DC-87C7-89106536F080}"/>
              </a:ext>
            </a:extLst>
          </p:cNvPr>
          <p:cNvSpPr txBox="1"/>
          <p:nvPr/>
        </p:nvSpPr>
        <p:spPr>
          <a:xfrm>
            <a:off x="429768" y="1302546"/>
            <a:ext cx="4495141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hlinkClick r:id="rId3"/>
              </a:rPr>
              <a:t>https://webhacking.kr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에 접속해서 가입해주세요</a:t>
            </a:r>
            <a:r>
              <a:rPr lang="en-US" altLang="ko-KR" dirty="0">
                <a:latin typeface="+mn-ea"/>
              </a:rPr>
              <a:t>. (login/join </a:t>
            </a:r>
            <a:r>
              <a:rPr lang="ko-KR" altLang="en-US" dirty="0">
                <a:latin typeface="+mn-ea"/>
              </a:rPr>
              <a:t>클릭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5C4F51-4826-410F-8334-4D1CFAA70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520" y="2336961"/>
            <a:ext cx="7956959" cy="37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93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webhacking.kr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CB65F-DD82-43DC-87C7-89106536F080}"/>
              </a:ext>
            </a:extLst>
          </p:cNvPr>
          <p:cNvSpPr txBox="1"/>
          <p:nvPr/>
        </p:nvSpPr>
        <p:spPr>
          <a:xfrm>
            <a:off x="429768" y="1302546"/>
            <a:ext cx="5419753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Challenge(old)</a:t>
            </a:r>
            <a:r>
              <a:rPr lang="ko-KR" altLang="en-US" dirty="0">
                <a:latin typeface="+mn-ea"/>
              </a:rPr>
              <a:t>를 클릭하고</a:t>
            </a:r>
            <a:r>
              <a:rPr lang="en-US" altLang="ko-KR" dirty="0">
                <a:latin typeface="+mn-ea"/>
              </a:rPr>
              <a:t>, old-42</a:t>
            </a:r>
            <a:r>
              <a:rPr lang="ko-KR" altLang="en-US" dirty="0">
                <a:latin typeface="+mn-ea"/>
              </a:rPr>
              <a:t>번을 클릭해주세요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02087F-80DD-47E4-9B11-1CB9E8875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482" y="2458453"/>
            <a:ext cx="7238384" cy="40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755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webhacking.kr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CB65F-DD82-43DC-87C7-89106536F080}"/>
              </a:ext>
            </a:extLst>
          </p:cNvPr>
          <p:cNvSpPr txBox="1"/>
          <p:nvPr/>
        </p:nvSpPr>
        <p:spPr>
          <a:xfrm>
            <a:off x="429768" y="1302546"/>
            <a:ext cx="9722854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flag.docx</a:t>
            </a:r>
            <a:r>
              <a:rPr lang="ko-KR" altLang="en-US" dirty="0">
                <a:latin typeface="+mn-ea"/>
              </a:rPr>
              <a:t>를 다운받아야 하는데</a:t>
            </a:r>
            <a:r>
              <a:rPr lang="en-US" altLang="ko-KR" dirty="0">
                <a:latin typeface="+mn-ea"/>
              </a:rPr>
              <a:t>, test.txt</a:t>
            </a:r>
            <a:r>
              <a:rPr lang="ko-KR" altLang="en-US" dirty="0">
                <a:latin typeface="+mn-ea"/>
              </a:rPr>
              <a:t>는 다운로드가 되지만 </a:t>
            </a:r>
            <a:r>
              <a:rPr lang="en-US" altLang="ko-KR" dirty="0">
                <a:latin typeface="+mn-ea"/>
              </a:rPr>
              <a:t>flag.docx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Access Denied</a:t>
            </a:r>
            <a:r>
              <a:rPr lang="ko-KR" altLang="en-US" dirty="0">
                <a:latin typeface="+mn-ea"/>
              </a:rPr>
              <a:t>가 뜹니다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test.txt</a:t>
            </a:r>
            <a:r>
              <a:rPr lang="ko-KR" altLang="en-US" dirty="0">
                <a:latin typeface="+mn-ea"/>
              </a:rPr>
              <a:t>의 다운로드를 요청하는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를 분석해 볼까요</a:t>
            </a:r>
            <a:r>
              <a:rPr lang="en-US" altLang="ko-KR" dirty="0">
                <a:latin typeface="+mn-ea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DCA079-1AE0-4C44-AFA0-59F8215E1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064" y="3205489"/>
            <a:ext cx="9169871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0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webhacking.kr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CB65F-DD82-43DC-87C7-89106536F080}"/>
              </a:ext>
            </a:extLst>
          </p:cNvPr>
          <p:cNvSpPr txBox="1"/>
          <p:nvPr/>
        </p:nvSpPr>
        <p:spPr>
          <a:xfrm>
            <a:off x="429768" y="1302546"/>
            <a:ext cx="5067798" cy="129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test.txt</a:t>
            </a:r>
            <a:r>
              <a:rPr lang="ko-KR" altLang="en-US" dirty="0">
                <a:latin typeface="+mn-ea"/>
              </a:rPr>
              <a:t> 다운로드 버튼을 누르고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HOST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webhacking.kr</a:t>
            </a:r>
            <a:r>
              <a:rPr lang="ko-KR" altLang="en-US" dirty="0">
                <a:latin typeface="+mn-ea"/>
              </a:rPr>
              <a:t>인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를 클릭해줍니다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B1D44A-9BB4-4565-BBAE-516326BC6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040" y="4016249"/>
            <a:ext cx="9287919" cy="117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906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webhacking.kr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CB65F-DD82-43DC-87C7-89106536F080}"/>
              </a:ext>
            </a:extLst>
          </p:cNvPr>
          <p:cNvSpPr txBox="1"/>
          <p:nvPr/>
        </p:nvSpPr>
        <p:spPr>
          <a:xfrm>
            <a:off x="429768" y="1302546"/>
            <a:ext cx="6132961" cy="129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HTTP</a:t>
            </a:r>
            <a:r>
              <a:rPr lang="ko-KR" altLang="en-US" dirty="0">
                <a:latin typeface="+mn-ea"/>
              </a:rPr>
              <a:t>의 헤더를 볼 수 있습니다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메소드가 </a:t>
            </a:r>
            <a:r>
              <a:rPr lang="en-US" altLang="ko-KR" dirty="0">
                <a:latin typeface="+mn-ea"/>
              </a:rPr>
              <a:t>GET</a:t>
            </a:r>
            <a:r>
              <a:rPr lang="ko-KR" altLang="en-US" dirty="0">
                <a:latin typeface="+mn-ea"/>
              </a:rPr>
              <a:t>이고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파라미터는 </a:t>
            </a:r>
            <a:r>
              <a:rPr lang="en-US" altLang="ko-KR" dirty="0">
                <a:latin typeface="+mn-ea"/>
              </a:rPr>
              <a:t>down=dGVzdC50eHQ=</a:t>
            </a:r>
            <a:r>
              <a:rPr lang="ko-KR" altLang="en-US" dirty="0">
                <a:latin typeface="+mn-ea"/>
              </a:rPr>
              <a:t>이군요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8CA0AF-B979-4A78-A6CA-5BAE7D376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0729"/>
            <a:ext cx="12192000" cy="17408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E9A0B6-C027-49DF-A293-D1D3B66A3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33" y="739300"/>
            <a:ext cx="5237487" cy="39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8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+mj-ea"/>
              </a:rPr>
              <a:t>스터디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0DE6B-78DC-44D0-9BD6-834669DF0B56}"/>
              </a:ext>
            </a:extLst>
          </p:cNvPr>
          <p:cNvSpPr txBox="1"/>
          <p:nvPr/>
        </p:nvSpPr>
        <p:spPr>
          <a:xfrm>
            <a:off x="429768" y="1706847"/>
            <a:ext cx="110208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스터디의 경우 따로 </a:t>
            </a:r>
            <a:r>
              <a:rPr lang="ko-KR" altLang="en-US" sz="2400" dirty="0" err="1">
                <a:latin typeface="+mn-ea"/>
              </a:rPr>
              <a:t>카톡방</a:t>
            </a:r>
            <a:r>
              <a:rPr lang="ko-KR" altLang="en-US" sz="2400" dirty="0">
                <a:latin typeface="+mn-ea"/>
              </a:rPr>
              <a:t> 초대 등이 이루어질 것</a:t>
            </a: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n-ea"/>
              </a:rPr>
              <a:t>초코칩</a:t>
            </a:r>
            <a:r>
              <a:rPr lang="en-US" altLang="ko-KR" sz="2400" dirty="0">
                <a:latin typeface="+mn-ea"/>
              </a:rPr>
              <a:t>1</a:t>
            </a:r>
            <a:r>
              <a:rPr lang="ko-KR" altLang="en-US" sz="2400" dirty="0">
                <a:latin typeface="+mn-ea"/>
              </a:rPr>
              <a:t>스택은 인원 초과여서 몇 분은 초대가 안 갈수도 있음</a:t>
            </a: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그러신 분들은 카톡 주시면 </a:t>
            </a:r>
            <a:r>
              <a:rPr lang="ko-KR" altLang="en-US" sz="2400" dirty="0" err="1">
                <a:latin typeface="+mn-ea"/>
              </a:rPr>
              <a:t>초급반</a:t>
            </a:r>
            <a:r>
              <a:rPr lang="en-US" altLang="ko-KR" sz="2400" dirty="0">
                <a:latin typeface="+mn-ea"/>
              </a:rPr>
              <a:t>/</a:t>
            </a:r>
            <a:r>
              <a:rPr lang="ko-KR" altLang="en-US" sz="2400" dirty="0">
                <a:latin typeface="+mn-ea"/>
              </a:rPr>
              <a:t>고급반</a:t>
            </a:r>
            <a:r>
              <a:rPr lang="en-US" altLang="ko-KR" sz="2400" dirty="0">
                <a:latin typeface="+mn-ea"/>
              </a:rPr>
              <a:t>/CTF</a:t>
            </a:r>
            <a:r>
              <a:rPr lang="ko-KR" altLang="en-US" sz="2400" dirty="0">
                <a:latin typeface="+mn-ea"/>
              </a:rPr>
              <a:t>스터디 다시 선택하실 수 있을 것</a:t>
            </a:r>
          </a:p>
        </p:txBody>
      </p:sp>
    </p:spTree>
    <p:extLst>
      <p:ext uri="{BB962C8B-B14F-4D97-AF65-F5344CB8AC3E}">
        <p14:creationId xmlns:p14="http://schemas.microsoft.com/office/powerpoint/2010/main" val="35822181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webhacking.kr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CB65F-DD82-43DC-87C7-89106536F080}"/>
              </a:ext>
            </a:extLst>
          </p:cNvPr>
          <p:cNvSpPr txBox="1"/>
          <p:nvPr/>
        </p:nvSpPr>
        <p:spPr>
          <a:xfrm>
            <a:off x="429768" y="1302546"/>
            <a:ext cx="6132961" cy="129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HTTP</a:t>
            </a:r>
            <a:r>
              <a:rPr lang="ko-KR" altLang="en-US" dirty="0">
                <a:latin typeface="+mn-ea"/>
              </a:rPr>
              <a:t>의 헤더를 볼 수 있습니다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메소드가 </a:t>
            </a:r>
            <a:r>
              <a:rPr lang="en-US" altLang="ko-KR" dirty="0">
                <a:latin typeface="+mn-ea"/>
              </a:rPr>
              <a:t>GET</a:t>
            </a:r>
            <a:r>
              <a:rPr lang="ko-KR" altLang="en-US" dirty="0">
                <a:latin typeface="+mn-ea"/>
              </a:rPr>
              <a:t>이고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파라미터는 </a:t>
            </a:r>
            <a:r>
              <a:rPr lang="en-US" altLang="ko-KR" dirty="0">
                <a:latin typeface="+mn-ea"/>
              </a:rPr>
              <a:t>down=dGVzdC50eHQ=</a:t>
            </a:r>
            <a:r>
              <a:rPr lang="ko-KR" altLang="en-US" dirty="0">
                <a:latin typeface="+mn-ea"/>
              </a:rPr>
              <a:t>이군요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8CA0AF-B979-4A78-A6CA-5BAE7D376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0729"/>
            <a:ext cx="12192000" cy="17408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E9A0B6-C027-49DF-A293-D1D3B66A3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33" y="739300"/>
            <a:ext cx="5237487" cy="39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305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webhacking.kr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CB65F-DD82-43DC-87C7-89106536F080}"/>
              </a:ext>
            </a:extLst>
          </p:cNvPr>
          <p:cNvSpPr txBox="1"/>
          <p:nvPr/>
        </p:nvSpPr>
        <p:spPr>
          <a:xfrm>
            <a:off x="429768" y="1302546"/>
            <a:ext cx="9369873" cy="3788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원래는 이것도 문제에 포함되지만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오늘은 파라미터 조작만 할 거니 답을 알려드리겠습니다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down=dGVzdC50eHQ=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dGVzdC50eHQ=</a:t>
            </a:r>
            <a:r>
              <a:rPr lang="ko-KR" altLang="en-US" dirty="0">
                <a:latin typeface="+mn-ea"/>
              </a:rPr>
              <a:t>는  </a:t>
            </a:r>
            <a:r>
              <a:rPr lang="en-US" altLang="ko-KR" dirty="0">
                <a:latin typeface="+mn-ea"/>
              </a:rPr>
              <a:t>test.txt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base64</a:t>
            </a:r>
            <a:r>
              <a:rPr lang="ko-KR" altLang="en-US" dirty="0">
                <a:latin typeface="+mn-ea"/>
              </a:rPr>
              <a:t>로 인코딩 한 겁니다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그럼 </a:t>
            </a:r>
            <a:r>
              <a:rPr lang="en-US" altLang="ko-KR" dirty="0">
                <a:latin typeface="+mn-ea"/>
              </a:rPr>
              <a:t>flag.docx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base64</a:t>
            </a:r>
            <a:r>
              <a:rPr lang="ko-KR" altLang="en-US" dirty="0">
                <a:latin typeface="+mn-ea"/>
              </a:rPr>
              <a:t>로 인코딩해서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down</a:t>
            </a:r>
            <a:r>
              <a:rPr lang="ko-KR" altLang="en-US" dirty="0">
                <a:latin typeface="+mn-ea"/>
              </a:rPr>
              <a:t> 파라미터에 넣어서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를 보내면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flag.docx</a:t>
            </a:r>
            <a:r>
              <a:rPr lang="ko-KR" altLang="en-US" dirty="0">
                <a:latin typeface="+mn-ea"/>
              </a:rPr>
              <a:t>가 다운로드 될 거라고 유추할 수 있겠죠</a:t>
            </a:r>
            <a:r>
              <a:rPr lang="en-US" altLang="ko-KR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flag.docx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base64</a:t>
            </a:r>
            <a:r>
              <a:rPr lang="ko-KR" altLang="en-US" dirty="0">
                <a:latin typeface="+mn-ea"/>
              </a:rPr>
              <a:t>로 인코딩하면 </a:t>
            </a:r>
            <a:r>
              <a:rPr lang="en-US" altLang="ko-KR" dirty="0">
                <a:latin typeface="+mn-ea"/>
              </a:rPr>
              <a:t>ZmxhZy5kb2N4 </a:t>
            </a:r>
            <a:r>
              <a:rPr lang="ko-KR" altLang="en-US" dirty="0">
                <a:latin typeface="+mn-ea"/>
              </a:rPr>
              <a:t>입니다</a:t>
            </a:r>
            <a:r>
              <a:rPr lang="en-US" altLang="ko-KR" dirty="0">
                <a:latin typeface="+mn-ea"/>
              </a:rPr>
              <a:t>. (</a:t>
            </a:r>
            <a:r>
              <a:rPr lang="ko-KR" altLang="en-US" dirty="0">
                <a:latin typeface="+mn-ea"/>
              </a:rPr>
              <a:t>메모장에 적어 놓으세요</a:t>
            </a:r>
            <a:r>
              <a:rPr lang="en-US" altLang="ko-KR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4551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webhacking.kr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CB65F-DD82-43DC-87C7-89106536F080}"/>
              </a:ext>
            </a:extLst>
          </p:cNvPr>
          <p:cNvSpPr txBox="1"/>
          <p:nvPr/>
        </p:nvSpPr>
        <p:spPr>
          <a:xfrm>
            <a:off x="429768" y="1302546"/>
            <a:ext cx="10041595" cy="1709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Fiddler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F11 </a:t>
            </a:r>
            <a:r>
              <a:rPr lang="ko-KR" altLang="en-US" dirty="0">
                <a:latin typeface="+mn-ea"/>
              </a:rPr>
              <a:t>키를 누르면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아래 빨간 박스 부분이 켜집니다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아직은 누르지 마세요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누르면 강의 영상도 멈출 수 있습니다</a:t>
            </a:r>
            <a:r>
              <a:rPr lang="en-US" altLang="ko-KR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이러면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서버로 보내지는 모든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가 잠시 멈춥니다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 상태에서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를 조작할 수 있습니다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878C62-7C3C-4A6D-B054-ECB35CE2D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932" y="3624554"/>
            <a:ext cx="6975491" cy="22870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47F93B6-78DF-42CD-ABCB-C5FF323129DC}"/>
              </a:ext>
            </a:extLst>
          </p:cNvPr>
          <p:cNvSpPr/>
          <p:nvPr/>
        </p:nvSpPr>
        <p:spPr>
          <a:xfrm>
            <a:off x="5122258" y="5389295"/>
            <a:ext cx="621623" cy="6716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240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webhacking.kr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CB65F-DD82-43DC-87C7-89106536F080}"/>
              </a:ext>
            </a:extLst>
          </p:cNvPr>
          <p:cNvSpPr txBox="1"/>
          <p:nvPr/>
        </p:nvSpPr>
        <p:spPr>
          <a:xfrm>
            <a:off x="429768" y="1302546"/>
            <a:ext cx="8929047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Shift-F11</a:t>
            </a:r>
            <a:r>
              <a:rPr lang="ko-KR" altLang="en-US" dirty="0">
                <a:latin typeface="+mn-ea"/>
              </a:rPr>
              <a:t>을 누르거나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아래 빨간 박스 부분을 두 번 클릭하면 일시정지를 풀 수 있습니다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그 다음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상단의 </a:t>
            </a:r>
            <a:r>
              <a:rPr lang="en-US" altLang="ko-KR" dirty="0">
                <a:latin typeface="+mn-ea"/>
              </a:rPr>
              <a:t>Go</a:t>
            </a:r>
            <a:r>
              <a:rPr lang="ko-KR" altLang="en-US" dirty="0">
                <a:latin typeface="+mn-ea"/>
              </a:rPr>
              <a:t>를 눌러 보내지지 못했던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들을 다시 보내면 됩니다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DEB9D1-8421-4082-BCC2-DCD75FA64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13" y="2141743"/>
            <a:ext cx="6975491" cy="22870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401D153-2FB8-4094-8763-A979C8D6B8CC}"/>
              </a:ext>
            </a:extLst>
          </p:cNvPr>
          <p:cNvSpPr/>
          <p:nvPr/>
        </p:nvSpPr>
        <p:spPr>
          <a:xfrm>
            <a:off x="3898939" y="3906484"/>
            <a:ext cx="621623" cy="6716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9C0DE4-9593-4505-926B-590C5736B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437" y="4578123"/>
            <a:ext cx="6210553" cy="164807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27FED71-081C-4568-952B-62D44E902F4F}"/>
              </a:ext>
            </a:extLst>
          </p:cNvPr>
          <p:cNvSpPr/>
          <p:nvPr/>
        </p:nvSpPr>
        <p:spPr>
          <a:xfrm>
            <a:off x="7500550" y="5251622"/>
            <a:ext cx="827903" cy="4122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358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webhacking.kr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CB65F-DD82-43DC-87C7-89106536F080}"/>
              </a:ext>
            </a:extLst>
          </p:cNvPr>
          <p:cNvSpPr txBox="1"/>
          <p:nvPr/>
        </p:nvSpPr>
        <p:spPr>
          <a:xfrm>
            <a:off x="429768" y="1302546"/>
            <a:ext cx="8842805" cy="3371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F11</a:t>
            </a:r>
            <a:r>
              <a:rPr lang="ko-KR" altLang="en-US" dirty="0">
                <a:latin typeface="+mn-ea"/>
              </a:rPr>
              <a:t>을 눌러 패킷 전송을 일시정지 시키고</a:t>
            </a:r>
            <a:r>
              <a:rPr lang="en-US" altLang="ko-KR" dirty="0">
                <a:latin typeface="+mn-ea"/>
              </a:rPr>
              <a:t>, test.txt</a:t>
            </a:r>
            <a:r>
              <a:rPr lang="ko-KR" altLang="en-US" dirty="0">
                <a:latin typeface="+mn-ea"/>
              </a:rPr>
              <a:t>를 다운로드합니다</a:t>
            </a:r>
            <a:r>
              <a:rPr lang="en-US" altLang="ko-KR" dirty="0">
                <a:latin typeface="+mn-ea"/>
              </a:rPr>
              <a:t>. (</a:t>
            </a:r>
            <a:r>
              <a:rPr lang="ko-KR" altLang="en-US" dirty="0">
                <a:latin typeface="+mn-ea"/>
              </a:rPr>
              <a:t>아직 하지 마세요</a:t>
            </a:r>
            <a:r>
              <a:rPr lang="en-US" altLang="ko-KR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그 다음 해당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를 찾은 다음</a:t>
            </a:r>
            <a:r>
              <a:rPr lang="en-US" altLang="ko-KR" dirty="0">
                <a:latin typeface="+mn-ea"/>
              </a:rPr>
              <a:t>, webforms</a:t>
            </a:r>
            <a:r>
              <a:rPr lang="ko-KR" altLang="en-US" dirty="0">
                <a:latin typeface="+mn-ea"/>
              </a:rPr>
              <a:t>에 들어가 </a:t>
            </a:r>
            <a:r>
              <a:rPr lang="en-US" altLang="ko-KR" dirty="0">
                <a:latin typeface="+mn-ea"/>
              </a:rPr>
              <a:t>down </a:t>
            </a:r>
            <a:r>
              <a:rPr lang="ko-KR" altLang="en-US" dirty="0">
                <a:latin typeface="+mn-ea"/>
              </a:rPr>
              <a:t>파라미터를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ZmxhZy5kb2N4 </a:t>
            </a:r>
            <a:r>
              <a:rPr lang="ko-KR" altLang="en-US" dirty="0">
                <a:latin typeface="+mn-ea"/>
              </a:rPr>
              <a:t>로 바꿔주세요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그 다음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오른쪽의 </a:t>
            </a:r>
            <a:r>
              <a:rPr lang="en-US" altLang="ko-KR" dirty="0">
                <a:latin typeface="+mn-ea"/>
              </a:rPr>
              <a:t>Run to Completion</a:t>
            </a:r>
            <a:r>
              <a:rPr lang="ko-KR" altLang="en-US" dirty="0">
                <a:latin typeface="+mn-ea"/>
              </a:rPr>
              <a:t>을 클릭하면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변조된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가 보내집니다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이후에 아까 </a:t>
            </a:r>
            <a:r>
              <a:rPr lang="ko-KR" altLang="en-US" dirty="0" err="1">
                <a:latin typeface="+mn-ea"/>
              </a:rPr>
              <a:t>설명드렸던</a:t>
            </a:r>
            <a:r>
              <a:rPr lang="ko-KR" altLang="en-US" dirty="0">
                <a:latin typeface="+mn-ea"/>
              </a:rPr>
              <a:t> 대로 일시정지를 풀어 주시면 됩니다</a:t>
            </a:r>
            <a:r>
              <a:rPr lang="en-US" altLang="ko-KR" dirty="0">
                <a:latin typeface="+mn-ea"/>
              </a:rPr>
              <a:t>. (shift-f11)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108453-F8E2-43A5-A619-D9FD47A10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392" y="4643560"/>
            <a:ext cx="5622571" cy="191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355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webhacking.kr</a:t>
            </a:r>
            <a:endParaRPr lang="ko-KR" altLang="en-US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CB65F-DD82-43DC-87C7-89106536F080}"/>
              </a:ext>
            </a:extLst>
          </p:cNvPr>
          <p:cNvSpPr txBox="1"/>
          <p:nvPr/>
        </p:nvSpPr>
        <p:spPr>
          <a:xfrm>
            <a:off x="429768" y="1302546"/>
            <a:ext cx="5827236" cy="129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이렇게 되면 성공입니다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Fiddler</a:t>
            </a:r>
            <a:r>
              <a:rPr lang="ko-KR" altLang="en-US" dirty="0">
                <a:latin typeface="+mn-ea"/>
              </a:rPr>
              <a:t>를 이용한 파라미터 변조 실습은 이걸로 끝입니다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E12D61-4BBE-47B7-9566-10AA7A637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423" y="3471645"/>
            <a:ext cx="5713991" cy="28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337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과제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CB65F-DD82-43DC-87C7-89106536F080}"/>
              </a:ext>
            </a:extLst>
          </p:cNvPr>
          <p:cNvSpPr txBox="1"/>
          <p:nvPr/>
        </p:nvSpPr>
        <p:spPr>
          <a:xfrm>
            <a:off x="429768" y="1302546"/>
            <a:ext cx="9607117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실습을 따라서 다운로드 된 </a:t>
            </a:r>
            <a:r>
              <a:rPr lang="en-US" altLang="ko-KR" dirty="0">
                <a:latin typeface="+mn-ea"/>
              </a:rPr>
              <a:t>flag.docx</a:t>
            </a:r>
            <a:r>
              <a:rPr lang="ko-KR" altLang="en-US" dirty="0">
                <a:latin typeface="+mn-ea"/>
              </a:rPr>
              <a:t>를 열어보면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/>
              <a:t>FLAG{??????} </a:t>
            </a:r>
            <a:r>
              <a:rPr lang="ko-KR" altLang="en-US" dirty="0"/>
              <a:t>형식의 문자열이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이걸 </a:t>
            </a:r>
            <a:r>
              <a:rPr lang="en-US" altLang="ko-KR" dirty="0"/>
              <a:t>Auth</a:t>
            </a:r>
            <a:r>
              <a:rPr lang="ko-KR" altLang="en-US" dirty="0"/>
              <a:t>에 </a:t>
            </a:r>
            <a:r>
              <a:rPr lang="ko-KR" altLang="en-US" dirty="0" err="1"/>
              <a:t>붙여넣고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auth</a:t>
            </a:r>
            <a:r>
              <a:rPr lang="ko-KR" altLang="en-US" dirty="0"/>
              <a:t> 버튼을 눌러주면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ko-KR" dirty="0"/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545CE2-9268-40F0-95E5-18839117A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2669900"/>
            <a:ext cx="60102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061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과제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CB65F-DD82-43DC-87C7-89106536F080}"/>
              </a:ext>
            </a:extLst>
          </p:cNvPr>
          <p:cNvSpPr txBox="1"/>
          <p:nvPr/>
        </p:nvSpPr>
        <p:spPr>
          <a:xfrm>
            <a:off x="429768" y="1302546"/>
            <a:ext cx="5638082" cy="129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이 장면을 스크린샷으로 찍어서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hlinkClick r:id="rId3"/>
              </a:rPr>
              <a:t>icewall.executive@gmail.com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+mn-ea"/>
              </a:rPr>
              <a:t>으로</a:t>
            </a:r>
            <a:r>
              <a:rPr lang="ko-KR" altLang="en-US" dirty="0">
                <a:latin typeface="+mn-ea"/>
              </a:rPr>
              <a:t> 이름과 학번을 적어서 메일로 보내주시면 됩니다</a:t>
            </a:r>
            <a:r>
              <a:rPr lang="en-US" altLang="ko-KR" dirty="0">
                <a:latin typeface="+mn-ea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5E3C7E-1958-467A-BCDD-86640781F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8" y="2947868"/>
            <a:ext cx="7322402" cy="344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90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BC9808-4370-49A0-9FB4-4C7431DEF4B4}"/>
              </a:ext>
            </a:extLst>
          </p:cNvPr>
          <p:cNvSpPr txBox="1"/>
          <p:nvPr/>
        </p:nvSpPr>
        <p:spPr>
          <a:xfrm>
            <a:off x="3323446" y="1950759"/>
            <a:ext cx="554510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감사합니다</a:t>
            </a:r>
            <a:endParaRPr lang="en-US" altLang="ko-KR" sz="6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endParaRPr lang="en-US" altLang="ko-KR" sz="6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6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질문 받겠습니다</a:t>
            </a:r>
            <a:endParaRPr lang="en-US" altLang="ko-KR" sz="6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20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F98FB-8E47-47CD-BB97-34B63305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+mj-ea"/>
              </a:rPr>
              <a:t>멘토링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0950E5E4-F606-46F5-8CB0-BA33B5C90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85549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멘토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조성준</a:t>
            </a:r>
            <a:r>
              <a:rPr lang="en-US" altLang="ko-KR" dirty="0">
                <a:latin typeface="+mn-ea"/>
              </a:rPr>
              <a:t>(17)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정재영</a:t>
            </a:r>
            <a:r>
              <a:rPr lang="en-US" altLang="ko-KR" dirty="0">
                <a:latin typeface="+mn-ea"/>
              </a:rPr>
              <a:t>(17)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김동성</a:t>
            </a:r>
            <a:r>
              <a:rPr lang="en-US" altLang="ko-KR" dirty="0">
                <a:latin typeface="+mn-ea"/>
              </a:rPr>
              <a:t>(19)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+mn-ea"/>
              </a:rPr>
              <a:t>황준봉</a:t>
            </a:r>
            <a:r>
              <a:rPr lang="en-US" altLang="ko-KR" dirty="0">
                <a:latin typeface="+mn-ea"/>
              </a:rPr>
              <a:t>(19)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4416C00-7A6E-4D10-8F9A-FEC6D027A884}"/>
              </a:ext>
            </a:extLst>
          </p:cNvPr>
          <p:cNvSpPr txBox="1">
            <a:spLocks/>
          </p:cNvSpPr>
          <p:nvPr/>
        </p:nvSpPr>
        <p:spPr>
          <a:xfrm>
            <a:off x="3693695" y="1690688"/>
            <a:ext cx="28554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멘티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총 </a:t>
            </a:r>
            <a:r>
              <a:rPr lang="en-US" altLang="ko-KR" dirty="0">
                <a:latin typeface="+mn-ea"/>
              </a:rPr>
              <a:t>11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6A7C7DA7-18A4-40A1-9932-C842742D518C}"/>
              </a:ext>
            </a:extLst>
          </p:cNvPr>
          <p:cNvSpPr txBox="1">
            <a:spLocks/>
          </p:cNvSpPr>
          <p:nvPr/>
        </p:nvSpPr>
        <p:spPr>
          <a:xfrm>
            <a:off x="6400800" y="1690688"/>
            <a:ext cx="64975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+mn-ea"/>
              </a:rPr>
              <a:t>인원 배분은 </a:t>
            </a:r>
            <a:r>
              <a:rPr lang="en-US" altLang="ko-KR" dirty="0">
                <a:latin typeface="+mn-ea"/>
              </a:rPr>
              <a:t>3-3-3-2</a:t>
            </a:r>
            <a:r>
              <a:rPr lang="ko-KR" altLang="en-US" dirty="0">
                <a:latin typeface="+mn-ea"/>
              </a:rPr>
              <a:t>가 될 것</a:t>
            </a:r>
            <a:endParaRPr lang="en-US" altLang="ko-KR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+mn-ea"/>
              </a:rPr>
              <a:t>인원은 공평하게 무작위로 정함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626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BC9808-4370-49A0-9FB4-4C7431DEF4B4}"/>
              </a:ext>
            </a:extLst>
          </p:cNvPr>
          <p:cNvSpPr txBox="1"/>
          <p:nvPr/>
        </p:nvSpPr>
        <p:spPr>
          <a:xfrm>
            <a:off x="493345" y="2397948"/>
            <a:ext cx="1120531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회합 끝</a:t>
            </a:r>
            <a:endParaRPr lang="en-US" altLang="ko-KR" sz="6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6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잠시 후 </a:t>
            </a:r>
            <a:r>
              <a:rPr lang="ko-KR" altLang="en-US" sz="6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초급반</a:t>
            </a:r>
            <a:r>
              <a:rPr lang="ko-KR" altLang="en-US" sz="6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강의 시작합니다</a:t>
            </a:r>
            <a:r>
              <a:rPr lang="en-US" altLang="ko-KR" sz="6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2113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5B028-5D6A-4ABB-9A0E-D0161DA3D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5657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2020 </a:t>
            </a:r>
            <a:r>
              <a:rPr lang="en-US" altLang="ko-KR" b="1" dirty="0">
                <a:latin typeface="Arial" panose="020B0604020202020204" pitchFamily="34" charset="0"/>
                <a:ea typeface="08서울남산체 EB" panose="02020603020101020101" pitchFamily="18" charset="-127"/>
                <a:cs typeface="Arial" panose="020B0604020202020204" pitchFamily="34" charset="0"/>
              </a:rPr>
              <a:t>ICEWALL</a:t>
            </a:r>
            <a:b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</a:b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학기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주차 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초급반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강의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2A81D3-F818-4B90-955E-23E65CDF2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9316" y="5735637"/>
            <a:ext cx="4832684" cy="661737"/>
          </a:xfrm>
        </p:spPr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회장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78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서울남산체 EB"/>
        <a:cs typeface=""/>
      </a:majorFont>
      <a:minorFont>
        <a:latin typeface="Consolas"/>
        <a:ea typeface="텐바이텐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1850</Words>
  <Application>Microsoft Office PowerPoint</Application>
  <PresentationFormat>와이드스크린</PresentationFormat>
  <Paragraphs>515</Paragraphs>
  <Slides>68</Slides>
  <Notes>65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7" baseType="lpstr">
      <vt:lpstr>08서울남산체 EB</vt:lpstr>
      <vt:lpstr>맑은 고딕</vt:lpstr>
      <vt:lpstr>배달의민족 주아</vt:lpstr>
      <vt:lpstr>서울남산체 EB</vt:lpstr>
      <vt:lpstr>텐바이텐</vt:lpstr>
      <vt:lpstr>Arial</vt:lpstr>
      <vt:lpstr>Calibri</vt:lpstr>
      <vt:lpstr>Consolas</vt:lpstr>
      <vt:lpstr>Office 테마</vt:lpstr>
      <vt:lpstr>7시 시작</vt:lpstr>
      <vt:lpstr>2020 ICEWALL 1학기 2주차 회합</vt:lpstr>
      <vt:lpstr>목차</vt:lpstr>
      <vt:lpstr>스터디</vt:lpstr>
      <vt:lpstr>스터디</vt:lpstr>
      <vt:lpstr>스터디</vt:lpstr>
      <vt:lpstr>멘토링</vt:lpstr>
      <vt:lpstr>PowerPoint 프레젠테이션</vt:lpstr>
      <vt:lpstr>2020 ICEWALL 1학기 2주차 초급반 강의</vt:lpstr>
      <vt:lpstr>PowerPoint 프레젠테이션</vt:lpstr>
      <vt:lpstr>용어 정리!!! (안 외워도 됨)</vt:lpstr>
      <vt:lpstr>용어 정리!!! (안 외워도 됨)</vt:lpstr>
      <vt:lpstr>용어 정리!!! (안 외워도 됨)</vt:lpstr>
      <vt:lpstr>용어 정리!!! (안 외워도 됨)</vt:lpstr>
      <vt:lpstr>계층 구조</vt:lpstr>
      <vt:lpstr>도대체 왜???</vt:lpstr>
      <vt:lpstr>PowerPoint 프레젠테이션</vt:lpstr>
      <vt:lpstr>IP의 문제점과 해결법</vt:lpstr>
      <vt:lpstr>3-way handshake</vt:lpstr>
      <vt:lpstr>4-way handshake</vt:lpstr>
      <vt:lpstr>Wireshark</vt:lpstr>
      <vt:lpstr>Wireshark 원리</vt:lpstr>
      <vt:lpstr>Wireshark 원리</vt:lpstr>
      <vt:lpstr>Wireshark 사용법</vt:lpstr>
      <vt:lpstr>Wireshark 사용법</vt:lpstr>
      <vt:lpstr>TCP/IP 패킷 분석</vt:lpstr>
      <vt:lpstr>TCP/IP 패킷 분석</vt:lpstr>
      <vt:lpstr>TCP/IP 패킷 분석</vt:lpstr>
      <vt:lpstr>TCP/IP 패킷 분석</vt:lpstr>
      <vt:lpstr>PowerPoint 프레젠테이션</vt:lpstr>
      <vt:lpstr>HTTP란?</vt:lpstr>
      <vt:lpstr>HTTP Request Header</vt:lpstr>
      <vt:lpstr>HTTP Request Method</vt:lpstr>
      <vt:lpstr>GET과 POST의 차이</vt:lpstr>
      <vt:lpstr>Cookie</vt:lpstr>
      <vt:lpstr>HTTP Response Header</vt:lpstr>
      <vt:lpstr>HTTP Response Code</vt:lpstr>
      <vt:lpstr>HTTPS</vt:lpstr>
      <vt:lpstr>간단한 암호 설명: 대칭키와 공개키</vt:lpstr>
      <vt:lpstr>간단한 암호 설명: 대칭키와 공개키</vt:lpstr>
      <vt:lpstr>HTTPS</vt:lpstr>
      <vt:lpstr>TLS/SSL handshake</vt:lpstr>
      <vt:lpstr>TLS/SSL handshake</vt:lpstr>
      <vt:lpstr>TLS/SSL handshake</vt:lpstr>
      <vt:lpstr>TLS/SSL handshake</vt:lpstr>
      <vt:lpstr>TLS/SSL handshake</vt:lpstr>
      <vt:lpstr>Fiddler</vt:lpstr>
      <vt:lpstr>Fiddler 원리</vt:lpstr>
      <vt:lpstr>Fiddler 원리</vt:lpstr>
      <vt:lpstr>HTTPS 복호화 설정</vt:lpstr>
      <vt:lpstr>HTTPS 복호화 설정</vt:lpstr>
      <vt:lpstr>HTTPS 복호화 설정</vt:lpstr>
      <vt:lpstr>HTTPS 복호화 설정</vt:lpstr>
      <vt:lpstr>PowerPoint 프레젠테이션</vt:lpstr>
      <vt:lpstr>webhacking.kr</vt:lpstr>
      <vt:lpstr>webhacking.kr</vt:lpstr>
      <vt:lpstr>webhacking.kr</vt:lpstr>
      <vt:lpstr>webhacking.kr</vt:lpstr>
      <vt:lpstr>webhacking.kr</vt:lpstr>
      <vt:lpstr>webhacking.kr</vt:lpstr>
      <vt:lpstr>webhacking.kr</vt:lpstr>
      <vt:lpstr>webhacking.kr</vt:lpstr>
      <vt:lpstr>webhacking.kr</vt:lpstr>
      <vt:lpstr>webhacking.kr</vt:lpstr>
      <vt:lpstr>webhacking.kr</vt:lpstr>
      <vt:lpstr>과제</vt:lpstr>
      <vt:lpstr>과제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7시 시작</dc:title>
  <dc:creator>Kim HyeonSu</dc:creator>
  <cp:lastModifiedBy>Kim HyeonSu</cp:lastModifiedBy>
  <cp:revision>480</cp:revision>
  <dcterms:created xsi:type="dcterms:W3CDTF">2020-04-18T18:12:48Z</dcterms:created>
  <dcterms:modified xsi:type="dcterms:W3CDTF">2020-04-21T09:19:40Z</dcterms:modified>
</cp:coreProperties>
</file>