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2" r:id="rId4"/>
    <p:sldId id="261" r:id="rId5"/>
    <p:sldId id="263" r:id="rId6"/>
    <p:sldId id="258" r:id="rId7"/>
    <p:sldId id="259" r:id="rId8"/>
    <p:sldId id="260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sileios Oikonomou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1EC34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86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26T15:13:16.017" idx="1">
    <p:pos x="1097" y="687"/>
    <p:text>Insert mini IC flag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27977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 to question:</a:t>
            </a:r>
            <a:r>
              <a:rPr lang="en-US" baseline="0" dirty="0" smtClean="0"/>
              <a:t> How about red-white-black </a:t>
            </a:r>
          </a:p>
          <a:p>
            <a:r>
              <a:rPr lang="en-US" baseline="0" dirty="0" smtClean="0"/>
              <a:t>Essentially we claim that  you use the term for more “important colors more often” but you associate the importance of a color based on how often it appears. But this is a false assumption.</a:t>
            </a:r>
          </a:p>
          <a:p>
            <a:r>
              <a:rPr lang="en-US" baseline="0" dirty="0" smtClean="0"/>
              <a:t>There could be other factors that determine the importance of a color in the minds of people e.g. red </a:t>
            </a:r>
            <a:r>
              <a:rPr lang="en-US" baseline="0" dirty="0" smtClean="0">
                <a:sym typeface="Wingdings"/>
              </a:rPr>
              <a:t> blood, death</a:t>
            </a:r>
          </a:p>
          <a:p>
            <a:r>
              <a:rPr lang="en-US" baseline="0" dirty="0" smtClean="0">
                <a:sym typeface="Wingdings"/>
              </a:rPr>
              <a:t>														   white  some psychological effect</a:t>
            </a:r>
          </a:p>
          <a:p>
            <a:r>
              <a:rPr lang="en-US" baseline="0" dirty="0" smtClean="0">
                <a:sym typeface="Wingdings"/>
              </a:rPr>
              <a:t>														    black  night, dark, fear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51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Effect of Environment on Color Naming Schemes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Ameena Golding, Max McArthur, Vasilis Oikonomou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751797" y="1193046"/>
            <a:ext cx="6321599" cy="300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Question: Do color naming schemes of different languages depend on the distribution of colors in the environment where the language was developed?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Null hypothesis:</a:t>
            </a:r>
            <a:r>
              <a:rPr lang="en" dirty="0"/>
              <a:t>  Distribution of colors in immediate environment is the same as distribution of colors in Munsell space partitioning.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→ Predictions</a:t>
            </a:r>
          </a:p>
        </p:txBody>
      </p:sp>
      <p:sp>
        <p:nvSpPr>
          <p:cNvPr id="46" name="Shape 189"/>
          <p:cNvSpPr/>
          <p:nvPr/>
        </p:nvSpPr>
        <p:spPr>
          <a:xfrm>
            <a:off x="7229624" y="4496236"/>
            <a:ext cx="2852887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A6AAA9"/>
                </a:solidFill>
                <a:latin typeface="Museo Sans 500"/>
                <a:ea typeface="Museo Sans 500"/>
                <a:cs typeface="Museo Sans 500"/>
                <a:sym typeface="Museo Sans 500"/>
              </a:defRPr>
            </a:lvl1pPr>
          </a:lstStyle>
          <a:p>
            <a:r>
              <a:rPr lang="en-US" sz="1200" b="1" dirty="0" smtClean="0"/>
              <a:t>Q&amp;A</a:t>
            </a:r>
            <a:endParaRPr sz="1200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663590" y="4496236"/>
            <a:ext cx="7836035" cy="425313"/>
            <a:chOff x="663590" y="4496236"/>
            <a:chExt cx="7836035" cy="425313"/>
          </a:xfrm>
        </p:grpSpPr>
        <p:grpSp>
          <p:nvGrpSpPr>
            <p:cNvPr id="39" name="Group 38"/>
            <p:cNvGrpSpPr/>
            <p:nvPr/>
          </p:nvGrpSpPr>
          <p:grpSpPr>
            <a:xfrm>
              <a:off x="663590" y="4496236"/>
              <a:ext cx="7836035" cy="425312"/>
              <a:chOff x="663590" y="4496236"/>
              <a:chExt cx="7836035" cy="425312"/>
            </a:xfrm>
          </p:grpSpPr>
          <p:sp>
            <p:nvSpPr>
              <p:cNvPr id="8" name="Shape 190"/>
              <p:cNvSpPr/>
              <p:nvPr/>
            </p:nvSpPr>
            <p:spPr>
              <a:xfrm>
                <a:off x="663590" y="4921547"/>
                <a:ext cx="1270001" cy="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  <p:sp>
            <p:nvSpPr>
              <p:cNvPr id="4" name="Shape 186"/>
              <p:cNvSpPr/>
              <p:nvPr/>
            </p:nvSpPr>
            <p:spPr>
              <a:xfrm>
                <a:off x="2975070" y="4496236"/>
                <a:ext cx="2852887" cy="2872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2400">
                    <a:solidFill>
                      <a:srgbClr val="A6AAA9"/>
                    </a:solidFill>
                    <a:latin typeface="Museo Sans 500"/>
                    <a:ea typeface="Museo Sans 500"/>
                    <a:cs typeface="Museo Sans 500"/>
                    <a:sym typeface="Museo Sans 500"/>
                  </a:defRPr>
                </a:lvl1pPr>
              </a:lstStyle>
              <a:p>
                <a:r>
                  <a:rPr lang="en-US" sz="1200" b="1" dirty="0" smtClean="0"/>
                  <a:t>Methodology</a:t>
                </a:r>
                <a:endParaRPr sz="1200" b="1" dirty="0"/>
              </a:p>
            </p:txBody>
          </p:sp>
          <p:sp>
            <p:nvSpPr>
              <p:cNvPr id="6" name="Shape 188"/>
              <p:cNvSpPr/>
              <p:nvPr/>
            </p:nvSpPr>
            <p:spPr>
              <a:xfrm>
                <a:off x="663590" y="4496236"/>
                <a:ext cx="2852887" cy="2872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2400">
                    <a:solidFill>
                      <a:srgbClr val="A6AAA9"/>
                    </a:solidFill>
                    <a:latin typeface="Museo Sans 500"/>
                    <a:ea typeface="Museo Sans 500"/>
                    <a:cs typeface="Museo Sans 500"/>
                    <a:sym typeface="Museo Sans 500"/>
                  </a:defRPr>
                </a:lvl1pPr>
              </a:lstStyle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Hypothesis</a:t>
                </a:r>
                <a:endParaRPr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Shape 189"/>
              <p:cNvSpPr/>
              <p:nvPr/>
            </p:nvSpPr>
            <p:spPr>
              <a:xfrm>
                <a:off x="5286549" y="4508674"/>
                <a:ext cx="2852887" cy="2872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2400">
                    <a:solidFill>
                      <a:srgbClr val="A6AAA9"/>
                    </a:solidFill>
                    <a:latin typeface="Museo Sans 500"/>
                    <a:ea typeface="Museo Sans 500"/>
                    <a:cs typeface="Museo Sans 500"/>
                    <a:sym typeface="Museo Sans 500"/>
                  </a:defRPr>
                </a:lvl1pPr>
              </a:lstStyle>
              <a:p>
                <a:r>
                  <a:rPr lang="en-US" sz="1200" b="1" dirty="0" smtClean="0"/>
                  <a:t>Findings</a:t>
                </a:r>
                <a:endParaRPr sz="1200" b="1" dirty="0"/>
              </a:p>
            </p:txBody>
          </p:sp>
          <p:sp>
            <p:nvSpPr>
              <p:cNvPr id="9" name="Shape 191"/>
              <p:cNvSpPr/>
              <p:nvPr/>
            </p:nvSpPr>
            <p:spPr>
              <a:xfrm>
                <a:off x="2975070" y="4921547"/>
                <a:ext cx="1270001" cy="1"/>
              </a:xfrm>
              <a:prstGeom prst="line">
                <a:avLst/>
              </a:prstGeom>
              <a:ln w="63500">
                <a:solidFill>
                  <a:srgbClr val="A6AAA9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  <p:sp>
            <p:nvSpPr>
              <p:cNvPr id="10" name="Shape 192"/>
              <p:cNvSpPr/>
              <p:nvPr/>
            </p:nvSpPr>
            <p:spPr>
              <a:xfrm>
                <a:off x="5286549" y="4921547"/>
                <a:ext cx="1270001" cy="1"/>
              </a:xfrm>
              <a:prstGeom prst="line">
                <a:avLst/>
              </a:prstGeom>
              <a:ln w="63500">
                <a:solidFill>
                  <a:srgbClr val="A6AAA9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  <p:sp>
            <p:nvSpPr>
              <p:cNvPr id="42" name="Shape 190"/>
              <p:cNvSpPr/>
              <p:nvPr/>
            </p:nvSpPr>
            <p:spPr>
              <a:xfrm>
                <a:off x="7229624" y="4921546"/>
                <a:ext cx="1270001" cy="1"/>
              </a:xfrm>
              <a:prstGeom prst="line">
                <a:avLst/>
              </a:prstGeom>
              <a:ln w="63500">
                <a:solidFill>
                  <a:schemeClr val="accent4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</p:grpSp>
        <p:sp>
          <p:nvSpPr>
            <p:cNvPr id="47" name="Shape 191"/>
            <p:cNvSpPr/>
            <p:nvPr/>
          </p:nvSpPr>
          <p:spPr>
            <a:xfrm>
              <a:off x="7229624" y="4921548"/>
              <a:ext cx="1270001" cy="1"/>
            </a:xfrm>
            <a:prstGeom prst="line">
              <a:avLst/>
            </a:prstGeom>
            <a:ln w="63500">
              <a:solidFill>
                <a:srgbClr val="A6AAA9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 sz="1200"/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1306" y="378893"/>
            <a:ext cx="6321599" cy="6353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448" y="1000320"/>
            <a:ext cx="8463263" cy="3597855"/>
          </a:xfrm>
        </p:spPr>
        <p:txBody>
          <a:bodyPr/>
          <a:lstStyle/>
          <a:p>
            <a:r>
              <a:rPr lang="en-US" b="1" u="sng" dirty="0" smtClean="0"/>
              <a:t>Ivory Coast :</a:t>
            </a:r>
            <a:endParaRPr lang="en-US" b="1" u="sng" dirty="0"/>
          </a:p>
        </p:txBody>
      </p:sp>
      <p:pic>
        <p:nvPicPr>
          <p:cNvPr id="4" name="Shape 9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2991" y="1463874"/>
            <a:ext cx="5051118" cy="2913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IC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91" y="1463874"/>
            <a:ext cx="5051118" cy="2971005"/>
          </a:xfrm>
          <a:prstGeom prst="rect">
            <a:avLst/>
          </a:prstGeom>
        </p:spPr>
      </p:pic>
      <p:pic>
        <p:nvPicPr>
          <p:cNvPr id="17" name="Picture 16" descr="IC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91" y="1463874"/>
            <a:ext cx="5051118" cy="298199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3590" y="4496236"/>
            <a:ext cx="7836035" cy="425313"/>
            <a:chOff x="663590" y="4496236"/>
            <a:chExt cx="7836035" cy="425313"/>
          </a:xfrm>
        </p:grpSpPr>
        <p:grpSp>
          <p:nvGrpSpPr>
            <p:cNvPr id="9" name="Group 8"/>
            <p:cNvGrpSpPr/>
            <p:nvPr/>
          </p:nvGrpSpPr>
          <p:grpSpPr>
            <a:xfrm>
              <a:off x="663590" y="4496236"/>
              <a:ext cx="7836035" cy="425312"/>
              <a:chOff x="663590" y="4496236"/>
              <a:chExt cx="7836035" cy="425312"/>
            </a:xfrm>
          </p:grpSpPr>
          <p:sp>
            <p:nvSpPr>
              <p:cNvPr id="11" name="Shape 190"/>
              <p:cNvSpPr/>
              <p:nvPr/>
            </p:nvSpPr>
            <p:spPr>
              <a:xfrm>
                <a:off x="663590" y="4921547"/>
                <a:ext cx="1270001" cy="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  <p:sp>
            <p:nvSpPr>
              <p:cNvPr id="12" name="Shape 186"/>
              <p:cNvSpPr/>
              <p:nvPr/>
            </p:nvSpPr>
            <p:spPr>
              <a:xfrm>
                <a:off x="2975070" y="4496236"/>
                <a:ext cx="2852887" cy="2872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2400">
                    <a:solidFill>
                      <a:srgbClr val="A6AAA9"/>
                    </a:solidFill>
                    <a:latin typeface="Museo Sans 500"/>
                    <a:ea typeface="Museo Sans 500"/>
                    <a:cs typeface="Museo Sans 500"/>
                    <a:sym typeface="Museo Sans 500"/>
                  </a:defRPr>
                </a:lvl1pPr>
              </a:lstStyle>
              <a:p>
                <a:r>
                  <a:rPr lang="en-US" sz="1200" b="1" dirty="0" smtClean="0"/>
                  <a:t>Methodology</a:t>
                </a:r>
                <a:endParaRPr sz="1200" b="1" dirty="0"/>
              </a:p>
            </p:txBody>
          </p:sp>
          <p:sp>
            <p:nvSpPr>
              <p:cNvPr id="13" name="Shape 188"/>
              <p:cNvSpPr/>
              <p:nvPr/>
            </p:nvSpPr>
            <p:spPr>
              <a:xfrm>
                <a:off x="663590" y="4496236"/>
                <a:ext cx="2852887" cy="2872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2400">
                    <a:solidFill>
                      <a:srgbClr val="A6AAA9"/>
                    </a:solidFill>
                    <a:latin typeface="Museo Sans 500"/>
                    <a:ea typeface="Museo Sans 500"/>
                    <a:cs typeface="Museo Sans 500"/>
                    <a:sym typeface="Museo Sans 500"/>
                  </a:defRPr>
                </a:lvl1pPr>
              </a:lstStyle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Hypothesis</a:t>
                </a:r>
                <a:endParaRPr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Shape 189"/>
              <p:cNvSpPr/>
              <p:nvPr/>
            </p:nvSpPr>
            <p:spPr>
              <a:xfrm>
                <a:off x="5286549" y="4508674"/>
                <a:ext cx="2852887" cy="2872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2400">
                    <a:solidFill>
                      <a:srgbClr val="A6AAA9"/>
                    </a:solidFill>
                    <a:latin typeface="Museo Sans 500"/>
                    <a:ea typeface="Museo Sans 500"/>
                    <a:cs typeface="Museo Sans 500"/>
                    <a:sym typeface="Museo Sans 500"/>
                  </a:defRPr>
                </a:lvl1pPr>
              </a:lstStyle>
              <a:p>
                <a:r>
                  <a:rPr lang="en-US" sz="1200" b="1" dirty="0" smtClean="0"/>
                  <a:t>Findings</a:t>
                </a:r>
                <a:endParaRPr sz="1200" b="1" dirty="0"/>
              </a:p>
            </p:txBody>
          </p:sp>
          <p:sp>
            <p:nvSpPr>
              <p:cNvPr id="15" name="Shape 191"/>
              <p:cNvSpPr/>
              <p:nvPr/>
            </p:nvSpPr>
            <p:spPr>
              <a:xfrm>
                <a:off x="2975070" y="4921547"/>
                <a:ext cx="1270001" cy="1"/>
              </a:xfrm>
              <a:prstGeom prst="line">
                <a:avLst/>
              </a:prstGeom>
              <a:ln w="63500">
                <a:solidFill>
                  <a:srgbClr val="A6AAA9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  <p:sp>
            <p:nvSpPr>
              <p:cNvPr id="18" name="Shape 192"/>
              <p:cNvSpPr/>
              <p:nvPr/>
            </p:nvSpPr>
            <p:spPr>
              <a:xfrm>
                <a:off x="5286549" y="4921547"/>
                <a:ext cx="1270001" cy="1"/>
              </a:xfrm>
              <a:prstGeom prst="line">
                <a:avLst/>
              </a:prstGeom>
              <a:ln w="63500">
                <a:solidFill>
                  <a:srgbClr val="A6AAA9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  <p:sp>
            <p:nvSpPr>
              <p:cNvPr id="20" name="Shape 190"/>
              <p:cNvSpPr/>
              <p:nvPr/>
            </p:nvSpPr>
            <p:spPr>
              <a:xfrm>
                <a:off x="7229624" y="4921546"/>
                <a:ext cx="1270001" cy="1"/>
              </a:xfrm>
              <a:prstGeom prst="line">
                <a:avLst/>
              </a:prstGeom>
              <a:ln w="63500">
                <a:solidFill>
                  <a:schemeClr val="accent4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</p:grpSp>
        <p:sp>
          <p:nvSpPr>
            <p:cNvPr id="10" name="Shape 191"/>
            <p:cNvSpPr/>
            <p:nvPr/>
          </p:nvSpPr>
          <p:spPr>
            <a:xfrm>
              <a:off x="7229624" y="4921548"/>
              <a:ext cx="1270001" cy="1"/>
            </a:xfrm>
            <a:prstGeom prst="line">
              <a:avLst/>
            </a:prstGeom>
            <a:ln w="63500">
              <a:solidFill>
                <a:srgbClr val="A6AAA9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 sz="1200"/>
            </a:p>
          </p:txBody>
        </p:sp>
      </p:grpSp>
      <p:sp>
        <p:nvSpPr>
          <p:cNvPr id="21" name="Shape 189"/>
          <p:cNvSpPr/>
          <p:nvPr/>
        </p:nvSpPr>
        <p:spPr>
          <a:xfrm>
            <a:off x="7229624" y="4484142"/>
            <a:ext cx="2852887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A6AAA9"/>
                </a:solidFill>
                <a:latin typeface="Museo Sans 500"/>
                <a:ea typeface="Museo Sans 500"/>
                <a:cs typeface="Museo Sans 500"/>
                <a:sym typeface="Museo Sans 500"/>
              </a:defRPr>
            </a:lvl1pPr>
          </a:lstStyle>
          <a:p>
            <a:r>
              <a:rPr lang="en-US" sz="1200" b="1" dirty="0" smtClean="0"/>
              <a:t>Q&amp;A</a:t>
            </a:r>
            <a:endParaRPr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00" y="498961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96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448" y="1211349"/>
            <a:ext cx="8463263" cy="3386826"/>
          </a:xfrm>
        </p:spPr>
        <p:txBody>
          <a:bodyPr/>
          <a:lstStyle/>
          <a:p>
            <a:r>
              <a:rPr lang="en-US" b="1" u="sng" dirty="0" smtClean="0"/>
              <a:t>Observations</a:t>
            </a:r>
            <a:endParaRPr lang="en-US" b="1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268448" y="1703744"/>
            <a:ext cx="84534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pictures contain primarily green and yellow. Shouldn’t that be somehow reflected on the naming patterns of the speakers? </a:t>
            </a:r>
            <a:r>
              <a:rPr lang="en-US" b="1" dirty="0" smtClean="0"/>
              <a:t>YES</a:t>
            </a:r>
          </a:p>
          <a:p>
            <a:endParaRPr lang="en-US" b="1" dirty="0" smtClean="0"/>
          </a:p>
          <a:p>
            <a:r>
              <a:rPr lang="en-US" b="1" dirty="0" smtClean="0"/>
              <a:t>HOW?</a:t>
            </a:r>
          </a:p>
          <a:p>
            <a:r>
              <a:rPr lang="en-US" u="sng" dirty="0" smtClean="0"/>
              <a:t>Intuitive explanation:</a:t>
            </a:r>
            <a:r>
              <a:rPr lang="en-US" dirty="0" smtClean="0"/>
              <a:t> If you see a lot of </a:t>
            </a:r>
            <a:r>
              <a:rPr lang="en-US" b="1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and almost no </a:t>
            </a:r>
            <a:r>
              <a:rPr lang="en-US" b="1" dirty="0" smtClean="0">
                <a:solidFill>
                  <a:srgbClr val="FF66FF"/>
                </a:solidFill>
              </a:rPr>
              <a:t>purple,</a:t>
            </a:r>
            <a:r>
              <a:rPr lang="en-US" dirty="0" smtClean="0"/>
              <a:t> wouldn’t it make sense that you name more chips as </a:t>
            </a:r>
            <a:r>
              <a:rPr lang="en-US" b="1" dirty="0" smtClean="0">
                <a:solidFill>
                  <a:srgbClr val="008000"/>
                </a:solidFill>
              </a:rPr>
              <a:t>green </a:t>
            </a:r>
            <a:r>
              <a:rPr lang="en-US" dirty="0" smtClean="0"/>
              <a:t>than </a:t>
            </a:r>
            <a:r>
              <a:rPr lang="en-US" b="1" dirty="0" smtClean="0">
                <a:solidFill>
                  <a:srgbClr val="FF66FF"/>
                </a:solidFill>
              </a:rPr>
              <a:t>purple</a:t>
            </a:r>
            <a:r>
              <a:rPr lang="en-US" dirty="0" smtClean="0"/>
              <a:t>? </a:t>
            </a:r>
            <a:r>
              <a:rPr lang="en-US" b="1" dirty="0" smtClean="0"/>
              <a:t>YES</a:t>
            </a:r>
            <a:endParaRPr lang="en-US" dirty="0" smtClean="0"/>
          </a:p>
          <a:p>
            <a:endParaRPr lang="en-US" u="sng" dirty="0" smtClean="0"/>
          </a:p>
          <a:p>
            <a:r>
              <a:rPr lang="en-US" u="sng" dirty="0" smtClean="0"/>
              <a:t>Implications:</a:t>
            </a:r>
            <a:r>
              <a:rPr lang="en-US" dirty="0" smtClean="0"/>
              <a:t> There should be a hierarchy of colors not only in the order that they appear but also in the proportions in which they appear.</a:t>
            </a:r>
          </a:p>
          <a:p>
            <a:endParaRPr lang="en-US" u="sng" dirty="0"/>
          </a:p>
          <a:p>
            <a:r>
              <a:rPr lang="en-US" b="1" dirty="0" smtClean="0"/>
              <a:t>Question: Can you spot any problems with this approach?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1621" y="4159299"/>
            <a:ext cx="6225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about red, black and white? 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63590" y="4496236"/>
            <a:ext cx="7836035" cy="425313"/>
            <a:chOff x="663590" y="4496236"/>
            <a:chExt cx="7836035" cy="425313"/>
          </a:xfrm>
        </p:grpSpPr>
        <p:grpSp>
          <p:nvGrpSpPr>
            <p:cNvPr id="23" name="Group 22"/>
            <p:cNvGrpSpPr/>
            <p:nvPr/>
          </p:nvGrpSpPr>
          <p:grpSpPr>
            <a:xfrm>
              <a:off x="663590" y="4496236"/>
              <a:ext cx="7836035" cy="425312"/>
              <a:chOff x="663590" y="4496236"/>
              <a:chExt cx="7836035" cy="425312"/>
            </a:xfrm>
          </p:grpSpPr>
          <p:sp>
            <p:nvSpPr>
              <p:cNvPr id="25" name="Shape 190"/>
              <p:cNvSpPr/>
              <p:nvPr/>
            </p:nvSpPr>
            <p:spPr>
              <a:xfrm>
                <a:off x="663590" y="4921547"/>
                <a:ext cx="1270001" cy="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  <p:sp>
            <p:nvSpPr>
              <p:cNvPr id="26" name="Shape 186"/>
              <p:cNvSpPr/>
              <p:nvPr/>
            </p:nvSpPr>
            <p:spPr>
              <a:xfrm>
                <a:off x="2975070" y="4496236"/>
                <a:ext cx="2852887" cy="2872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2400">
                    <a:solidFill>
                      <a:srgbClr val="A6AAA9"/>
                    </a:solidFill>
                    <a:latin typeface="Museo Sans 500"/>
                    <a:ea typeface="Museo Sans 500"/>
                    <a:cs typeface="Museo Sans 500"/>
                    <a:sym typeface="Museo Sans 500"/>
                  </a:defRPr>
                </a:lvl1pPr>
              </a:lstStyle>
              <a:p>
                <a:r>
                  <a:rPr lang="en-US" sz="1200" b="1" dirty="0" smtClean="0"/>
                  <a:t>Methodology</a:t>
                </a:r>
                <a:endParaRPr sz="1200" b="1" dirty="0"/>
              </a:p>
            </p:txBody>
          </p:sp>
          <p:sp>
            <p:nvSpPr>
              <p:cNvPr id="27" name="Shape 188"/>
              <p:cNvSpPr/>
              <p:nvPr/>
            </p:nvSpPr>
            <p:spPr>
              <a:xfrm>
                <a:off x="663590" y="4496236"/>
                <a:ext cx="2852887" cy="2872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2400">
                    <a:solidFill>
                      <a:srgbClr val="A6AAA9"/>
                    </a:solidFill>
                    <a:latin typeface="Museo Sans 500"/>
                    <a:ea typeface="Museo Sans 500"/>
                    <a:cs typeface="Museo Sans 500"/>
                    <a:sym typeface="Museo Sans 500"/>
                  </a:defRPr>
                </a:lvl1pPr>
              </a:lstStyle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Hypothesis</a:t>
                </a:r>
                <a:endParaRPr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Shape 189"/>
              <p:cNvSpPr/>
              <p:nvPr/>
            </p:nvSpPr>
            <p:spPr>
              <a:xfrm>
                <a:off x="5286549" y="4508674"/>
                <a:ext cx="2852887" cy="2872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2400">
                    <a:solidFill>
                      <a:srgbClr val="A6AAA9"/>
                    </a:solidFill>
                    <a:latin typeface="Museo Sans 500"/>
                    <a:ea typeface="Museo Sans 500"/>
                    <a:cs typeface="Museo Sans 500"/>
                    <a:sym typeface="Museo Sans 500"/>
                  </a:defRPr>
                </a:lvl1pPr>
              </a:lstStyle>
              <a:p>
                <a:r>
                  <a:rPr lang="en-US" sz="1200" b="1" dirty="0" smtClean="0"/>
                  <a:t>Findings</a:t>
                </a:r>
                <a:endParaRPr sz="1200" b="1" dirty="0"/>
              </a:p>
            </p:txBody>
          </p:sp>
          <p:sp>
            <p:nvSpPr>
              <p:cNvPr id="29" name="Shape 191"/>
              <p:cNvSpPr/>
              <p:nvPr/>
            </p:nvSpPr>
            <p:spPr>
              <a:xfrm>
                <a:off x="2975070" y="4921547"/>
                <a:ext cx="1270001" cy="1"/>
              </a:xfrm>
              <a:prstGeom prst="line">
                <a:avLst/>
              </a:prstGeom>
              <a:ln w="63500">
                <a:solidFill>
                  <a:srgbClr val="A6AAA9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  <p:sp>
            <p:nvSpPr>
              <p:cNvPr id="30" name="Shape 192"/>
              <p:cNvSpPr/>
              <p:nvPr/>
            </p:nvSpPr>
            <p:spPr>
              <a:xfrm>
                <a:off x="5286549" y="4921547"/>
                <a:ext cx="1270001" cy="1"/>
              </a:xfrm>
              <a:prstGeom prst="line">
                <a:avLst/>
              </a:prstGeom>
              <a:ln w="63500">
                <a:solidFill>
                  <a:srgbClr val="A6AAA9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  <p:sp>
            <p:nvSpPr>
              <p:cNvPr id="31" name="Shape 190"/>
              <p:cNvSpPr/>
              <p:nvPr/>
            </p:nvSpPr>
            <p:spPr>
              <a:xfrm>
                <a:off x="7229624" y="4921546"/>
                <a:ext cx="1270001" cy="1"/>
              </a:xfrm>
              <a:prstGeom prst="line">
                <a:avLst/>
              </a:prstGeom>
              <a:ln w="63500">
                <a:solidFill>
                  <a:schemeClr val="accent4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</p:grpSp>
        <p:sp>
          <p:nvSpPr>
            <p:cNvPr id="24" name="Shape 191"/>
            <p:cNvSpPr/>
            <p:nvPr/>
          </p:nvSpPr>
          <p:spPr>
            <a:xfrm>
              <a:off x="7229624" y="4921548"/>
              <a:ext cx="1270001" cy="1"/>
            </a:xfrm>
            <a:prstGeom prst="line">
              <a:avLst/>
            </a:prstGeom>
            <a:ln w="63500">
              <a:solidFill>
                <a:srgbClr val="A6AAA9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 sz="1200"/>
            </a:p>
          </p:txBody>
        </p:sp>
      </p:grpSp>
      <p:sp>
        <p:nvSpPr>
          <p:cNvPr id="32" name="Shape 189"/>
          <p:cNvSpPr/>
          <p:nvPr/>
        </p:nvSpPr>
        <p:spPr>
          <a:xfrm>
            <a:off x="7229624" y="4517445"/>
            <a:ext cx="2852887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A6AAA9"/>
                </a:solidFill>
                <a:latin typeface="Museo Sans 500"/>
                <a:ea typeface="Museo Sans 500"/>
                <a:cs typeface="Museo Sans 500"/>
                <a:sym typeface="Museo Sans 500"/>
              </a:defRPr>
            </a:lvl1pPr>
          </a:lstStyle>
          <a:p>
            <a:r>
              <a:rPr lang="en-US" sz="1200" b="1" dirty="0" smtClean="0"/>
              <a:t>Q&amp;A</a:t>
            </a:r>
            <a:endParaRPr sz="1200" b="1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552650" y="7283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04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by step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207" y="1107429"/>
            <a:ext cx="6321599" cy="3002400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dirty="0" smtClean="0"/>
              <a:t>Image collection </a:t>
            </a:r>
          </a:p>
          <a:p>
            <a:pPr marL="342900" indent="-342900">
              <a:buAutoNum type="arabicParenR"/>
            </a:pPr>
            <a:r>
              <a:rPr lang="en-US" dirty="0" smtClean="0"/>
              <a:t>Determine foci based on speaker responses (in RGB)</a:t>
            </a:r>
          </a:p>
          <a:p>
            <a:pPr marL="342900" indent="-342900">
              <a:buAutoNum type="arabicParenR"/>
            </a:pPr>
            <a:r>
              <a:rPr lang="en-US" dirty="0" smtClean="0"/>
              <a:t>For each pixel in each image, find the focus point closer to its RGB value</a:t>
            </a:r>
          </a:p>
          <a:p>
            <a:pPr marL="342900" indent="-342900">
              <a:buAutoNum type="arabicParenR"/>
            </a:pPr>
            <a:r>
              <a:rPr lang="en-US" dirty="0" smtClean="0"/>
              <a:t>Find the proportion of colors in the images</a:t>
            </a:r>
          </a:p>
          <a:p>
            <a:pPr marL="342900" indent="-342900">
              <a:buAutoNum type="arabicParenR"/>
            </a:pPr>
            <a:r>
              <a:rPr lang="en-US" dirty="0" smtClean="0"/>
              <a:t>Compare to the proportion of colors in the partition of the </a:t>
            </a:r>
            <a:r>
              <a:rPr lang="en-US" dirty="0" err="1" smtClean="0"/>
              <a:t>Munsell</a:t>
            </a:r>
            <a:r>
              <a:rPr lang="en-US" dirty="0" smtClean="0"/>
              <a:t> space</a:t>
            </a:r>
          </a:p>
          <a:p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63590" y="4496236"/>
            <a:ext cx="7836035" cy="425314"/>
            <a:chOff x="663590" y="4496236"/>
            <a:chExt cx="7836035" cy="425314"/>
          </a:xfrm>
        </p:grpSpPr>
        <p:grpSp>
          <p:nvGrpSpPr>
            <p:cNvPr id="5" name="Group 4"/>
            <p:cNvGrpSpPr/>
            <p:nvPr/>
          </p:nvGrpSpPr>
          <p:grpSpPr>
            <a:xfrm>
              <a:off x="663590" y="4496236"/>
              <a:ext cx="7836035" cy="425313"/>
              <a:chOff x="663590" y="4496236"/>
              <a:chExt cx="7836035" cy="425313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663590" y="4496236"/>
                <a:ext cx="7836035" cy="425312"/>
                <a:chOff x="663590" y="4496236"/>
                <a:chExt cx="7836035" cy="425312"/>
              </a:xfrm>
            </p:grpSpPr>
            <p:sp>
              <p:nvSpPr>
                <p:cNvPr id="8" name="Shape 190"/>
                <p:cNvSpPr/>
                <p:nvPr/>
              </p:nvSpPr>
              <p:spPr>
                <a:xfrm>
                  <a:off x="663590" y="4921547"/>
                  <a:ext cx="1270001" cy="1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lIns="50800" tIns="50800" rIns="50800" bIns="50800" anchor="ctr"/>
                <a:lstStyle/>
                <a:p>
                  <a:pPr>
                    <a:defRPr sz="2400"/>
                  </a:pPr>
                  <a:endParaRPr sz="1200"/>
                </a:p>
              </p:txBody>
            </p:sp>
            <p:sp>
              <p:nvSpPr>
                <p:cNvPr id="9" name="Shape 186"/>
                <p:cNvSpPr/>
                <p:nvPr/>
              </p:nvSpPr>
              <p:spPr>
                <a:xfrm>
                  <a:off x="2975070" y="4496236"/>
                  <a:ext cx="2852887" cy="287258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50800" tIns="50800" rIns="50800" bIns="50800" anchor="ctr">
                  <a:spAutoFit/>
                </a:bodyPr>
                <a:lstStyle>
                  <a:lvl1pPr>
                    <a:defRPr sz="2400">
                      <a:solidFill>
                        <a:srgbClr val="A6AAA9"/>
                      </a:solidFill>
                      <a:latin typeface="Museo Sans 500"/>
                      <a:ea typeface="Museo Sans 500"/>
                      <a:cs typeface="Museo Sans 500"/>
                      <a:sym typeface="Museo Sans 500"/>
                    </a:defRPr>
                  </a:lvl1pPr>
                </a:lstStyle>
                <a:p>
                  <a:r>
                    <a:rPr lang="en-US" sz="1200" b="1" dirty="0" smtClean="0">
                      <a:solidFill>
                        <a:srgbClr val="F46524"/>
                      </a:solidFill>
                    </a:rPr>
                    <a:t>Methodology</a:t>
                  </a:r>
                  <a:endParaRPr sz="1200" b="1" dirty="0">
                    <a:solidFill>
                      <a:srgbClr val="F46524"/>
                    </a:solidFill>
                  </a:endParaRPr>
                </a:p>
              </p:txBody>
            </p:sp>
            <p:sp>
              <p:nvSpPr>
                <p:cNvPr id="10" name="Shape 188"/>
                <p:cNvSpPr/>
                <p:nvPr/>
              </p:nvSpPr>
              <p:spPr>
                <a:xfrm>
                  <a:off x="663590" y="4496236"/>
                  <a:ext cx="2852887" cy="287258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50800" tIns="50800" rIns="50800" bIns="50800" anchor="ctr">
                  <a:spAutoFit/>
                </a:bodyPr>
                <a:lstStyle>
                  <a:lvl1pPr>
                    <a:defRPr sz="2400">
                      <a:solidFill>
                        <a:srgbClr val="A6AAA9"/>
                      </a:solidFill>
                      <a:latin typeface="Museo Sans 500"/>
                      <a:ea typeface="Museo Sans 500"/>
                      <a:cs typeface="Museo Sans 500"/>
                      <a:sym typeface="Museo Sans 500"/>
                    </a:defRPr>
                  </a:lvl1pPr>
                </a:lstStyle>
                <a:p>
                  <a:r>
                    <a:rPr lang="en-US" sz="1200" b="1" dirty="0" smtClean="0"/>
                    <a:t>Hypothesis</a:t>
                  </a:r>
                  <a:endParaRPr lang="en-US" sz="1200" b="1" dirty="0"/>
                </a:p>
              </p:txBody>
            </p:sp>
            <p:sp>
              <p:nvSpPr>
                <p:cNvPr id="11" name="Shape 189"/>
                <p:cNvSpPr/>
                <p:nvPr/>
              </p:nvSpPr>
              <p:spPr>
                <a:xfrm>
                  <a:off x="5286549" y="4508674"/>
                  <a:ext cx="2852887" cy="287258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50800" tIns="50800" rIns="50800" bIns="50800" anchor="ctr">
                  <a:spAutoFit/>
                </a:bodyPr>
                <a:lstStyle>
                  <a:lvl1pPr>
                    <a:defRPr sz="2400">
                      <a:solidFill>
                        <a:srgbClr val="A6AAA9"/>
                      </a:solidFill>
                      <a:latin typeface="Museo Sans 500"/>
                      <a:ea typeface="Museo Sans 500"/>
                      <a:cs typeface="Museo Sans 500"/>
                      <a:sym typeface="Museo Sans 500"/>
                    </a:defRPr>
                  </a:lvl1pPr>
                </a:lstStyle>
                <a:p>
                  <a:r>
                    <a:rPr lang="en-US" sz="1200" b="1" dirty="0" smtClean="0"/>
                    <a:t>Findings</a:t>
                  </a:r>
                  <a:endParaRPr sz="1200" b="1" dirty="0"/>
                </a:p>
              </p:txBody>
            </p:sp>
            <p:sp>
              <p:nvSpPr>
                <p:cNvPr id="12" name="Shape 191"/>
                <p:cNvSpPr/>
                <p:nvPr/>
              </p:nvSpPr>
              <p:spPr>
                <a:xfrm>
                  <a:off x="2975070" y="4921547"/>
                  <a:ext cx="1270001" cy="1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lIns="50800" tIns="50800" rIns="50800" bIns="50800" anchor="ctr"/>
                <a:lstStyle/>
                <a:p>
                  <a:pPr>
                    <a:defRPr sz="2400"/>
                  </a:pPr>
                  <a:endParaRPr sz="1200"/>
                </a:p>
              </p:txBody>
            </p:sp>
            <p:sp>
              <p:nvSpPr>
                <p:cNvPr id="13" name="Shape 192"/>
                <p:cNvSpPr/>
                <p:nvPr/>
              </p:nvSpPr>
              <p:spPr>
                <a:xfrm>
                  <a:off x="5286549" y="4921547"/>
                  <a:ext cx="1270001" cy="1"/>
                </a:xfrm>
                <a:prstGeom prst="line">
                  <a:avLst/>
                </a:prstGeom>
                <a:ln w="63500">
                  <a:solidFill>
                    <a:srgbClr val="A6AAA9"/>
                  </a:solidFill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>
                    <a:defRPr sz="2400"/>
                  </a:pPr>
                  <a:endParaRPr sz="1200"/>
                </a:p>
              </p:txBody>
            </p:sp>
            <p:sp>
              <p:nvSpPr>
                <p:cNvPr id="14" name="Shape 190"/>
                <p:cNvSpPr/>
                <p:nvPr/>
              </p:nvSpPr>
              <p:spPr>
                <a:xfrm>
                  <a:off x="7229624" y="4921546"/>
                  <a:ext cx="1270001" cy="1"/>
                </a:xfrm>
                <a:prstGeom prst="line">
                  <a:avLst/>
                </a:prstGeom>
                <a:ln w="63500">
                  <a:solidFill>
                    <a:schemeClr val="accent4"/>
                  </a:solidFill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>
                    <a:defRPr sz="2400"/>
                  </a:pPr>
                  <a:endParaRPr sz="1200"/>
                </a:p>
              </p:txBody>
            </p:sp>
          </p:grpSp>
          <p:sp>
            <p:nvSpPr>
              <p:cNvPr id="7" name="Shape 191"/>
              <p:cNvSpPr/>
              <p:nvPr/>
            </p:nvSpPr>
            <p:spPr>
              <a:xfrm>
                <a:off x="7229624" y="4921548"/>
                <a:ext cx="1270001" cy="1"/>
              </a:xfrm>
              <a:prstGeom prst="line">
                <a:avLst/>
              </a:prstGeom>
              <a:ln w="63500">
                <a:solidFill>
                  <a:srgbClr val="A6AAA9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</p:grpSp>
        <p:sp>
          <p:nvSpPr>
            <p:cNvPr id="15" name="Shape 192"/>
            <p:cNvSpPr/>
            <p:nvPr/>
          </p:nvSpPr>
          <p:spPr>
            <a:xfrm>
              <a:off x="663590" y="4921549"/>
              <a:ext cx="1270001" cy="1"/>
            </a:xfrm>
            <a:prstGeom prst="line">
              <a:avLst/>
            </a:prstGeom>
            <a:ln w="63500">
              <a:solidFill>
                <a:srgbClr val="A6AAA9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 sz="1200"/>
            </a:p>
          </p:txBody>
        </p:sp>
      </p:grpSp>
      <p:sp>
        <p:nvSpPr>
          <p:cNvPr id="16" name="Shape 189"/>
          <p:cNvSpPr/>
          <p:nvPr/>
        </p:nvSpPr>
        <p:spPr>
          <a:xfrm>
            <a:off x="7229624" y="4534746"/>
            <a:ext cx="2852887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A6AAA9"/>
                </a:solidFill>
                <a:latin typeface="Museo Sans 500"/>
                <a:ea typeface="Museo Sans 500"/>
                <a:cs typeface="Museo Sans 500"/>
                <a:sym typeface="Museo Sans 500"/>
              </a:defRPr>
            </a:lvl1pPr>
          </a:lstStyle>
          <a:p>
            <a:r>
              <a:rPr lang="en-US" sz="1200" b="1" dirty="0" smtClean="0"/>
              <a:t>Q&amp;A</a:t>
            </a:r>
            <a:endParaRPr sz="1200" b="1" dirty="0"/>
          </a:p>
        </p:txBody>
      </p:sp>
    </p:spTree>
    <p:extLst>
      <p:ext uri="{BB962C8B-B14F-4D97-AF65-F5344CB8AC3E}">
        <p14:creationId xmlns:p14="http://schemas.microsoft.com/office/powerpoint/2010/main" val="64556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411200" y="-122330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/>
              <a:t>Process Overview</a:t>
            </a:r>
            <a:endParaRPr lang="en" dirty="0"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00" y="1024606"/>
            <a:ext cx="3107124" cy="99086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169501" y="1915647"/>
            <a:ext cx="41399" cy="4139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169501" y="1106422"/>
            <a:ext cx="41399" cy="4139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465435" y="1617154"/>
            <a:ext cx="41399" cy="4139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427491" y="1444496"/>
            <a:ext cx="41399" cy="4139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2394953" y="1625445"/>
            <a:ext cx="41399" cy="4139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00" y="2083816"/>
            <a:ext cx="3107125" cy="23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/>
          <p:nvPr/>
        </p:nvSpPr>
        <p:spPr>
          <a:xfrm>
            <a:off x="3551625" y="2088370"/>
            <a:ext cx="177600" cy="177600"/>
          </a:xfrm>
          <a:prstGeom prst="rect">
            <a:avLst/>
          </a:prstGeom>
          <a:solidFill>
            <a:srgbClr val="96A56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3" name="Shape 93"/>
          <p:cNvCxnSpPr>
            <a:stCxn id="92" idx="1"/>
          </p:cNvCxnSpPr>
          <p:nvPr/>
        </p:nvCxnSpPr>
        <p:spPr>
          <a:xfrm flipH="1">
            <a:off x="1675125" y="2177170"/>
            <a:ext cx="1876500" cy="18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4" name="Shape 94"/>
          <p:cNvSpPr txBox="1"/>
          <p:nvPr/>
        </p:nvSpPr>
        <p:spPr>
          <a:xfrm>
            <a:off x="566762" y="514470"/>
            <a:ext cx="2186399" cy="44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Empirical Data Collection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0025" y="3423320"/>
            <a:ext cx="1425210" cy="99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Shape 96"/>
          <p:cNvCxnSpPr>
            <a:stCxn id="92" idx="1"/>
          </p:cNvCxnSpPr>
          <p:nvPr/>
        </p:nvCxnSpPr>
        <p:spPr>
          <a:xfrm rot="10800000">
            <a:off x="1458225" y="1293370"/>
            <a:ext cx="2093400" cy="88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7" name="Shape 97"/>
          <p:cNvCxnSpPr/>
          <p:nvPr/>
        </p:nvCxnSpPr>
        <p:spPr>
          <a:xfrm rot="10800000">
            <a:off x="4913575" y="570795"/>
            <a:ext cx="0" cy="25061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8932" y="957170"/>
            <a:ext cx="1380117" cy="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5754425" y="514470"/>
            <a:ext cx="2357699" cy="44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Theoretical Data Collection</a:t>
            </a:r>
          </a:p>
        </p:txBody>
      </p:sp>
      <p:sp>
        <p:nvSpPr>
          <p:cNvPr id="100" name="Shape 100"/>
          <p:cNvSpPr/>
          <p:nvPr/>
        </p:nvSpPr>
        <p:spPr>
          <a:xfrm>
            <a:off x="6352200" y="978195"/>
            <a:ext cx="177600" cy="99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1" name="Shape 101"/>
          <p:cNvCxnSpPr/>
          <p:nvPr/>
        </p:nvCxnSpPr>
        <p:spPr>
          <a:xfrm>
            <a:off x="3213524" y="1452597"/>
            <a:ext cx="8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2" name="Shape 102"/>
          <p:cNvCxnSpPr/>
          <p:nvPr/>
        </p:nvCxnSpPr>
        <p:spPr>
          <a:xfrm>
            <a:off x="4022630" y="1444580"/>
            <a:ext cx="0" cy="191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3" name="Shape 103"/>
          <p:cNvSpPr txBox="1"/>
          <p:nvPr/>
        </p:nvSpPr>
        <p:spPr>
          <a:xfrm>
            <a:off x="3310025" y="1232095"/>
            <a:ext cx="1137600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/>
              <a:t>proportions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0994" y="3415425"/>
            <a:ext cx="1425199" cy="998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712" y="2088366"/>
            <a:ext cx="3107124" cy="9908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Shape 106"/>
          <p:cNvCxnSpPr>
            <a:stCxn id="105" idx="1"/>
          </p:cNvCxnSpPr>
          <p:nvPr/>
        </p:nvCxnSpPr>
        <p:spPr>
          <a:xfrm>
            <a:off x="5379712" y="2583797"/>
            <a:ext cx="148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7" name="Shape 107"/>
          <p:cNvCxnSpPr/>
          <p:nvPr/>
        </p:nvCxnSpPr>
        <p:spPr>
          <a:xfrm rot="10800000">
            <a:off x="5531075" y="2420195"/>
            <a:ext cx="0" cy="1706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>
            <a:off x="6013900" y="2334695"/>
            <a:ext cx="24503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/>
          <p:nvPr/>
        </p:nvCxnSpPr>
        <p:spPr>
          <a:xfrm>
            <a:off x="5534350" y="2423370"/>
            <a:ext cx="4826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0" name="Shape 110"/>
          <p:cNvCxnSpPr/>
          <p:nvPr/>
        </p:nvCxnSpPr>
        <p:spPr>
          <a:xfrm rot="10800000">
            <a:off x="6013900" y="2331269"/>
            <a:ext cx="0" cy="9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1" name="Shape 111"/>
          <p:cNvCxnSpPr/>
          <p:nvPr/>
        </p:nvCxnSpPr>
        <p:spPr>
          <a:xfrm>
            <a:off x="6013900" y="2423370"/>
            <a:ext cx="0" cy="7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2" name="Shape 112"/>
          <p:cNvCxnSpPr/>
          <p:nvPr/>
        </p:nvCxnSpPr>
        <p:spPr>
          <a:xfrm>
            <a:off x="6017175" y="2498920"/>
            <a:ext cx="6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3" name="Shape 113"/>
          <p:cNvCxnSpPr/>
          <p:nvPr/>
        </p:nvCxnSpPr>
        <p:spPr>
          <a:xfrm>
            <a:off x="6082850" y="2498920"/>
            <a:ext cx="3299" cy="3743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4" name="Shape 114"/>
          <p:cNvCxnSpPr/>
          <p:nvPr/>
        </p:nvCxnSpPr>
        <p:spPr>
          <a:xfrm>
            <a:off x="5531075" y="2866795"/>
            <a:ext cx="2049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5" name="Shape 115"/>
          <p:cNvCxnSpPr/>
          <p:nvPr/>
        </p:nvCxnSpPr>
        <p:spPr>
          <a:xfrm>
            <a:off x="7587150" y="2863495"/>
            <a:ext cx="0" cy="11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6" name="Shape 116"/>
          <p:cNvCxnSpPr/>
          <p:nvPr/>
        </p:nvCxnSpPr>
        <p:spPr>
          <a:xfrm>
            <a:off x="7587150" y="2975170"/>
            <a:ext cx="6404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7" name="Shape 117"/>
          <p:cNvCxnSpPr/>
          <p:nvPr/>
        </p:nvCxnSpPr>
        <p:spPr>
          <a:xfrm rot="10800000">
            <a:off x="8224350" y="2870194"/>
            <a:ext cx="0" cy="10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8" name="Shape 118"/>
          <p:cNvCxnSpPr/>
          <p:nvPr/>
        </p:nvCxnSpPr>
        <p:spPr>
          <a:xfrm>
            <a:off x="8230925" y="2873345"/>
            <a:ext cx="216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9" name="Shape 119"/>
          <p:cNvCxnSpPr/>
          <p:nvPr/>
        </p:nvCxnSpPr>
        <p:spPr>
          <a:xfrm>
            <a:off x="5531075" y="2584320"/>
            <a:ext cx="0" cy="2888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0" name="Shape 120"/>
          <p:cNvCxnSpPr/>
          <p:nvPr/>
        </p:nvCxnSpPr>
        <p:spPr>
          <a:xfrm>
            <a:off x="7084625" y="2334695"/>
            <a:ext cx="0" cy="535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1" name="Shape 121"/>
          <p:cNvCxnSpPr/>
          <p:nvPr/>
        </p:nvCxnSpPr>
        <p:spPr>
          <a:xfrm>
            <a:off x="8299900" y="2334695"/>
            <a:ext cx="0" cy="53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2" name="Shape 122"/>
          <p:cNvCxnSpPr>
            <a:stCxn id="100" idx="3"/>
          </p:cNvCxnSpPr>
          <p:nvPr/>
        </p:nvCxnSpPr>
        <p:spPr>
          <a:xfrm>
            <a:off x="6529800" y="1473645"/>
            <a:ext cx="41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3" name="Shape 123"/>
          <p:cNvCxnSpPr>
            <a:endCxn id="105" idx="0"/>
          </p:cNvCxnSpPr>
          <p:nvPr/>
        </p:nvCxnSpPr>
        <p:spPr>
          <a:xfrm>
            <a:off x="6933274" y="1477566"/>
            <a:ext cx="0" cy="6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4" name="Shape 124"/>
          <p:cNvCxnSpPr/>
          <p:nvPr/>
        </p:nvCxnSpPr>
        <p:spPr>
          <a:xfrm rot="10800000">
            <a:off x="6546194" y="3847352"/>
            <a:ext cx="39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5" name="Shape 125"/>
          <p:cNvCxnSpPr>
            <a:stCxn id="105" idx="2"/>
          </p:cNvCxnSpPr>
          <p:nvPr/>
        </p:nvCxnSpPr>
        <p:spPr>
          <a:xfrm>
            <a:off x="6933274" y="3079228"/>
            <a:ext cx="0" cy="77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6" name="Shape 126"/>
          <p:cNvSpPr txBox="1"/>
          <p:nvPr/>
        </p:nvSpPr>
        <p:spPr>
          <a:xfrm>
            <a:off x="6882550" y="3242782"/>
            <a:ext cx="1137600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proportions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273075" y="3007202"/>
            <a:ext cx="1280999" cy="10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TVD Analysis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7084625" y="1311385"/>
            <a:ext cx="3578100" cy="41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(term.txt)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63590" y="4496236"/>
            <a:ext cx="7836035" cy="425314"/>
            <a:chOff x="663590" y="4496236"/>
            <a:chExt cx="7836035" cy="425314"/>
          </a:xfrm>
        </p:grpSpPr>
        <p:grpSp>
          <p:nvGrpSpPr>
            <p:cNvPr id="48" name="Group 47"/>
            <p:cNvGrpSpPr/>
            <p:nvPr/>
          </p:nvGrpSpPr>
          <p:grpSpPr>
            <a:xfrm>
              <a:off x="663590" y="4496236"/>
              <a:ext cx="7836035" cy="425313"/>
              <a:chOff x="663590" y="4496236"/>
              <a:chExt cx="7836035" cy="425313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663590" y="4496236"/>
                <a:ext cx="7836035" cy="425312"/>
                <a:chOff x="663590" y="4496236"/>
                <a:chExt cx="7836035" cy="425312"/>
              </a:xfrm>
            </p:grpSpPr>
            <p:sp>
              <p:nvSpPr>
                <p:cNvPr id="52" name="Shape 190"/>
                <p:cNvSpPr/>
                <p:nvPr/>
              </p:nvSpPr>
              <p:spPr>
                <a:xfrm>
                  <a:off x="663590" y="4921547"/>
                  <a:ext cx="1270001" cy="1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lIns="50800" tIns="50800" rIns="50800" bIns="50800" anchor="ctr"/>
                <a:lstStyle/>
                <a:p>
                  <a:pPr>
                    <a:defRPr sz="2400"/>
                  </a:pPr>
                  <a:endParaRPr sz="1200"/>
                </a:p>
              </p:txBody>
            </p:sp>
            <p:sp>
              <p:nvSpPr>
                <p:cNvPr id="53" name="Shape 186"/>
                <p:cNvSpPr/>
                <p:nvPr/>
              </p:nvSpPr>
              <p:spPr>
                <a:xfrm>
                  <a:off x="2975070" y="4496236"/>
                  <a:ext cx="2852887" cy="287258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50800" tIns="50800" rIns="50800" bIns="50800" anchor="ctr">
                  <a:spAutoFit/>
                </a:bodyPr>
                <a:lstStyle>
                  <a:lvl1pPr>
                    <a:defRPr sz="2400">
                      <a:solidFill>
                        <a:srgbClr val="A6AAA9"/>
                      </a:solidFill>
                      <a:latin typeface="Museo Sans 500"/>
                      <a:ea typeface="Museo Sans 500"/>
                      <a:cs typeface="Museo Sans 500"/>
                      <a:sym typeface="Museo Sans 500"/>
                    </a:defRPr>
                  </a:lvl1pPr>
                </a:lstStyle>
                <a:p>
                  <a:r>
                    <a:rPr lang="en-US" sz="1200" b="1" dirty="0" smtClean="0">
                      <a:solidFill>
                        <a:srgbClr val="F46524"/>
                      </a:solidFill>
                    </a:rPr>
                    <a:t>Methodology</a:t>
                  </a:r>
                  <a:endParaRPr sz="1200" b="1" dirty="0">
                    <a:solidFill>
                      <a:srgbClr val="F46524"/>
                    </a:solidFill>
                  </a:endParaRPr>
                </a:p>
              </p:txBody>
            </p:sp>
            <p:sp>
              <p:nvSpPr>
                <p:cNvPr id="54" name="Shape 188"/>
                <p:cNvSpPr/>
                <p:nvPr/>
              </p:nvSpPr>
              <p:spPr>
                <a:xfrm>
                  <a:off x="663590" y="4496236"/>
                  <a:ext cx="2852887" cy="287258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50800" tIns="50800" rIns="50800" bIns="50800" anchor="ctr">
                  <a:spAutoFit/>
                </a:bodyPr>
                <a:lstStyle>
                  <a:lvl1pPr>
                    <a:defRPr sz="2400">
                      <a:solidFill>
                        <a:srgbClr val="A6AAA9"/>
                      </a:solidFill>
                      <a:latin typeface="Museo Sans 500"/>
                      <a:ea typeface="Museo Sans 500"/>
                      <a:cs typeface="Museo Sans 500"/>
                      <a:sym typeface="Museo Sans 500"/>
                    </a:defRPr>
                  </a:lvl1pPr>
                </a:lstStyle>
                <a:p>
                  <a:r>
                    <a:rPr lang="en-US" sz="1200" b="1" dirty="0" smtClean="0"/>
                    <a:t>Hypothesis</a:t>
                  </a:r>
                  <a:endParaRPr lang="en-US" sz="1200" b="1" dirty="0"/>
                </a:p>
              </p:txBody>
            </p:sp>
            <p:sp>
              <p:nvSpPr>
                <p:cNvPr id="55" name="Shape 189"/>
                <p:cNvSpPr/>
                <p:nvPr/>
              </p:nvSpPr>
              <p:spPr>
                <a:xfrm>
                  <a:off x="5286549" y="4508674"/>
                  <a:ext cx="2852887" cy="287258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50800" tIns="50800" rIns="50800" bIns="50800" anchor="ctr">
                  <a:spAutoFit/>
                </a:bodyPr>
                <a:lstStyle>
                  <a:lvl1pPr>
                    <a:defRPr sz="2400">
                      <a:solidFill>
                        <a:srgbClr val="A6AAA9"/>
                      </a:solidFill>
                      <a:latin typeface="Museo Sans 500"/>
                      <a:ea typeface="Museo Sans 500"/>
                      <a:cs typeface="Museo Sans 500"/>
                      <a:sym typeface="Museo Sans 500"/>
                    </a:defRPr>
                  </a:lvl1pPr>
                </a:lstStyle>
                <a:p>
                  <a:r>
                    <a:rPr lang="en-US" sz="1200" b="1" dirty="0" smtClean="0"/>
                    <a:t>Findings</a:t>
                  </a:r>
                  <a:endParaRPr sz="1200" b="1" dirty="0"/>
                </a:p>
              </p:txBody>
            </p:sp>
            <p:sp>
              <p:nvSpPr>
                <p:cNvPr id="56" name="Shape 191"/>
                <p:cNvSpPr/>
                <p:nvPr/>
              </p:nvSpPr>
              <p:spPr>
                <a:xfrm>
                  <a:off x="2975070" y="4921547"/>
                  <a:ext cx="1270001" cy="1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lIns="50800" tIns="50800" rIns="50800" bIns="50800" anchor="ctr"/>
                <a:lstStyle/>
                <a:p>
                  <a:pPr>
                    <a:defRPr sz="2400"/>
                  </a:pPr>
                  <a:endParaRPr sz="1200"/>
                </a:p>
              </p:txBody>
            </p:sp>
            <p:sp>
              <p:nvSpPr>
                <p:cNvPr id="57" name="Shape 192"/>
                <p:cNvSpPr/>
                <p:nvPr/>
              </p:nvSpPr>
              <p:spPr>
                <a:xfrm>
                  <a:off x="5286549" y="4921547"/>
                  <a:ext cx="1270001" cy="1"/>
                </a:xfrm>
                <a:prstGeom prst="line">
                  <a:avLst/>
                </a:prstGeom>
                <a:ln w="63500">
                  <a:solidFill>
                    <a:srgbClr val="A6AAA9"/>
                  </a:solidFill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>
                    <a:defRPr sz="2400"/>
                  </a:pPr>
                  <a:endParaRPr sz="1200"/>
                </a:p>
              </p:txBody>
            </p:sp>
            <p:sp>
              <p:nvSpPr>
                <p:cNvPr id="58" name="Shape 190"/>
                <p:cNvSpPr/>
                <p:nvPr/>
              </p:nvSpPr>
              <p:spPr>
                <a:xfrm>
                  <a:off x="7229624" y="4921546"/>
                  <a:ext cx="1270001" cy="1"/>
                </a:xfrm>
                <a:prstGeom prst="line">
                  <a:avLst/>
                </a:prstGeom>
                <a:ln w="63500">
                  <a:solidFill>
                    <a:schemeClr val="accent4"/>
                  </a:solidFill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>
                    <a:defRPr sz="2400"/>
                  </a:pPr>
                  <a:endParaRPr sz="1200"/>
                </a:p>
              </p:txBody>
            </p:sp>
          </p:grpSp>
          <p:sp>
            <p:nvSpPr>
              <p:cNvPr id="51" name="Shape 191"/>
              <p:cNvSpPr/>
              <p:nvPr/>
            </p:nvSpPr>
            <p:spPr>
              <a:xfrm>
                <a:off x="7229624" y="4921548"/>
                <a:ext cx="1270001" cy="1"/>
              </a:xfrm>
              <a:prstGeom prst="line">
                <a:avLst/>
              </a:prstGeom>
              <a:ln w="63500">
                <a:solidFill>
                  <a:srgbClr val="A6AAA9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</p:grpSp>
        <p:sp>
          <p:nvSpPr>
            <p:cNvPr id="49" name="Shape 192"/>
            <p:cNvSpPr/>
            <p:nvPr/>
          </p:nvSpPr>
          <p:spPr>
            <a:xfrm>
              <a:off x="663590" y="4921549"/>
              <a:ext cx="1270001" cy="1"/>
            </a:xfrm>
            <a:prstGeom prst="line">
              <a:avLst/>
            </a:prstGeom>
            <a:ln w="63500">
              <a:solidFill>
                <a:srgbClr val="A6AAA9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 sz="1200"/>
            </a:p>
          </p:txBody>
        </p:sp>
      </p:grpSp>
      <p:sp>
        <p:nvSpPr>
          <p:cNvPr id="59" name="Shape 189"/>
          <p:cNvSpPr/>
          <p:nvPr/>
        </p:nvSpPr>
        <p:spPr>
          <a:xfrm>
            <a:off x="7229624" y="4517445"/>
            <a:ext cx="2852887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A6AAA9"/>
                </a:solidFill>
                <a:latin typeface="Museo Sans 500"/>
                <a:ea typeface="Museo Sans 500"/>
                <a:cs typeface="Museo Sans 500"/>
                <a:sym typeface="Museo Sans 500"/>
              </a:defRPr>
            </a:lvl1pPr>
          </a:lstStyle>
          <a:p>
            <a:r>
              <a:rPr lang="en-US" sz="1200" b="1" dirty="0" smtClean="0"/>
              <a:t>Q&amp;A</a:t>
            </a:r>
            <a:endParaRPr sz="1200" b="1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400250" y="373630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- Main Findings 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08025" y="1393455"/>
            <a:ext cx="6321599" cy="300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Observed results   		        Predictions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/>
              <a:t>p-value = </a:t>
            </a:r>
            <a:r>
              <a:rPr lang="en" b="1" dirty="0" smtClean="0"/>
              <a:t>0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" b="1" dirty="0"/>
              <a:t>White-Black → sometimes overestimated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/>
              <a:t>Red → underestimated as predicted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 dirty="0"/>
              <a:t>Interesting observation: </a:t>
            </a:r>
            <a:r>
              <a:rPr lang="en-US" dirty="0" smtClean="0"/>
              <a:t>Very consistent TVD value observed. (Around 0.2 to 0.3)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			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	</a:t>
            </a:r>
          </a:p>
        </p:txBody>
      </p:sp>
      <p:sp>
        <p:nvSpPr>
          <p:cNvPr id="135" name="Shape 135"/>
          <p:cNvSpPr/>
          <p:nvPr/>
        </p:nvSpPr>
        <p:spPr>
          <a:xfrm>
            <a:off x="5192956" y="1393455"/>
            <a:ext cx="580799" cy="471300"/>
          </a:xfrm>
          <a:prstGeom prst="mathNotEqual">
            <a:avLst>
              <a:gd name="adj1" fmla="val 23520"/>
              <a:gd name="adj2" fmla="val 6600000"/>
              <a:gd name="adj3" fmla="val 1176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36318" y="1006786"/>
            <a:ext cx="7119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Note </a:t>
            </a:r>
            <a:r>
              <a:rPr lang="en-US" dirty="0" smtClean="0">
                <a:solidFill>
                  <a:schemeClr val="bg2"/>
                </a:solidFill>
              </a:rPr>
              <a:t>that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i</a:t>
            </a:r>
            <a:r>
              <a:rPr lang="en-US" dirty="0" smtClean="0"/>
              <a:t>n this experiment we want to confirm the null! We want to see a high p-value </a:t>
            </a: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663590" y="4496236"/>
            <a:ext cx="7836035" cy="425315"/>
            <a:chOff x="663590" y="4496236"/>
            <a:chExt cx="7836035" cy="425315"/>
          </a:xfrm>
        </p:grpSpPr>
        <p:grpSp>
          <p:nvGrpSpPr>
            <p:cNvPr id="7" name="Group 6"/>
            <p:cNvGrpSpPr/>
            <p:nvPr/>
          </p:nvGrpSpPr>
          <p:grpSpPr>
            <a:xfrm>
              <a:off x="663590" y="4496236"/>
              <a:ext cx="7836035" cy="425315"/>
              <a:chOff x="663590" y="4496236"/>
              <a:chExt cx="7836035" cy="42531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63590" y="4496236"/>
                <a:ext cx="7836035" cy="425315"/>
                <a:chOff x="663590" y="4496236"/>
                <a:chExt cx="7836035" cy="425315"/>
              </a:xfrm>
            </p:grpSpPr>
            <p:sp>
              <p:nvSpPr>
                <p:cNvPr id="11" name="Shape 190"/>
                <p:cNvSpPr/>
                <p:nvPr/>
              </p:nvSpPr>
              <p:spPr>
                <a:xfrm>
                  <a:off x="663590" y="4921547"/>
                  <a:ext cx="1270001" cy="1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lIns="50800" tIns="50800" rIns="50800" bIns="50800" anchor="ctr"/>
                <a:lstStyle/>
                <a:p>
                  <a:pPr>
                    <a:defRPr sz="2400"/>
                  </a:pPr>
                  <a:endParaRPr sz="1200"/>
                </a:p>
              </p:txBody>
            </p:sp>
            <p:sp>
              <p:nvSpPr>
                <p:cNvPr id="12" name="Shape 186"/>
                <p:cNvSpPr/>
                <p:nvPr/>
              </p:nvSpPr>
              <p:spPr>
                <a:xfrm>
                  <a:off x="2975070" y="4496236"/>
                  <a:ext cx="2852887" cy="287258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50800" tIns="50800" rIns="50800" bIns="50800" anchor="ctr">
                  <a:spAutoFit/>
                </a:bodyPr>
                <a:lstStyle>
                  <a:lvl1pPr>
                    <a:defRPr sz="2400">
                      <a:solidFill>
                        <a:srgbClr val="A6AAA9"/>
                      </a:solidFill>
                      <a:latin typeface="Museo Sans 500"/>
                      <a:ea typeface="Museo Sans 500"/>
                      <a:cs typeface="Museo Sans 500"/>
                      <a:sym typeface="Museo Sans 500"/>
                    </a:defRPr>
                  </a:lvl1pPr>
                </a:lstStyle>
                <a:p>
                  <a:r>
                    <a:rPr lang="en-US" sz="1200" b="1" dirty="0" smtClean="0"/>
                    <a:t>Methodology</a:t>
                  </a:r>
                  <a:endParaRPr sz="1200" b="1" dirty="0">
                    <a:solidFill>
                      <a:srgbClr val="F46524"/>
                    </a:solidFill>
                  </a:endParaRPr>
                </a:p>
              </p:txBody>
            </p:sp>
            <p:sp>
              <p:nvSpPr>
                <p:cNvPr id="13" name="Shape 188"/>
                <p:cNvSpPr/>
                <p:nvPr/>
              </p:nvSpPr>
              <p:spPr>
                <a:xfrm>
                  <a:off x="663590" y="4496236"/>
                  <a:ext cx="2852887" cy="287258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50800" tIns="50800" rIns="50800" bIns="50800" anchor="ctr">
                  <a:spAutoFit/>
                </a:bodyPr>
                <a:lstStyle>
                  <a:lvl1pPr>
                    <a:defRPr sz="2400">
                      <a:solidFill>
                        <a:srgbClr val="A6AAA9"/>
                      </a:solidFill>
                      <a:latin typeface="Museo Sans 500"/>
                      <a:ea typeface="Museo Sans 500"/>
                      <a:cs typeface="Museo Sans 500"/>
                      <a:sym typeface="Museo Sans 500"/>
                    </a:defRPr>
                  </a:lvl1pPr>
                </a:lstStyle>
                <a:p>
                  <a:r>
                    <a:rPr lang="en-US" sz="1200" b="1" dirty="0" smtClean="0"/>
                    <a:t>Hypothesis</a:t>
                  </a:r>
                  <a:endParaRPr lang="en-US" sz="1200" b="1" dirty="0"/>
                </a:p>
              </p:txBody>
            </p:sp>
            <p:sp>
              <p:nvSpPr>
                <p:cNvPr id="14" name="Shape 189"/>
                <p:cNvSpPr/>
                <p:nvPr/>
              </p:nvSpPr>
              <p:spPr>
                <a:xfrm>
                  <a:off x="5286549" y="4508674"/>
                  <a:ext cx="2852887" cy="287258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50800" tIns="50800" rIns="50800" bIns="50800" anchor="ctr">
                  <a:spAutoFit/>
                </a:bodyPr>
                <a:lstStyle>
                  <a:lvl1pPr>
                    <a:defRPr sz="2400">
                      <a:solidFill>
                        <a:srgbClr val="A6AAA9"/>
                      </a:solidFill>
                      <a:latin typeface="Museo Sans 500"/>
                      <a:ea typeface="Museo Sans 500"/>
                      <a:cs typeface="Museo Sans 500"/>
                      <a:sym typeface="Museo Sans 500"/>
                    </a:defRPr>
                  </a:lvl1pPr>
                </a:lstStyle>
                <a:p>
                  <a:r>
                    <a:rPr lang="en-US" sz="1200" b="1" dirty="0">
                      <a:solidFill>
                        <a:srgbClr val="F46524"/>
                      </a:solidFill>
                    </a:rPr>
                    <a:t>Findings</a:t>
                  </a:r>
                  <a:endParaRPr lang="en-US" sz="1200" b="1" dirty="0">
                    <a:solidFill>
                      <a:srgbClr val="F46524"/>
                    </a:solidFill>
                  </a:endParaRPr>
                </a:p>
              </p:txBody>
            </p:sp>
            <p:sp>
              <p:nvSpPr>
                <p:cNvPr id="15" name="Shape 191"/>
                <p:cNvSpPr/>
                <p:nvPr/>
              </p:nvSpPr>
              <p:spPr>
                <a:xfrm>
                  <a:off x="2881476" y="4921550"/>
                  <a:ext cx="1270001" cy="1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lIns="50800" tIns="50800" rIns="50800" bIns="50800" anchor="ctr"/>
                <a:lstStyle/>
                <a:p>
                  <a:pPr>
                    <a:defRPr sz="2400"/>
                  </a:pPr>
                  <a:endParaRPr sz="1200"/>
                </a:p>
              </p:txBody>
            </p:sp>
            <p:sp>
              <p:nvSpPr>
                <p:cNvPr id="17" name="Shape 190"/>
                <p:cNvSpPr/>
                <p:nvPr/>
              </p:nvSpPr>
              <p:spPr>
                <a:xfrm>
                  <a:off x="7229624" y="4921546"/>
                  <a:ext cx="1270001" cy="1"/>
                </a:xfrm>
                <a:prstGeom prst="line">
                  <a:avLst/>
                </a:prstGeom>
                <a:ln w="63500">
                  <a:solidFill>
                    <a:schemeClr val="accent4"/>
                  </a:solidFill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>
                    <a:defRPr sz="2400"/>
                  </a:pPr>
                  <a:endParaRPr sz="1200"/>
                </a:p>
              </p:txBody>
            </p:sp>
          </p:grpSp>
          <p:sp>
            <p:nvSpPr>
              <p:cNvPr id="10" name="Shape 191"/>
              <p:cNvSpPr/>
              <p:nvPr/>
            </p:nvSpPr>
            <p:spPr>
              <a:xfrm>
                <a:off x="7229624" y="4921548"/>
                <a:ext cx="1270001" cy="1"/>
              </a:xfrm>
              <a:prstGeom prst="line">
                <a:avLst/>
              </a:prstGeom>
              <a:ln w="63500">
                <a:solidFill>
                  <a:srgbClr val="A6AAA9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</p:grpSp>
        <p:sp>
          <p:nvSpPr>
            <p:cNvPr id="8" name="Shape 192"/>
            <p:cNvSpPr/>
            <p:nvPr/>
          </p:nvSpPr>
          <p:spPr>
            <a:xfrm>
              <a:off x="663590" y="4921549"/>
              <a:ext cx="1270001" cy="1"/>
            </a:xfrm>
            <a:prstGeom prst="line">
              <a:avLst/>
            </a:prstGeom>
            <a:ln w="63500">
              <a:solidFill>
                <a:srgbClr val="A6AAA9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 sz="1200"/>
            </a:p>
          </p:txBody>
        </p:sp>
      </p:grpSp>
      <p:sp>
        <p:nvSpPr>
          <p:cNvPr id="18" name="Shape 191"/>
          <p:cNvSpPr/>
          <p:nvPr/>
        </p:nvSpPr>
        <p:spPr>
          <a:xfrm>
            <a:off x="5192956" y="4899308"/>
            <a:ext cx="1270001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50800" tIns="50800" rIns="50800" bIns="50800" anchor="ctr"/>
          <a:lstStyle/>
          <a:p>
            <a:pPr>
              <a:defRPr sz="2400"/>
            </a:pPr>
            <a:endParaRPr sz="1200"/>
          </a:p>
        </p:txBody>
      </p:sp>
      <p:sp>
        <p:nvSpPr>
          <p:cNvPr id="19" name="Shape 192"/>
          <p:cNvSpPr/>
          <p:nvPr/>
        </p:nvSpPr>
        <p:spPr>
          <a:xfrm>
            <a:off x="2881476" y="4921551"/>
            <a:ext cx="1270001" cy="1"/>
          </a:xfrm>
          <a:prstGeom prst="line">
            <a:avLst/>
          </a:prstGeom>
          <a:ln w="635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200"/>
          </a:p>
        </p:txBody>
      </p:sp>
      <p:sp>
        <p:nvSpPr>
          <p:cNvPr id="21" name="Shape 186"/>
          <p:cNvSpPr/>
          <p:nvPr/>
        </p:nvSpPr>
        <p:spPr>
          <a:xfrm>
            <a:off x="7229624" y="4508674"/>
            <a:ext cx="2852887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A6AAA9"/>
                </a:solidFill>
                <a:latin typeface="Museo Sans 500"/>
                <a:ea typeface="Museo Sans 500"/>
                <a:cs typeface="Museo Sans 500"/>
                <a:sym typeface="Museo Sans 500"/>
              </a:defRPr>
            </a:lvl1pPr>
          </a:lstStyle>
          <a:p>
            <a:r>
              <a:rPr lang="en-US" sz="1200" b="1" dirty="0" smtClean="0"/>
              <a:t>Q&amp;A</a:t>
            </a:r>
            <a:endParaRPr sz="1200" b="1" dirty="0">
              <a:solidFill>
                <a:srgbClr val="F46524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2299250" y="379375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- Abidji/Ivory Coast 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126" y="1267325"/>
            <a:ext cx="3245875" cy="317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5599" y="1216825"/>
            <a:ext cx="2451799" cy="30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3379475" y="1620900"/>
            <a:ext cx="1616099" cy="75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overestimated: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1000" y="1983075"/>
            <a:ext cx="388274" cy="2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9275" y="1983075"/>
            <a:ext cx="427500" cy="2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47750" y="1984720"/>
            <a:ext cx="458074" cy="25697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3884575" y="3136150"/>
            <a:ext cx="818100" cy="3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unusual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65175" y="1983075"/>
            <a:ext cx="427500" cy="260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Shape 149"/>
          <p:cNvCxnSpPr>
            <a:stCxn id="147" idx="3"/>
            <a:endCxn id="141" idx="1"/>
          </p:cNvCxnSpPr>
          <p:nvPr/>
        </p:nvCxnSpPr>
        <p:spPr>
          <a:xfrm rot="10800000" flipH="1">
            <a:off x="4702675" y="2856250"/>
            <a:ext cx="554400" cy="43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0" name="Shape 150"/>
          <p:cNvCxnSpPr>
            <a:stCxn id="147" idx="1"/>
          </p:cNvCxnSpPr>
          <p:nvPr/>
        </p:nvCxnSpPr>
        <p:spPr>
          <a:xfrm rot="10800000">
            <a:off x="3354175" y="2765650"/>
            <a:ext cx="530400" cy="5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14" name="Group 13"/>
          <p:cNvGrpSpPr/>
          <p:nvPr/>
        </p:nvGrpSpPr>
        <p:grpSpPr>
          <a:xfrm>
            <a:off x="663590" y="4496236"/>
            <a:ext cx="7475846" cy="425315"/>
            <a:chOff x="663590" y="4496236"/>
            <a:chExt cx="7475846" cy="425315"/>
          </a:xfrm>
        </p:grpSpPr>
        <p:grpSp>
          <p:nvGrpSpPr>
            <p:cNvPr id="17" name="Group 16"/>
            <p:cNvGrpSpPr/>
            <p:nvPr/>
          </p:nvGrpSpPr>
          <p:grpSpPr>
            <a:xfrm>
              <a:off x="663590" y="4496236"/>
              <a:ext cx="7475846" cy="425315"/>
              <a:chOff x="663590" y="4496236"/>
              <a:chExt cx="7475846" cy="425315"/>
            </a:xfrm>
          </p:grpSpPr>
          <p:sp>
            <p:nvSpPr>
              <p:cNvPr id="19" name="Shape 190"/>
              <p:cNvSpPr/>
              <p:nvPr/>
            </p:nvSpPr>
            <p:spPr>
              <a:xfrm>
                <a:off x="663590" y="4921547"/>
                <a:ext cx="1270001" cy="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  <p:sp>
            <p:nvSpPr>
              <p:cNvPr id="20" name="Shape 186"/>
              <p:cNvSpPr/>
              <p:nvPr/>
            </p:nvSpPr>
            <p:spPr>
              <a:xfrm>
                <a:off x="2975070" y="4496236"/>
                <a:ext cx="2852887" cy="2872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2400">
                    <a:solidFill>
                      <a:srgbClr val="A6AAA9"/>
                    </a:solidFill>
                    <a:latin typeface="Museo Sans 500"/>
                    <a:ea typeface="Museo Sans 500"/>
                    <a:cs typeface="Museo Sans 500"/>
                    <a:sym typeface="Museo Sans 500"/>
                  </a:defRPr>
                </a:lvl1pPr>
              </a:lstStyle>
              <a:p>
                <a:r>
                  <a:rPr lang="en-US" sz="1200" b="1" dirty="0" smtClean="0"/>
                  <a:t>Methodology</a:t>
                </a:r>
                <a:endParaRPr sz="1200" b="1" dirty="0">
                  <a:solidFill>
                    <a:srgbClr val="F46524"/>
                  </a:solidFill>
                </a:endParaRPr>
              </a:p>
            </p:txBody>
          </p:sp>
          <p:sp>
            <p:nvSpPr>
              <p:cNvPr id="21" name="Shape 188"/>
              <p:cNvSpPr/>
              <p:nvPr/>
            </p:nvSpPr>
            <p:spPr>
              <a:xfrm>
                <a:off x="663590" y="4496236"/>
                <a:ext cx="2852887" cy="2872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2400">
                    <a:solidFill>
                      <a:srgbClr val="A6AAA9"/>
                    </a:solidFill>
                    <a:latin typeface="Museo Sans 500"/>
                    <a:ea typeface="Museo Sans 500"/>
                    <a:cs typeface="Museo Sans 500"/>
                    <a:sym typeface="Museo Sans 500"/>
                  </a:defRPr>
                </a:lvl1pPr>
              </a:lstStyle>
              <a:p>
                <a:r>
                  <a:rPr lang="en-US" sz="1200" b="1" dirty="0" smtClean="0"/>
                  <a:t>Hypothesis</a:t>
                </a:r>
                <a:endParaRPr lang="en-US" sz="1200" b="1" dirty="0"/>
              </a:p>
            </p:txBody>
          </p:sp>
          <p:sp>
            <p:nvSpPr>
              <p:cNvPr id="22" name="Shape 189"/>
              <p:cNvSpPr/>
              <p:nvPr/>
            </p:nvSpPr>
            <p:spPr>
              <a:xfrm>
                <a:off x="5286549" y="4508674"/>
                <a:ext cx="2852887" cy="2872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2400">
                    <a:solidFill>
                      <a:srgbClr val="A6AAA9"/>
                    </a:solidFill>
                    <a:latin typeface="Museo Sans 500"/>
                    <a:ea typeface="Museo Sans 500"/>
                    <a:cs typeface="Museo Sans 500"/>
                    <a:sym typeface="Museo Sans 500"/>
                  </a:defRPr>
                </a:lvl1pPr>
              </a:lstStyle>
              <a:p>
                <a:r>
                  <a:rPr lang="en-US" sz="1200" b="1" dirty="0">
                    <a:solidFill>
                      <a:srgbClr val="F46524"/>
                    </a:solidFill>
                  </a:rPr>
                  <a:t>Findings</a:t>
                </a:r>
                <a:endParaRPr lang="en-US" sz="1200" b="1" dirty="0">
                  <a:solidFill>
                    <a:srgbClr val="F46524"/>
                  </a:solidFill>
                </a:endParaRPr>
              </a:p>
            </p:txBody>
          </p:sp>
          <p:sp>
            <p:nvSpPr>
              <p:cNvPr id="23" name="Shape 191"/>
              <p:cNvSpPr/>
              <p:nvPr/>
            </p:nvSpPr>
            <p:spPr>
              <a:xfrm>
                <a:off x="2881476" y="4921550"/>
                <a:ext cx="1270001" cy="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</p:grpSp>
        <p:sp>
          <p:nvSpPr>
            <p:cNvPr id="16" name="Shape 192"/>
            <p:cNvSpPr/>
            <p:nvPr/>
          </p:nvSpPr>
          <p:spPr>
            <a:xfrm>
              <a:off x="663590" y="4921549"/>
              <a:ext cx="1270001" cy="1"/>
            </a:xfrm>
            <a:prstGeom prst="line">
              <a:avLst/>
            </a:prstGeom>
            <a:ln w="63500">
              <a:solidFill>
                <a:srgbClr val="A6AAA9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 sz="1200"/>
            </a:p>
          </p:txBody>
        </p:sp>
      </p:grpSp>
      <p:sp>
        <p:nvSpPr>
          <p:cNvPr id="25" name="Shape 191"/>
          <p:cNvSpPr/>
          <p:nvPr/>
        </p:nvSpPr>
        <p:spPr>
          <a:xfrm>
            <a:off x="5192956" y="4899308"/>
            <a:ext cx="1270001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50800" tIns="50800" rIns="50800" bIns="50800" anchor="ctr"/>
          <a:lstStyle/>
          <a:p>
            <a:pPr>
              <a:defRPr sz="2400"/>
            </a:pPr>
            <a:endParaRPr sz="1200"/>
          </a:p>
        </p:txBody>
      </p:sp>
      <p:sp>
        <p:nvSpPr>
          <p:cNvPr id="26" name="Shape 192"/>
          <p:cNvSpPr/>
          <p:nvPr/>
        </p:nvSpPr>
        <p:spPr>
          <a:xfrm>
            <a:off x="2881476" y="4921551"/>
            <a:ext cx="1270001" cy="1"/>
          </a:xfrm>
          <a:prstGeom prst="line">
            <a:avLst/>
          </a:prstGeom>
          <a:ln w="635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200"/>
          </a:p>
        </p:txBody>
      </p:sp>
      <p:sp>
        <p:nvSpPr>
          <p:cNvPr id="27" name="Shape 191"/>
          <p:cNvSpPr/>
          <p:nvPr/>
        </p:nvSpPr>
        <p:spPr>
          <a:xfrm>
            <a:off x="7121054" y="4899072"/>
            <a:ext cx="1270001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50800" tIns="50800" rIns="50800" bIns="50800" anchor="ctr"/>
          <a:lstStyle/>
          <a:p>
            <a:pPr>
              <a:defRPr sz="2400"/>
            </a:pPr>
            <a:endParaRPr sz="1200"/>
          </a:p>
        </p:txBody>
      </p:sp>
      <p:sp>
        <p:nvSpPr>
          <p:cNvPr id="28" name="Shape 186"/>
          <p:cNvSpPr/>
          <p:nvPr/>
        </p:nvSpPr>
        <p:spPr>
          <a:xfrm>
            <a:off x="7121054" y="4508674"/>
            <a:ext cx="2852887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A6AAA9"/>
                </a:solidFill>
                <a:latin typeface="Museo Sans 500"/>
                <a:ea typeface="Museo Sans 500"/>
                <a:cs typeface="Museo Sans 500"/>
                <a:sym typeface="Museo Sans 500"/>
              </a:defRPr>
            </a:lvl1pPr>
          </a:lstStyle>
          <a:p>
            <a:r>
              <a:rPr lang="en-US" sz="1200" b="1" dirty="0" smtClean="0"/>
              <a:t>Q&amp;A</a:t>
            </a:r>
            <a:endParaRPr sz="1200" b="1" dirty="0">
              <a:solidFill>
                <a:srgbClr val="F46524"/>
              </a:solidFill>
            </a:endParaRPr>
          </a:p>
        </p:txBody>
      </p:sp>
      <p:sp>
        <p:nvSpPr>
          <p:cNvPr id="29" name="Shape 192"/>
          <p:cNvSpPr/>
          <p:nvPr/>
        </p:nvSpPr>
        <p:spPr>
          <a:xfrm>
            <a:off x="7121054" y="4910306"/>
            <a:ext cx="1270001" cy="1"/>
          </a:xfrm>
          <a:prstGeom prst="line">
            <a:avLst/>
          </a:prstGeom>
          <a:ln w="635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20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40"/>
          <p:cNvSpPr txBox="1">
            <a:spLocks/>
          </p:cNvSpPr>
          <p:nvPr/>
        </p:nvSpPr>
        <p:spPr>
          <a:xfrm>
            <a:off x="2125612" y="1995101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909638" indent="-909638"/>
            <a:r>
              <a:rPr lang="en-US" sz="6600" dirty="0">
                <a:solidFill>
                  <a:schemeClr val="bg1"/>
                </a:solidFill>
              </a:rPr>
              <a:t>Questions?</a:t>
            </a:r>
            <a:endParaRPr lang="en" sz="6600" dirty="0"/>
          </a:p>
        </p:txBody>
      </p:sp>
    </p:spTree>
    <p:extLst>
      <p:ext uri="{BB962C8B-B14F-4D97-AF65-F5344CB8AC3E}">
        <p14:creationId xmlns:p14="http://schemas.microsoft.com/office/powerpoint/2010/main" val="148868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389</Words>
  <Application>Microsoft Macintosh PowerPoint</Application>
  <PresentationFormat>On-screen Show (16:9)</PresentationFormat>
  <Paragraphs>79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Raleway</vt:lpstr>
      <vt:lpstr>Lato</vt:lpstr>
      <vt:lpstr>swiss-2</vt:lpstr>
      <vt:lpstr>The Effect of Environment on Color Naming Schemes</vt:lpstr>
      <vt:lpstr>Introduction</vt:lpstr>
      <vt:lpstr>Example</vt:lpstr>
      <vt:lpstr>PowerPoint Presentation</vt:lpstr>
      <vt:lpstr>Step by step process</vt:lpstr>
      <vt:lpstr>Process Overview</vt:lpstr>
      <vt:lpstr>Results - Main Findings </vt:lpstr>
      <vt:lpstr>Example - Abidji/Ivory Coast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Environment on Color Naming Schemes</dc:title>
  <cp:lastModifiedBy>Vasileios Oikonomou</cp:lastModifiedBy>
  <cp:revision>26</cp:revision>
  <dcterms:modified xsi:type="dcterms:W3CDTF">2016-03-26T19:28:10Z</dcterms:modified>
</cp:coreProperties>
</file>