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9.png"/><Relationship Id="rId4" Type="http://schemas.openxmlformats.org/officeDocument/2006/relationships/image" Target="../media/image00.jpg"/><Relationship Id="rId5" Type="http://schemas.openxmlformats.org/officeDocument/2006/relationships/image" Target="../media/image05.png"/><Relationship Id="rId6" Type="http://schemas.openxmlformats.org/officeDocument/2006/relationships/image" Target="../media/image10.png"/><Relationship Id="rId7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Relationship Id="rId4" Type="http://schemas.openxmlformats.org/officeDocument/2006/relationships/image" Target="../media/image06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7.png"/><Relationship Id="rId8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Effect of Environment on Color Naming Schemes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Ameena Golding, Max McArthur, Vasilis Oikonomou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Question: Do color naming schemes of different languages depend on the distribution of colors in the environment where the language was developed?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Null hypothesis:</a:t>
            </a:r>
            <a:r>
              <a:rPr lang="en"/>
              <a:t>  Distribution of colors in immediate environment is the same as distribution of colors in Munsell space partitioning.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→ Predictions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1411200" y="5745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Data Analysis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00" y="1654046"/>
            <a:ext cx="3107124" cy="9908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69501" y="2545087"/>
            <a:ext cx="41399" cy="413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69501" y="1735862"/>
            <a:ext cx="41399" cy="413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65435" y="2314034"/>
            <a:ext cx="41399" cy="413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1427491" y="2141376"/>
            <a:ext cx="41399" cy="413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394953" y="2322325"/>
            <a:ext cx="41399" cy="41399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00" y="2713256"/>
            <a:ext cx="3107125" cy="23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/>
          <p:nvPr/>
        </p:nvSpPr>
        <p:spPr>
          <a:xfrm>
            <a:off x="3551625" y="2785250"/>
            <a:ext cx="177600" cy="177600"/>
          </a:xfrm>
          <a:prstGeom prst="rect">
            <a:avLst/>
          </a:prstGeom>
          <a:solidFill>
            <a:srgbClr val="96A56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3" name="Shape 93"/>
          <p:cNvCxnSpPr>
            <a:stCxn id="92" idx="1"/>
          </p:cNvCxnSpPr>
          <p:nvPr/>
        </p:nvCxnSpPr>
        <p:spPr>
          <a:xfrm flipH="1">
            <a:off x="1675125" y="2874050"/>
            <a:ext cx="1876500" cy="1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4" name="Shape 94"/>
          <p:cNvSpPr txBox="1"/>
          <p:nvPr/>
        </p:nvSpPr>
        <p:spPr>
          <a:xfrm>
            <a:off x="566762" y="1211350"/>
            <a:ext cx="2186399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Empirical Data Collection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025" y="4052760"/>
            <a:ext cx="1425210" cy="99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Shape 96"/>
          <p:cNvCxnSpPr>
            <a:stCxn id="92" idx="1"/>
          </p:cNvCxnSpPr>
          <p:nvPr/>
        </p:nvCxnSpPr>
        <p:spPr>
          <a:xfrm rot="10800000">
            <a:off x="1458225" y="1990250"/>
            <a:ext cx="2093400" cy="8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7" name="Shape 97"/>
          <p:cNvCxnSpPr/>
          <p:nvPr/>
        </p:nvCxnSpPr>
        <p:spPr>
          <a:xfrm rot="10800000">
            <a:off x="4913575" y="1267675"/>
            <a:ext cx="0" cy="2506199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8932" y="1654050"/>
            <a:ext cx="1380117" cy="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754425" y="1211350"/>
            <a:ext cx="2357699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Theoretical Data Collection</a:t>
            </a:r>
          </a:p>
        </p:txBody>
      </p:sp>
      <p:sp>
        <p:nvSpPr>
          <p:cNvPr id="100" name="Shape 100"/>
          <p:cNvSpPr/>
          <p:nvPr/>
        </p:nvSpPr>
        <p:spPr>
          <a:xfrm>
            <a:off x="6352200" y="1675075"/>
            <a:ext cx="177600" cy="99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1" name="Shape 101"/>
          <p:cNvCxnSpPr>
            <a:stCxn id="85" idx="3"/>
          </p:cNvCxnSpPr>
          <p:nvPr/>
        </p:nvCxnSpPr>
        <p:spPr>
          <a:xfrm>
            <a:off x="3213524" y="2149477"/>
            <a:ext cx="8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>
            <a:endCxn id="95" idx="0"/>
          </p:cNvCxnSpPr>
          <p:nvPr/>
        </p:nvCxnSpPr>
        <p:spPr>
          <a:xfrm>
            <a:off x="4022630" y="2141460"/>
            <a:ext cx="0" cy="19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3310025" y="1928975"/>
            <a:ext cx="1137600" cy="4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/>
              <a:t>proportions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0994" y="4044865"/>
            <a:ext cx="1425199" cy="998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712" y="2785246"/>
            <a:ext cx="3107124" cy="990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>
            <a:stCxn id="105" idx="1"/>
          </p:cNvCxnSpPr>
          <p:nvPr/>
        </p:nvCxnSpPr>
        <p:spPr>
          <a:xfrm>
            <a:off x="5379712" y="3280677"/>
            <a:ext cx="148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7" name="Shape 107"/>
          <p:cNvCxnSpPr/>
          <p:nvPr/>
        </p:nvCxnSpPr>
        <p:spPr>
          <a:xfrm rot="10800000">
            <a:off x="5531075" y="3117075"/>
            <a:ext cx="0" cy="1706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8" name="Shape 108"/>
          <p:cNvCxnSpPr/>
          <p:nvPr/>
        </p:nvCxnSpPr>
        <p:spPr>
          <a:xfrm>
            <a:off x="6013900" y="3031575"/>
            <a:ext cx="24503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9" name="Shape 109"/>
          <p:cNvCxnSpPr/>
          <p:nvPr/>
        </p:nvCxnSpPr>
        <p:spPr>
          <a:xfrm>
            <a:off x="5534350" y="3120250"/>
            <a:ext cx="4826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0" name="Shape 110"/>
          <p:cNvCxnSpPr/>
          <p:nvPr/>
        </p:nvCxnSpPr>
        <p:spPr>
          <a:xfrm rot="10800000">
            <a:off x="6013900" y="3028149"/>
            <a:ext cx="0" cy="9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1" name="Shape 111"/>
          <p:cNvCxnSpPr/>
          <p:nvPr/>
        </p:nvCxnSpPr>
        <p:spPr>
          <a:xfrm>
            <a:off x="6013900" y="3120250"/>
            <a:ext cx="0" cy="7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6017175" y="3195800"/>
            <a:ext cx="62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3" name="Shape 113"/>
          <p:cNvCxnSpPr/>
          <p:nvPr/>
        </p:nvCxnSpPr>
        <p:spPr>
          <a:xfrm>
            <a:off x="6082850" y="3195800"/>
            <a:ext cx="3299" cy="3743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4" name="Shape 114"/>
          <p:cNvCxnSpPr/>
          <p:nvPr/>
        </p:nvCxnSpPr>
        <p:spPr>
          <a:xfrm>
            <a:off x="5531075" y="3563675"/>
            <a:ext cx="204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7587150" y="3560375"/>
            <a:ext cx="0" cy="1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6" name="Shape 116"/>
          <p:cNvCxnSpPr/>
          <p:nvPr/>
        </p:nvCxnSpPr>
        <p:spPr>
          <a:xfrm>
            <a:off x="7587150" y="3672050"/>
            <a:ext cx="6404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8224350" y="3567074"/>
            <a:ext cx="0" cy="10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8" name="Shape 118"/>
          <p:cNvCxnSpPr/>
          <p:nvPr/>
        </p:nvCxnSpPr>
        <p:spPr>
          <a:xfrm>
            <a:off x="8230925" y="3570225"/>
            <a:ext cx="216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19" name="Shape 119"/>
          <p:cNvCxnSpPr/>
          <p:nvPr/>
        </p:nvCxnSpPr>
        <p:spPr>
          <a:xfrm>
            <a:off x="5531075" y="3281200"/>
            <a:ext cx="0" cy="2888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0" name="Shape 120"/>
          <p:cNvCxnSpPr/>
          <p:nvPr/>
        </p:nvCxnSpPr>
        <p:spPr>
          <a:xfrm>
            <a:off x="7084625" y="3031575"/>
            <a:ext cx="0" cy="5354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>
            <a:off x="8299900" y="3031575"/>
            <a:ext cx="0" cy="53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>
            <a:stCxn id="100" idx="3"/>
          </p:cNvCxnSpPr>
          <p:nvPr/>
        </p:nvCxnSpPr>
        <p:spPr>
          <a:xfrm>
            <a:off x="6529800" y="2170525"/>
            <a:ext cx="41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3" name="Shape 123"/>
          <p:cNvCxnSpPr>
            <a:endCxn id="105" idx="0"/>
          </p:cNvCxnSpPr>
          <p:nvPr/>
        </p:nvCxnSpPr>
        <p:spPr>
          <a:xfrm>
            <a:off x="6933274" y="2174446"/>
            <a:ext cx="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endCxn id="104" idx="3"/>
          </p:cNvCxnSpPr>
          <p:nvPr/>
        </p:nvCxnSpPr>
        <p:spPr>
          <a:xfrm rot="10800000">
            <a:off x="6546194" y="4544232"/>
            <a:ext cx="39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05" idx="2"/>
          </p:cNvCxnSpPr>
          <p:nvPr/>
        </p:nvCxnSpPr>
        <p:spPr>
          <a:xfrm>
            <a:off x="6933274" y="3776108"/>
            <a:ext cx="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x="6882550" y="3939662"/>
            <a:ext cx="1137600" cy="4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/>
              <a:t>proportions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273075" y="3704082"/>
            <a:ext cx="1280999" cy="1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/>
              <a:t>TVD Analysis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7084625" y="1940825"/>
            <a:ext cx="35781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(term.txt)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 - Main Findings 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Observed results   		        Predictions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p-value = 0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White-Black → sometimes overestimated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Red → underestimated as predicted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Interesting observation: </a:t>
            </a:r>
            <a:r>
              <a:rPr lang="en"/>
              <a:t>Observed TVD ranged 0.2-0.3 for all 4 languages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		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sp>
        <p:nvSpPr>
          <p:cNvPr id="135" name="Shape 135"/>
          <p:cNvSpPr/>
          <p:nvPr/>
        </p:nvSpPr>
        <p:spPr>
          <a:xfrm>
            <a:off x="4642200" y="1536850"/>
            <a:ext cx="580799" cy="471300"/>
          </a:xfrm>
          <a:prstGeom prst="mathNotEqual">
            <a:avLst>
              <a:gd fmla="val 23520" name="adj1"/>
              <a:gd fmla="val 6600000" name="adj2"/>
              <a:gd fmla="val 11760" name="adj3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299250" y="491775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- Abidji/Ivory Coast 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126" y="1379725"/>
            <a:ext cx="3245875" cy="317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5599" y="1329225"/>
            <a:ext cx="2451799" cy="30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3379475" y="1733300"/>
            <a:ext cx="1616099" cy="75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overestimated: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1000" y="2095475"/>
            <a:ext cx="388274" cy="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9275" y="2095475"/>
            <a:ext cx="427500" cy="2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7750" y="2097120"/>
            <a:ext cx="458074" cy="25697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884575" y="3248550"/>
            <a:ext cx="8181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unusual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65175" y="2095475"/>
            <a:ext cx="427500" cy="260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Shape 149"/>
          <p:cNvCxnSpPr>
            <a:stCxn id="147" idx="3"/>
            <a:endCxn id="141" idx="1"/>
          </p:cNvCxnSpPr>
          <p:nvPr/>
        </p:nvCxnSpPr>
        <p:spPr>
          <a:xfrm flipH="1" rot="10800000">
            <a:off x="4702675" y="2968650"/>
            <a:ext cx="5544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0" name="Shape 150"/>
          <p:cNvCxnSpPr>
            <a:stCxn id="147" idx="1"/>
          </p:cNvCxnSpPr>
          <p:nvPr/>
        </p:nvCxnSpPr>
        <p:spPr>
          <a:xfrm rot="10800000">
            <a:off x="3354175" y="2878050"/>
            <a:ext cx="5304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