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09" autoAdjust="0"/>
  </p:normalViewPr>
  <p:slideViewPr>
    <p:cSldViewPr snapToGrid="0" snapToObjects="1">
      <p:cViewPr varScale="1">
        <p:scale>
          <a:sx n="93" d="100"/>
          <a:sy n="93" d="100"/>
        </p:scale>
        <p:origin x="-1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3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4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52C-F27B-434D-8515-96B208B12A16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2C4C-953D-AD46-9B0B-526377D10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Data 8 Spring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1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85" y="2894530"/>
            <a:ext cx="737616" cy="3672713"/>
          </a:xfrm>
          <a:prstGeom prst="rect">
            <a:avLst/>
          </a:prstGeom>
        </p:spPr>
      </p:pic>
      <p:pic>
        <p:nvPicPr>
          <p:cNvPr id="5" name="Picture 4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56" y="3490992"/>
            <a:ext cx="4733036" cy="167500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6179" y="1751530"/>
            <a:ext cx="3317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Step1: </a:t>
            </a:r>
          </a:p>
          <a:p>
            <a:pPr algn="l"/>
            <a:r>
              <a:rPr lang="en-US" sz="2000" dirty="0" smtClean="0"/>
              <a:t>I have the following table: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40579" y="1903930"/>
            <a:ext cx="3317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Step2: </a:t>
            </a:r>
          </a:p>
          <a:p>
            <a:pPr algn="l"/>
            <a:r>
              <a:rPr lang="en-US" sz="2000" dirty="0" smtClean="0"/>
              <a:t>Apply the add2 function: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52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Parameter</a:t>
            </a:r>
          </a:p>
          <a:p>
            <a:pPr lvl="1"/>
            <a:r>
              <a:rPr lang="en-US" dirty="0" smtClean="0"/>
              <a:t>A number that is a characteristic of a </a:t>
            </a:r>
            <a:r>
              <a:rPr lang="en-US" b="1" dirty="0" smtClean="0"/>
              <a:t>population</a:t>
            </a:r>
          </a:p>
          <a:p>
            <a:pPr lvl="1"/>
            <a:r>
              <a:rPr lang="en-US" dirty="0" smtClean="0"/>
              <a:t>e.g. The average age all the people around the world is X.</a:t>
            </a:r>
            <a:endParaRPr lang="en-US" b="1" dirty="0" smtClean="0"/>
          </a:p>
          <a:p>
            <a:r>
              <a:rPr lang="en-US" b="1" dirty="0" smtClean="0"/>
              <a:t>Statistic</a:t>
            </a:r>
          </a:p>
          <a:p>
            <a:pPr lvl="1"/>
            <a:r>
              <a:rPr lang="en-US" dirty="0" smtClean="0"/>
              <a:t>A  number that is a characteristic of a </a:t>
            </a:r>
            <a:r>
              <a:rPr lang="en-US" b="1" dirty="0" smtClean="0"/>
              <a:t>sample</a:t>
            </a:r>
          </a:p>
          <a:p>
            <a:pPr lvl="1"/>
            <a:r>
              <a:rPr lang="en-US" dirty="0" smtClean="0"/>
              <a:t>E.g. If we think of this class as a sample of the total population then the average age of everyone in the class is Y. </a:t>
            </a:r>
          </a:p>
          <a:p>
            <a:pPr marL="457200" lvl="1" indent="0">
              <a:buNone/>
            </a:pPr>
            <a:r>
              <a:rPr lang="en-US" b="1" dirty="0" smtClean="0"/>
              <a:t>We can use a statistic as an estimate for the parameter of a population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41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0623"/>
            <a:ext cx="8229600" cy="1383030"/>
          </a:xfrm>
        </p:spPr>
        <p:txBody>
          <a:bodyPr/>
          <a:lstStyle/>
          <a:p>
            <a:r>
              <a:rPr lang="en-US" dirty="0" smtClean="0"/>
              <a:t>Programming concepts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3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structure that allows you to repeat a process multiple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does not return anything. Simply imagine that the block of code inside the for loop is executed multiple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9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use 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5540" y="1731890"/>
            <a:ext cx="379126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5" y="4118763"/>
            <a:ext cx="6104890" cy="2249170"/>
          </a:xfrm>
          <a:prstGeom prst="rect">
            <a:avLst/>
          </a:prstGeom>
        </p:spPr>
      </p:pic>
      <p:pic>
        <p:nvPicPr>
          <p:cNvPr id="10" name="Picture 9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5" y="1218385"/>
            <a:ext cx="8906227" cy="21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piece of code do?</a:t>
            </a:r>
            <a:endParaRPr lang="en-US" dirty="0"/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9" y="2169188"/>
            <a:ext cx="8557018" cy="30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2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2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want to count how many even numbers exist between 0 and 9.</a:t>
            </a:r>
          </a:p>
          <a:p>
            <a:r>
              <a:rPr lang="en-US" u="sng" dirty="0" smtClean="0"/>
              <a:t>Step 1:</a:t>
            </a:r>
            <a:r>
              <a:rPr lang="en-US" dirty="0" smtClean="0"/>
              <a:t> Initialize a counter variable (</a:t>
            </a:r>
            <a:r>
              <a:rPr lang="en-US" dirty="0"/>
              <a:t>c</a:t>
            </a:r>
            <a:r>
              <a:rPr lang="en-US" dirty="0" smtClean="0"/>
              <a:t>ount)</a:t>
            </a:r>
          </a:p>
          <a:p>
            <a:r>
              <a:rPr lang="en-US" u="sng" dirty="0" smtClean="0"/>
              <a:t>Step 2: </a:t>
            </a:r>
            <a:r>
              <a:rPr lang="en-US" dirty="0" smtClean="0"/>
              <a:t>Every time I see an even number, increment the count variable by one.</a:t>
            </a:r>
          </a:p>
          <a:p>
            <a:r>
              <a:rPr lang="en-US" u="sng" dirty="0" smtClean="0"/>
              <a:t>Explanation:</a:t>
            </a:r>
            <a:r>
              <a:rPr lang="en-US" dirty="0" smtClean="0"/>
              <a:t> Every time I see an even number, I add one to my count variable hence the value of my count variable in the end will be the number of evens.</a:t>
            </a:r>
          </a:p>
          <a:p>
            <a:r>
              <a:rPr lang="en-US" b="1" dirty="0" smtClean="0"/>
              <a:t>Is there another way you could have solved the problem using a for loop?</a:t>
            </a:r>
          </a:p>
        </p:txBody>
      </p:sp>
    </p:spTree>
    <p:extLst>
      <p:ext uri="{BB962C8B-B14F-4D97-AF65-F5344CB8AC3E}">
        <p14:creationId xmlns:p14="http://schemas.microsoft.com/office/powerpoint/2010/main" val="271230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022"/>
          </a:xfrm>
        </p:spPr>
        <p:txBody>
          <a:bodyPr>
            <a:normAutofit/>
          </a:bodyPr>
          <a:lstStyle/>
          <a:p>
            <a:r>
              <a:rPr lang="en-US" dirty="0" smtClean="0"/>
              <a:t>group is a </a:t>
            </a:r>
            <a:r>
              <a:rPr lang="en-US" b="1" dirty="0" smtClean="0"/>
              <a:t>table operation. </a:t>
            </a:r>
            <a:r>
              <a:rPr lang="en-US" dirty="0" smtClean="0"/>
              <a:t>You can not use it on arrays. (Why?)</a:t>
            </a:r>
          </a:p>
          <a:p>
            <a:r>
              <a:rPr lang="en-US" dirty="0" smtClean="0"/>
              <a:t>What are the arguments a group takes?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table_name</a:t>
            </a:r>
            <a:r>
              <a:rPr lang="en-US" dirty="0" smtClean="0"/>
              <a:t>&gt;.group(_______ , _______)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&lt;</a:t>
            </a:r>
            <a:r>
              <a:rPr lang="en-US" sz="2000" b="1" dirty="0" err="1" smtClean="0"/>
              <a:t>table_name</a:t>
            </a:r>
            <a:r>
              <a:rPr lang="en-US" sz="2000" b="1" dirty="0" smtClean="0"/>
              <a:t>&gt;.group(&lt;</a:t>
            </a:r>
            <a:r>
              <a:rPr lang="en-US" sz="2000" b="1" dirty="0" err="1" smtClean="0"/>
              <a:t>column_to_group</a:t>
            </a:r>
            <a:r>
              <a:rPr lang="en-US" sz="2000" b="1" dirty="0" err="1" smtClean="0"/>
              <a:t>_by</a:t>
            </a:r>
            <a:r>
              <a:rPr lang="en-US" sz="2000" b="1" dirty="0" smtClean="0"/>
              <a:t>&gt;,&lt;</a:t>
            </a:r>
            <a:r>
              <a:rPr lang="en-US" sz="2000" b="1" dirty="0" err="1" smtClean="0"/>
              <a:t>aggregation_function</a:t>
            </a:r>
            <a:r>
              <a:rPr lang="en-US" sz="2000" b="1" dirty="0" smtClean="0"/>
              <a:t>&gt;)</a:t>
            </a:r>
          </a:p>
          <a:p>
            <a:endParaRPr lang="en-US" sz="2100" b="1" dirty="0"/>
          </a:p>
          <a:p>
            <a:r>
              <a:rPr lang="en-US" dirty="0" smtClean="0"/>
              <a:t>What does it return?</a:t>
            </a:r>
          </a:p>
          <a:p>
            <a:r>
              <a:rPr lang="en-US" sz="2600" b="1" dirty="0" smtClean="0"/>
              <a:t>A table </a:t>
            </a:r>
            <a:r>
              <a:rPr lang="en-US" sz="2600" dirty="0" smtClean="0"/>
              <a:t>(always remember to save this table to a variable otherwise it will the lost)</a:t>
            </a:r>
          </a:p>
          <a:p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100155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 descr="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7345"/>
            <a:ext cx="1868142" cy="31591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6179" y="1751530"/>
            <a:ext cx="3317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Step1: </a:t>
            </a:r>
          </a:p>
          <a:p>
            <a:pPr algn="l"/>
            <a:r>
              <a:rPr lang="en-US" sz="2000" dirty="0" smtClean="0"/>
              <a:t>I have the following table:</a:t>
            </a:r>
            <a:endParaRPr lang="en-US" sz="2000" dirty="0"/>
          </a:p>
        </p:txBody>
      </p:sp>
      <p:pic>
        <p:nvPicPr>
          <p:cNvPr id="8" name="Picture 7" descr="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714" y="3105629"/>
            <a:ext cx="4517086" cy="339643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246015" y="1712531"/>
            <a:ext cx="331788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Step2: </a:t>
            </a:r>
            <a:endParaRPr lang="en-US" sz="2000" dirty="0" smtClean="0"/>
          </a:p>
          <a:p>
            <a:pPr algn="l"/>
            <a:r>
              <a:rPr lang="en-US" sz="2000" dirty="0" smtClean="0"/>
              <a:t>Under the hood: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87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apply</a:t>
            </a:r>
            <a:r>
              <a:rPr lang="en-US" dirty="0" smtClean="0"/>
              <a:t> is a table operation (we can not use it on arrays)</a:t>
            </a:r>
          </a:p>
          <a:p>
            <a:r>
              <a:rPr lang="en-US" dirty="0" smtClean="0"/>
              <a:t>What are the arguments a apply takes?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table_name</a:t>
            </a:r>
            <a:r>
              <a:rPr lang="en-US" dirty="0" smtClean="0"/>
              <a:t>&gt;.apply(_______ , _______)</a:t>
            </a:r>
          </a:p>
          <a:p>
            <a:endParaRPr lang="en-US" sz="2000" b="1" dirty="0" smtClean="0"/>
          </a:p>
          <a:p>
            <a:r>
              <a:rPr lang="en-US" sz="2100" b="1" dirty="0" smtClean="0"/>
              <a:t>&lt;</a:t>
            </a:r>
            <a:r>
              <a:rPr lang="en-US" sz="2100" b="1" dirty="0" err="1" smtClean="0"/>
              <a:t>table_name</a:t>
            </a:r>
            <a:r>
              <a:rPr lang="en-US" sz="2100" b="1" dirty="0" smtClean="0"/>
              <a:t>&gt;.apply(&lt;</a:t>
            </a:r>
            <a:r>
              <a:rPr lang="en-US" sz="2100" b="1" dirty="0" err="1" smtClean="0"/>
              <a:t>fuction</a:t>
            </a:r>
            <a:r>
              <a:rPr lang="en-US" sz="2100" b="1" dirty="0" err="1" smtClean="0"/>
              <a:t>_to_apply</a:t>
            </a:r>
            <a:r>
              <a:rPr lang="en-US" sz="2100" b="1" dirty="0" smtClean="0"/>
              <a:t>&gt;,&lt;</a:t>
            </a:r>
            <a:r>
              <a:rPr lang="en-US" sz="2100" b="1" dirty="0" err="1" smtClean="0"/>
              <a:t>column_name</a:t>
            </a:r>
            <a:r>
              <a:rPr lang="en-US" sz="2100" b="1" dirty="0" smtClean="0"/>
              <a:t>&gt;)</a:t>
            </a:r>
          </a:p>
          <a:p>
            <a:endParaRPr lang="en-US" sz="2100" b="1" dirty="0" smtClean="0"/>
          </a:p>
          <a:p>
            <a:r>
              <a:rPr lang="en-US" dirty="0" smtClean="0"/>
              <a:t>What does it return?</a:t>
            </a:r>
          </a:p>
          <a:p>
            <a:r>
              <a:rPr lang="en-US" sz="2600" b="1" dirty="0" smtClean="0"/>
              <a:t>An array </a:t>
            </a:r>
            <a:r>
              <a:rPr lang="en-US" sz="2600" dirty="0" smtClean="0"/>
              <a:t>(you have to put it back in th</a:t>
            </a:r>
            <a:r>
              <a:rPr lang="en-US" sz="2600" dirty="0" smtClean="0"/>
              <a:t>e table if you want to do so)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76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401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Lab 6</vt:lpstr>
      <vt:lpstr>Programming concepts review</vt:lpstr>
      <vt:lpstr>for loops</vt:lpstr>
      <vt:lpstr>How you use it</vt:lpstr>
      <vt:lpstr>What does this piece of code do?</vt:lpstr>
      <vt:lpstr>Solution</vt:lpstr>
      <vt:lpstr>group</vt:lpstr>
      <vt:lpstr>Example</vt:lpstr>
      <vt:lpstr>Apply</vt:lpstr>
      <vt:lpstr>Example</vt:lpstr>
      <vt:lpstr>Some terminology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Vasileios Oikonomou</dc:creator>
  <cp:lastModifiedBy>Vasileios Oikonomou</cp:lastModifiedBy>
  <cp:revision>9</cp:revision>
  <dcterms:created xsi:type="dcterms:W3CDTF">2017-03-02T22:11:33Z</dcterms:created>
  <dcterms:modified xsi:type="dcterms:W3CDTF">2017-03-02T23:02:02Z</dcterms:modified>
</cp:coreProperties>
</file>