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73" r:id="rId5"/>
    <p:sldId id="272" r:id="rId6"/>
    <p:sldId id="274" r:id="rId7"/>
    <p:sldId id="276" r:id="rId8"/>
    <p:sldId id="275" r:id="rId9"/>
    <p:sldId id="266" r:id="rId10"/>
    <p:sldId id="269" r:id="rId11"/>
    <p:sldId id="271" r:id="rId12"/>
    <p:sldId id="264" r:id="rId13"/>
    <p:sldId id="284" r:id="rId14"/>
    <p:sldId id="287" r:id="rId15"/>
    <p:sldId id="285" r:id="rId16"/>
    <p:sldId id="265" r:id="rId17"/>
    <p:sldId id="277" r:id="rId18"/>
    <p:sldId id="278" r:id="rId19"/>
    <p:sldId id="279" r:id="rId20"/>
    <p:sldId id="283" r:id="rId21"/>
    <p:sldId id="282" r:id="rId22"/>
    <p:sldId id="280" r:id="rId23"/>
    <p:sldId id="286" r:id="rId24"/>
    <p:sldId id="267" r:id="rId25"/>
    <p:sldId id="281" r:id="rId26"/>
    <p:sldId id="288" r:id="rId27"/>
    <p:sldId id="289" r:id="rId28"/>
    <p:sldId id="291" r:id="rId29"/>
    <p:sldId id="290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4" autoAdjust="0"/>
    <p:restoredTop sz="94660"/>
  </p:normalViewPr>
  <p:slideViewPr>
    <p:cSldViewPr>
      <p:cViewPr>
        <p:scale>
          <a:sx n="75" d="100"/>
          <a:sy n="75" d="100"/>
        </p:scale>
        <p:origin x="-1866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6.2594903722902287E-2"/>
          <c:y val="3.7511665208515614E-2"/>
          <c:w val="0.81146591917512989"/>
          <c:h val="0.79822506561679785"/>
        </c:manualLayout>
      </c:layout>
      <c:scatterChart>
        <c:scatterStyle val="lineMarker"/>
        <c:ser>
          <c:idx val="0"/>
          <c:order val="0"/>
          <c:tx>
            <c:v>TRex</c:v>
          </c:tx>
          <c:marker>
            <c:symbol val="none"/>
          </c:marker>
          <c:xVal>
            <c:numRef>
              <c:f>Sheet1!$A$1:$A$6</c:f>
              <c:numCache>
                <c:formatCode>General</c:formatCode>
                <c:ptCount val="6"/>
                <c:pt idx="1">
                  <c:v>702925</c:v>
                </c:pt>
                <c:pt idx="2">
                  <c:v>179154</c:v>
                </c:pt>
                <c:pt idx="3">
                  <c:v>48759</c:v>
                </c:pt>
                <c:pt idx="4">
                  <c:v>7578</c:v>
                </c:pt>
                <c:pt idx="5">
                  <c:v>527</c:v>
                </c:pt>
              </c:numCache>
            </c:numRef>
          </c:xVal>
          <c:yVal>
            <c:numRef>
              <c:f>Sheet1!$B$1:$B$6</c:f>
              <c:numCache>
                <c:formatCode>General</c:formatCode>
                <c:ptCount val="6"/>
                <c:pt idx="1">
                  <c:v>8</c:v>
                </c:pt>
                <c:pt idx="2">
                  <c:v>27.8</c:v>
                </c:pt>
                <c:pt idx="3">
                  <c:v>75</c:v>
                </c:pt>
                <c:pt idx="4">
                  <c:v>210</c:v>
                </c:pt>
                <c:pt idx="5">
                  <c:v>230</c:v>
                </c:pt>
              </c:numCache>
            </c:numRef>
          </c:yVal>
        </c:ser>
        <c:ser>
          <c:idx val="1"/>
          <c:order val="1"/>
          <c:tx>
            <c:v>Spider</c:v>
          </c:tx>
          <c:marker>
            <c:symbol val="none"/>
          </c:marker>
          <c:xVal>
            <c:numRef>
              <c:f>Sheet1!$C$1:$C$5</c:f>
              <c:numCache>
                <c:formatCode>General</c:formatCode>
                <c:ptCount val="5"/>
                <c:pt idx="1">
                  <c:v>558843</c:v>
                </c:pt>
                <c:pt idx="2">
                  <c:v>132005</c:v>
                </c:pt>
                <c:pt idx="3">
                  <c:v>57279</c:v>
                </c:pt>
                <c:pt idx="4">
                  <c:v>9874</c:v>
                </c:pt>
              </c:numCache>
            </c:numRef>
          </c:xVal>
          <c:yVal>
            <c:numRef>
              <c:f>Sheet1!$D$1:$D$5</c:f>
              <c:numCache>
                <c:formatCode>General</c:formatCode>
                <c:ptCount val="5"/>
                <c:pt idx="1">
                  <c:v>11.9</c:v>
                </c:pt>
                <c:pt idx="2">
                  <c:v>39</c:v>
                </c:pt>
                <c:pt idx="3">
                  <c:v>86</c:v>
                </c:pt>
                <c:pt idx="4">
                  <c:v>225</c:v>
                </c:pt>
              </c:numCache>
            </c:numRef>
          </c:yVal>
        </c:ser>
        <c:ser>
          <c:idx val="2"/>
          <c:order val="2"/>
          <c:tx>
            <c:v>Gecko</c:v>
          </c:tx>
          <c:marker>
            <c:symbol val="none"/>
          </c:marker>
          <c:xVal>
            <c:numRef>
              <c:f>Sheet1!$E$1:$E$5</c:f>
              <c:numCache>
                <c:formatCode>General</c:formatCode>
                <c:ptCount val="5"/>
                <c:pt idx="1">
                  <c:v>390349</c:v>
                </c:pt>
                <c:pt idx="2">
                  <c:v>106502</c:v>
                </c:pt>
                <c:pt idx="3">
                  <c:v>26288</c:v>
                </c:pt>
                <c:pt idx="4">
                  <c:v>5920</c:v>
                </c:pt>
              </c:numCache>
            </c:numRef>
          </c:xVal>
          <c:yVal>
            <c:numRef>
              <c:f>Sheet1!$F$1:$F$5</c:f>
              <c:numCache>
                <c:formatCode>General</c:formatCode>
                <c:ptCount val="5"/>
                <c:pt idx="1">
                  <c:v>52</c:v>
                </c:pt>
                <c:pt idx="2">
                  <c:v>133</c:v>
                </c:pt>
                <c:pt idx="3">
                  <c:v>310</c:v>
                </c:pt>
                <c:pt idx="4">
                  <c:v>660</c:v>
                </c:pt>
              </c:numCache>
            </c:numRef>
          </c:yVal>
        </c:ser>
        <c:ser>
          <c:idx val="3"/>
          <c:order val="3"/>
          <c:tx>
            <c:v>Tree</c:v>
          </c:tx>
          <c:marker>
            <c:symbol val="none"/>
          </c:marker>
          <c:xVal>
            <c:numRef>
              <c:f>Sheet1!$G$1:$G$5</c:f>
              <c:numCache>
                <c:formatCode>General</c:formatCode>
                <c:ptCount val="5"/>
                <c:pt idx="1">
                  <c:v>494323</c:v>
                </c:pt>
                <c:pt idx="2">
                  <c:v>162369</c:v>
                </c:pt>
                <c:pt idx="3">
                  <c:v>40727</c:v>
                </c:pt>
                <c:pt idx="4">
                  <c:v>9819</c:v>
                </c:pt>
              </c:numCache>
            </c:numRef>
          </c:xVal>
          <c:yVal>
            <c:numRef>
              <c:f>Sheet1!$H$1:$H$5</c:f>
              <c:numCache>
                <c:formatCode>General</c:formatCode>
                <c:ptCount val="5"/>
                <c:pt idx="1">
                  <c:v>18.2</c:v>
                </c:pt>
                <c:pt idx="2">
                  <c:v>48</c:v>
                </c:pt>
                <c:pt idx="3">
                  <c:v>130</c:v>
                </c:pt>
                <c:pt idx="4">
                  <c:v>340</c:v>
                </c:pt>
              </c:numCache>
            </c:numRef>
          </c:yVal>
        </c:ser>
        <c:axId val="92684288"/>
        <c:axId val="92685824"/>
      </c:scatterChart>
      <c:valAx>
        <c:axId val="92684288"/>
        <c:scaling>
          <c:orientation val="minMax"/>
        </c:scaling>
        <c:axPos val="b"/>
        <c:numFmt formatCode="General" sourceLinked="1"/>
        <c:tickLblPos val="nextTo"/>
        <c:crossAx val="92685824"/>
        <c:crosses val="autoZero"/>
        <c:crossBetween val="midCat"/>
      </c:valAx>
      <c:valAx>
        <c:axId val="92685824"/>
        <c:scaling>
          <c:orientation val="minMax"/>
        </c:scaling>
        <c:axPos val="l"/>
        <c:majorGridlines/>
        <c:numFmt formatCode="General" sourceLinked="1"/>
        <c:tickLblPos val="nextTo"/>
        <c:crossAx val="9268428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9992254160426799"/>
          <c:y val="0.30709047447503485"/>
          <c:w val="9.3390023822011031E-2"/>
          <c:h val="0.3967904709330804"/>
        </c:manualLayout>
      </c:layout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59A0A-742D-4F59-B5FF-3448DBA3AF93}" type="datetimeFigureOut">
              <a:rPr lang="en-US" smtClean="0"/>
              <a:t>8/27/2011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71C55-B5A9-433C-9174-A3CFF34FE21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71C55-B5A9-433C-9174-A3CFF34FE21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E77F-BAE3-4F28-9ED1-3DBF7B134DE9}" type="datetimeFigureOut">
              <a:rPr lang="fr-FR" smtClean="0"/>
              <a:pPr/>
              <a:t>27/08/2011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BB2B-679E-4F81-86F5-3ABC72C6A1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E77F-BAE3-4F28-9ED1-3DBF7B134DE9}" type="datetimeFigureOut">
              <a:rPr lang="fr-FR" smtClean="0"/>
              <a:pPr/>
              <a:t>27/08/2011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BB2B-679E-4F81-86F5-3ABC72C6A1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E77F-BAE3-4F28-9ED1-3DBF7B134DE9}" type="datetimeFigureOut">
              <a:rPr lang="fr-FR" smtClean="0"/>
              <a:pPr/>
              <a:t>27/08/2011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BB2B-679E-4F81-86F5-3ABC72C6A1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E77F-BAE3-4F28-9ED1-3DBF7B134DE9}" type="datetimeFigureOut">
              <a:rPr lang="fr-FR" smtClean="0"/>
              <a:pPr/>
              <a:t>27/08/2011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BB2B-679E-4F81-86F5-3ABC72C6A1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E77F-BAE3-4F28-9ED1-3DBF7B134DE9}" type="datetimeFigureOut">
              <a:rPr lang="fr-FR" smtClean="0"/>
              <a:pPr/>
              <a:t>27/08/2011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BB2B-679E-4F81-86F5-3ABC72C6A1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E77F-BAE3-4F28-9ED1-3DBF7B134DE9}" type="datetimeFigureOut">
              <a:rPr lang="fr-FR" smtClean="0"/>
              <a:pPr/>
              <a:t>27/08/2011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BB2B-679E-4F81-86F5-3ABC72C6A1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E77F-BAE3-4F28-9ED1-3DBF7B134DE9}" type="datetimeFigureOut">
              <a:rPr lang="fr-FR" smtClean="0"/>
              <a:pPr/>
              <a:t>27/08/2011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BB2B-679E-4F81-86F5-3ABC72C6A1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E77F-BAE3-4F28-9ED1-3DBF7B134DE9}" type="datetimeFigureOut">
              <a:rPr lang="fr-FR" smtClean="0"/>
              <a:pPr/>
              <a:t>27/08/2011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BB2B-679E-4F81-86F5-3ABC72C6A1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E77F-BAE3-4F28-9ED1-3DBF7B134DE9}" type="datetimeFigureOut">
              <a:rPr lang="fr-FR" smtClean="0"/>
              <a:pPr/>
              <a:t>27/08/2011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BB2B-679E-4F81-86F5-3ABC72C6A1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E77F-BAE3-4F28-9ED1-3DBF7B134DE9}" type="datetimeFigureOut">
              <a:rPr lang="fr-FR" smtClean="0"/>
              <a:pPr/>
              <a:t>27/08/2011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BB2B-679E-4F81-86F5-3ABC72C6A1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E77F-BAE3-4F28-9ED1-3DBF7B134DE9}" type="datetimeFigureOut">
              <a:rPr lang="fr-FR" smtClean="0"/>
              <a:pPr/>
              <a:t>27/08/2011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BB2B-679E-4F81-86F5-3ABC72C6A18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CE77F-BAE3-4F28-9ED1-3DBF7B134DE9}" type="datetimeFigureOut">
              <a:rPr lang="fr-FR" smtClean="0"/>
              <a:pPr/>
              <a:t>27/08/2011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1BB2B-679E-4F81-86F5-3ABC72C6A18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 Time Rendering of Skeletal Implicit Surfaces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MS.c</a:t>
            </a:r>
            <a:r>
              <a:rPr lang="en-US" dirty="0" smtClean="0"/>
              <a:t>. Thesis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polygonal modelling pipeline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Per polygon modelling (extrusion, edge cut, push and pull vertices, ...)</a:t>
            </a:r>
          </a:p>
          <a:p>
            <a:r>
              <a:rPr lang="da-DK" dirty="0" smtClean="0"/>
              <a:t>Surface subdivision</a:t>
            </a:r>
          </a:p>
          <a:p>
            <a:r>
              <a:rPr lang="da-DK" dirty="0" smtClean="0"/>
              <a:t>Surface Unwraping – local paramtrization of the mesh, texture painting in texture atlas</a:t>
            </a:r>
          </a:p>
          <a:p>
            <a:r>
              <a:rPr lang="da-DK" dirty="0" smtClean="0"/>
              <a:t>Rigging</a:t>
            </a:r>
          </a:p>
          <a:p>
            <a:r>
              <a:rPr lang="da-DK" dirty="0" smtClean="0"/>
              <a:t>Vertex painting</a:t>
            </a:r>
          </a:p>
          <a:p>
            <a:r>
              <a:rPr lang="da-DK" dirty="0" smtClean="0"/>
              <a:t>Pose editing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70500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Implicit modelling pipeline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Sketal modeling</a:t>
            </a:r>
          </a:p>
          <a:p>
            <a:r>
              <a:rPr lang="da-DK" dirty="0" smtClean="0"/>
              <a:t>High level surface editing</a:t>
            </a:r>
          </a:p>
          <a:p>
            <a:r>
              <a:rPr lang="da-DK" dirty="0" smtClean="0"/>
              <a:t>(Rigging)</a:t>
            </a:r>
          </a:p>
          <a:p>
            <a:r>
              <a:rPr lang="da-DK" dirty="0" smtClean="0"/>
              <a:t>Unwraping</a:t>
            </a:r>
          </a:p>
          <a:p>
            <a:r>
              <a:rPr lang="da-DK" dirty="0" smtClean="0"/>
              <a:t>animation</a:t>
            </a:r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0578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Implicit surfaces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Polyginizing</a:t>
            </a:r>
            <a:endParaRPr lang="en-US" dirty="0" smtClean="0"/>
          </a:p>
          <a:p>
            <a:pPr lvl="1"/>
            <a:r>
              <a:rPr lang="en-US" dirty="0" smtClean="0"/>
              <a:t>Marching Cubes</a:t>
            </a:r>
          </a:p>
          <a:p>
            <a:r>
              <a:rPr lang="en-US" dirty="0" smtClean="0"/>
              <a:t>Ray Tracing</a:t>
            </a:r>
          </a:p>
          <a:p>
            <a:pPr lvl="1"/>
            <a:r>
              <a:rPr lang="en-US" dirty="0" smtClean="0"/>
              <a:t>Ray marching</a:t>
            </a:r>
          </a:p>
          <a:p>
            <a:pPr lvl="1"/>
            <a:r>
              <a:rPr lang="en-US" dirty="0" smtClean="0"/>
              <a:t>Interval Arithmetic</a:t>
            </a:r>
          </a:p>
          <a:p>
            <a:pPr lvl="1"/>
            <a:r>
              <a:rPr lang="en-US" dirty="0" smtClean="0"/>
              <a:t>Sphere Tracing</a:t>
            </a:r>
          </a:p>
          <a:p>
            <a:pPr lvl="1"/>
            <a:r>
              <a:rPr lang="en-US" dirty="0" smtClean="0"/>
              <a:t>Bezier Clipping</a:t>
            </a: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50367"/>
            <a:ext cx="1013346" cy="92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585381"/>
            <a:ext cx="1094575" cy="105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Sphere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each iteration, find the distance to the closest point on the surface.</a:t>
            </a:r>
          </a:p>
          <a:p>
            <a:r>
              <a:rPr lang="en-US" dirty="0" smtClean="0"/>
              <a:t>Very efficient if the objects are defined implicitly by a Signed Distance Function (SDF)</a:t>
            </a:r>
          </a:p>
          <a:p>
            <a:r>
              <a:rPr lang="en-US" dirty="0" smtClean="0"/>
              <a:t>Problem : Computing the SDF of our surface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4653136"/>
            <a:ext cx="2597010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797152"/>
            <a:ext cx="27527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SDF for </a:t>
            </a:r>
            <a:r>
              <a:rPr lang="en-US" dirty="0" err="1" smtClean="0"/>
              <a:t>metaballs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Render the SDF into a volume</a:t>
            </a:r>
          </a:p>
          <a:p>
            <a:r>
              <a:rPr lang="en-US" sz="2000" dirty="0" smtClean="0"/>
              <a:t>render </a:t>
            </a:r>
            <a:r>
              <a:rPr lang="en-US" sz="2000" dirty="0" smtClean="0"/>
              <a:t>the centre values for each sphere into the volume, scaled by the </a:t>
            </a:r>
            <a:r>
              <a:rPr lang="en-US" sz="2000" dirty="0" err="1" smtClean="0"/>
              <a:t>metaball</a:t>
            </a:r>
            <a:r>
              <a:rPr lang="en-US" sz="2000" dirty="0" smtClean="0"/>
              <a:t> weight, and with the </a:t>
            </a:r>
            <a:r>
              <a:rPr lang="en-US" sz="2000" dirty="0" err="1" smtClean="0"/>
              <a:t>metaball</a:t>
            </a:r>
            <a:r>
              <a:rPr lang="en-US" sz="2000" dirty="0" smtClean="0"/>
              <a:t> weight (the usual (1-d^2)^3) in the alpha channel. so its like float4(position.xyz * </a:t>
            </a:r>
            <a:r>
              <a:rPr lang="en-US" sz="2000" dirty="0" err="1" smtClean="0"/>
              <a:t>weight,weight</a:t>
            </a:r>
            <a:r>
              <a:rPr lang="en-US" sz="2000" dirty="0" smtClean="0"/>
              <a:t>); and additive blend all of those. then a post pass to divide the weighted position sum by the weight sum. then store the signed distance to that weighted average position. that works as your distance field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772816"/>
            <a:ext cx="3229319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Bézier</a:t>
            </a:r>
            <a:r>
              <a:rPr lang="en-US" dirty="0" smtClean="0"/>
              <a:t> Clipping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49080"/>
            <a:ext cx="1944216" cy="145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293096"/>
            <a:ext cx="1213717" cy="115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details –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Implicit surface :</a:t>
            </a:r>
          </a:p>
          <a:p>
            <a:pPr lvl="1"/>
            <a:r>
              <a:rPr lang="en-US" dirty="0" smtClean="0"/>
              <a:t>Plain array of vectors and floats to map directly to the GPU memory</a:t>
            </a:r>
          </a:p>
          <a:p>
            <a:r>
              <a:rPr lang="en-US" dirty="0" smtClean="0"/>
              <a:t>Bone data structure :</a:t>
            </a:r>
          </a:p>
          <a:p>
            <a:pPr lvl="1"/>
            <a:r>
              <a:rPr lang="en-US" dirty="0" smtClean="0"/>
              <a:t>Tree of nodes {Quaternion, </a:t>
            </a:r>
            <a:r>
              <a:rPr lang="en-US" dirty="0" err="1" smtClean="0"/>
              <a:t>lenght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Indices to the primitives attached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Implementation details – On the CPU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Animation player Updates the hone orientations.</a:t>
            </a:r>
          </a:p>
          <a:p>
            <a:r>
              <a:rPr lang="da-DK" dirty="0" smtClean="0"/>
              <a:t>Bones update primitive positions</a:t>
            </a:r>
          </a:p>
          <a:p>
            <a:r>
              <a:rPr lang="da-DK" dirty="0" smtClean="0"/>
              <a:t>Update the AABB of all the primitives</a:t>
            </a:r>
          </a:p>
          <a:p>
            <a:r>
              <a:rPr lang="da-DK" dirty="0" smtClean="0"/>
              <a:t>Primitives sents to the GPU as uniform variable (prefferably texture memory)</a:t>
            </a:r>
          </a:p>
          <a:p>
            <a:r>
              <a:rPr lang="da-DK" dirty="0" smtClean="0"/>
              <a:t>Render the AABB of the primitives</a:t>
            </a:r>
          </a:p>
          <a:p>
            <a:pPr marL="0" indent="0">
              <a:buNone/>
            </a:pPr>
            <a:r>
              <a:rPr lang="da-DK" dirty="0" smtClean="0"/>
              <a:t>...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37182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Implementation details – Ray tracing on the GPU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Vertex shader is passthrough. World position of the vertices interpolated to the fragment shader.</a:t>
            </a:r>
          </a:p>
          <a:p>
            <a:r>
              <a:rPr lang="da-DK" dirty="0" smtClean="0"/>
              <a:t>In the Vertex shader: </a:t>
            </a:r>
          </a:p>
          <a:p>
            <a:pPr lvl="1"/>
            <a:r>
              <a:rPr lang="da-DK" dirty="0" smtClean="0"/>
              <a:t>Construct ray from eye to fragment.</a:t>
            </a:r>
          </a:p>
          <a:p>
            <a:pPr lvl="1"/>
            <a:r>
              <a:rPr lang="da-DK" dirty="0" smtClean="0"/>
              <a:t>Discard non contributing primitives</a:t>
            </a:r>
          </a:p>
          <a:p>
            <a:pPr lvl="1"/>
            <a:r>
              <a:rPr lang="da-DK" dirty="0" smtClean="0"/>
              <a:t>Find a point inside the surface</a:t>
            </a:r>
          </a:p>
          <a:p>
            <a:pPr lvl="1"/>
            <a:r>
              <a:rPr lang="da-DK" dirty="0" smtClean="0"/>
              <a:t>Find intersection by bisection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74678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Implementation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For each primitive</a:t>
            </a:r>
          </a:p>
          <a:p>
            <a:pPr lvl="1"/>
            <a:r>
              <a:rPr lang="da-DK" dirty="0" smtClean="0"/>
              <a:t>Find a candidate point inside the surface</a:t>
            </a:r>
          </a:p>
          <a:p>
            <a:pPr lvl="1"/>
            <a:r>
              <a:rPr lang="da-DK" dirty="0" smtClean="0"/>
              <a:t>If the point is outside the surface of influence</a:t>
            </a:r>
          </a:p>
          <a:p>
            <a:pPr lvl="2"/>
            <a:r>
              <a:rPr lang="da-DK" dirty="0" smtClean="0"/>
              <a:t>Discard it</a:t>
            </a:r>
          </a:p>
          <a:p>
            <a:pPr lvl="1"/>
            <a:r>
              <a:rPr lang="da-DK" dirty="0" smtClean="0"/>
              <a:t>If the function is positive</a:t>
            </a:r>
          </a:p>
          <a:p>
            <a:pPr lvl="2"/>
            <a:r>
              <a:rPr lang="da-DK" dirty="0" smtClean="0"/>
              <a:t>Save it as well as the point</a:t>
            </a:r>
          </a:p>
          <a:p>
            <a:pPr lvl="1"/>
            <a:r>
              <a:rPr lang="da-DK" dirty="0" smtClean="0"/>
              <a:t>Otherwise</a:t>
            </a:r>
          </a:p>
          <a:p>
            <a:pPr lvl="2"/>
            <a:r>
              <a:rPr lang="da-DK" dirty="0" smtClean="0"/>
              <a:t>Discard it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02509"/>
            <a:ext cx="2736303" cy="3755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3907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Motivations - Objectives</a:t>
            </a:r>
          </a:p>
          <a:p>
            <a:r>
              <a:rPr lang="en-US" dirty="0" smtClean="0"/>
              <a:t>Implicit surfaces</a:t>
            </a:r>
          </a:p>
          <a:p>
            <a:pPr lvl="1"/>
            <a:r>
              <a:rPr lang="en-US" dirty="0" smtClean="0"/>
              <a:t>Definitions and examples</a:t>
            </a:r>
          </a:p>
          <a:p>
            <a:pPr lvl="1"/>
            <a:r>
              <a:rPr lang="en-US" dirty="0" smtClean="0"/>
              <a:t>Our surface representation</a:t>
            </a:r>
          </a:p>
          <a:p>
            <a:r>
              <a:rPr lang="en-US" dirty="0" smtClean="0"/>
              <a:t>The Polygonal modeling pipeline VS. The implicit modeling pipeline</a:t>
            </a:r>
          </a:p>
          <a:p>
            <a:r>
              <a:rPr lang="en-US" dirty="0" smtClean="0"/>
              <a:t>Rendering implicit surfaces</a:t>
            </a:r>
          </a:p>
          <a:p>
            <a:r>
              <a:rPr lang="en-US" dirty="0" smtClean="0"/>
              <a:t>Ray-tracing Skeletal implicit surfaces with bisection</a:t>
            </a:r>
          </a:p>
          <a:p>
            <a:pPr lvl="1"/>
            <a:r>
              <a:rPr lang="en-US" dirty="0" smtClean="0"/>
              <a:t>Implementation details</a:t>
            </a:r>
          </a:p>
          <a:p>
            <a:pPr lvl="1"/>
            <a:r>
              <a:rPr lang="en-US" dirty="0" smtClean="0"/>
              <a:t>Evaluation of the method</a:t>
            </a:r>
          </a:p>
          <a:p>
            <a:r>
              <a:rPr lang="en-US" dirty="0" smtClean="0"/>
              <a:t>Solutions for texturing skeletal imp</a:t>
            </a:r>
            <a:r>
              <a:rPr lang="en-US" dirty="0" smtClean="0"/>
              <a:t>licit surfaces</a:t>
            </a:r>
            <a:endParaRPr lang="en-US" dirty="0" smtClean="0"/>
          </a:p>
          <a:p>
            <a:r>
              <a:rPr lang="en-US" dirty="0" smtClean="0"/>
              <a:t>Evaluation of the method</a:t>
            </a:r>
          </a:p>
          <a:p>
            <a:r>
              <a:rPr lang="en-US" dirty="0" smtClean="0"/>
              <a:t>Conclusion and 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Implementation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Select the closest candidate point to the viewer</a:t>
            </a:r>
          </a:p>
          <a:p>
            <a:r>
              <a:rPr lang="da-DK" dirty="0" smtClean="0"/>
              <a:t>Find the ray-surface intersection by bissection using only the remaining primitives</a:t>
            </a:r>
            <a:endParaRPr lang="da-D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08920"/>
            <a:ext cx="2639443" cy="352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035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Analysis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Finding the intersection is fast, less than 10 subdivision steps</a:t>
            </a:r>
          </a:p>
          <a:p>
            <a:r>
              <a:rPr lang="da-DK" dirty="0" smtClean="0"/>
              <a:t>First </a:t>
            </a:r>
            <a:r>
              <a:rPr lang="da-DK" dirty="0" smtClean="0"/>
              <a:t>discarding pass is O(n2)</a:t>
            </a:r>
          </a:p>
          <a:p>
            <a:r>
              <a:rPr lang="da-DK" dirty="0" smtClean="0"/>
              <a:t>There might be many primitives on the ray that dont contribute </a:t>
            </a:r>
            <a:endParaRPr lang="da-DK" dirty="0" smtClean="0"/>
          </a:p>
          <a:p>
            <a:r>
              <a:rPr lang="da-DK" dirty="0" smtClean="0"/>
              <a:t>Poor scalability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3647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Timing</a:t>
            </a:r>
            <a:endParaRPr lang="da-DK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Model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Nb Points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Nb</a:t>
                      </a:r>
                      <a:r>
                        <a:rPr lang="fr-FR" baseline="0" dirty="0" smtClean="0"/>
                        <a:t> Segments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Min FPF ()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Max FPS (~100 </a:t>
                      </a:r>
                      <a:r>
                        <a:rPr lang="fr-FR" dirty="0" err="1" smtClean="0"/>
                        <a:t>pix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Sphere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Tube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Gecko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TRex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2,45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230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Spider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4,3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225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Tree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1043608" y="4509120"/>
          <a:ext cx="7128792" cy="2084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8145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 Better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spatial data structure.</a:t>
            </a:r>
          </a:p>
          <a:p>
            <a:r>
              <a:rPr lang="en-US" dirty="0" smtClean="0"/>
              <a:t>BVH, </a:t>
            </a:r>
            <a:r>
              <a:rPr lang="en-US" dirty="0" err="1" smtClean="0"/>
              <a:t>Kd</a:t>
            </a:r>
            <a:r>
              <a:rPr lang="en-US" dirty="0" smtClean="0"/>
              <a:t>-Tree</a:t>
            </a:r>
          </a:p>
          <a:p>
            <a:r>
              <a:rPr lang="en-US" dirty="0" smtClean="0"/>
              <a:t>Fitted BVH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492896"/>
            <a:ext cx="4876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Texturing</a:t>
            </a:r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89348" y="4509120"/>
            <a:ext cx="791861" cy="1244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509120"/>
            <a:ext cx="791860" cy="1244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2708920"/>
            <a:ext cx="2777259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G:\Master Project\figs\GekkoRepor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2996952"/>
            <a:ext cx="2500361" cy="215642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11560" y="148478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3D Textures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3563888" y="134076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Simple projection of 2D textures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6068158" y="1412776"/>
            <a:ext cx="307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Texture mapping with particles</a:t>
            </a:r>
            <a:endParaRPr lang="en-US" dirty="0"/>
          </a:p>
        </p:txBody>
      </p:sp>
      <p:pic>
        <p:nvPicPr>
          <p:cNvPr id="5" name="Picture 4" descr="G:\Master Project\figs\TubeTexture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3848" y="2636912"/>
            <a:ext cx="2808312" cy="1627614"/>
          </a:xfrm>
          <a:prstGeom prst="rect">
            <a:avLst/>
          </a:prstGeom>
          <a:noFill/>
        </p:spPr>
      </p:pic>
      <p:pic>
        <p:nvPicPr>
          <p:cNvPr id="13" name="Picture 2" descr="G:\Master Project\figs\texRex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5856" y="4293096"/>
            <a:ext cx="2520280" cy="20890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221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”surface skinning” for a coherent mapping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Analogue technique to </a:t>
            </a:r>
            <a:r>
              <a:rPr lang="fr-FR" dirty="0" err="1" smtClean="0"/>
              <a:t>mesh</a:t>
            </a:r>
            <a:r>
              <a:rPr lang="fr-FR" dirty="0" smtClean="0"/>
              <a:t> </a:t>
            </a:r>
            <a:r>
              <a:rPr lang="fr-FR" dirty="0" err="1" smtClean="0"/>
              <a:t>skinning</a:t>
            </a:r>
            <a:endParaRPr lang="fr-FR" dirty="0" smtClean="0"/>
          </a:p>
          <a:p>
            <a:r>
              <a:rPr lang="fr-FR" dirty="0" smtClean="0"/>
              <a:t>For </a:t>
            </a:r>
            <a:r>
              <a:rPr lang="fr-FR" dirty="0" err="1" smtClean="0"/>
              <a:t>each</a:t>
            </a:r>
            <a:r>
              <a:rPr lang="fr-FR" dirty="0" smtClean="0"/>
              <a:t> pixel</a:t>
            </a:r>
          </a:p>
          <a:p>
            <a:pPr lvl="1"/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weights</a:t>
            </a:r>
            <a:r>
              <a:rPr lang="fr-FR" dirty="0" smtClean="0"/>
              <a:t> </a:t>
            </a:r>
            <a:r>
              <a:rPr lang="fr-FR" dirty="0" err="1" smtClean="0"/>
              <a:t>wtr</a:t>
            </a:r>
            <a:r>
              <a:rPr lang="fr-FR" dirty="0" smtClean="0"/>
              <a:t>. to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bone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 smtClean="0"/>
              <a:t>Transform</a:t>
            </a:r>
            <a:r>
              <a:rPr lang="fr-FR" dirty="0" smtClean="0"/>
              <a:t> the position of the fragment to the </a:t>
            </a:r>
            <a:r>
              <a:rPr lang="fr-FR" dirty="0" err="1" smtClean="0"/>
              <a:t>rest</a:t>
            </a:r>
            <a:r>
              <a:rPr lang="fr-FR" dirty="0" smtClean="0"/>
              <a:t> position</a:t>
            </a:r>
          </a:p>
          <a:p>
            <a:pPr lvl="1"/>
            <a:r>
              <a:rPr lang="fr-FR" dirty="0" smtClean="0"/>
              <a:t>Look up texture</a:t>
            </a:r>
            <a:endParaRPr lang="fr-FR" dirty="0"/>
          </a:p>
        </p:txBody>
      </p:sp>
      <p:pic>
        <p:nvPicPr>
          <p:cNvPr id="7170" name="Picture 2" descr="G:\Master Project\figs\skintex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1628800"/>
            <a:ext cx="2522216" cy="1476776"/>
          </a:xfrm>
          <a:prstGeom prst="rect">
            <a:avLst/>
          </a:prstGeom>
          <a:noFill/>
        </p:spPr>
      </p:pic>
      <p:pic>
        <p:nvPicPr>
          <p:cNvPr id="7171" name="Picture 3" descr="G:\Master Project\figs\Sequenc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645024"/>
            <a:ext cx="3079719" cy="21996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936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details, Normal and displacement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Normal of the surface is –DF, The normal displacement can be computed without over cost, no need to compute the tangent frame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We revisited geometric </a:t>
            </a:r>
            <a:r>
              <a:rPr lang="en-US" sz="2800" dirty="0" err="1" smtClean="0"/>
              <a:t>modelling</a:t>
            </a:r>
            <a:r>
              <a:rPr lang="en-US" sz="2800" dirty="0" smtClean="0"/>
              <a:t> with skeletal implicit surfaces.</a:t>
            </a:r>
          </a:p>
          <a:p>
            <a:r>
              <a:rPr lang="en-US" sz="2800" dirty="0" smtClean="0"/>
              <a:t>We implemented an algorithm to </a:t>
            </a:r>
            <a:r>
              <a:rPr lang="en-US" sz="2800" dirty="0" err="1" smtClean="0"/>
              <a:t>raytrace</a:t>
            </a:r>
            <a:r>
              <a:rPr lang="en-US" sz="2800" dirty="0" smtClean="0"/>
              <a:t> animated model made of skeletal implicit surfaces.</a:t>
            </a:r>
          </a:p>
          <a:p>
            <a:r>
              <a:rPr lang="en-US" sz="2800" dirty="0" smtClean="0"/>
              <a:t>Using the knowledge about the sources of potential field the surfaces can be </a:t>
            </a:r>
            <a:r>
              <a:rPr lang="en-US" sz="2800" dirty="0" err="1" smtClean="0"/>
              <a:t>ratraced</a:t>
            </a:r>
            <a:r>
              <a:rPr lang="en-US" sz="2800" dirty="0" smtClean="0"/>
              <a:t> efficiently in a single pass.</a:t>
            </a:r>
          </a:p>
          <a:p>
            <a:r>
              <a:rPr lang="en-US" sz="2800" dirty="0" smtClean="0"/>
              <a:t>Performances stay a lot behind polygon rendering.</a:t>
            </a:r>
          </a:p>
          <a:p>
            <a:r>
              <a:rPr lang="en-US" sz="2800" dirty="0" smtClean="0"/>
              <a:t>The scalability of the algorithm can be improved.</a:t>
            </a:r>
          </a:p>
          <a:p>
            <a:r>
              <a:rPr lang="en-US" sz="2800" dirty="0" smtClean="0"/>
              <a:t>This technique allows interactive texturing but requires extra computation to be compatible with animation.</a:t>
            </a:r>
          </a:p>
          <a:p>
            <a:r>
              <a:rPr lang="en-US" sz="2800" dirty="0" smtClean="0"/>
              <a:t>Normal mapping applies easily but not displacement mapping.</a:t>
            </a:r>
          </a:p>
          <a:p>
            <a:pPr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other ray-tracing algorithms such as </a:t>
            </a:r>
            <a:r>
              <a:rPr lang="en-US" dirty="0" err="1" smtClean="0"/>
              <a:t>Bézier</a:t>
            </a:r>
            <a:r>
              <a:rPr lang="en-US" dirty="0" smtClean="0"/>
              <a:t> clipping and sphere tracing.</a:t>
            </a:r>
          </a:p>
          <a:p>
            <a:r>
              <a:rPr lang="en-US" dirty="0" smtClean="0"/>
              <a:t>See how the bisection scheme can apply to other operations on the fields. (</a:t>
            </a:r>
            <a:r>
              <a:rPr lang="en-US" dirty="0" err="1" smtClean="0"/>
              <a:t>BlobTree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Find a solution for controlling the blending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References</a:t>
            </a:r>
            <a:endParaRPr lang="fr-F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BLINN, J. F. 1982. A Generalization of Algebraic Surface Drawing.</a:t>
            </a:r>
          </a:p>
          <a:p>
            <a:r>
              <a:rPr lang="en-US" dirty="0" smtClean="0"/>
              <a:t>ACM Trans. Graph. 1, 3 (July), 235–256.</a:t>
            </a:r>
          </a:p>
          <a:p>
            <a:r>
              <a:rPr lang="en-US" dirty="0" smtClean="0"/>
              <a:t>BLOOMENTHAL, J. 1995. Skeletal design of natural forms.</a:t>
            </a:r>
          </a:p>
          <a:p>
            <a:r>
              <a:rPr lang="en-US" dirty="0" smtClean="0"/>
              <a:t>PhD thesis, Calgary, Alta., Canada, Canada. UMI Order No.</a:t>
            </a:r>
          </a:p>
          <a:p>
            <a:r>
              <a:rPr lang="en-US" dirty="0" smtClean="0"/>
              <a:t>GAXNN-03088.</a:t>
            </a:r>
          </a:p>
          <a:p>
            <a:r>
              <a:rPr lang="en-US" dirty="0" smtClean="0"/>
              <a:t>FUKUYAMA, T. N., NISHITA, T., AND NAKAMAE, E. 1994. A</a:t>
            </a:r>
          </a:p>
          <a:p>
            <a:r>
              <a:rPr lang="en-US" dirty="0" smtClean="0"/>
              <a:t>method for displaying </a:t>
            </a:r>
            <a:r>
              <a:rPr lang="en-US" dirty="0" err="1" smtClean="0"/>
              <a:t>metaballs</a:t>
            </a:r>
            <a:r>
              <a:rPr lang="en-US" dirty="0" smtClean="0"/>
              <a:t> by using </a:t>
            </a:r>
            <a:r>
              <a:rPr lang="en-US" dirty="0" err="1" smtClean="0"/>
              <a:t>bezier</a:t>
            </a:r>
            <a:r>
              <a:rPr lang="en-US" dirty="0" smtClean="0"/>
              <a:t> clipping. Computer</a:t>
            </a:r>
          </a:p>
          <a:p>
            <a:r>
              <a:rPr lang="en-US" dirty="0" smtClean="0"/>
              <a:t>Graphics Forum 13, 271–280.</a:t>
            </a:r>
          </a:p>
          <a:p>
            <a:r>
              <a:rPr lang="en-US" dirty="0" smtClean="0"/>
              <a:t>GOURMEL</a:t>
            </a:r>
            <a:r>
              <a:rPr lang="en-US" dirty="0" smtClean="0"/>
              <a:t>, O., PAJOT, A., PAULIN, M., BARTHE, L., AND</a:t>
            </a:r>
          </a:p>
          <a:p>
            <a:r>
              <a:rPr lang="en-US" dirty="0" smtClean="0"/>
              <a:t>POULIN, P. 2010. Fitted </a:t>
            </a:r>
            <a:r>
              <a:rPr lang="en-US" dirty="0" err="1" smtClean="0"/>
              <a:t>bvh</a:t>
            </a:r>
            <a:r>
              <a:rPr lang="en-US" dirty="0" smtClean="0"/>
              <a:t> for fast </a:t>
            </a:r>
            <a:r>
              <a:rPr lang="en-US" dirty="0" err="1" smtClean="0"/>
              <a:t>raytracing</a:t>
            </a:r>
            <a:r>
              <a:rPr lang="en-US" dirty="0" smtClean="0"/>
              <a:t> of </a:t>
            </a:r>
            <a:r>
              <a:rPr lang="en-US" dirty="0" err="1" smtClean="0"/>
              <a:t>metaballs</a:t>
            </a:r>
            <a:r>
              <a:rPr lang="en-US" dirty="0" smtClean="0"/>
              <a:t>.</a:t>
            </a:r>
          </a:p>
          <a:p>
            <a:r>
              <a:rPr lang="de-DE" dirty="0" smtClean="0"/>
              <a:t>Computer Graphics Forum 29, 2 (may), 281–288.</a:t>
            </a:r>
          </a:p>
          <a:p>
            <a:r>
              <a:rPr lang="en-US" dirty="0" smtClean="0"/>
              <a:t>HART, J. C. 1996. Sphere tracing: a geometric method for the</a:t>
            </a:r>
          </a:p>
          <a:p>
            <a:r>
              <a:rPr lang="en-US" dirty="0" err="1" smtClean="0"/>
              <a:t>antialiased</a:t>
            </a:r>
            <a:r>
              <a:rPr lang="en-US" dirty="0" smtClean="0"/>
              <a:t> ray tracing of implicit surfaces. The Visual Computer</a:t>
            </a:r>
          </a:p>
          <a:p>
            <a:r>
              <a:rPr lang="en-US" dirty="0" smtClean="0"/>
              <a:t>12, 527–545. 10.1007/s003710050084.</a:t>
            </a:r>
          </a:p>
          <a:p>
            <a:r>
              <a:rPr lang="en-US" dirty="0" smtClean="0"/>
              <a:t>KANAMORI, Y., SZEGO, Z., AND NISHITA, T. 2008. </a:t>
            </a:r>
            <a:r>
              <a:rPr lang="en-US" dirty="0" err="1" smtClean="0"/>
              <a:t>GPUbased</a:t>
            </a:r>
            <a:endParaRPr lang="en-US" dirty="0" smtClean="0"/>
          </a:p>
          <a:p>
            <a:r>
              <a:rPr lang="en-US" dirty="0" smtClean="0"/>
              <a:t>fast ray casting for a large number of </a:t>
            </a:r>
            <a:r>
              <a:rPr lang="en-US" dirty="0" err="1" smtClean="0"/>
              <a:t>metaballs</a:t>
            </a:r>
            <a:r>
              <a:rPr lang="en-US" dirty="0" smtClean="0"/>
              <a:t>. Computer</a:t>
            </a:r>
          </a:p>
          <a:p>
            <a:r>
              <a:rPr lang="en-US" dirty="0" smtClean="0"/>
              <a:t>Graphics Forum (Proc. of </a:t>
            </a:r>
            <a:r>
              <a:rPr lang="en-US" dirty="0" err="1" smtClean="0"/>
              <a:t>Eurographics</a:t>
            </a:r>
            <a:r>
              <a:rPr lang="en-US" dirty="0" smtClean="0"/>
              <a:t> 2008) 27, 3, 351–360.</a:t>
            </a:r>
          </a:p>
          <a:p>
            <a:r>
              <a:rPr lang="en-US" dirty="0" smtClean="0"/>
              <a:t>LOOP, C., AND BLINN, J. 2006. Real-time </a:t>
            </a:r>
            <a:r>
              <a:rPr lang="en-US" dirty="0" err="1" smtClean="0"/>
              <a:t>gpu</a:t>
            </a:r>
            <a:r>
              <a:rPr lang="en-US" dirty="0" smtClean="0"/>
              <a:t> rendering of</a:t>
            </a:r>
          </a:p>
          <a:p>
            <a:r>
              <a:rPr lang="en-US" dirty="0" smtClean="0"/>
              <a:t>piecewise algebraic surfaces. In ACM SIGGRAPH 2006 Papers,</a:t>
            </a:r>
          </a:p>
          <a:p>
            <a:r>
              <a:rPr lang="en-US" dirty="0" smtClean="0"/>
              <a:t>ACM, New York, NY, USA, SIGGRAPH ’06, 664–670.</a:t>
            </a:r>
          </a:p>
          <a:p>
            <a:r>
              <a:rPr lang="en-US" dirty="0" smtClean="0"/>
              <a:t>LORENSEN, W. E., AND CLINE, H. E. 1987. Marching cubes: A</a:t>
            </a:r>
          </a:p>
          <a:p>
            <a:r>
              <a:rPr lang="en-US" dirty="0" smtClean="0"/>
              <a:t>high resolution 3d surface construction algorithm. SIGGRAPH</a:t>
            </a:r>
          </a:p>
          <a:p>
            <a:r>
              <a:rPr lang="en-US" dirty="0" err="1" smtClean="0"/>
              <a:t>Comput</a:t>
            </a:r>
            <a:r>
              <a:rPr lang="en-US" dirty="0" smtClean="0"/>
              <a:t>. Graph. 21 (August), 163–169.</a:t>
            </a:r>
          </a:p>
          <a:p>
            <a:r>
              <a:rPr lang="de-DE" dirty="0" smtClean="0"/>
              <a:t>REINER</a:t>
            </a:r>
            <a:r>
              <a:rPr lang="de-DE" dirty="0" smtClean="0"/>
              <a:t>, T., MCKL, G., AND DACHSBACHER, C. 2011. Interactive</a:t>
            </a:r>
          </a:p>
          <a:p>
            <a:r>
              <a:rPr lang="en-US" dirty="0" smtClean="0"/>
              <a:t>modeling of implicit surfaces using a direct visualization</a:t>
            </a:r>
          </a:p>
          <a:p>
            <a:r>
              <a:rPr lang="en-US" dirty="0" smtClean="0"/>
              <a:t>approach with signed distance functions. Computers Graphics</a:t>
            </a:r>
          </a:p>
          <a:p>
            <a:r>
              <a:rPr lang="en-US" dirty="0" smtClean="0"/>
              <a:t>35, 3, 596 – 603. Shape Modeling International (SMI) Conference</a:t>
            </a:r>
          </a:p>
          <a:p>
            <a:r>
              <a:rPr lang="en-US" dirty="0" smtClean="0"/>
              <a:t>2011.</a:t>
            </a:r>
          </a:p>
          <a:p>
            <a:r>
              <a:rPr lang="en-US" dirty="0" smtClean="0"/>
              <a:t>SCHMIDT, R., WYVILL, B., SOUSA, M. C., AND JORGE, J. A.,</a:t>
            </a:r>
          </a:p>
          <a:p>
            <a:r>
              <a:rPr lang="en-US" dirty="0" smtClean="0"/>
              <a:t>2005. </a:t>
            </a:r>
            <a:r>
              <a:rPr lang="en-US" dirty="0" err="1" smtClean="0"/>
              <a:t>Shapeshop</a:t>
            </a:r>
            <a:r>
              <a:rPr lang="en-US" dirty="0" smtClean="0"/>
              <a:t>: Sketch-based solid modeling with </a:t>
            </a:r>
            <a:r>
              <a:rPr lang="en-US" dirty="0" err="1" smtClean="0"/>
              <a:t>blobtrees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SHERSTYUK, A. 1999. Convolution Surfaces in Computer Graphics.</a:t>
            </a:r>
          </a:p>
          <a:p>
            <a:r>
              <a:rPr lang="en-US" dirty="0" smtClean="0"/>
              <a:t>PhD thesis, </a:t>
            </a:r>
            <a:r>
              <a:rPr lang="en-US" dirty="0" err="1" smtClean="0"/>
              <a:t>Monash</a:t>
            </a:r>
            <a:r>
              <a:rPr lang="en-US" dirty="0" smtClean="0"/>
              <a:t>, </a:t>
            </a:r>
            <a:r>
              <a:rPr lang="en-US" dirty="0" err="1" smtClean="0"/>
              <a:t>Monash</a:t>
            </a:r>
            <a:r>
              <a:rPr lang="en-US" dirty="0" smtClean="0"/>
              <a:t>, Australia, Australia.</a:t>
            </a:r>
          </a:p>
          <a:p>
            <a:r>
              <a:rPr lang="de-DE" dirty="0" smtClean="0"/>
              <a:t>STICH, M., FRIEDRICH, H., AND DIETRICH, A. 2009. Spatial</a:t>
            </a:r>
          </a:p>
          <a:p>
            <a:r>
              <a:rPr lang="en-US" dirty="0" smtClean="0"/>
              <a:t>splits in bounding volume hierarchies. In Proc. High-</a:t>
            </a:r>
          </a:p>
          <a:p>
            <a:r>
              <a:rPr lang="en-US" dirty="0" smtClean="0"/>
              <a:t>Performance Graphics 2009.</a:t>
            </a:r>
          </a:p>
          <a:p>
            <a:r>
              <a:rPr lang="en-US" dirty="0" smtClean="0"/>
              <a:t>SUGIHARA, M., WYVILL, B., AND SCHMIDT, R. 2010.</a:t>
            </a:r>
          </a:p>
          <a:p>
            <a:r>
              <a:rPr lang="en-US" dirty="0" err="1" smtClean="0"/>
              <a:t>WarpCurves</a:t>
            </a:r>
            <a:r>
              <a:rPr lang="en-US" dirty="0" smtClean="0"/>
              <a:t>: A tool for explicit manipulation of implicit surfaces.</a:t>
            </a:r>
          </a:p>
          <a:p>
            <a:r>
              <a:rPr lang="en-US" dirty="0" smtClean="0"/>
              <a:t>Computers &amp; Graphics 34, 3, 282–291. Shape Modeling</a:t>
            </a:r>
          </a:p>
          <a:p>
            <a:r>
              <a:rPr lang="en-US" dirty="0" smtClean="0"/>
              <a:t>International (SMI) 2010.</a:t>
            </a:r>
          </a:p>
          <a:p>
            <a:r>
              <a:rPr lang="en-US" dirty="0" smtClean="0"/>
              <a:t>TIGGES, M., AND WYVILL, B. 1998. Texture mapping the </a:t>
            </a:r>
            <a:r>
              <a:rPr lang="en-US" dirty="0" err="1" smtClean="0"/>
              <a:t>blobtree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In Proceedings of the Third International Workshop on</a:t>
            </a:r>
          </a:p>
          <a:p>
            <a:r>
              <a:rPr lang="en-US" dirty="0" smtClean="0"/>
              <a:t>Implicit Surfaces, 123–130.</a:t>
            </a:r>
          </a:p>
          <a:p>
            <a:r>
              <a:rPr lang="en-US" dirty="0" smtClean="0"/>
              <a:t>WYVILL, B., GALIN, E., AND GUY, A. 1998. The Blob Tree,</a:t>
            </a:r>
          </a:p>
          <a:p>
            <a:r>
              <a:rPr lang="en-US" dirty="0" smtClean="0"/>
              <a:t>Warping, Blending and Boolean Operations in an Implicit Surface</a:t>
            </a:r>
          </a:p>
          <a:p>
            <a:r>
              <a:rPr lang="en-US" dirty="0" smtClean="0"/>
              <a:t>Modeling System. Implicit Surfaces 3 (June). Chosen for</a:t>
            </a:r>
          </a:p>
          <a:p>
            <a:r>
              <a:rPr lang="en-US" dirty="0" smtClean="0"/>
              <a:t>inclusion in a special issue of Computer Graphics Forum.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Motivations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Implicit surfaces are</a:t>
            </a:r>
          </a:p>
          <a:p>
            <a:pPr lvl="1"/>
            <a:r>
              <a:rPr lang="en-US" dirty="0" smtClean="0"/>
              <a:t>Smooth</a:t>
            </a:r>
          </a:p>
          <a:p>
            <a:pPr lvl="1"/>
            <a:r>
              <a:rPr lang="en-US" dirty="0" smtClean="0"/>
              <a:t>Compact</a:t>
            </a:r>
          </a:p>
          <a:p>
            <a:pPr lvl="1"/>
            <a:r>
              <a:rPr lang="en-US" dirty="0" smtClean="0"/>
              <a:t>Convenient for modeling</a:t>
            </a:r>
          </a:p>
          <a:p>
            <a:pPr lvl="1"/>
            <a:r>
              <a:rPr lang="en-US" dirty="0" smtClean="0"/>
              <a:t>Suitable to be ray-traced</a:t>
            </a:r>
          </a:p>
          <a:p>
            <a:r>
              <a:rPr lang="en-US" dirty="0" smtClean="0"/>
              <a:t>The graphics pipeline uses polygons but polygons are not really friends with implicit surfaces.</a:t>
            </a:r>
          </a:p>
          <a:p>
            <a:r>
              <a:rPr lang="en-US" dirty="0" smtClean="0"/>
              <a:t>Recent works showed the possibility to ray trace implicit surfaces in real time on the GPU.</a:t>
            </a:r>
            <a:endParaRPr lang="en-US" dirty="0" smtClean="0"/>
          </a:p>
          <a:p>
            <a:r>
              <a:rPr lang="en-US" dirty="0" smtClean="0"/>
              <a:t>Why not modeling with implicit surfaces and ray-trace them on the GPU?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Objectives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Review modelling techniques with implicit </a:t>
            </a:r>
            <a:r>
              <a:rPr lang="da-DK" dirty="0" smtClean="0"/>
              <a:t>surfaces.</a:t>
            </a:r>
            <a:endParaRPr lang="da-DK" dirty="0" smtClean="0"/>
          </a:p>
          <a:p>
            <a:r>
              <a:rPr lang="da-DK" dirty="0" smtClean="0"/>
              <a:t>Design and Implement a ray-tracer on the GPU that can render a chosen </a:t>
            </a:r>
            <a:r>
              <a:rPr lang="da-DK" dirty="0" smtClean="0"/>
              <a:t>model.</a:t>
            </a:r>
            <a:endParaRPr lang="da-DK" dirty="0" smtClean="0"/>
          </a:p>
          <a:p>
            <a:r>
              <a:rPr lang="da-DK" dirty="0" smtClean="0"/>
              <a:t>Make it as fast as possible – comparable to polygon </a:t>
            </a:r>
            <a:r>
              <a:rPr lang="da-DK" dirty="0" smtClean="0"/>
              <a:t>rendering.</a:t>
            </a:r>
            <a:endParaRPr lang="da-DK" dirty="0" smtClean="0"/>
          </a:p>
          <a:p>
            <a:r>
              <a:rPr lang="da-DK" dirty="0" smtClean="0"/>
              <a:t>Allow the same possibilities than the polygon </a:t>
            </a:r>
            <a:r>
              <a:rPr lang="da-DK" dirty="0" smtClean="0"/>
              <a:t>pipeline.</a:t>
            </a:r>
            <a:endParaRPr lang="da-DK" dirty="0" smtClean="0"/>
          </a:p>
          <a:p>
            <a:pPr lvl="1"/>
            <a:r>
              <a:rPr lang="da-DK" dirty="0" smtClean="0"/>
              <a:t>Animation, </a:t>
            </a:r>
            <a:r>
              <a:rPr lang="da-DK" dirty="0" smtClean="0"/>
              <a:t>texturing </a:t>
            </a:r>
            <a:r>
              <a:rPr lang="da-DK" dirty="0" smtClean="0"/>
              <a:t>effects, ...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6557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Implicit surfaces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Iso-Level set surface</a:t>
            </a:r>
          </a:p>
          <a:p>
            <a:endParaRPr lang="da-DK" dirty="0"/>
          </a:p>
          <a:p>
            <a:r>
              <a:rPr lang="da-DK" dirty="0" smtClean="0"/>
              <a:t>Soft Objects</a:t>
            </a:r>
          </a:p>
          <a:p>
            <a:endParaRPr lang="da-DK" dirty="0" smtClean="0"/>
          </a:p>
          <a:p>
            <a:r>
              <a:rPr lang="da-DK" dirty="0" smtClean="0"/>
              <a:t>Metaballs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Convolution surfaces</a:t>
            </a:r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1"/>
            <a:ext cx="3464446" cy="404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12776"/>
            <a:ext cx="3139939" cy="185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01008"/>
            <a:ext cx="2376264" cy="72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365104"/>
            <a:ext cx="3384376" cy="42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941168"/>
            <a:ext cx="1728192" cy="361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869160"/>
            <a:ext cx="1536346" cy="40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9489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Implicit surfaces</a:t>
            </a:r>
            <a:endParaRPr lang="da-DK" dirty="0"/>
          </a:p>
        </p:txBody>
      </p:sp>
      <p:pic>
        <p:nvPicPr>
          <p:cNvPr id="4" name="Picture 3" descr="S:\MasterProject\presentation\hand-200x2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40768"/>
            <a:ext cx="1584176" cy="160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1786993"/>
            <a:ext cx="776177" cy="77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1713" y="1786993"/>
            <a:ext cx="776177" cy="77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1907704" y="1772816"/>
            <a:ext cx="776177" cy="77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2683881" y="1786992"/>
            <a:ext cx="776177" cy="77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8032" y="4869160"/>
            <a:ext cx="1944216" cy="145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8290" y="2839959"/>
            <a:ext cx="135118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97672"/>
            <a:ext cx="1074686" cy="54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 descr="S:\MasterProject\figs\Spide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013176"/>
            <a:ext cx="2232248" cy="90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:\MasterProject\figs\GekkoReport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53136"/>
            <a:ext cx="1791576" cy="154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40768"/>
            <a:ext cx="2999863" cy="1502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852936"/>
            <a:ext cx="2410277" cy="1218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95736" y="4869160"/>
            <a:ext cx="1944216" cy="145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899592" y="386104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Skeletal Implicit Surfaces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228184" y="414908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Convolution surfaces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15616" y="630932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</a:t>
            </a:r>
            <a:r>
              <a:rPr lang="en-US" dirty="0" err="1" smtClean="0"/>
              <a:t>metaballs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60032" y="627264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Skeletal Implicit surfaces in my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44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Chosen surface </a:t>
            </a:r>
            <a:r>
              <a:rPr lang="da-DK" dirty="0" smtClean="0"/>
              <a:t>representation</a:t>
            </a:r>
            <a:endParaRPr lang="da-DK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Sleletal</a:t>
            </a:r>
            <a:r>
              <a:rPr lang="en-US" dirty="0" smtClean="0"/>
              <a:t> implicit surfaces with point and segment primitives.</a:t>
            </a:r>
          </a:p>
          <a:p>
            <a:r>
              <a:rPr lang="en-US" dirty="0" smtClean="0"/>
              <a:t>Degree 4 polynomials</a:t>
            </a:r>
            <a:endParaRPr lang="en-US" dirty="0"/>
          </a:p>
        </p:txBody>
      </p:sp>
      <p:pic>
        <p:nvPicPr>
          <p:cNvPr id="1026" name="Picture 2" descr="S:\MasterProject\figs\surfaceRepresent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40768"/>
            <a:ext cx="353953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:\Master Project\figs\primitiv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3356992"/>
            <a:ext cx="2798244" cy="1512168"/>
          </a:xfrm>
          <a:prstGeom prst="rect">
            <a:avLst/>
          </a:prstGeom>
          <a:noFill/>
        </p:spPr>
      </p:pic>
      <p:pic>
        <p:nvPicPr>
          <p:cNvPr id="2051" name="Picture 3" descr="G:\Master Project\figs\primitivesBlend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4581128"/>
            <a:ext cx="2677858" cy="15770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9265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More Implicit Surfaces</a:t>
            </a:r>
            <a:endParaRPr lang="da-D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2107845" cy="3560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92799" y="4149080"/>
            <a:ext cx="120275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32959" y="4257092"/>
            <a:ext cx="1325019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420888"/>
            <a:ext cx="1214264" cy="1214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348880"/>
            <a:ext cx="108012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420888"/>
            <a:ext cx="1211612" cy="115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2999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Polygonal </a:t>
            </a:r>
            <a:r>
              <a:rPr lang="fr-FR" dirty="0" err="1" smtClean="0"/>
              <a:t>modeling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C:\Users\olive\Desktop\presentation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95959"/>
            <a:ext cx="3086100" cy="1476375"/>
          </a:xfrm>
          <a:prstGeom prst="rect">
            <a:avLst/>
          </a:prstGeom>
          <a:noFill/>
        </p:spPr>
      </p:pic>
      <p:pic>
        <p:nvPicPr>
          <p:cNvPr id="1027" name="Picture 3" descr="C:\Users\olive\Desktop\presentation\boneweights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344" y="3657868"/>
            <a:ext cx="2476500" cy="1190625"/>
          </a:xfrm>
          <a:prstGeom prst="rect">
            <a:avLst/>
          </a:prstGeom>
          <a:noFill/>
        </p:spPr>
      </p:pic>
      <p:pic>
        <p:nvPicPr>
          <p:cNvPr id="1028" name="Picture 4" descr="C:\Users\olive\Desktop\presentation\posedsmall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2344" y="4835649"/>
            <a:ext cx="2476500" cy="1571625"/>
          </a:xfrm>
          <a:prstGeom prst="rect">
            <a:avLst/>
          </a:prstGeom>
          <a:noFill/>
        </p:spPr>
      </p:pic>
      <p:pic>
        <p:nvPicPr>
          <p:cNvPr id="1029" name="Picture 5" descr="C:\Users\olive\Desktop\presentation\UnWar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3606924"/>
            <a:ext cx="2019300" cy="2800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1428</Words>
  <Application>Microsoft Office PowerPoint</Application>
  <PresentationFormat>On-screen Show (4:3)</PresentationFormat>
  <Paragraphs>213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Real Time Rendering of Skeletal Implicit Surfaces</vt:lpstr>
      <vt:lpstr>Outline</vt:lpstr>
      <vt:lpstr>Motivations</vt:lpstr>
      <vt:lpstr>Objectives</vt:lpstr>
      <vt:lpstr>Implicit surfaces</vt:lpstr>
      <vt:lpstr>Implicit surfaces</vt:lpstr>
      <vt:lpstr>Chosen surface representation</vt:lpstr>
      <vt:lpstr>More Implicit Surfaces</vt:lpstr>
      <vt:lpstr>Polygonal modeling</vt:lpstr>
      <vt:lpstr>The polygonal modelling pipeline</vt:lpstr>
      <vt:lpstr>Implicit modelling pipeline</vt:lpstr>
      <vt:lpstr>Rendering Implicit surfaces</vt:lpstr>
      <vt:lpstr>Sphere Tracing</vt:lpstr>
      <vt:lpstr>SDF for metaballs</vt:lpstr>
      <vt:lpstr>Bézier Clipping</vt:lpstr>
      <vt:lpstr>Implementation details – Data structures</vt:lpstr>
      <vt:lpstr>Implementation details – On the CPU</vt:lpstr>
      <vt:lpstr>Implementation details – Ray tracing on the GPU</vt:lpstr>
      <vt:lpstr>Implementation</vt:lpstr>
      <vt:lpstr>Implementation</vt:lpstr>
      <vt:lpstr>Analysis</vt:lpstr>
      <vt:lpstr>Timing</vt:lpstr>
      <vt:lpstr>Toward Better scalability</vt:lpstr>
      <vt:lpstr>Texturing</vt:lpstr>
      <vt:lpstr>”surface skinning” for a coherent mapping</vt:lpstr>
      <vt:lpstr>Adding details, Normal and displacement mapping</vt:lpstr>
      <vt:lpstr>Conclusion</vt:lpstr>
      <vt:lpstr>Future Work</vt:lpstr>
      <vt:lpstr>References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Rendering of Skeletal Implicit Surfaces</dc:title>
  <dc:creator>olive</dc:creator>
  <cp:lastModifiedBy>olive</cp:lastModifiedBy>
  <cp:revision>138</cp:revision>
  <dcterms:created xsi:type="dcterms:W3CDTF">2011-08-23T09:43:22Z</dcterms:created>
  <dcterms:modified xsi:type="dcterms:W3CDTF">2011-08-27T18:48:42Z</dcterms:modified>
</cp:coreProperties>
</file>