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hkjc.com/responsible-gambling/en/index.aspx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verage win odds for top 10 horses in Season 19/20"/>
          <p:cNvSpPr txBox="1"/>
          <p:nvPr>
            <p:ph type="body" sz="quarter" idx="1"/>
          </p:nvPr>
        </p:nvSpPr>
        <p:spPr>
          <a:xfrm>
            <a:off x="2668360" y="694599"/>
            <a:ext cx="19047280" cy="2504668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Average win odds for top 10 horses in Season 19/20</a:t>
            </a:r>
          </a:p>
        </p:txBody>
      </p:sp>
      <p:pic>
        <p:nvPicPr>
          <p:cNvPr id="158" name="Screenshot 2020-09-14 at 2.07.07 PM.png" descr="Screenshot 2020-09-14 at 2.07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6893" y="4339077"/>
            <a:ext cx="5994401" cy="368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Big TIme Baby (仁者荃心) is worth investing!"/>
          <p:cNvSpPr txBox="1"/>
          <p:nvPr/>
        </p:nvSpPr>
        <p:spPr>
          <a:xfrm>
            <a:off x="16233881" y="8829486"/>
            <a:ext cx="64404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Big TIme Baby (仁者荃心) is worth investing!</a:t>
            </a:r>
          </a:p>
        </p:txBody>
      </p:sp>
      <p:pic>
        <p:nvPicPr>
          <p:cNvPr id="160" name="Screenshot 2020-09-14 at 2.12.50 PM.png" descr="Screenshot 2020-09-14 at 2.12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94564" y="9599722"/>
            <a:ext cx="2286001" cy="22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88469" y="9599722"/>
            <a:ext cx="2126710" cy="2126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0452" y="4115696"/>
            <a:ext cx="14953588" cy="853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orse with highest win odds and decent win rate (mean place &lt;= 3)"/>
          <p:cNvSpPr txBox="1"/>
          <p:nvPr>
            <p:ph type="body" sz="quarter" idx="1"/>
          </p:nvPr>
        </p:nvSpPr>
        <p:spPr>
          <a:xfrm>
            <a:off x="2690618" y="559747"/>
            <a:ext cx="19002764" cy="2869505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Horse with highest win odds and decent win rate (mean place &lt;= 3)</a:t>
            </a:r>
          </a:p>
        </p:txBody>
      </p:sp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130" y="3596028"/>
            <a:ext cx="15376632" cy="888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shot 2020-09-14 at 4.26.02 PM.png" descr="Screenshot 2020-09-14 at 4.26.0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70143" y="3848403"/>
            <a:ext cx="6154959" cy="402499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ood Choices for place:"/>
          <p:cNvSpPr txBox="1"/>
          <p:nvPr/>
        </p:nvSpPr>
        <p:spPr>
          <a:xfrm>
            <a:off x="16719176" y="8292552"/>
            <a:ext cx="36243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Good Choices for place:</a:t>
            </a:r>
          </a:p>
        </p:txBody>
      </p:sp>
      <p:sp>
        <p:nvSpPr>
          <p:cNvPr id="168" name="Big Time Baby (仁者荃心)…"/>
          <p:cNvSpPr txBox="1"/>
          <p:nvPr/>
        </p:nvSpPr>
        <p:spPr>
          <a:xfrm>
            <a:off x="16791926" y="8997766"/>
            <a:ext cx="4238652" cy="259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 startAt="1"/>
            </a:pPr>
            <a:r>
              <a:t>Big Time Baby (仁者荃心)</a:t>
            </a:r>
          </a:p>
          <a:p>
            <a:pPr marL="444500" indent="-444500" algn="l">
              <a:buSzPct val="100000"/>
              <a:buAutoNum type="arabicPeriod" startAt="1"/>
            </a:pPr>
            <a:r>
              <a:t>Mighty Giant (高大威猛)</a:t>
            </a:r>
          </a:p>
          <a:p>
            <a:pPr marL="444500" indent="-444500" algn="l">
              <a:buSzPct val="100000"/>
              <a:buAutoNum type="arabicPeriod" startAt="1"/>
            </a:pPr>
            <a:r>
              <a:t>Seattle Choice (翡翠精選)</a:t>
            </a:r>
          </a:p>
          <a:p>
            <a:pPr marL="444500" indent="-444500" algn="l">
              <a:buSzPct val="100000"/>
              <a:buAutoNum type="arabicPeriod" startAt="1"/>
            </a:pPr>
            <a:r>
              <a:t>Chevalier Prince (超勁勇士)</a:t>
            </a:r>
          </a:p>
          <a:p>
            <a:pPr marL="444500" indent="-444500" algn="l">
              <a:buSzPct val="100000"/>
              <a:buAutoNum type="arabicPeriod" startAt="1"/>
            </a:pPr>
            <a:r>
              <a:t>Fantastic Show (爆騷)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ize you can win by betting the hottest choice"/>
          <p:cNvSpPr txBox="1"/>
          <p:nvPr>
            <p:ph type="body" sz="quarter" idx="1"/>
          </p:nvPr>
        </p:nvSpPr>
        <p:spPr>
          <a:xfrm>
            <a:off x="1206500" y="955772"/>
            <a:ext cx="21971000" cy="2018283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Prize you can win by betting the hottest choice</a:t>
            </a:r>
          </a:p>
        </p:txBody>
      </p:sp>
      <p:pic>
        <p:nvPicPr>
          <p:cNvPr id="17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292" y="3480294"/>
            <a:ext cx="14998701" cy="93599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2" name="Table"/>
          <p:cNvGraphicFramePr/>
          <p:nvPr/>
        </p:nvGraphicFramePr>
        <p:xfrm>
          <a:off x="17090527" y="4843621"/>
          <a:ext cx="6163872" cy="5337043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3269571"/>
                <a:gridCol w="2881600"/>
              </a:tblGrid>
              <a:tr h="10648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000"/>
                        <a:t>Total number of race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$828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648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000"/>
                        <a:t>Amount of each bet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$10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648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000"/>
                        <a:t>Prize gained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$6458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648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000"/>
                        <a:t>Net Amount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-$1822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648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000"/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29.2%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" name="Result:"/>
          <p:cNvSpPr txBox="1"/>
          <p:nvPr/>
        </p:nvSpPr>
        <p:spPr>
          <a:xfrm>
            <a:off x="19519746" y="3821540"/>
            <a:ext cx="1292734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/>
            <a:r>
              <a:t>Result: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p 3 rate for all jockeys"/>
          <p:cNvSpPr txBox="1"/>
          <p:nvPr>
            <p:ph type="body" sz="quarter" idx="1"/>
          </p:nvPr>
        </p:nvSpPr>
        <p:spPr>
          <a:xfrm>
            <a:off x="5948793" y="620760"/>
            <a:ext cx="12486414" cy="1940166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Top 3 rate for all jockeys</a:t>
            </a:r>
          </a:p>
        </p:txBody>
      </p:sp>
      <p:pic>
        <p:nvPicPr>
          <p:cNvPr id="17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2643" y="3587585"/>
            <a:ext cx="8788401" cy="8763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7" name="Table"/>
          <p:cNvGraphicFramePr/>
          <p:nvPr/>
        </p:nvGraphicFramePr>
        <p:xfrm>
          <a:off x="15124490" y="6904109"/>
          <a:ext cx="5160259" cy="4113102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573778"/>
                <a:gridCol w="2573778"/>
              </a:tblGrid>
              <a:tr h="13668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000"/>
                        <a:t>Total number of jockeys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668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000"/>
                        <a:t>Top 3 rate for top 10 jockeys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69%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668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000"/>
                        <a:t>Top 3 rate for top 3 jockeys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38%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8" name="Top 3 rate = counts of getting top 3 / total number of race of that rocky"/>
          <p:cNvSpPr txBox="1"/>
          <p:nvPr/>
        </p:nvSpPr>
        <p:spPr>
          <a:xfrm>
            <a:off x="13954952" y="4572466"/>
            <a:ext cx="7486635" cy="1080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Top 3 rate = counts of getting top 3 / total number of race of that rocky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hallenges and Next Steps:"/>
          <p:cNvSpPr txBox="1"/>
          <p:nvPr>
            <p:ph type="body" sz="quarter" idx="1"/>
          </p:nvPr>
        </p:nvSpPr>
        <p:spPr>
          <a:xfrm>
            <a:off x="1206500" y="266635"/>
            <a:ext cx="21971000" cy="2540221"/>
          </a:xfrm>
          <a:prstGeom prst="rect">
            <a:avLst/>
          </a:prstGeom>
        </p:spPr>
        <p:txBody>
          <a:bodyPr/>
          <a:lstStyle/>
          <a:p>
            <a:pPr lvl="1">
              <a:defRPr spc="-159" sz="8000"/>
            </a:pPr>
            <a:r>
              <a:t>Challenges and Next Steps:</a:t>
            </a:r>
          </a:p>
        </p:txBody>
      </p:sp>
      <p:sp>
        <p:nvSpPr>
          <p:cNvPr id="181" name="Challenges:…"/>
          <p:cNvSpPr txBox="1"/>
          <p:nvPr/>
        </p:nvSpPr>
        <p:spPr>
          <a:xfrm>
            <a:off x="2324269" y="3621524"/>
            <a:ext cx="7229755" cy="2980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000000"/>
                </a:solidFill>
              </a:defRPr>
            </a:pPr>
            <a:r>
              <a:t>Challenges:</a:t>
            </a:r>
          </a:p>
          <a:p>
            <a:pPr marL="508000" indent="-508000" algn="l">
              <a:buSzPct val="123000"/>
              <a:buChar char="•"/>
              <a:defRPr sz="4800"/>
            </a:pPr>
            <a:r>
              <a:t>HTML code</a:t>
            </a:r>
          </a:p>
          <a:p>
            <a:pPr marL="508000" indent="-508000" algn="l">
              <a:buSzPct val="123000"/>
              <a:buChar char="•"/>
              <a:defRPr sz="4800"/>
            </a:pPr>
            <a:r>
              <a:t>Different number of race</a:t>
            </a:r>
          </a:p>
        </p:txBody>
      </p:sp>
      <p:sp>
        <p:nvSpPr>
          <p:cNvPr id="182" name="Next Steps:…"/>
          <p:cNvSpPr txBox="1"/>
          <p:nvPr/>
        </p:nvSpPr>
        <p:spPr>
          <a:xfrm>
            <a:off x="2304648" y="6667603"/>
            <a:ext cx="9170112" cy="4427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000000"/>
                </a:solidFill>
              </a:defRPr>
            </a:pPr>
            <a:r>
              <a:t>Next Steps:</a:t>
            </a:r>
          </a:p>
          <a:p>
            <a:pPr marL="508000" indent="-508000" algn="l">
              <a:buSzPct val="123000"/>
              <a:buChar char="•"/>
              <a:defRPr sz="4800"/>
            </a:pPr>
            <a:r>
              <a:t>Feature engineering</a:t>
            </a:r>
          </a:p>
          <a:p>
            <a:pPr marL="508000" indent="-508000" algn="l">
              <a:buSzPct val="123000"/>
              <a:buChar char="•"/>
              <a:defRPr sz="4800"/>
            </a:pPr>
            <a:r>
              <a:t>Data preprocessing</a:t>
            </a:r>
          </a:p>
          <a:p>
            <a:pPr marL="508000" indent="-508000" algn="l">
              <a:buSzPct val="123000"/>
              <a:buChar char="•"/>
              <a:defRPr sz="4800"/>
            </a:pPr>
            <a:r>
              <a:t>Build machine learning models:</a:t>
            </a:r>
          </a:p>
          <a:p>
            <a:pPr lvl="1" algn="l">
              <a:defRPr sz="4800"/>
            </a:pPr>
            <a:r>
              <a:t>Linear regression/DNN</a:t>
            </a:r>
          </a:p>
          <a:p>
            <a:pPr marL="508000" indent="-508000" algn="l">
              <a:buSzPct val="123000"/>
              <a:buChar char="•"/>
              <a:defRPr sz="4800"/>
            </a:pPr>
            <a:r>
              <a:t>Schedule retraining</a:t>
            </a:r>
          </a:p>
        </p:txBody>
      </p:sp>
      <p:pic>
        <p:nvPicPr>
          <p:cNvPr id="183" name="Unknown.jpg" descr="Unknow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7612" y="4793031"/>
            <a:ext cx="5474356" cy="5474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No person under 18 is allowed to bet or enter premises where bets are accepted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89279" indent="-589279" algn="l" defTabSz="265175">
              <a:lnSpc>
                <a:spcPct val="100000"/>
              </a:lnSpc>
              <a:buSzPct val="123000"/>
              <a:buChar char="•"/>
              <a:defRPr spc="0" sz="4640">
                <a:latin typeface="Arial"/>
                <a:ea typeface="Arial"/>
                <a:cs typeface="Arial"/>
                <a:sym typeface="Arial"/>
              </a:defRPr>
            </a:pPr>
            <a:r>
              <a:t>No person under 18 is allowed to bet or enter premises where bets are accepted.</a:t>
            </a:r>
          </a:p>
          <a:p>
            <a:pPr marL="589279" indent="-589279" algn="l" defTabSz="265175">
              <a:lnSpc>
                <a:spcPct val="100000"/>
              </a:lnSpc>
              <a:buSzPct val="123000"/>
              <a:buChar char="•"/>
              <a:defRPr spc="0" sz="4640">
                <a:latin typeface="Arial"/>
                <a:ea typeface="Arial"/>
                <a:cs typeface="Arial"/>
                <a:sym typeface="Arial"/>
              </a:defRPr>
            </a:pPr>
            <a:r>
              <a:t>The maximum penalty for betting with illegal or overseas bookmakers is 9 months' imprisonment and a HK$30,000 fine.</a:t>
            </a:r>
          </a:p>
          <a:p>
            <a:pPr marL="589279" indent="-589279" algn="l" defTabSz="265175">
              <a:lnSpc>
                <a:spcPct val="100000"/>
              </a:lnSpc>
              <a:buSzPct val="123000"/>
              <a:buChar char="•"/>
              <a:defRPr spc="0" sz="464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Don't gamble your life away. </a:t>
            </a:r>
            <a:r>
              <a:t>Call Ping Wo Fund hotline 1834 633 if you need help or counselling.</a:t>
            </a:r>
          </a:p>
        </p:txBody>
      </p:sp>
      <p:sp>
        <p:nvSpPr>
          <p:cNvPr id="186" name="Play Responsibly"/>
          <p:cNvSpPr txBox="1"/>
          <p:nvPr/>
        </p:nvSpPr>
        <p:spPr>
          <a:xfrm>
            <a:off x="5585957" y="1146485"/>
            <a:ext cx="13758978" cy="355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b="1" sz="12000" u="sng">
                <a:solidFill>
                  <a:srgbClr val="00326F"/>
                </a:solid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Play Responsibly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