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67" r:id="rId4"/>
    <p:sldId id="268" r:id="rId5"/>
    <p:sldId id="266" r:id="rId6"/>
    <p:sldId id="269" r:id="rId7"/>
    <p:sldId id="271" r:id="rId8"/>
    <p:sldId id="272" r:id="rId9"/>
    <p:sldId id="273" r:id="rId10"/>
    <p:sldId id="275" r:id="rId11"/>
    <p:sldId id="274" r:id="rId12"/>
    <p:sldId id="276" r:id="rId13"/>
    <p:sldId id="277" r:id="rId14"/>
    <p:sldId id="265" r:id="rId15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 autoAdjust="0"/>
  </p:normalViewPr>
  <p:slideViewPr>
    <p:cSldViewPr>
      <p:cViewPr varScale="1">
        <p:scale>
          <a:sx n="104" d="100"/>
          <a:sy n="104" d="100"/>
        </p:scale>
        <p:origin x="582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6C5EF-99D6-4F01-A7B4-C98F297F8E79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97BC0-99ED-4981-B5C9-87B1C789A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97BC0-99ED-4981-B5C9-87B1C789AA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3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222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8274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257322"/>
            <a:ext cx="8496944" cy="51183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009179"/>
            <a:ext cx="8496944" cy="332859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98274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097305"/>
            <a:ext cx="6912768" cy="51183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849162"/>
            <a:ext cx="6912768" cy="332859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237"/>
            <a:ext cx="7772400" cy="12241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1820"/>
            <a:ext cx="7772400" cy="125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khleb/homemade-machine-learning/blob/master/notebooks/neural_network/multilayer_perceptron_demo.ipynb" TargetMode="External"/><Relationship Id="rId2" Type="http://schemas.openxmlformats.org/officeDocument/2006/relationships/hyperlink" Target="https://www.kaggle.com/oddrationale/mnist-in-csv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neural_networks_supervised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ddrationale/mnist-in-csv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457678"/>
            <a:ext cx="4211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D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Azwarly</a:t>
            </a: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Hanef</a:t>
            </a: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Siregar</a:t>
            </a:r>
            <a:endParaRPr lang="en-ID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M07158027</a:t>
            </a:r>
          </a:p>
          <a:p>
            <a:pPr>
              <a:defRPr/>
            </a:pP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Teacher : Prof. </a:t>
            </a:r>
            <a:r>
              <a:rPr lang="en-US" sz="1400" b="1" dirty="0" smtClean="0"/>
              <a:t>Chuang-Jan Chang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3351102"/>
            <a:ext cx="4211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MULTILAYER PERCEPTRON </a:t>
            </a:r>
          </a:p>
          <a:p>
            <a:r>
              <a:rPr lang="en-US" sz="2000" b="1" dirty="0" smtClean="0"/>
              <a:t>TRAINING HANDWRITING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5600"/>
            <a:r>
              <a:rPr lang="en-US" dirty="0" smtClean="0"/>
              <a:t>Plot Test Dataset Predictions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20" y="177738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D" sz="2400" dirty="0" smtClean="0"/>
              <a:t>Plot First 64 </a:t>
            </a:r>
            <a:r>
              <a:rPr lang="en-US" sz="2400" dirty="0" smtClean="0"/>
              <a:t>predictions for testing dataset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All green digits on the plot below have been recognized correctly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All the red digits have not been recognized correctly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5600"/>
            <a:r>
              <a:rPr lang="en-ID" dirty="0" smtClean="0"/>
              <a:t>Result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73324"/>
            <a:ext cx="41338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2065412"/>
            <a:ext cx="4260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We got result after Predict using MLP</a:t>
            </a:r>
          </a:p>
          <a:p>
            <a:endParaRPr lang="en-ID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D" dirty="0" smtClean="0"/>
              <a:t>Green </a:t>
            </a:r>
            <a:r>
              <a:rPr lang="en-ID" dirty="0" err="1" smtClean="0"/>
              <a:t>Color</a:t>
            </a:r>
            <a:r>
              <a:rPr lang="en-ID" dirty="0" smtClean="0"/>
              <a:t> define for true predict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D" dirty="0" smtClean="0"/>
              <a:t>Red </a:t>
            </a:r>
            <a:r>
              <a:rPr lang="en-ID" dirty="0" err="1" smtClean="0"/>
              <a:t>Color</a:t>
            </a:r>
            <a:r>
              <a:rPr lang="en-ID" dirty="0" smtClean="0"/>
              <a:t> define for False Predict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345332"/>
            <a:ext cx="8496944" cy="33285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://www.kaggle.com/oddrationale/mnist-in-csv/home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github.com/trekhleb/homemade-machine-learning/blob/master/notebooks/neural_network/multilayer_perceptron_demo.ipynb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://scikit-learn.org/stable/modules/neural_networks_supervised.html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205741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48995">
              <a:defRPr/>
            </a:pPr>
            <a:r>
              <a:rPr lang="id-ID" sz="3600" dirty="0" smtClean="0">
                <a:latin typeface="Maiandra GD" panose="020E0502030308020204" pitchFamily="34" charset="0"/>
                <a:sym typeface="+mn-ea"/>
              </a:rPr>
              <a:t>Terima Kasih</a:t>
            </a:r>
            <a:endParaRPr lang="id-ID" sz="3600" dirty="0" smtClean="0">
              <a:latin typeface="Maiandra GD" panose="020E0502030308020204" pitchFamily="34" charset="0"/>
            </a:endParaRPr>
          </a:p>
          <a:p>
            <a:pPr defTabSz="848995">
              <a:defRPr/>
            </a:pPr>
            <a:r>
              <a:rPr lang="id-ID" sz="3600" dirty="0" smtClean="0">
                <a:latin typeface="Maiandra GD" panose="020E0502030308020204" pitchFamily="34" charset="0"/>
                <a:sym typeface="+mn-ea"/>
              </a:rPr>
              <a:t>Thank’s for Attention</a:t>
            </a:r>
            <a:endParaRPr lang="id-ID" sz="3600" dirty="0" smtClean="0">
              <a:latin typeface="Maiandra GD" panose="020E0502030308020204" pitchFamily="34" charset="0"/>
            </a:endParaRPr>
          </a:p>
          <a:p>
            <a:pPr defTabSz="848995">
              <a:defRPr/>
            </a:pPr>
            <a:r>
              <a:rPr lang="zh-CN" altLang="en-US" sz="3600" dirty="0" smtClean="0">
                <a:sym typeface="+mn-ea"/>
              </a:rPr>
              <a:t>谢谢</a:t>
            </a:r>
            <a:endParaRPr lang="id-ID" sz="3600" dirty="0" smtClean="0">
              <a:latin typeface="Maiandra GD" panose="020E0502030308020204" pitchFamily="34" charset="0"/>
            </a:endParaRPr>
          </a:p>
          <a:p>
            <a:pPr defTabSz="848995">
              <a:defRPr/>
            </a:pPr>
            <a:r>
              <a:rPr lang="ja-JP" altLang="en-US" sz="3600" smtClean="0">
                <a:sym typeface="+mn-ea"/>
              </a:rPr>
              <a:t>ありがとう</a:t>
            </a:r>
            <a:endParaRPr lang="en-ID" altLang="ja-JP" sz="3600" dirty="0" smtClean="0">
              <a:sym typeface="+mn-ea"/>
            </a:endParaRPr>
          </a:p>
          <a:p>
            <a:pPr defTabSz="848995">
              <a:defRPr/>
            </a:pPr>
            <a:r>
              <a:rPr lang="th-TH" sz="3600" dirty="0" smtClean="0"/>
              <a:t>ขอบคุณครับ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56" y="0"/>
            <a:ext cx="6516216" cy="982740"/>
          </a:xfrm>
        </p:spPr>
        <p:txBody>
          <a:bodyPr/>
          <a:lstStyle/>
          <a:p>
            <a:r>
              <a:rPr lang="en-ID" dirty="0" smtClean="0"/>
              <a:t>Multilayer </a:t>
            </a:r>
            <a:r>
              <a:rPr lang="en-ID" dirty="0" err="1" smtClean="0"/>
              <a:t>Perceptron</a:t>
            </a:r>
            <a:endParaRPr lang="en-US" dirty="0"/>
          </a:p>
        </p:txBody>
      </p:sp>
      <p:pic>
        <p:nvPicPr>
          <p:cNvPr id="5" name="Picture 4" descr="A hypothetical example of Multilayer Perceptron Network. Â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81436"/>
            <a:ext cx="4880713" cy="3433564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2987824" y="2765541"/>
            <a:ext cx="5040560" cy="2394474"/>
            <a:chOff x="4170337" y="2915039"/>
            <a:chExt cx="5040560" cy="239447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170337" y="2996339"/>
              <a:ext cx="1080120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962425" y="3572403"/>
              <a:ext cx="86409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22465" y="2915039"/>
              <a:ext cx="5629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Bias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6521" y="3356379"/>
              <a:ext cx="85536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Weight</a:t>
              </a:r>
              <a:endParaRPr lang="en-US" dirty="0"/>
            </a:p>
          </p:txBody>
        </p:sp>
        <p:cxnSp>
          <p:nvCxnSpPr>
            <p:cNvPr id="11" name="Elbow Connector 18"/>
            <p:cNvCxnSpPr>
              <a:stCxn id="9" idx="3"/>
            </p:cNvCxnSpPr>
            <p:nvPr/>
          </p:nvCxnSpPr>
          <p:spPr>
            <a:xfrm>
              <a:off x="5885440" y="3099705"/>
              <a:ext cx="1237225" cy="156347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50457" y="4663182"/>
              <a:ext cx="396044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D" dirty="0" smtClean="0"/>
                <a:t>Activity Function Is computation to  </a:t>
              </a:r>
              <a:r>
                <a:rPr lang="en-US" dirty="0" smtClean="0"/>
                <a:t>desired output from Input Layer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72008" y="1129308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ID" dirty="0" smtClean="0"/>
              <a:t>Consist of 3 Layers :  </a:t>
            </a:r>
            <a:r>
              <a:rPr lang="en-ID" b="1" dirty="0" smtClean="0"/>
              <a:t>Input Layer, Hidden Layer, </a:t>
            </a:r>
            <a:r>
              <a:rPr lang="en-ID" b="1" dirty="0" err="1" smtClean="0"/>
              <a:t>Ouput</a:t>
            </a:r>
            <a:r>
              <a:rPr lang="en-ID" b="1" dirty="0" smtClean="0"/>
              <a:t> Layer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MLP utilizes a supervised learning technique called </a:t>
            </a:r>
            <a:r>
              <a:rPr lang="en-US" dirty="0" err="1" smtClean="0"/>
              <a:t>backpropagation</a:t>
            </a:r>
            <a:r>
              <a:rPr lang="en-US" dirty="0" smtClean="0"/>
              <a:t> for training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Multiple layers and non-linear activation distinguish MLP from a linear </a:t>
            </a:r>
            <a:r>
              <a:rPr lang="en-US" dirty="0" err="1" smtClean="0"/>
              <a:t>perceptron</a:t>
            </a:r>
            <a:r>
              <a:rPr lang="en-US" dirty="0" smtClean="0"/>
              <a:t>. It can distinguish data that is not linearly separable.</a:t>
            </a:r>
            <a:endParaRPr lang="en-ID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056" y="0"/>
            <a:ext cx="6516216" cy="982740"/>
          </a:xfrm>
        </p:spPr>
        <p:txBody>
          <a:bodyPr/>
          <a:lstStyle/>
          <a:p>
            <a:r>
              <a:rPr lang="en-ID" dirty="0" smtClean="0"/>
              <a:t>Main Purpose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544" y="2281436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will train handwritten digits (0-9) classifier using simple multilayer </a:t>
            </a:r>
            <a:r>
              <a:rPr lang="en-US" sz="2800" dirty="0" err="1" smtClean="0"/>
              <a:t>perceptron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956376" y="1777380"/>
            <a:ext cx="86273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500" dirty="0" smtClean="0">
                <a:solidFill>
                  <a:srgbClr val="002060"/>
                </a:solidFill>
              </a:rPr>
              <a:t>?</a:t>
            </a:r>
            <a:endParaRPr lang="en-US" sz="1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9552" y="1705372"/>
            <a:ext cx="82089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Source : https://www.kaggle.com/oddrationale/mnist-in-csv/home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 smtClean="0"/>
              <a:t>a sample of MNIST dataset in a CSV format. Instead of using full dataset with 60000 training examples we will use cut dataset of just 10000 examples that we will also split into training and </a:t>
            </a:r>
          </a:p>
          <a:p>
            <a:pPr marL="342900" indent="-342900"/>
            <a:r>
              <a:rPr lang="en-US" sz="2000" dirty="0" smtClean="0"/>
              <a:t>	testing sets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row in the dataset consists of 785 values: the first value is the label (a number from 0 to 9) and the remaining 784 values (28x28 pixels image) are the pixel values (a number from 0 to 255).</a:t>
            </a:r>
            <a:endParaRPr lang="en-US" sz="20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4056" y="0"/>
            <a:ext cx="6516216" cy="982740"/>
          </a:xfrm>
        </p:spPr>
        <p:txBody>
          <a:bodyPr/>
          <a:lstStyle/>
          <a:p>
            <a:r>
              <a:rPr lang="en-ID" dirty="0" smtClean="0"/>
              <a:t>Data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177738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Peek first 25 rows of the dataset and display them as an images to have an example of digits we will be working with.</a:t>
            </a:r>
            <a:endParaRPr lang="en-US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4056" y="0"/>
            <a:ext cx="6516216" cy="982740"/>
          </a:xfrm>
        </p:spPr>
        <p:txBody>
          <a:bodyPr/>
          <a:lstStyle/>
          <a:p>
            <a:r>
              <a:rPr lang="en-US" dirty="0" smtClean="0"/>
              <a:t>Plot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1777380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this step we will split our dataset into </a:t>
            </a:r>
            <a:r>
              <a:rPr lang="en-US" sz="2400" i="1" dirty="0" smtClean="0"/>
              <a:t>training</a:t>
            </a:r>
            <a:r>
              <a:rPr lang="en-US" sz="2400" dirty="0" smtClean="0"/>
              <a:t> and </a:t>
            </a:r>
            <a:r>
              <a:rPr lang="en-US" sz="2400" i="1" dirty="0" smtClean="0"/>
              <a:t>testing</a:t>
            </a:r>
            <a:r>
              <a:rPr lang="en-US" sz="2400" dirty="0" smtClean="0"/>
              <a:t> subsets (in proportion 80/20%).</a:t>
            </a:r>
          </a:p>
          <a:p>
            <a:endParaRPr lang="en-US" sz="2400" dirty="0" smtClean="0"/>
          </a:p>
          <a:p>
            <a:r>
              <a:rPr lang="en-US" sz="2400" dirty="0" smtClean="0"/>
              <a:t>Training data set will be used for training of our model.</a:t>
            </a:r>
          </a:p>
          <a:p>
            <a:r>
              <a:rPr lang="en-US" sz="2400" dirty="0" smtClean="0"/>
              <a:t>Testing dataset will be used for validating of the model. All data from testing dataset will be new to model and we may check how accurate are model predictions.</a:t>
            </a:r>
            <a:endParaRPr lang="en-US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8032" y="0"/>
            <a:ext cx="6948264" cy="982740"/>
          </a:xfrm>
        </p:spPr>
        <p:txBody>
          <a:bodyPr/>
          <a:lstStyle/>
          <a:p>
            <a:r>
              <a:rPr lang="en-US" dirty="0" smtClean="0"/>
              <a:t>Split the Data Into Training and Test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1777380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This is step to play with model configuration that we want, based on:</a:t>
            </a:r>
          </a:p>
          <a:p>
            <a:endParaRPr lang="en-ID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D" sz="1600" b="1" dirty="0" smtClean="0"/>
              <a:t>Layers </a:t>
            </a:r>
            <a:r>
              <a:rPr lang="en-ID" sz="1600" dirty="0" smtClean="0"/>
              <a:t>(</a:t>
            </a:r>
            <a:r>
              <a:rPr lang="en-US" sz="1600" dirty="0" smtClean="0"/>
              <a:t>array of numbers where every number represents the number of neuron in specific layer)</a:t>
            </a:r>
            <a:endParaRPr lang="en-ID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D" sz="1600" b="1" dirty="0" smtClean="0"/>
              <a:t>Max Iteration </a:t>
            </a:r>
            <a:r>
              <a:rPr lang="en-ID" sz="1600" dirty="0" smtClean="0"/>
              <a:t>(</a:t>
            </a:r>
            <a:r>
              <a:rPr lang="en-US" sz="1600" dirty="0" smtClean="0"/>
              <a:t>gradient descent algorithm will use to find the minimum of a cost function)</a:t>
            </a:r>
            <a:endParaRPr lang="en-ID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/>
              <a:t>Regularization_param</a:t>
            </a:r>
            <a:r>
              <a:rPr lang="en-US" sz="1600" dirty="0" smtClean="0"/>
              <a:t> (parameter that will fight </a:t>
            </a:r>
            <a:r>
              <a:rPr lang="en-US" sz="1600" dirty="0" err="1" smtClean="0"/>
              <a:t>overfitting</a:t>
            </a:r>
            <a:r>
              <a:rPr lang="en-US" sz="1600" dirty="0" smtClean="0"/>
              <a:t>)</a:t>
            </a:r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/>
              <a:t>Normalize_data</a:t>
            </a:r>
            <a:r>
              <a:rPr lang="en-US" sz="1600" b="1" dirty="0" smtClean="0"/>
              <a:t> (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flag that indicates whether data normalization is needed or not)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Alpha </a:t>
            </a:r>
            <a:r>
              <a:rPr lang="en-US" sz="1600" dirty="0" smtClean="0"/>
              <a:t>(the size of gradient descent steps. You may need to reduce the step size if gradient descent can't find the cost function minimum)</a:t>
            </a:r>
            <a:endParaRPr lang="en-US" sz="16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8032" y="0"/>
            <a:ext cx="6948264" cy="982740"/>
          </a:xfrm>
        </p:spPr>
        <p:txBody>
          <a:bodyPr/>
          <a:lstStyle/>
          <a:p>
            <a:r>
              <a:rPr lang="en-US" dirty="0" smtClean="0"/>
              <a:t>Init and Train MLP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141734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 in the hidden layer learned something from the training process. What it learned is represented by input theta parameters for it. Each 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 in the hidden layer has 28x28 input thetas (one for each </a:t>
            </a:r>
          </a:p>
          <a:p>
            <a:pPr marL="457200" indent="-457200"/>
            <a:r>
              <a:rPr lang="en-US" sz="2400" dirty="0" smtClean="0"/>
              <a:t>	input image </a:t>
            </a:r>
            <a:r>
              <a:rPr lang="en-US" sz="2400" dirty="0" err="1" smtClean="0"/>
              <a:t>pizel</a:t>
            </a:r>
            <a:r>
              <a:rPr lang="en-US" sz="2400" dirty="0" smtClean="0"/>
              <a:t>).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Each theta represents how valuable each pixel is for </a:t>
            </a:r>
          </a:p>
          <a:p>
            <a:pPr marL="457200" indent="-457200" algn="just"/>
            <a:r>
              <a:rPr lang="en-US" sz="2400" dirty="0" smtClean="0"/>
              <a:t>	this </a:t>
            </a:r>
            <a:r>
              <a:rPr lang="en-US" sz="2400" dirty="0" err="1" smtClean="0"/>
              <a:t>particuar</a:t>
            </a:r>
            <a:r>
              <a:rPr lang="en-US" sz="2400" dirty="0" smtClean="0"/>
              <a:t> 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. So let's try to plot how </a:t>
            </a:r>
          </a:p>
          <a:p>
            <a:pPr marL="457200" indent="-457200" algn="just"/>
            <a:r>
              <a:rPr lang="en-US" sz="2400" dirty="0" smtClean="0"/>
              <a:t>	valuable each pixel of input image is for each </a:t>
            </a:r>
          </a:p>
          <a:p>
            <a:pPr marL="457200" indent="-457200" algn="just"/>
            <a:r>
              <a:rPr lang="en-US" sz="2400" dirty="0" smtClean="0"/>
              <a:t>	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 based on its theta values.</a:t>
            </a:r>
            <a:endParaRPr lang="en-US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8032" y="0"/>
            <a:ext cx="6948264" cy="982740"/>
          </a:xfrm>
        </p:spPr>
        <p:txBody>
          <a:bodyPr/>
          <a:lstStyle/>
          <a:p>
            <a:r>
              <a:rPr lang="en-US" dirty="0" smtClean="0"/>
              <a:t>Illustrate Hidden Layers </a:t>
            </a:r>
            <a:br>
              <a:rPr lang="en-US" dirty="0" smtClean="0"/>
            </a:br>
            <a:r>
              <a:rPr lang="en-US" dirty="0" err="1" smtClean="0"/>
              <a:t>Perceptrons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3528" y="1489348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Calculate how many of training and test examples have been classified correctly (</a:t>
            </a:r>
            <a:r>
              <a:rPr lang="en-US" sz="2400" dirty="0" err="1" smtClean="0"/>
              <a:t>precission</a:t>
            </a:r>
            <a:r>
              <a:rPr lang="en-US" sz="2400" dirty="0" smtClean="0"/>
              <a:t> to be as high as </a:t>
            </a:r>
          </a:p>
          <a:p>
            <a:pPr marL="457200" indent="-457200"/>
            <a:r>
              <a:rPr lang="en-US" sz="2400" dirty="0" smtClean="0"/>
              <a:t>	possible)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D" sz="2400" dirty="0" smtClean="0"/>
              <a:t>In case if training precision is high and </a:t>
            </a:r>
            <a:r>
              <a:rPr lang="en-ID" sz="2400" dirty="0" err="1" smtClean="0"/>
              <a:t>precission</a:t>
            </a:r>
            <a:r>
              <a:rPr lang="en-ID" sz="2400" dirty="0" smtClean="0"/>
              <a:t> is low </a:t>
            </a:r>
            <a:r>
              <a:rPr lang="en-ID" sz="2400" dirty="0" err="1" smtClean="0"/>
              <a:t>low</a:t>
            </a:r>
            <a:r>
              <a:rPr lang="en-ID" sz="2400" dirty="0" smtClean="0"/>
              <a:t>, It’s mean our model is </a:t>
            </a:r>
            <a:r>
              <a:rPr lang="en-ID" sz="2400" dirty="0" err="1" smtClean="0"/>
              <a:t>overfitted</a:t>
            </a:r>
            <a:r>
              <a:rPr lang="en-ID" sz="2400" dirty="0" smtClean="0"/>
              <a:t> ( it work but </a:t>
            </a:r>
          </a:p>
          <a:p>
            <a:pPr marL="457200" indent="-457200"/>
            <a:r>
              <a:rPr lang="en-ID" sz="2400" dirty="0" smtClean="0"/>
              <a:t>	not good at </a:t>
            </a:r>
            <a:r>
              <a:rPr lang="en-ID" sz="2400" dirty="0" err="1" smtClean="0"/>
              <a:t>classifing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that case you may want to play with </a:t>
            </a:r>
            <a:r>
              <a:rPr lang="en-US" sz="2400" dirty="0" err="1" smtClean="0"/>
              <a:t>regularization_param</a:t>
            </a:r>
            <a:r>
              <a:rPr lang="en-US" sz="2400" dirty="0" smtClean="0"/>
              <a:t> parameter to </a:t>
            </a:r>
            <a:r>
              <a:rPr lang="en-US" sz="2400" dirty="0" err="1" smtClean="0"/>
              <a:t>fighth</a:t>
            </a:r>
            <a:r>
              <a:rPr lang="en-US" sz="2400" dirty="0" smtClean="0"/>
              <a:t> the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8032" y="0"/>
            <a:ext cx="6948264" cy="982740"/>
          </a:xfrm>
        </p:spPr>
        <p:txBody>
          <a:bodyPr/>
          <a:lstStyle/>
          <a:p>
            <a:r>
              <a:rPr lang="en-US" dirty="0" smtClean="0"/>
              <a:t>Calculate Model Training</a:t>
            </a:r>
            <a:br>
              <a:rPr lang="en-US" dirty="0" smtClean="0"/>
            </a:br>
            <a:r>
              <a:rPr lang="en-US" dirty="0" smtClean="0"/>
              <a:t>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386</Words>
  <Application>Microsoft Office PowerPoint</Application>
  <PresentationFormat>On-screen Show (16:10)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Cordia New</vt:lpstr>
      <vt:lpstr>맑은 고딕</vt:lpstr>
      <vt:lpstr>ＭＳ Ｐゴシック</vt:lpstr>
      <vt:lpstr>宋体</vt:lpstr>
      <vt:lpstr>Arial</vt:lpstr>
      <vt:lpstr>Calibri</vt:lpstr>
      <vt:lpstr>Maiandra GD</vt:lpstr>
      <vt:lpstr>Office Theme</vt:lpstr>
      <vt:lpstr>Custom Design</vt:lpstr>
      <vt:lpstr>PowerPoint Presentation</vt:lpstr>
      <vt:lpstr>Multilayer Perceptron</vt:lpstr>
      <vt:lpstr>Main Purpose</vt:lpstr>
      <vt:lpstr>Data Set</vt:lpstr>
      <vt:lpstr>Plot the Data</vt:lpstr>
      <vt:lpstr>Split the Data Into Training and Test Sets</vt:lpstr>
      <vt:lpstr>Init and Train MLP Model</vt:lpstr>
      <vt:lpstr>Illustrate Hidden Layers  Perceptrons</vt:lpstr>
      <vt:lpstr>Calculate Model Training Precision</vt:lpstr>
      <vt:lpstr>Plot Test Dataset Predictions</vt:lpstr>
      <vt:lpstr>Result</vt:lpstr>
      <vt:lpstr>References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arlie arlie</cp:lastModifiedBy>
  <cp:revision>95</cp:revision>
  <dcterms:created xsi:type="dcterms:W3CDTF">2014-04-01T16:27:38Z</dcterms:created>
  <dcterms:modified xsi:type="dcterms:W3CDTF">2019-06-02T12:32:04Z</dcterms:modified>
</cp:coreProperties>
</file>