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2" r:id="rId2"/>
    <p:sldId id="262" r:id="rId3"/>
    <p:sldId id="265" r:id="rId4"/>
    <p:sldId id="266" r:id="rId5"/>
    <p:sldId id="267" r:id="rId6"/>
    <p:sldId id="268" r:id="rId7"/>
    <p:sldId id="263" r:id="rId8"/>
    <p:sldId id="264" r:id="rId9"/>
    <p:sldId id="270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18822-7A5D-40E0-8D8C-6E47CF81BD8E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3775C-BD07-4FA5-9C6B-A5D251C5C7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752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im30425/labelme-json%E6%AA%94%E4%B8%80%E6%AC%A1%E8%BD%89%E6%8F%9B-e7feaf2b103a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edium.com/@jim30425/labelme-json%E6%AA%94%E8%BD%89%E6%8F%9B-%E5%8F%96%E5%BE%97%E8%BD%89%E6%8F%9B%E5%BE%8C%E5%9C%96%E7%89%87class%E5%B0%8D%E6%87%89%E9%A1%8F%E8%89%B2%E7%9A%84%E9%9D%A2%E7%A9%8D-4e9c001783a1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971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5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err="1"/>
              <a:t>LabelMe</a:t>
            </a:r>
            <a:r>
              <a:rPr lang="en-US" altLang="zh-TW" baseline="0"/>
              <a:t> </a:t>
            </a:r>
            <a:r>
              <a:rPr lang="zh-TW" altLang="en-US" baseline="0"/>
              <a:t>畫</a:t>
            </a:r>
            <a:r>
              <a:rPr lang="en-US" altLang="zh-TW" baseline="0"/>
              <a:t>Polygon</a:t>
            </a:r>
            <a:r>
              <a:rPr lang="zh-TW" altLang="en-US" baseline="0"/>
              <a:t>，儲存畫好的顯著物件結果 </a:t>
            </a:r>
            <a:r>
              <a:rPr lang="en-US" altLang="zh-TW" baseline="0"/>
              <a:t>(</a:t>
            </a:r>
            <a:r>
              <a:rPr lang="en-US" altLang="zh-TW" baseline="0" err="1"/>
              <a:t>json</a:t>
            </a:r>
            <a:r>
              <a:rPr lang="zh-TW" altLang="en-US" baseline="0"/>
              <a:t>檔案</a:t>
            </a:r>
            <a:r>
              <a:rPr lang="en-US" altLang="zh-TW" baseline="0"/>
              <a:t>)</a:t>
            </a:r>
          </a:p>
          <a:p>
            <a:r>
              <a:rPr lang="zh-TW" altLang="en-US" baseline="0"/>
              <a:t>用</a:t>
            </a:r>
            <a:r>
              <a:rPr lang="en-US" altLang="zh-TW" baseline="0" err="1"/>
              <a:t>labelme</a:t>
            </a:r>
            <a:r>
              <a:rPr lang="zh-TW" altLang="en-US" baseline="0"/>
              <a:t>的工具轉成包含</a:t>
            </a:r>
            <a:r>
              <a:rPr lang="en-US" altLang="zh-TW" baseline="0"/>
              <a:t>label image </a:t>
            </a:r>
            <a:r>
              <a:rPr lang="zh-TW" altLang="en-US" baseline="0"/>
              <a:t>的</a:t>
            </a:r>
            <a:r>
              <a:rPr lang="en-US" altLang="zh-TW" baseline="0"/>
              <a:t>dataset</a:t>
            </a:r>
          </a:p>
          <a:p>
            <a:r>
              <a:rPr lang="zh-TW" altLang="en-US" baseline="0"/>
              <a:t>把</a:t>
            </a:r>
            <a:r>
              <a:rPr lang="en-US" altLang="zh-TW" baseline="0"/>
              <a:t>label image </a:t>
            </a:r>
            <a:r>
              <a:rPr lang="zh-TW" altLang="en-US" baseline="0"/>
              <a:t>轉成</a:t>
            </a:r>
            <a:r>
              <a:rPr lang="en-US" altLang="zh-TW" baseline="0"/>
              <a:t>binary mask (8-bit </a:t>
            </a:r>
            <a:r>
              <a:rPr lang="en-US" altLang="zh-TW" baseline="0" err="1"/>
              <a:t>png</a:t>
            </a:r>
            <a:r>
              <a:rPr lang="en-US" altLang="zh-TW" baseline="0"/>
              <a:t>)</a:t>
            </a:r>
          </a:p>
          <a:p>
            <a:endParaRPr lang="en-US" altLang="zh-TW" baseline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31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等线"/>
                <a:cs typeface="Calibri"/>
              </a:rPr>
              <a:t>Json 批次轉換</a:t>
            </a:r>
            <a:endParaRPr lang="zh-CN" altLang="en-US">
              <a:ea typeface="等线"/>
            </a:endParaRPr>
          </a:p>
          <a:p>
            <a:r>
              <a:rPr lang="zh-TW" altLang="en-US"/>
              <a:t>批次轉換 </a:t>
            </a:r>
            <a:r>
              <a:rPr lang="en-US" altLang="zh-TW"/>
              <a:t>labelme==3.3.1</a:t>
            </a:r>
            <a:endParaRPr lang="zh-CN"/>
          </a:p>
          <a:p>
            <a:r>
              <a:rPr lang="zh-CN">
                <a:ea typeface="等线"/>
                <a:hlinkClick r:id="rId3"/>
              </a:rPr>
              <a:t>https://medium.com/@jim30425/labelme-json%E6%AA%94%E4%B8%80%E6%AC%A1%E8%BD%89%E6%8F%9B-e7feaf2b103a</a:t>
            </a:r>
          </a:p>
          <a:p>
            <a:r>
              <a:rPr lang="zh-CN" altLang="en-US">
                <a:ea typeface="等线"/>
                <a:cs typeface="Calibri"/>
              </a:rPr>
              <a:t>換顏色</a:t>
            </a:r>
          </a:p>
          <a:p>
            <a:r>
              <a:rPr lang="zh-CN">
                <a:hlinkClick r:id="rId4"/>
              </a:rPr>
              <a:t>https://medium.com/@jim30425/labelme-json%E6%AA%94%E8%BD%89%E6%8F%9B-%E5%8F%96%E5%BE%97%E8%BD%89%E6%8F%9B%E5%BE%8C%E5%9C%96%E7%89%87class%E5%B0%8D%E6%87%89%E9%A1%8F%E8%89%B2%E7%9A%84%E9%9D%A2%E7%A9%8D-4e9c001783a1</a:t>
            </a: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948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53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2.</a:t>
            </a:r>
            <a:r>
              <a:rPr lang="zh-TW" altLang="en-US"/>
              <a:t> 執行檔案，產生兩個</a:t>
            </a:r>
            <a:r>
              <a:rPr lang="en-US" altLang="zh-TW"/>
              <a:t>.mat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en-US" altLang="zh-TW"/>
              <a:t>(1) </a:t>
            </a:r>
            <a:r>
              <a:rPr lang="en-US" altLang="zh-TW" err="1"/>
              <a:t>all_Q.mat</a:t>
            </a:r>
            <a:r>
              <a:rPr lang="en-US" altLang="zh-TW"/>
              <a:t>: </a:t>
            </a:r>
            <a:r>
              <a:rPr lang="zh-TW" altLang="en-US"/>
              <a:t>將影像以切割成諸多</a:t>
            </a:r>
            <a:r>
              <a:rPr lang="en-US" altLang="zh-TW" err="1"/>
              <a:t>superpixel</a:t>
            </a:r>
            <a:r>
              <a:rPr lang="zh-TW" altLang="en-US"/>
              <a:t>後，以</a:t>
            </a:r>
            <a:r>
              <a:rPr lang="en-US" altLang="zh-TW" err="1"/>
              <a:t>superpixel</a:t>
            </a:r>
            <a:r>
              <a:rPr lang="zh-TW" altLang="en-US"/>
              <a:t>為單位儲存色彩特徵，並儲存起來</a:t>
            </a:r>
            <a:endParaRPr lang="en-US" altLang="zh-TW"/>
          </a:p>
          <a:p>
            <a:r>
              <a:rPr lang="en-US" altLang="zh-TW"/>
              <a:t>(2) </a:t>
            </a:r>
            <a:r>
              <a:rPr lang="en-US" altLang="zh-TW" err="1"/>
              <a:t>all_superpixel_label.mat</a:t>
            </a:r>
            <a:r>
              <a:rPr lang="en-US" altLang="zh-TW"/>
              <a:t>: </a:t>
            </a:r>
            <a:r>
              <a:rPr lang="zh-TW" altLang="en-US"/>
              <a:t>將影像的</a:t>
            </a:r>
            <a:r>
              <a:rPr lang="en-US" altLang="zh-TW" err="1"/>
              <a:t>groundtruth</a:t>
            </a:r>
            <a:r>
              <a:rPr lang="en-US" altLang="zh-TW"/>
              <a:t> </a:t>
            </a:r>
            <a:r>
              <a:rPr lang="zh-TW" altLang="en-US"/>
              <a:t>以影像</a:t>
            </a:r>
            <a:r>
              <a:rPr lang="en-US" altLang="zh-TW" err="1"/>
              <a:t>superpixel</a:t>
            </a:r>
            <a:r>
              <a:rPr lang="zh-TW" altLang="en-US"/>
              <a:t>切割單位</a:t>
            </a:r>
            <a:r>
              <a:rPr lang="en-US" altLang="zh-TW"/>
              <a:t>(1)</a:t>
            </a:r>
            <a:r>
              <a:rPr lang="zh-TW" altLang="en-US"/>
              <a:t>的切割結果，來歸納那些</a:t>
            </a:r>
            <a:r>
              <a:rPr lang="en-US" altLang="zh-TW" err="1"/>
              <a:t>superpixel</a:t>
            </a:r>
            <a:r>
              <a:rPr lang="zh-TW" altLang="en-US"/>
              <a:t>於</a:t>
            </a:r>
            <a:r>
              <a:rPr lang="en-US" altLang="zh-TW"/>
              <a:t>binary</a:t>
            </a:r>
            <a:r>
              <a:rPr lang="en-US" altLang="zh-TW" baseline="0"/>
              <a:t> mask</a:t>
            </a:r>
            <a:r>
              <a:rPr lang="zh-TW" altLang="en-US" baseline="0"/>
              <a:t>中為</a:t>
            </a:r>
            <a:r>
              <a:rPr lang="en-US" altLang="zh-TW" baseline="0"/>
              <a:t>salient object</a:t>
            </a:r>
            <a:r>
              <a:rPr lang="zh-TW" altLang="en-US" baseline="0"/>
              <a:t>的區塊並儲存</a:t>
            </a:r>
            <a:endParaRPr lang="en-US" altLang="zh-TW" baseline="0"/>
          </a:p>
          <a:p>
            <a:endParaRPr lang="en-US" altLang="zh-TW" baseline="0"/>
          </a:p>
          <a:p>
            <a:r>
              <a:rPr lang="zh-TW" altLang="en-US" baseline="0"/>
              <a:t>產生的檔案要做為給</a:t>
            </a:r>
            <a:r>
              <a:rPr lang="en-US" altLang="zh-TW" baseline="0"/>
              <a:t>deep learning model</a:t>
            </a:r>
            <a:r>
              <a:rPr lang="zh-TW" altLang="en-US" baseline="0"/>
              <a:t>讀取的</a:t>
            </a:r>
            <a:r>
              <a:rPr lang="en-US" altLang="zh-TW" baseline="0"/>
              <a:t>input</a:t>
            </a:r>
          </a:p>
          <a:p>
            <a:r>
              <a:rPr lang="zh-TW" altLang="en-US" baseline="0"/>
              <a:t>所以要按照程式路徑放到對的位置。</a:t>
            </a:r>
            <a:endParaRPr lang="en-US" altLang="zh-TW" baseline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DC53A-1659-402D-B538-9FC44C44E54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826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010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28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25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B476-BD1F-41E1-89A7-4471C929124C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32D0-4CAB-49FB-B912-D21ACA6A1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21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B476-BD1F-41E1-89A7-4471C929124C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32D0-4CAB-49FB-B912-D21ACA6A1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55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B476-BD1F-41E1-89A7-4471C929124C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32D0-4CAB-49FB-B912-D21ACA6A1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90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B476-BD1F-41E1-89A7-4471C929124C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32D0-4CAB-49FB-B912-D21ACA6A1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80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B476-BD1F-41E1-89A7-4471C929124C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32D0-4CAB-49FB-B912-D21ACA6A1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4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B476-BD1F-41E1-89A7-4471C929124C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32D0-4CAB-49FB-B912-D21ACA6A1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50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B476-BD1F-41E1-89A7-4471C929124C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32D0-4CAB-49FB-B912-D21ACA6A1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95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B476-BD1F-41E1-89A7-4471C929124C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32D0-4CAB-49FB-B912-D21ACA6A1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91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B476-BD1F-41E1-89A7-4471C929124C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32D0-4CAB-49FB-B912-D21ACA6A1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54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B476-BD1F-41E1-89A7-4471C929124C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32D0-4CAB-49FB-B912-D21ACA6A1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27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B476-BD1F-41E1-89A7-4471C929124C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32D0-4CAB-49FB-B912-D21ACA6A1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73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EB476-BD1F-41E1-89A7-4471C929124C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732D0-4CAB-49FB-B912-D21ACA6A1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95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vpn.net/community-downloads/" TargetMode="External"/><Relationship Id="rId7" Type="http://schemas.openxmlformats.org/officeDocument/2006/relationships/hyperlink" Target="https://www.dropbox.com/s/p8uukyhf4xi22vd/GPU-research.ovpn?dl=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mobaxterm.mobatek.ne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kentaro/labelm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rkaholab/easyExample/blob/master/SuperCNN_modified/CNN_train/test_superCNN.py" TargetMode="External"/><Relationship Id="rId2" Type="http://schemas.openxmlformats.org/officeDocument/2006/relationships/hyperlink" Target="https://github.com/workaholab/easyExample/blob/master/SuperCNN_modified/CNN_train/train_superCNN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DD2E24AB-8F58-4E5F-A5A8-E57878954746}"/>
              </a:ext>
            </a:extLst>
          </p:cNvPr>
          <p:cNvSpPr/>
          <p:nvPr/>
        </p:nvSpPr>
        <p:spPr>
          <a:xfrm>
            <a:off x="0" y="6702532"/>
            <a:ext cx="12192000" cy="15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19" name="投影片編號版面配置區 2">
            <a:extLst>
              <a:ext uri="{FF2B5EF4-FFF2-40B4-BE49-F238E27FC236}">
                <a16:creationId xmlns:a16="http://schemas.microsoft.com/office/drawing/2014/main" id="{21281C3B-ABCD-4FE2-ABF4-A91F1471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616" y="6364793"/>
            <a:ext cx="2742447" cy="364255"/>
          </a:xfrm>
        </p:spPr>
        <p:txBody>
          <a:bodyPr/>
          <a:lstStyle/>
          <a:p>
            <a:fld id="{3E01EE5D-26FB-46D5-A381-ECFB35BF1D34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521C342-6F97-40EA-81BA-29AAE48DF398}"/>
              </a:ext>
            </a:extLst>
          </p:cNvPr>
          <p:cNvSpPr/>
          <p:nvPr/>
        </p:nvSpPr>
        <p:spPr>
          <a:xfrm>
            <a:off x="0" y="-35180"/>
            <a:ext cx="12192000" cy="463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859387D-E199-4E49-90C8-2FDCA90104FD}"/>
              </a:ext>
            </a:extLst>
          </p:cNvPr>
          <p:cNvSpPr/>
          <p:nvPr/>
        </p:nvSpPr>
        <p:spPr>
          <a:xfrm>
            <a:off x="0" y="576582"/>
            <a:ext cx="12192000" cy="5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3161558" y="1573613"/>
            <a:ext cx="78661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HW2: Some instructions </a:t>
            </a:r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523514" y="5207888"/>
            <a:ext cx="2303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b="1"/>
              <a:t>TA</a:t>
            </a:r>
            <a:r>
              <a:rPr lang="zh-TW" altLang="en-US" sz="3000" b="1"/>
              <a:t>     張子承</a:t>
            </a:r>
          </a:p>
        </p:txBody>
      </p:sp>
    </p:spTree>
    <p:extLst>
      <p:ext uri="{BB962C8B-B14F-4D97-AF65-F5344CB8AC3E}">
        <p14:creationId xmlns:p14="http://schemas.microsoft.com/office/powerpoint/2010/main" val="208228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DD2E24AB-8F58-4E5F-A5A8-E57878954746}"/>
              </a:ext>
            </a:extLst>
          </p:cNvPr>
          <p:cNvSpPr/>
          <p:nvPr/>
        </p:nvSpPr>
        <p:spPr>
          <a:xfrm>
            <a:off x="0" y="6702532"/>
            <a:ext cx="12192000" cy="15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281C3B-ABCD-4FE2-ABF4-A91F1471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616" y="6364793"/>
            <a:ext cx="2742447" cy="364255"/>
          </a:xfrm>
        </p:spPr>
        <p:txBody>
          <a:bodyPr/>
          <a:lstStyle/>
          <a:p>
            <a:fld id="{3E01EE5D-26FB-46D5-A381-ECFB35BF1D34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35" y="2971333"/>
            <a:ext cx="10744689" cy="7278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200" y="2782816"/>
            <a:ext cx="3629025" cy="1104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66707" y="2153448"/>
            <a:ext cx="26100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b="1"/>
              <a:t>VPN</a:t>
            </a:r>
            <a:r>
              <a:rPr lang="zh-TW" altLang="en-US" sz="3000" b="1"/>
              <a:t> 帳號密碼</a:t>
            </a:r>
          </a:p>
        </p:txBody>
      </p:sp>
      <p:sp>
        <p:nvSpPr>
          <p:cNvPr id="21" name="矩形 20"/>
          <p:cNvSpPr/>
          <p:nvPr/>
        </p:nvSpPr>
        <p:spPr>
          <a:xfrm>
            <a:off x="5894462" y="2807776"/>
            <a:ext cx="3629025" cy="1104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969782" y="2137639"/>
            <a:ext cx="350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b="1"/>
              <a:t>SSH</a:t>
            </a:r>
            <a:r>
              <a:rPr lang="zh-TW" altLang="en-US" sz="3000" b="1"/>
              <a:t> 連線位置 及 </a:t>
            </a:r>
            <a:r>
              <a:rPr lang="en-US" altLang="zh-TW" sz="3000" b="1"/>
              <a:t>IP</a:t>
            </a:r>
            <a:endParaRPr lang="zh-TW" altLang="en-US" sz="3000" b="1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15" y="4698952"/>
            <a:ext cx="1647825" cy="16478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187" y="4688033"/>
            <a:ext cx="1293813" cy="1663474"/>
          </a:xfrm>
          <a:prstGeom prst="rect">
            <a:avLst/>
          </a:prstGeom>
        </p:spPr>
      </p:pic>
      <p:sp>
        <p:nvSpPr>
          <p:cNvPr id="9" name="向下箭號 8"/>
          <p:cNvSpPr/>
          <p:nvPr/>
        </p:nvSpPr>
        <p:spPr>
          <a:xfrm>
            <a:off x="1714500" y="4036938"/>
            <a:ext cx="557212" cy="489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下箭號 25"/>
          <p:cNvSpPr/>
          <p:nvPr/>
        </p:nvSpPr>
        <p:spPr>
          <a:xfrm>
            <a:off x="7437521" y="4011095"/>
            <a:ext cx="557212" cy="489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521C342-6F97-40EA-81BA-29AAE48DF398}"/>
              </a:ext>
            </a:extLst>
          </p:cNvPr>
          <p:cNvSpPr/>
          <p:nvPr/>
        </p:nvSpPr>
        <p:spPr>
          <a:xfrm>
            <a:off x="0" y="-35180"/>
            <a:ext cx="12192000" cy="463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859387D-E199-4E49-90C8-2FDCA90104FD}"/>
              </a:ext>
            </a:extLst>
          </p:cNvPr>
          <p:cNvSpPr/>
          <p:nvPr/>
        </p:nvSpPr>
        <p:spPr>
          <a:xfrm>
            <a:off x="0" y="576582"/>
            <a:ext cx="12192000" cy="5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</p:spTree>
    <p:extLst>
      <p:ext uri="{BB962C8B-B14F-4D97-AF65-F5344CB8AC3E}">
        <p14:creationId xmlns:p14="http://schemas.microsoft.com/office/powerpoint/2010/main" val="4686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DD2E24AB-8F58-4E5F-A5A8-E57878954746}"/>
              </a:ext>
            </a:extLst>
          </p:cNvPr>
          <p:cNvSpPr/>
          <p:nvPr/>
        </p:nvSpPr>
        <p:spPr>
          <a:xfrm>
            <a:off x="0" y="6702532"/>
            <a:ext cx="12192000" cy="15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281C3B-ABCD-4FE2-ABF4-A91F1471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616" y="6364793"/>
            <a:ext cx="2742447" cy="364255"/>
          </a:xfrm>
        </p:spPr>
        <p:txBody>
          <a:bodyPr/>
          <a:lstStyle/>
          <a:p>
            <a:fld id="{3E01EE5D-26FB-46D5-A381-ECFB35BF1D34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9238" y="3862450"/>
            <a:ext cx="4217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hlinkClick r:id="rId3"/>
              </a:rPr>
              <a:t>https://openvpn.net/community-downloads/</a:t>
            </a:r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502" y="1183769"/>
            <a:ext cx="5762625" cy="18147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786" y="3146763"/>
            <a:ext cx="4932845" cy="319493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267" y="3262001"/>
            <a:ext cx="2333625" cy="3314700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49233" y="4934550"/>
            <a:ext cx="392014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htps://www.dropbox.com/s/p8uukyhf4xi22vd/GPU-research.ovpn?dl=0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29238" y="341531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err="1"/>
              <a:t>OpenVPN</a:t>
            </a:r>
            <a:r>
              <a:rPr lang="zh-TW" altLang="en-US"/>
              <a:t>程式：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29238" y="43945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VPN</a:t>
            </a:r>
            <a:r>
              <a:rPr lang="zh-TW" altLang="en-US"/>
              <a:t>設定檔下載：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21C342-6F97-40EA-81BA-29AAE48DF398}"/>
              </a:ext>
            </a:extLst>
          </p:cNvPr>
          <p:cNvSpPr/>
          <p:nvPr/>
        </p:nvSpPr>
        <p:spPr>
          <a:xfrm>
            <a:off x="0" y="-35180"/>
            <a:ext cx="12192000" cy="463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859387D-E199-4E49-90C8-2FDCA90104FD}"/>
              </a:ext>
            </a:extLst>
          </p:cNvPr>
          <p:cNvSpPr/>
          <p:nvPr/>
        </p:nvSpPr>
        <p:spPr>
          <a:xfrm>
            <a:off x="0" y="576582"/>
            <a:ext cx="12192000" cy="5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</p:spTree>
    <p:extLst>
      <p:ext uri="{BB962C8B-B14F-4D97-AF65-F5344CB8AC3E}">
        <p14:creationId xmlns:p14="http://schemas.microsoft.com/office/powerpoint/2010/main" val="13503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DD2E24AB-8F58-4E5F-A5A8-E57878954746}"/>
              </a:ext>
            </a:extLst>
          </p:cNvPr>
          <p:cNvSpPr/>
          <p:nvPr/>
        </p:nvSpPr>
        <p:spPr>
          <a:xfrm>
            <a:off x="0" y="6702532"/>
            <a:ext cx="12192000" cy="15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281C3B-ABCD-4FE2-ABF4-A91F1471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616" y="6364793"/>
            <a:ext cx="2742447" cy="364255"/>
          </a:xfrm>
        </p:spPr>
        <p:txBody>
          <a:bodyPr/>
          <a:lstStyle/>
          <a:p>
            <a:fld id="{3E01EE5D-26FB-46D5-A381-ECFB35BF1D34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86" y="3327284"/>
            <a:ext cx="6019714" cy="16696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83889" y="5186425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>
                <a:hlinkClick r:id="rId4"/>
              </a:rPr>
              <a:t>https://mobaxterm.mobatek.net/</a:t>
            </a:r>
            <a:endParaRPr lang="zh-TW" altLang="en-US" i="1"/>
          </a:p>
        </p:txBody>
      </p:sp>
      <p:sp>
        <p:nvSpPr>
          <p:cNvPr id="7" name="文字方塊 6"/>
          <p:cNvSpPr txBox="1"/>
          <p:nvPr/>
        </p:nvSpPr>
        <p:spPr>
          <a:xfrm>
            <a:off x="688292" y="5195774"/>
            <a:ext cx="333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err="1"/>
              <a:t>Mobaxterm</a:t>
            </a:r>
            <a:r>
              <a:rPr lang="en-US" altLang="zh-TW"/>
              <a:t> </a:t>
            </a:r>
            <a:r>
              <a:rPr lang="zh-TW" altLang="en-US"/>
              <a:t>下載：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028" y="5364740"/>
            <a:ext cx="3088982" cy="916124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6617212" y="4911479"/>
            <a:ext cx="333184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/>
              <a:t>更改密碼指令：passwd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521C342-6F97-40EA-81BA-29AAE48DF398}"/>
              </a:ext>
            </a:extLst>
          </p:cNvPr>
          <p:cNvSpPr/>
          <p:nvPr/>
        </p:nvSpPr>
        <p:spPr>
          <a:xfrm>
            <a:off x="0" y="-35180"/>
            <a:ext cx="12192000" cy="463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859387D-E199-4E49-90C8-2FDCA90104FD}"/>
              </a:ext>
            </a:extLst>
          </p:cNvPr>
          <p:cNvSpPr/>
          <p:nvPr/>
        </p:nvSpPr>
        <p:spPr>
          <a:xfrm>
            <a:off x="0" y="576582"/>
            <a:ext cx="12192000" cy="5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0727" y="1565097"/>
            <a:ext cx="4808935" cy="320825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86" y="1824373"/>
            <a:ext cx="5700940" cy="98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DD2E24AB-8F58-4E5F-A5A8-E57878954746}"/>
              </a:ext>
            </a:extLst>
          </p:cNvPr>
          <p:cNvSpPr/>
          <p:nvPr/>
        </p:nvSpPr>
        <p:spPr>
          <a:xfrm>
            <a:off x="0" y="6702532"/>
            <a:ext cx="12192000" cy="15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19" name="投影片編號版面配置區 2">
            <a:extLst>
              <a:ext uri="{FF2B5EF4-FFF2-40B4-BE49-F238E27FC236}">
                <a16:creationId xmlns:a16="http://schemas.microsoft.com/office/drawing/2014/main" id="{21281C3B-ABCD-4FE2-ABF4-A91F1471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616" y="6364793"/>
            <a:ext cx="2742447" cy="364255"/>
          </a:xfrm>
        </p:spPr>
        <p:txBody>
          <a:bodyPr/>
          <a:lstStyle/>
          <a:p>
            <a:fld id="{3E01EE5D-26FB-46D5-A381-ECFB35BF1D34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521C342-6F97-40EA-81BA-29AAE48DF398}"/>
              </a:ext>
            </a:extLst>
          </p:cNvPr>
          <p:cNvSpPr/>
          <p:nvPr/>
        </p:nvSpPr>
        <p:spPr>
          <a:xfrm>
            <a:off x="0" y="-35180"/>
            <a:ext cx="12192000" cy="463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859387D-E199-4E49-90C8-2FDCA90104FD}"/>
              </a:ext>
            </a:extLst>
          </p:cNvPr>
          <p:cNvSpPr/>
          <p:nvPr/>
        </p:nvSpPr>
        <p:spPr>
          <a:xfrm>
            <a:off x="0" y="576582"/>
            <a:ext cx="12192000" cy="5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pic>
        <p:nvPicPr>
          <p:cNvPr id="37" name="圖片 36" descr="C:\Users\naip\AppData\Local\Microsoft\Windows\INetCache\Content.MSO\6D846470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43" y="2255829"/>
            <a:ext cx="10866833" cy="28825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/>
          <p:cNvSpPr txBox="1"/>
          <p:nvPr/>
        </p:nvSpPr>
        <p:spPr>
          <a:xfrm>
            <a:off x="712176" y="1071296"/>
            <a:ext cx="29097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/>
              <a:t>Model </a:t>
            </a:r>
            <a:r>
              <a:rPr lang="zh-TW" altLang="en-US" sz="3000" dirty="0"/>
              <a:t>架構圖：</a:t>
            </a:r>
            <a:r>
              <a:rPr lang="zh-TW" altLang="en-US" sz="3000" dirty="0" smtClean="0"/>
              <a:t> </a:t>
            </a:r>
            <a:br>
              <a:rPr lang="zh-TW" altLang="en-US" sz="3000" dirty="0" smtClean="0"/>
            </a:b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4527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DD2E24AB-8F58-4E5F-A5A8-E57878954746}"/>
              </a:ext>
            </a:extLst>
          </p:cNvPr>
          <p:cNvSpPr/>
          <p:nvPr/>
        </p:nvSpPr>
        <p:spPr>
          <a:xfrm>
            <a:off x="0" y="6702532"/>
            <a:ext cx="12192000" cy="15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281C3B-ABCD-4FE2-ABF4-A91F1471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616" y="6364793"/>
            <a:ext cx="2742447" cy="364255"/>
          </a:xfrm>
        </p:spPr>
        <p:txBody>
          <a:bodyPr/>
          <a:lstStyle/>
          <a:p>
            <a:fld id="{3E01EE5D-26FB-46D5-A381-ECFB35BF1D3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521C342-6F97-40EA-81BA-29AAE48DF398}"/>
              </a:ext>
            </a:extLst>
          </p:cNvPr>
          <p:cNvSpPr/>
          <p:nvPr/>
        </p:nvSpPr>
        <p:spPr>
          <a:xfrm>
            <a:off x="0" y="-35180"/>
            <a:ext cx="12192000" cy="463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859387D-E199-4E49-90C8-2FDCA90104FD}"/>
              </a:ext>
            </a:extLst>
          </p:cNvPr>
          <p:cNvSpPr/>
          <p:nvPr/>
        </p:nvSpPr>
        <p:spPr>
          <a:xfrm>
            <a:off x="0" y="576582"/>
            <a:ext cx="12192000" cy="5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406187" y="138474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Homework instructions</a:t>
            </a:r>
            <a:endParaRPr lang="zh-TW" altLang="en-US" dirty="0"/>
          </a:p>
        </p:txBody>
      </p:sp>
      <p:sp>
        <p:nvSpPr>
          <p:cNvPr id="19" name="內容版面配置區 2"/>
          <p:cNvSpPr txBox="1">
            <a:spLocks/>
          </p:cNvSpPr>
          <p:nvPr/>
        </p:nvSpPr>
        <p:spPr>
          <a:xfrm>
            <a:off x="838200" y="1708607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97969"/>
            <a:ext cx="10667617" cy="18123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6421" y="5142985"/>
            <a:ext cx="7601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這個</a:t>
            </a:r>
            <a:r>
              <a:rPr lang="en-US" altLang="zh-TW" sz="1400" dirty="0"/>
              <a:t> model </a:t>
            </a:r>
            <a:r>
              <a:rPr lang="zh-TW" altLang="en-US" sz="1400" dirty="0"/>
              <a:t>是在</a:t>
            </a:r>
            <a:r>
              <a:rPr lang="en-US" altLang="zh-TW" sz="1400" dirty="0"/>
              <a:t> </a:t>
            </a:r>
            <a:r>
              <a:rPr lang="en-US" altLang="zh-TW" sz="1400" dirty="0" err="1"/>
              <a:t>Keras</a:t>
            </a:r>
            <a:r>
              <a:rPr lang="en-US" altLang="zh-TW" sz="1400" dirty="0"/>
              <a:t> API</a:t>
            </a:r>
            <a:r>
              <a:rPr lang="zh-TW" altLang="en-US" sz="1400" dirty="0"/>
              <a:t>內建置</a:t>
            </a:r>
            <a:r>
              <a:rPr lang="en-US" altLang="zh-TW" sz="1400" dirty="0"/>
              <a:t>, </a:t>
            </a:r>
            <a:r>
              <a:rPr lang="zh-TW" altLang="en-US" sz="1400" dirty="0"/>
              <a:t>所以我們要在環境中安裝</a:t>
            </a:r>
            <a:r>
              <a:rPr lang="en-US" altLang="zh-TW" sz="1400" dirty="0" err="1"/>
              <a:t>keras</a:t>
            </a:r>
            <a:r>
              <a:rPr lang="en-US" altLang="zh-TW" sz="1400" dirty="0"/>
              <a:t>:</a:t>
            </a:r>
          </a:p>
          <a:p>
            <a:pPr lvl="1"/>
            <a:r>
              <a:rPr lang="en-US" altLang="zh-TW" sz="1400" dirty="0">
                <a:solidFill>
                  <a:srgbClr val="00B050"/>
                </a:solidFill>
              </a:rPr>
              <a:t>pip install </a:t>
            </a:r>
            <a:r>
              <a:rPr lang="en-US" altLang="zh-TW" sz="1400" dirty="0" err="1">
                <a:solidFill>
                  <a:srgbClr val="00B050"/>
                </a:solidFill>
              </a:rPr>
              <a:t>keras</a:t>
            </a:r>
            <a:endParaRPr lang="en-US" altLang="zh-TW" sz="1400" dirty="0">
              <a:solidFill>
                <a:srgbClr val="00B050"/>
              </a:solidFill>
            </a:endParaRPr>
          </a:p>
          <a:p>
            <a:r>
              <a:rPr lang="zh-TW" altLang="en-US" sz="1400" dirty="0"/>
              <a:t>如果執行程式時出現缺少</a:t>
            </a:r>
            <a:r>
              <a:rPr lang="en-US" altLang="zh-TW" sz="1400" dirty="0"/>
              <a:t>“</a:t>
            </a:r>
            <a:r>
              <a:rPr lang="en-US" altLang="zh-TW" sz="1400" dirty="0" err="1"/>
              <a:t>skimage</a:t>
            </a:r>
            <a:r>
              <a:rPr lang="en-US" altLang="zh-TW" sz="1400" dirty="0"/>
              <a:t>” </a:t>
            </a:r>
            <a:r>
              <a:rPr lang="zh-TW" altLang="en-US" sz="1400" dirty="0"/>
              <a:t>的軟件包，輸入安裝</a:t>
            </a:r>
            <a:r>
              <a:rPr lang="en-US" altLang="zh-TW" sz="1400" dirty="0"/>
              <a:t>:</a:t>
            </a:r>
          </a:p>
          <a:p>
            <a:pPr lvl="1"/>
            <a:r>
              <a:rPr lang="en-US" altLang="zh-TW" sz="1400" dirty="0">
                <a:solidFill>
                  <a:srgbClr val="00B050"/>
                </a:solidFill>
              </a:rPr>
              <a:t>pip install </a:t>
            </a:r>
            <a:r>
              <a:rPr lang="en-US" altLang="zh-TW" sz="1400" dirty="0" err="1">
                <a:solidFill>
                  <a:srgbClr val="00B050"/>
                </a:solidFill>
              </a:rPr>
              <a:t>scikit</a:t>
            </a:r>
            <a:r>
              <a:rPr lang="en-US" altLang="zh-TW" sz="1400" dirty="0">
                <a:solidFill>
                  <a:srgbClr val="00B050"/>
                </a:solidFill>
              </a:rPr>
              <a:t>-image</a:t>
            </a:r>
          </a:p>
        </p:txBody>
      </p:sp>
    </p:spTree>
    <p:extLst>
      <p:ext uri="{BB962C8B-B14F-4D97-AF65-F5344CB8AC3E}">
        <p14:creationId xmlns:p14="http://schemas.microsoft.com/office/powerpoint/2010/main" val="244199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DD2E24AB-8F58-4E5F-A5A8-E57878954746}"/>
              </a:ext>
            </a:extLst>
          </p:cNvPr>
          <p:cNvSpPr/>
          <p:nvPr/>
        </p:nvSpPr>
        <p:spPr>
          <a:xfrm>
            <a:off x="0" y="6702532"/>
            <a:ext cx="12192000" cy="15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281C3B-ABCD-4FE2-ABF4-A91F1471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616" y="6364793"/>
            <a:ext cx="2742447" cy="364255"/>
          </a:xfrm>
        </p:spPr>
        <p:txBody>
          <a:bodyPr/>
          <a:lstStyle/>
          <a:p>
            <a:fld id="{3E01EE5D-26FB-46D5-A381-ECFB35BF1D34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360280" y="106940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Tutorial of labeling images</a:t>
            </a:r>
            <a:endParaRPr lang="zh-TW" altLang="en-US"/>
          </a:p>
        </p:txBody>
      </p:sp>
      <p:sp>
        <p:nvSpPr>
          <p:cNvPr id="19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err="1"/>
              <a:t>Labelme</a:t>
            </a:r>
            <a:r>
              <a:rPr lang="en-US" altLang="zh-TW"/>
              <a:t>: </a:t>
            </a:r>
            <a:r>
              <a:rPr lang="en-US" altLang="zh-TW">
                <a:hlinkClick r:id="rId3"/>
              </a:rPr>
              <a:t>https://github.com/wkentaro/labelme</a:t>
            </a:r>
            <a:endParaRPr lang="en-US" altLang="zh-TW"/>
          </a:p>
          <a:p>
            <a:r>
              <a:rPr lang="en-US" altLang="zh-TW" err="1"/>
              <a:t>Labelme</a:t>
            </a:r>
            <a:r>
              <a:rPr lang="zh-TW" altLang="en-US"/>
              <a:t> 安裝</a:t>
            </a:r>
            <a:endParaRPr lang="en-US" altLang="zh-TW" b="1"/>
          </a:p>
          <a:p>
            <a:pPr lvl="1"/>
            <a:r>
              <a:rPr lang="en-US" altLang="zh-TW"/>
              <a:t>(use the red command to </a:t>
            </a:r>
            <a:r>
              <a:rPr lang="en-US" altLang="zh-TW" err="1"/>
              <a:t>finsish</a:t>
            </a:r>
            <a:r>
              <a:rPr lang="en-US" altLang="zh-TW"/>
              <a:t> the installation) 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使用</a:t>
            </a:r>
            <a:r>
              <a:rPr lang="en-US" altLang="zh-TW"/>
              <a:t> GUI </a:t>
            </a:r>
            <a:r>
              <a:rPr lang="zh-TW" altLang="en-US"/>
              <a:t>介面 開啟</a:t>
            </a:r>
            <a:r>
              <a:rPr lang="en-US" altLang="zh-TW" err="1"/>
              <a:t>labelme</a:t>
            </a:r>
            <a:endParaRPr lang="en-US" altLang="zh-TW"/>
          </a:p>
          <a:p>
            <a:pPr lvl="1"/>
            <a:r>
              <a:rPr lang="en-US" altLang="zh-TW"/>
              <a:t>Enter </a:t>
            </a:r>
            <a:r>
              <a:rPr lang="en-US" altLang="zh-TW" err="1">
                <a:solidFill>
                  <a:srgbClr val="00B050"/>
                </a:solidFill>
              </a:rPr>
              <a:t>labelme</a:t>
            </a:r>
            <a:r>
              <a:rPr lang="en-US" altLang="zh-TW"/>
              <a:t> to start up the GUI </a:t>
            </a: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0474" y="1212196"/>
            <a:ext cx="2693325" cy="237049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029835" y="3219237"/>
            <a:ext cx="6096000" cy="1846659"/>
          </a:xfrm>
          <a:prstGeom prst="rect">
            <a:avLst/>
          </a:prstGeom>
        </p:spPr>
        <p:txBody>
          <a:bodyPr anchor="t">
            <a:spAutoFit/>
          </a:bodyPr>
          <a:lstStyle/>
          <a:p>
            <a:r>
              <a:rPr lang="en-US" altLang="zh-TW" sz="1200"/>
              <a:t># python3</a:t>
            </a:r>
          </a:p>
          <a:p>
            <a:r>
              <a:rPr lang="en-US" altLang="zh-TW" sz="1200" err="1"/>
              <a:t>conda</a:t>
            </a:r>
            <a:r>
              <a:rPr lang="en-US" altLang="zh-TW" sz="1200"/>
              <a:t> create --name=</a:t>
            </a:r>
            <a:r>
              <a:rPr lang="en-US" altLang="zh-TW" sz="1200" err="1"/>
              <a:t>labelme</a:t>
            </a:r>
            <a:r>
              <a:rPr lang="en-US" altLang="zh-TW" sz="1200"/>
              <a:t> python=3.6</a:t>
            </a:r>
            <a:endParaRPr lang="en-US" altLang="zh-TW" sz="1200">
              <a:cs typeface="Times New Roman"/>
            </a:endParaRPr>
          </a:p>
          <a:p>
            <a:r>
              <a:rPr lang="en-US" altLang="zh-TW" sz="1200"/>
              <a:t>source activate </a:t>
            </a:r>
            <a:r>
              <a:rPr lang="en-US" altLang="zh-TW" sz="1200" err="1"/>
              <a:t>labelme</a:t>
            </a:r>
            <a:endParaRPr lang="en-US" altLang="zh-TW" sz="1200"/>
          </a:p>
          <a:p>
            <a:r>
              <a:rPr lang="en-US" altLang="zh-TW" sz="1200"/>
              <a:t># </a:t>
            </a:r>
            <a:r>
              <a:rPr lang="en-US" altLang="zh-TW" sz="1200" err="1"/>
              <a:t>conda</a:t>
            </a:r>
            <a:r>
              <a:rPr lang="en-US" altLang="zh-TW" sz="1200"/>
              <a:t> install -c </a:t>
            </a:r>
            <a:r>
              <a:rPr lang="en-US" altLang="zh-TW" sz="1200" err="1"/>
              <a:t>conda</a:t>
            </a:r>
            <a:r>
              <a:rPr lang="en-US" altLang="zh-TW" sz="1200"/>
              <a:t>-forge pyside2</a:t>
            </a:r>
            <a:endParaRPr lang="en-US" altLang="zh-TW" sz="1200">
              <a:cs typeface="Times New Roman"/>
            </a:endParaRPr>
          </a:p>
          <a:p>
            <a:r>
              <a:rPr lang="en-US" altLang="zh-TW" sz="1200"/>
              <a:t># </a:t>
            </a:r>
            <a:r>
              <a:rPr lang="en-US" altLang="zh-TW" sz="1200" err="1"/>
              <a:t>conda</a:t>
            </a:r>
            <a:r>
              <a:rPr lang="en-US" altLang="zh-TW" sz="1200"/>
              <a:t> install </a:t>
            </a:r>
            <a:r>
              <a:rPr lang="en-US" altLang="zh-TW" sz="1200" err="1"/>
              <a:t>pyqt</a:t>
            </a:r>
            <a:endParaRPr lang="en-US" altLang="zh-TW" sz="1200"/>
          </a:p>
          <a:p>
            <a:r>
              <a:rPr lang="en-US" altLang="zh-TW" b="1">
                <a:solidFill>
                  <a:srgbClr val="FF0000"/>
                </a:solidFill>
              </a:rPr>
              <a:t>pip install pyqt5  </a:t>
            </a:r>
            <a:endParaRPr lang="en-US" altLang="zh-TW" b="1">
              <a:solidFill>
                <a:srgbClr val="FF0000"/>
              </a:solidFill>
              <a:cs typeface="Times New Roman"/>
            </a:endParaRPr>
          </a:p>
          <a:p>
            <a:r>
              <a:rPr lang="en-US" altLang="zh-TW" b="1">
                <a:solidFill>
                  <a:srgbClr val="FF0000"/>
                </a:solidFill>
              </a:rPr>
              <a:t>pip install </a:t>
            </a:r>
            <a:r>
              <a:rPr lang="en-US" altLang="zh-TW" b="1" err="1">
                <a:solidFill>
                  <a:srgbClr val="FF0000"/>
                </a:solidFill>
              </a:rPr>
              <a:t>labelme</a:t>
            </a:r>
            <a:r>
              <a:rPr lang="en-US" altLang="zh-TW" b="1">
                <a:solidFill>
                  <a:srgbClr val="FF0000"/>
                </a:solidFill>
              </a:rPr>
              <a:t>==3.3.1</a:t>
            </a:r>
          </a:p>
          <a:p>
            <a:endParaRPr lang="zh-TW" altLang="en-US" b="1">
              <a:solidFill>
                <a:srgbClr val="FF0000"/>
              </a:solidFill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5779" y="3544333"/>
            <a:ext cx="3382662" cy="2989330"/>
          </a:xfrm>
          <a:prstGeom prst="rect">
            <a:avLst/>
          </a:prstGeom>
        </p:spPr>
      </p:pic>
      <p:sp>
        <p:nvSpPr>
          <p:cNvPr id="23" name="圓角矩形圖說文字 22"/>
          <p:cNvSpPr/>
          <p:nvPr/>
        </p:nvSpPr>
        <p:spPr>
          <a:xfrm>
            <a:off x="4528457" y="3429000"/>
            <a:ext cx="3219796" cy="1113971"/>
          </a:xfrm>
          <a:prstGeom prst="wedgeRoundRectCallout">
            <a:avLst>
              <a:gd name="adj1" fmla="val -95613"/>
              <a:gd name="adj2" fmla="val 36441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/>
              <a:t>如果虛擬環境都建置好，直接下紅色的</a:t>
            </a:r>
            <a:r>
              <a:rPr lang="en-US" altLang="zh-TW"/>
              <a:t>command</a:t>
            </a:r>
            <a:r>
              <a:rPr lang="zh-TW" altLang="en-US"/>
              <a:t>安裝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521C342-6F97-40EA-81BA-29AAE48DF398}"/>
              </a:ext>
            </a:extLst>
          </p:cNvPr>
          <p:cNvSpPr/>
          <p:nvPr/>
        </p:nvSpPr>
        <p:spPr>
          <a:xfrm>
            <a:off x="0" y="-35180"/>
            <a:ext cx="12192000" cy="463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859387D-E199-4E49-90C8-2FDCA90104FD}"/>
              </a:ext>
            </a:extLst>
          </p:cNvPr>
          <p:cNvSpPr/>
          <p:nvPr/>
        </p:nvSpPr>
        <p:spPr>
          <a:xfrm>
            <a:off x="0" y="576582"/>
            <a:ext cx="12192000" cy="5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</p:spTree>
    <p:extLst>
      <p:ext uri="{BB962C8B-B14F-4D97-AF65-F5344CB8AC3E}">
        <p14:creationId xmlns:p14="http://schemas.microsoft.com/office/powerpoint/2010/main" val="236989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DD2E24AB-8F58-4E5F-A5A8-E57878954746}"/>
              </a:ext>
            </a:extLst>
          </p:cNvPr>
          <p:cNvSpPr/>
          <p:nvPr/>
        </p:nvSpPr>
        <p:spPr>
          <a:xfrm>
            <a:off x="0" y="6702532"/>
            <a:ext cx="12192000" cy="15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281C3B-ABCD-4FE2-ABF4-A91F1471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616" y="6364793"/>
            <a:ext cx="2742447" cy="364255"/>
          </a:xfrm>
        </p:spPr>
        <p:txBody>
          <a:bodyPr/>
          <a:lstStyle/>
          <a:p>
            <a:fld id="{3E01EE5D-26FB-46D5-A381-ECFB35BF1D34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251223" y="1127898"/>
            <a:ext cx="12001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err="1"/>
              <a:t>LabelMe</a:t>
            </a:r>
            <a:r>
              <a:rPr lang="en-US" altLang="zh-TW"/>
              <a:t> How to mark the salient object</a:t>
            </a:r>
            <a:endParaRPr lang="zh-TW" altLang="en-US"/>
          </a:p>
        </p:txBody>
      </p:sp>
      <p:sp>
        <p:nvSpPr>
          <p:cNvPr id="19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打開圖片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 點擊 </a:t>
            </a:r>
            <a:r>
              <a:rPr lang="en-US" altLang="zh-TW" dirty="0"/>
              <a:t>create polygons</a:t>
            </a:r>
            <a:endParaRPr lang="zh-TW" altLang="en-US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739970" y="1790681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用滑鼠標記</a:t>
            </a:r>
            <a:r>
              <a:rPr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salient objects</a:t>
            </a: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879725"/>
            <a:ext cx="5092700" cy="3487762"/>
          </a:xfrm>
          <a:prstGeom prst="rect">
            <a:avLst/>
          </a:prstGeom>
        </p:spPr>
      </p:pic>
      <p:cxnSp>
        <p:nvCxnSpPr>
          <p:cNvPr id="22" name="直線單箭頭接點 21"/>
          <p:cNvCxnSpPr/>
          <p:nvPr/>
        </p:nvCxnSpPr>
        <p:spPr>
          <a:xfrm flipH="1">
            <a:off x="1117600" y="2879725"/>
            <a:ext cx="1236614" cy="245427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2879726"/>
            <a:ext cx="5016500" cy="3435576"/>
          </a:xfrm>
          <a:prstGeom prst="rect">
            <a:avLst/>
          </a:prstGeom>
        </p:spPr>
      </p:pic>
      <p:cxnSp>
        <p:nvCxnSpPr>
          <p:cNvPr id="24" name="直線單箭頭接點 23"/>
          <p:cNvCxnSpPr>
            <a:stCxn id="20" idx="2"/>
          </p:cNvCxnSpPr>
          <p:nvPr/>
        </p:nvCxnSpPr>
        <p:spPr>
          <a:xfrm flipH="1">
            <a:off x="7911917" y="2313901"/>
            <a:ext cx="972230" cy="191519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0056094" y="3486944"/>
            <a:ext cx="2135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TW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儲存標籤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4251" y="4912957"/>
            <a:ext cx="1465350" cy="1671737"/>
          </a:xfrm>
          <a:prstGeom prst="rect">
            <a:avLst/>
          </a:prstGeom>
        </p:spPr>
      </p:pic>
      <p:cxnSp>
        <p:nvCxnSpPr>
          <p:cNvPr id="27" name="直線單箭頭接點 26"/>
          <p:cNvCxnSpPr>
            <a:stCxn id="25" idx="1"/>
          </p:cNvCxnSpPr>
          <p:nvPr/>
        </p:nvCxnSpPr>
        <p:spPr>
          <a:xfrm flipH="1">
            <a:off x="9483634" y="3748554"/>
            <a:ext cx="572460" cy="143740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521C342-6F97-40EA-81BA-29AAE48DF398}"/>
              </a:ext>
            </a:extLst>
          </p:cNvPr>
          <p:cNvSpPr/>
          <p:nvPr/>
        </p:nvSpPr>
        <p:spPr>
          <a:xfrm>
            <a:off x="0" y="-35180"/>
            <a:ext cx="12192000" cy="463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859387D-E199-4E49-90C8-2FDCA90104FD}"/>
              </a:ext>
            </a:extLst>
          </p:cNvPr>
          <p:cNvSpPr/>
          <p:nvPr/>
        </p:nvSpPr>
        <p:spPr>
          <a:xfrm>
            <a:off x="0" y="576582"/>
            <a:ext cx="12192000" cy="5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</p:spTree>
    <p:extLst>
      <p:ext uri="{BB962C8B-B14F-4D97-AF65-F5344CB8AC3E}">
        <p14:creationId xmlns:p14="http://schemas.microsoft.com/office/powerpoint/2010/main" val="245838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DD2E24AB-8F58-4E5F-A5A8-E57878954746}"/>
              </a:ext>
            </a:extLst>
          </p:cNvPr>
          <p:cNvSpPr/>
          <p:nvPr/>
        </p:nvSpPr>
        <p:spPr>
          <a:xfrm>
            <a:off x="0" y="6702532"/>
            <a:ext cx="12192000" cy="15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281C3B-ABCD-4FE2-ABF4-A91F1471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616" y="6364793"/>
            <a:ext cx="2742447" cy="364255"/>
          </a:xfrm>
        </p:spPr>
        <p:txBody>
          <a:bodyPr/>
          <a:lstStyle/>
          <a:p>
            <a:fld id="{3E01EE5D-26FB-46D5-A381-ECFB35BF1D34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92239" y="113772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err="1"/>
              <a:t>LabelMe</a:t>
            </a:r>
            <a:r>
              <a:rPr lang="en-US" altLang="zh-TW"/>
              <a:t> Generate mask ground-truth</a:t>
            </a:r>
            <a:endParaRPr lang="zh-TW" altLang="en-US"/>
          </a:p>
        </p:txBody>
      </p:sp>
      <p:sp>
        <p:nvSpPr>
          <p:cNvPr id="19" name="內容版面配置區 2"/>
          <p:cNvSpPr txBox="1">
            <a:spLocks/>
          </p:cNvSpPr>
          <p:nvPr/>
        </p:nvSpPr>
        <p:spPr>
          <a:xfrm>
            <a:off x="838200" y="1803214"/>
            <a:ext cx="9629956" cy="458666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TW" dirty="0"/>
              <a:t>4. </a:t>
            </a:r>
            <a:r>
              <a:rPr lang="zh-TW" altLang="en-US" dirty="0"/>
              <a:t>畫完的 </a:t>
            </a:r>
            <a:r>
              <a:rPr lang="en-US" altLang="zh-TW" dirty="0"/>
              <a:t>polygon</a:t>
            </a:r>
            <a:r>
              <a:rPr lang="zh-TW" altLang="en-US" dirty="0"/>
              <a:t>存檔，為</a:t>
            </a:r>
            <a:r>
              <a:rPr lang="en-US" altLang="zh-TW" dirty="0"/>
              <a:t>json</a:t>
            </a:r>
            <a:r>
              <a:rPr lang="zh-TW" altLang="en-US" dirty="0"/>
              <a:t>格式</a:t>
            </a:r>
            <a:endParaRPr lang="en-US" altLang="zh-TW" dirty="0"/>
          </a:p>
          <a:p>
            <a:pPr lvl="1"/>
            <a:r>
              <a:rPr lang="en-US" altLang="zh-TW" dirty="0"/>
              <a:t>{saved}.json</a:t>
            </a:r>
            <a:endParaRPr lang="en-US" altLang="zh-TW" dirty="0">
              <a:cs typeface="Times New Roman"/>
            </a:endParaRP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5</a:t>
            </a:r>
            <a:r>
              <a:rPr lang="en-US" altLang="zh-TW" sz="2400" dirty="0"/>
              <a:t>. </a:t>
            </a:r>
            <a:r>
              <a:rPr lang="zh-TW" altLang="en-US" sz="2400" dirty="0"/>
              <a:t>關閉</a:t>
            </a:r>
            <a:r>
              <a:rPr lang="en-US" altLang="zh-TW" sz="2400" dirty="0"/>
              <a:t>GUI</a:t>
            </a:r>
            <a:r>
              <a:rPr lang="zh-TW" altLang="en-US" sz="2400" dirty="0"/>
              <a:t>介面，執行提供程式以生成所需</a:t>
            </a:r>
            <a:r>
              <a:rPr lang="zh-TW" altLang="en-US" sz="2400" dirty="0" smtClean="0"/>
              <a:t>文件</a:t>
            </a:r>
            <a:r>
              <a:rPr lang="en-US" altLang="zh-TW" dirty="0" err="1"/>
              <a:t>labelme_json_to_dataset</a:t>
            </a:r>
            <a:r>
              <a:rPr lang="en-US" altLang="zh-TW" dirty="0"/>
              <a:t> </a:t>
            </a:r>
            <a:r>
              <a:rPr lang="en-US" altLang="zh-TW" dirty="0" smtClean="0"/>
              <a:t>{</a:t>
            </a:r>
            <a:r>
              <a:rPr lang="zh-TW" altLang="en-US" dirty="0" smtClean="0">
                <a:solidFill>
                  <a:srgbClr val="00B0F0"/>
                </a:solidFill>
                <a:ea typeface="+mn-lt"/>
                <a:cs typeface="+mn-lt"/>
              </a:rPr>
              <a:t>檔</a:t>
            </a:r>
            <a:r>
              <a:rPr lang="zh-TW" altLang="en-US" dirty="0">
                <a:solidFill>
                  <a:srgbClr val="00B0F0"/>
                </a:solidFill>
                <a:ea typeface="+mn-lt"/>
                <a:cs typeface="+mn-lt"/>
              </a:rPr>
              <a:t>案</a:t>
            </a:r>
            <a:r>
              <a:rPr lang="zh-TW" altLang="en-US" dirty="0" smtClean="0">
                <a:solidFill>
                  <a:srgbClr val="00B0F0"/>
                </a:solidFill>
                <a:ea typeface="+mn-lt"/>
                <a:cs typeface="+mn-lt"/>
              </a:rPr>
              <a:t>名稱</a:t>
            </a:r>
            <a:r>
              <a:rPr lang="en-US" altLang="zh-TW" dirty="0" smtClean="0"/>
              <a:t>}.</a:t>
            </a:r>
            <a:r>
              <a:rPr lang="en-US" altLang="zh-TW" dirty="0" err="1" smtClean="0"/>
              <a:t>json</a:t>
            </a:r>
            <a:endParaRPr lang="en-US" altLang="zh-TW" dirty="0">
              <a:solidFill>
                <a:srgbClr val="00B0F0"/>
              </a:solidFill>
              <a:cs typeface="Times New Roman"/>
            </a:endParaRPr>
          </a:p>
          <a:p>
            <a:pPr marL="0" indent="0">
              <a:buNone/>
            </a:pPr>
            <a:endParaRPr lang="en-US" altLang="zh-TW" dirty="0">
              <a:cs typeface="Times New Roman"/>
            </a:endParaRPr>
          </a:p>
          <a:p>
            <a:pPr marL="0" indent="0">
              <a:buNone/>
            </a:pPr>
            <a:endParaRPr lang="en-US" altLang="zh-TW" dirty="0">
              <a:cs typeface="Times New Roman"/>
            </a:endParaRPr>
          </a:p>
          <a:p>
            <a:pPr marL="0" indent="0">
              <a:buNone/>
            </a:pPr>
            <a:endParaRPr lang="en-US" altLang="zh-TW" dirty="0">
              <a:cs typeface="Times New Roman"/>
            </a:endParaRPr>
          </a:p>
          <a:p>
            <a:pPr marL="0" indent="0">
              <a:buNone/>
            </a:pPr>
            <a:endParaRPr lang="en-US" altLang="zh-TW" dirty="0">
              <a:ea typeface="微軟正黑體"/>
              <a:cs typeface="+mn-lt"/>
            </a:endParaRPr>
          </a:p>
          <a:p>
            <a:pPr marL="0" indent="0">
              <a:buNone/>
            </a:pPr>
            <a:r>
              <a:rPr lang="en-US" altLang="zh-TW" sz="1800" dirty="0">
                <a:ea typeface="微軟正黑體"/>
                <a:cs typeface="+mn-lt"/>
              </a:rPr>
              <a:t>Ps. 要使用</a:t>
            </a:r>
            <a:r>
              <a:rPr lang="en-US" sz="1800" b="1" dirty="0">
                <a:solidFill>
                  <a:srgbClr val="FF0000"/>
                </a:solidFill>
                <a:ea typeface="微軟正黑體"/>
                <a:cs typeface="+mn-lt"/>
              </a:rPr>
              <a:t>json_to_data_batch.py，</a:t>
            </a:r>
            <a:r>
              <a:rPr lang="zh-TW" altLang="en-US" sz="1800" b="1" dirty="0">
                <a:solidFill>
                  <a:srgbClr val="FF0000"/>
                </a:solidFill>
                <a:ea typeface="微軟正黑體"/>
                <a:cs typeface="+mn-lt"/>
              </a:rPr>
              <a:t>需安裝3.3.1版的labelme</a:t>
            </a:r>
            <a:endParaRPr lang="en-US" sz="2400" b="1" dirty="0">
              <a:solidFill>
                <a:srgbClr val="FF0000"/>
              </a:solidFill>
              <a:ea typeface="微軟正黑體"/>
              <a:cs typeface="+mn-lt"/>
            </a:endParaRPr>
          </a:p>
          <a:p>
            <a:endParaRPr lang="en-US" altLang="zh-TW" dirty="0">
              <a:ea typeface="微軟正黑體"/>
              <a:cs typeface="+mn-lt"/>
            </a:endParaRPr>
          </a:p>
          <a:p>
            <a:endParaRPr lang="en-US" altLang="zh-TW" dirty="0">
              <a:ea typeface="微軟正黑體"/>
              <a:cs typeface="+mn-lt"/>
            </a:endParaRPr>
          </a:p>
          <a:p>
            <a:endParaRPr lang="zh-TW" altLang="en-US" sz="2400" dirty="0">
              <a:ea typeface="微軟正黑體"/>
              <a:cs typeface="+mn-lt"/>
            </a:endParaRPr>
          </a:p>
          <a:p>
            <a:endParaRPr lang="zh-TW" altLang="en-US" sz="2400" dirty="0">
              <a:ea typeface="微軟正黑體"/>
              <a:cs typeface="+mn-lt"/>
            </a:endParaRPr>
          </a:p>
        </p:txBody>
      </p:sp>
      <p:pic>
        <p:nvPicPr>
          <p:cNvPr id="4" name="圖片 4" descr="一張含有 螢幕擷取畫面, 樹 的圖片&#10;&#10;描述是以非常高的可信度產生">
            <a:extLst>
              <a:ext uri="{FF2B5EF4-FFF2-40B4-BE49-F238E27FC236}">
                <a16:creationId xmlns:a16="http://schemas.microsoft.com/office/drawing/2014/main" id="{E15329E8-7B9C-4EC4-82E3-46D7F16DC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15" y="4451970"/>
            <a:ext cx="5477435" cy="1381791"/>
          </a:xfrm>
          <a:prstGeom prst="rect">
            <a:avLst/>
          </a:prstGeom>
        </p:spPr>
      </p:pic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B917E2C7-BB77-4EC8-AB07-185C9F5ACAD1}"/>
              </a:ext>
            </a:extLst>
          </p:cNvPr>
          <p:cNvSpPr/>
          <p:nvPr/>
        </p:nvSpPr>
        <p:spPr>
          <a:xfrm>
            <a:off x="3317491" y="3984894"/>
            <a:ext cx="918882" cy="616323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>
                <a:cs typeface="Times New Roman"/>
              </a:rPr>
              <a:t>Mask!!</a:t>
            </a:r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21C342-6F97-40EA-81BA-29AAE48DF398}"/>
              </a:ext>
            </a:extLst>
          </p:cNvPr>
          <p:cNvSpPr/>
          <p:nvPr/>
        </p:nvSpPr>
        <p:spPr>
          <a:xfrm>
            <a:off x="0" y="-35180"/>
            <a:ext cx="12192000" cy="463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59387D-E199-4E49-90C8-2FDCA90104FD}"/>
              </a:ext>
            </a:extLst>
          </p:cNvPr>
          <p:cNvSpPr/>
          <p:nvPr/>
        </p:nvSpPr>
        <p:spPr>
          <a:xfrm>
            <a:off x="0" y="576582"/>
            <a:ext cx="12192000" cy="5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</p:spTree>
    <p:extLst>
      <p:ext uri="{BB962C8B-B14F-4D97-AF65-F5344CB8AC3E}">
        <p14:creationId xmlns:p14="http://schemas.microsoft.com/office/powerpoint/2010/main" val="260791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DD2E24AB-8F58-4E5F-A5A8-E57878954746}"/>
              </a:ext>
            </a:extLst>
          </p:cNvPr>
          <p:cNvSpPr/>
          <p:nvPr/>
        </p:nvSpPr>
        <p:spPr>
          <a:xfrm>
            <a:off x="0" y="6702532"/>
            <a:ext cx="12192000" cy="15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281C3B-ABCD-4FE2-ABF4-A91F1471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616" y="6364793"/>
            <a:ext cx="2742447" cy="364255"/>
          </a:xfrm>
        </p:spPr>
        <p:txBody>
          <a:bodyPr/>
          <a:lstStyle/>
          <a:p>
            <a:fld id="{3E01EE5D-26FB-46D5-A381-ECFB35BF1D34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200025" y="1061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Data preprocessing: </a:t>
            </a:r>
            <a:r>
              <a:rPr lang="en-US" altLang="zh-TW" err="1"/>
              <a:t>superpixel</a:t>
            </a:r>
            <a:r>
              <a:rPr lang="en-US" altLang="zh-TW"/>
              <a:t> segmentation</a:t>
            </a:r>
            <a:endParaRPr lang="zh-TW" altLang="en-US"/>
          </a:p>
        </p:txBody>
      </p:sp>
      <p:sp>
        <p:nvSpPr>
          <p:cNvPr id="19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Training </a:t>
            </a:r>
            <a:r>
              <a:rPr lang="zh-TW" altLang="en-US"/>
              <a:t>和 </a:t>
            </a:r>
            <a:r>
              <a:rPr lang="en-US" altLang="zh-TW"/>
              <a:t>testing</a:t>
            </a:r>
            <a:r>
              <a:rPr lang="zh-TW" altLang="en-US"/>
              <a:t>有各自的</a:t>
            </a:r>
            <a:r>
              <a:rPr lang="en-US" altLang="zh-TW" err="1"/>
              <a:t>matlab</a:t>
            </a:r>
            <a:r>
              <a:rPr lang="zh-TW" altLang="en-US"/>
              <a:t> </a:t>
            </a:r>
            <a:r>
              <a:rPr lang="en-US" altLang="zh-TW"/>
              <a:t>code</a:t>
            </a:r>
            <a:r>
              <a:rPr lang="zh-TW" altLang="en-US"/>
              <a:t>來處理</a:t>
            </a:r>
            <a:r>
              <a:rPr lang="en-US" altLang="zh-TW" err="1"/>
              <a:t>superpixel</a:t>
            </a:r>
            <a:r>
              <a:rPr lang="en-US" altLang="zh-TW"/>
              <a:t> segmentation</a:t>
            </a:r>
            <a:r>
              <a:rPr lang="zh-TW" altLang="en-US"/>
              <a:t>的前處理。</a:t>
            </a:r>
            <a:endParaRPr lang="en-US" altLang="zh-TW"/>
          </a:p>
          <a:p>
            <a:r>
              <a:rPr lang="zh-TW" altLang="en-US"/>
              <a:t>在輸入模型之前，需要執行一個預處理步驟，將圖像和</a:t>
            </a:r>
            <a:r>
              <a:rPr lang="en-US" altLang="zh-TW"/>
              <a:t>binary mask</a:t>
            </a:r>
            <a:r>
              <a:rPr lang="zh-TW" altLang="en-US"/>
              <a:t>的圖像轉換為</a:t>
            </a:r>
            <a:r>
              <a:rPr lang="en-US" altLang="zh-TW"/>
              <a:t>Super pixel</a:t>
            </a:r>
            <a:r>
              <a:rPr lang="zh-TW" altLang="en-US"/>
              <a:t>。</a:t>
            </a:r>
            <a:endParaRPr lang="en-US" altLang="zh-TW"/>
          </a:p>
          <a:p>
            <a:r>
              <a:rPr lang="zh-TW" altLang="en-US"/>
              <a:t>我們有提供程式  </a:t>
            </a:r>
            <a:r>
              <a:rPr lang="en-US" altLang="zh-TW" err="1">
                <a:solidFill>
                  <a:srgbClr val="00B050"/>
                </a:solidFill>
              </a:rPr>
              <a:t>superCNN_modified</a:t>
            </a:r>
            <a:r>
              <a:rPr lang="en-US" altLang="zh-TW">
                <a:solidFill>
                  <a:srgbClr val="00B050"/>
                </a:solidFill>
              </a:rPr>
              <a:t>/code</a:t>
            </a:r>
          </a:p>
          <a:p>
            <a:pPr lvl="1"/>
            <a:r>
              <a:rPr lang="en-US" altLang="zh-TW" b="1" err="1"/>
              <a:t>training_slic_seg_label.m</a:t>
            </a:r>
            <a:r>
              <a:rPr lang="en-US" altLang="zh-TW"/>
              <a:t>: generate the </a:t>
            </a:r>
            <a:r>
              <a:rPr lang="en-US" altLang="zh-TW" err="1"/>
              <a:t>superpixel</a:t>
            </a:r>
            <a:r>
              <a:rPr lang="en-US" altLang="zh-TW"/>
              <a:t> segmentation information of the training data</a:t>
            </a:r>
          </a:p>
          <a:p>
            <a:pPr lvl="1"/>
            <a:r>
              <a:rPr lang="en-US" altLang="zh-TW" b="1" err="1"/>
              <a:t>testing_slic_seg_label.m</a:t>
            </a:r>
            <a:r>
              <a:rPr lang="en-US" altLang="zh-TW"/>
              <a:t>: generate the </a:t>
            </a:r>
            <a:r>
              <a:rPr lang="en-US" altLang="zh-TW" err="1"/>
              <a:t>superpixel</a:t>
            </a:r>
            <a:r>
              <a:rPr lang="en-US" altLang="zh-TW"/>
              <a:t> segmentation information of the testing data</a:t>
            </a:r>
            <a:endParaRPr lang="zh-TW" altLang="en-US"/>
          </a:p>
          <a:p>
            <a:r>
              <a:rPr lang="en-US" altLang="zh-TW"/>
              <a:t> </a:t>
            </a:r>
            <a:r>
              <a:rPr lang="zh-TW" altLang="en-US"/>
              <a:t>後續說明以</a:t>
            </a:r>
            <a:r>
              <a:rPr lang="en-US" altLang="zh-TW"/>
              <a:t>training data</a:t>
            </a:r>
            <a:r>
              <a:rPr lang="zh-TW" altLang="en-US"/>
              <a:t>為例，</a:t>
            </a:r>
            <a:r>
              <a:rPr lang="en-US" altLang="zh-TW"/>
              <a:t>testing data</a:t>
            </a:r>
            <a:r>
              <a:rPr lang="zh-TW" altLang="en-US"/>
              <a:t>相同的流程完成前處理</a:t>
            </a:r>
            <a:endParaRPr lang="en-US" altLang="zh-TW"/>
          </a:p>
          <a:p>
            <a:pPr lvl="1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521C342-6F97-40EA-81BA-29AAE48DF398}"/>
              </a:ext>
            </a:extLst>
          </p:cNvPr>
          <p:cNvSpPr/>
          <p:nvPr/>
        </p:nvSpPr>
        <p:spPr>
          <a:xfrm>
            <a:off x="0" y="-35180"/>
            <a:ext cx="12192000" cy="463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</p:spTree>
    <p:extLst>
      <p:ext uri="{BB962C8B-B14F-4D97-AF65-F5344CB8AC3E}">
        <p14:creationId xmlns:p14="http://schemas.microsoft.com/office/powerpoint/2010/main" val="405199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522" y="807754"/>
            <a:ext cx="10515600" cy="1325563"/>
          </a:xfrm>
        </p:spPr>
        <p:txBody>
          <a:bodyPr/>
          <a:lstStyle/>
          <a:p>
            <a:r>
              <a:rPr lang="en-US" altLang="zh-TW" dirty="0"/>
              <a:t>Step of data preprocessing (training)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2971" y="2018844"/>
            <a:ext cx="9030858" cy="47630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/>
              <a:t>在</a:t>
            </a:r>
            <a:r>
              <a:rPr lang="en-US" altLang="zh-TW"/>
              <a:t>train</a:t>
            </a:r>
            <a:r>
              <a:rPr lang="zh-TW" altLang="en-US"/>
              <a:t>的部分先使用 </a:t>
            </a:r>
            <a:r>
              <a:rPr lang="en-US" altLang="zh-TW" err="1"/>
              <a:t>Matlab</a:t>
            </a:r>
            <a:r>
              <a:rPr lang="zh-TW" altLang="en-US"/>
              <a:t>產生兩個文件</a:t>
            </a:r>
            <a:endParaRPr lang="en-US" altLang="zh-TW"/>
          </a:p>
          <a:p>
            <a:pPr lvl="1"/>
            <a:r>
              <a:rPr lang="en-US" altLang="zh-TW" err="1"/>
              <a:t>all_Q.mat</a:t>
            </a:r>
            <a:r>
              <a:rPr lang="en-US" altLang="zh-TW"/>
              <a:t>: </a:t>
            </a:r>
            <a:r>
              <a:rPr lang="zh-TW" altLang="en-US"/>
              <a:t>以</a:t>
            </a:r>
            <a:r>
              <a:rPr lang="en-US" altLang="zh-TW"/>
              <a:t>super pixel</a:t>
            </a:r>
            <a:r>
              <a:rPr lang="zh-TW" altLang="en-US"/>
              <a:t>為單位 並包含顏色特徵</a:t>
            </a:r>
            <a:endParaRPr lang="en-US" altLang="zh-TW"/>
          </a:p>
          <a:p>
            <a:pPr lvl="1"/>
            <a:r>
              <a:rPr lang="en-US" altLang="zh-TW" err="1"/>
              <a:t>all_superpixel_label.mat</a:t>
            </a:r>
            <a:r>
              <a:rPr lang="en-US" altLang="zh-TW"/>
              <a:t>:</a:t>
            </a:r>
            <a:r>
              <a:rPr lang="zh-TW" altLang="en-US"/>
              <a:t>以</a:t>
            </a:r>
            <a:r>
              <a:rPr lang="en-US" altLang="zh-TW"/>
              <a:t>super pixel</a:t>
            </a:r>
            <a:r>
              <a:rPr lang="zh-TW" altLang="en-US"/>
              <a:t>為單位 並包含</a:t>
            </a:r>
            <a:r>
              <a:rPr lang="en-US" altLang="zh-TW" err="1"/>
              <a:t>groundtruth</a:t>
            </a:r>
            <a:endParaRPr lang="en-US" altLang="zh-TW"/>
          </a:p>
          <a:p>
            <a:pPr lvl="1"/>
            <a:endParaRPr lang="en-US" altLang="zh-TW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/>
              <a:t>在</a:t>
            </a:r>
            <a:r>
              <a:rPr lang="en-US" altLang="zh-TW"/>
              <a:t>test</a:t>
            </a:r>
            <a:r>
              <a:rPr lang="zh-TW" altLang="en-US"/>
              <a:t>的部分也使用相同的方式進行處理</a:t>
            </a:r>
            <a:endParaRPr lang="en-US" altLang="zh-TW"/>
          </a:p>
          <a:p>
            <a:pPr lvl="1"/>
            <a:r>
              <a:rPr lang="zh-TW" altLang="en-US"/>
              <a:t>我們需要多個圖像的單獨結果，因此，生成數據預處理信息並分別對其進行測試，會有較好的效果。 （一次一對，然後進行測試）</a:t>
            </a:r>
            <a:endParaRPr lang="en-US" altLang="zh-TW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7788"/>
          <a:stretch/>
        </p:blipFill>
        <p:spPr>
          <a:xfrm>
            <a:off x="9442450" y="1690689"/>
            <a:ext cx="2485345" cy="248126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547860" y="3806758"/>
            <a:ext cx="2125980" cy="3314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9442450" y="4464151"/>
            <a:ext cx="3531545" cy="698851"/>
            <a:chOff x="9167750" y="4607625"/>
            <a:chExt cx="2760045" cy="58278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4"/>
            <a:srcRect l="14733" t="25558" r="70073" b="65295"/>
            <a:stretch/>
          </p:blipFill>
          <p:spPr>
            <a:xfrm>
              <a:off x="9167750" y="4643251"/>
              <a:ext cx="1365663" cy="547157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4"/>
            <a:srcRect l="48109" t="24317" r="33026" b="65295"/>
            <a:stretch/>
          </p:blipFill>
          <p:spPr>
            <a:xfrm>
              <a:off x="10355283" y="4607625"/>
              <a:ext cx="1572512" cy="576211"/>
            </a:xfrm>
            <a:prstGeom prst="rect">
              <a:avLst/>
            </a:prstGeom>
          </p:spPr>
        </p:pic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DD2E24AB-8F58-4E5F-A5A8-E57878954746}"/>
              </a:ext>
            </a:extLst>
          </p:cNvPr>
          <p:cNvSpPr/>
          <p:nvPr/>
        </p:nvSpPr>
        <p:spPr>
          <a:xfrm>
            <a:off x="0" y="6702532"/>
            <a:ext cx="12192000" cy="15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25" name="投影片編號版面配置區 2">
            <a:extLst>
              <a:ext uri="{FF2B5EF4-FFF2-40B4-BE49-F238E27FC236}">
                <a16:creationId xmlns:a16="http://schemas.microsoft.com/office/drawing/2014/main" id="{21281C3B-ABCD-4FE2-ABF4-A91F1471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616" y="6364793"/>
            <a:ext cx="2742447" cy="364255"/>
          </a:xfrm>
        </p:spPr>
        <p:txBody>
          <a:bodyPr/>
          <a:lstStyle/>
          <a:p>
            <a:fld id="{3E01EE5D-26FB-46D5-A381-ECFB35BF1D34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21C342-6F97-40EA-81BA-29AAE48DF398}"/>
              </a:ext>
            </a:extLst>
          </p:cNvPr>
          <p:cNvSpPr/>
          <p:nvPr/>
        </p:nvSpPr>
        <p:spPr>
          <a:xfrm>
            <a:off x="0" y="-35180"/>
            <a:ext cx="12192000" cy="463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859387D-E199-4E49-90C8-2FDCA90104FD}"/>
              </a:ext>
            </a:extLst>
          </p:cNvPr>
          <p:cNvSpPr/>
          <p:nvPr/>
        </p:nvSpPr>
        <p:spPr>
          <a:xfrm>
            <a:off x="0" y="576582"/>
            <a:ext cx="12192000" cy="5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</p:spTree>
    <p:extLst>
      <p:ext uri="{BB962C8B-B14F-4D97-AF65-F5344CB8AC3E}">
        <p14:creationId xmlns:p14="http://schemas.microsoft.com/office/powerpoint/2010/main" val="217770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861" y="781617"/>
            <a:ext cx="10515600" cy="1325563"/>
          </a:xfrm>
        </p:spPr>
        <p:txBody>
          <a:bodyPr/>
          <a:lstStyle/>
          <a:p>
            <a:r>
              <a:rPr lang="en-US" altLang="zh-TW" dirty="0" err="1"/>
              <a:t>SuperCNN</a:t>
            </a:r>
            <a:r>
              <a:rPr lang="en-US" altLang="zh-TW" dirty="0"/>
              <a:t>: Model training </a:t>
            </a:r>
            <a:r>
              <a:rPr lang="en-US" altLang="zh-TW" dirty="0" smtClean="0"/>
              <a:t>and </a:t>
            </a:r>
            <a:r>
              <a:rPr lang="en-US" altLang="zh-TW" dirty="0"/>
              <a:t>testing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0938" cy="435133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400"/>
              <a:t>在</a:t>
            </a:r>
            <a:r>
              <a:rPr lang="en-US" altLang="zh-TW" sz="2400" err="1">
                <a:solidFill>
                  <a:srgbClr val="0070C0"/>
                </a:solidFill>
              </a:rPr>
              <a:t>CNN_train</a:t>
            </a:r>
            <a:r>
              <a:rPr lang="en-US" altLang="zh-TW" sz="2400"/>
              <a:t> </a:t>
            </a:r>
            <a:r>
              <a:rPr lang="zh-TW" altLang="en-US" sz="2400"/>
              <a:t>資料夾，裡面有</a:t>
            </a:r>
            <a:r>
              <a:rPr lang="en-US" altLang="zh-TW" sz="2400"/>
              <a:t> training code and the testing code.</a:t>
            </a:r>
          </a:p>
          <a:p>
            <a:r>
              <a:rPr lang="en-US" altLang="zh-TW" sz="2400">
                <a:hlinkClick r:id="rId2" tooltip="train_superCNN.py"/>
              </a:rPr>
              <a:t>train_superCNN.py</a:t>
            </a:r>
            <a:r>
              <a:rPr lang="en-US" altLang="zh-TW" sz="2400"/>
              <a:t> :  </a:t>
            </a:r>
            <a:r>
              <a:rPr lang="zh-TW" altLang="en-US" sz="2400"/>
              <a:t>訓練 </a:t>
            </a:r>
            <a:r>
              <a:rPr lang="en-US" altLang="zh-TW" sz="2400"/>
              <a:t>model with </a:t>
            </a:r>
            <a:r>
              <a:rPr lang="en-US" altLang="zh-TW" sz="2400" err="1"/>
              <a:t>superpixel</a:t>
            </a:r>
            <a:r>
              <a:rPr lang="en-US" altLang="zh-TW" sz="2400"/>
              <a:t> pre-processing files of training data</a:t>
            </a:r>
          </a:p>
          <a:p>
            <a:r>
              <a:rPr lang="en-US" altLang="zh-TW" sz="2400">
                <a:hlinkClick r:id="rId3" tooltip="test_superCNN.py"/>
              </a:rPr>
              <a:t>test_superCNN.py</a:t>
            </a:r>
            <a:r>
              <a:rPr lang="en-US" altLang="zh-TW" sz="2400"/>
              <a:t> : </a:t>
            </a:r>
            <a:r>
              <a:rPr lang="zh-TW" altLang="en-US" sz="2400"/>
              <a:t>測試</a:t>
            </a:r>
            <a:r>
              <a:rPr lang="en-US" altLang="zh-TW" sz="2400"/>
              <a:t>trained model with </a:t>
            </a:r>
            <a:r>
              <a:rPr lang="en-US" altLang="zh-TW" sz="2400" err="1"/>
              <a:t>superpixel</a:t>
            </a:r>
            <a:r>
              <a:rPr lang="en-US" altLang="zh-TW" sz="2400"/>
              <a:t> pre-processing files of testing data</a:t>
            </a:r>
          </a:p>
          <a:p>
            <a:endParaRPr lang="en-US" altLang="zh-TW" sz="2400"/>
          </a:p>
          <a:p>
            <a:r>
              <a:rPr lang="zh-TW" altLang="en-US" sz="2400"/>
              <a:t>確保讀取文件路徑正確</a:t>
            </a:r>
            <a:r>
              <a:rPr lang="en-US" altLang="zh-TW" sz="2400"/>
              <a:t>:</a:t>
            </a:r>
          </a:p>
          <a:p>
            <a:pPr lvl="1"/>
            <a:r>
              <a:rPr lang="en-US" altLang="zh-TW" sz="2000"/>
              <a:t>#input data directory path training </a:t>
            </a:r>
          </a:p>
          <a:p>
            <a:pPr marL="914400" lvl="2" indent="0">
              <a:buNone/>
            </a:pPr>
            <a:r>
              <a:rPr lang="en-US" altLang="zh-TW" sz="1600"/>
              <a:t>#training   </a:t>
            </a:r>
          </a:p>
          <a:p>
            <a:pPr marL="914400" lvl="2" indent="0">
              <a:buNone/>
            </a:pPr>
            <a:r>
              <a:rPr lang="en-US" altLang="zh-TW" sz="1600" err="1"/>
              <a:t>train_image_mat</a:t>
            </a:r>
            <a:r>
              <a:rPr lang="en-US" altLang="zh-TW" sz="1600"/>
              <a:t>='../train/</a:t>
            </a:r>
            <a:r>
              <a:rPr lang="en-US" altLang="zh-TW" sz="1600" err="1"/>
              <a:t>all_Q.mat</a:t>
            </a:r>
            <a:r>
              <a:rPr lang="en-US" altLang="zh-TW" sz="1600"/>
              <a:t>'    </a:t>
            </a:r>
          </a:p>
          <a:p>
            <a:pPr marL="914400" lvl="2" indent="0">
              <a:buNone/>
            </a:pPr>
            <a:r>
              <a:rPr lang="en-US" altLang="zh-TW" sz="1600" err="1"/>
              <a:t>train_mask_mat</a:t>
            </a:r>
            <a:r>
              <a:rPr lang="en-US" altLang="zh-TW" sz="1600"/>
              <a:t>='../train/</a:t>
            </a:r>
            <a:r>
              <a:rPr lang="en-US" altLang="zh-TW" sz="1600" err="1"/>
              <a:t>all_superpixel_labels.mat</a:t>
            </a:r>
            <a:r>
              <a:rPr lang="en-US" altLang="zh-TW" sz="1600"/>
              <a:t>'    </a:t>
            </a:r>
          </a:p>
          <a:p>
            <a:pPr marL="914400" lvl="2" indent="0">
              <a:buNone/>
            </a:pPr>
            <a:r>
              <a:rPr lang="en-US" altLang="zh-TW" sz="1600"/>
              <a:t>#testing    </a:t>
            </a:r>
          </a:p>
          <a:p>
            <a:pPr marL="914400" lvl="2" indent="0">
              <a:buNone/>
            </a:pPr>
            <a:r>
              <a:rPr lang="en-US" altLang="zh-TW" sz="1600" err="1"/>
              <a:t>test_image_mat</a:t>
            </a:r>
            <a:r>
              <a:rPr lang="en-US" altLang="zh-TW" sz="1600"/>
              <a:t>='../test/</a:t>
            </a:r>
            <a:r>
              <a:rPr lang="en-US" altLang="zh-TW" sz="1600" err="1"/>
              <a:t>all_Q.mat</a:t>
            </a:r>
            <a:r>
              <a:rPr lang="en-US" altLang="zh-TW" sz="1600"/>
              <a:t>'    </a:t>
            </a:r>
          </a:p>
          <a:p>
            <a:pPr marL="914400" lvl="2" indent="0">
              <a:buNone/>
            </a:pPr>
            <a:r>
              <a:rPr lang="en-US" altLang="zh-TW" sz="1600" err="1"/>
              <a:t>test_mask_mat</a:t>
            </a:r>
            <a:r>
              <a:rPr lang="en-US" altLang="zh-TW" sz="1600"/>
              <a:t>='../test/</a:t>
            </a:r>
            <a:r>
              <a:rPr lang="en-US" altLang="zh-TW" sz="1600" err="1"/>
              <a:t>all_superpixel_labels.mat</a:t>
            </a:r>
            <a:r>
              <a:rPr lang="en-US" altLang="zh-TW" sz="1600"/>
              <a:t>'</a:t>
            </a:r>
          </a:p>
          <a:p>
            <a:pPr lvl="1"/>
            <a:r>
              <a:rPr lang="en-US" altLang="zh-TW" sz="2000"/>
              <a:t>Training </a:t>
            </a:r>
            <a:r>
              <a:rPr lang="zh-TW" altLang="en-US" sz="2000"/>
              <a:t>和 </a:t>
            </a:r>
            <a:r>
              <a:rPr lang="en-US" altLang="zh-TW" sz="2000"/>
              <a:t>testing</a:t>
            </a:r>
            <a:r>
              <a:rPr lang="zh-TW" altLang="en-US" sz="2000"/>
              <a:t>有各自的</a:t>
            </a:r>
            <a:r>
              <a:rPr lang="en-US" altLang="zh-TW" sz="2000"/>
              <a:t>python</a:t>
            </a:r>
            <a:r>
              <a:rPr lang="zh-TW" altLang="en-US" sz="2000"/>
              <a:t> </a:t>
            </a:r>
            <a:r>
              <a:rPr lang="en-US" altLang="zh-TW" sz="2000"/>
              <a:t>code</a:t>
            </a:r>
            <a:r>
              <a:rPr lang="zh-TW" altLang="en-US" sz="2000"/>
              <a:t>來訓練及檢測模型，要確認其使用輸入位置及產生正確。</a:t>
            </a:r>
            <a:endParaRPr lang="en-US" altLang="zh-TW" sz="2000"/>
          </a:p>
          <a:p>
            <a:pPr lvl="1"/>
            <a:endParaRPr lang="en-US" altLang="zh-TW" sz="2000"/>
          </a:p>
          <a:p>
            <a:endParaRPr lang="en-US" altLang="zh-TW" sz="2400"/>
          </a:p>
          <a:p>
            <a:endParaRPr lang="zh-TW" altLang="en-US" sz="2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2E24AB-8F58-4E5F-A5A8-E57878954746}"/>
              </a:ext>
            </a:extLst>
          </p:cNvPr>
          <p:cNvSpPr/>
          <p:nvPr/>
        </p:nvSpPr>
        <p:spPr>
          <a:xfrm>
            <a:off x="0" y="6702532"/>
            <a:ext cx="12192000" cy="15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19" name="投影片編號版面配置區 2">
            <a:extLst>
              <a:ext uri="{FF2B5EF4-FFF2-40B4-BE49-F238E27FC236}">
                <a16:creationId xmlns:a16="http://schemas.microsoft.com/office/drawing/2014/main" id="{21281C3B-ABCD-4FE2-ABF4-A91F1471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616" y="6364793"/>
            <a:ext cx="2742447" cy="364255"/>
          </a:xfrm>
        </p:spPr>
        <p:txBody>
          <a:bodyPr/>
          <a:lstStyle/>
          <a:p>
            <a:fld id="{3E01EE5D-26FB-46D5-A381-ECFB35BF1D34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21C342-6F97-40EA-81BA-29AAE48DF398}"/>
              </a:ext>
            </a:extLst>
          </p:cNvPr>
          <p:cNvSpPr/>
          <p:nvPr/>
        </p:nvSpPr>
        <p:spPr>
          <a:xfrm>
            <a:off x="0" y="-35180"/>
            <a:ext cx="12192000" cy="463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859387D-E199-4E49-90C8-2FDCA90104FD}"/>
              </a:ext>
            </a:extLst>
          </p:cNvPr>
          <p:cNvSpPr/>
          <p:nvPr/>
        </p:nvSpPr>
        <p:spPr>
          <a:xfrm>
            <a:off x="0" y="576582"/>
            <a:ext cx="12192000" cy="5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/>
          </a:p>
        </p:txBody>
      </p:sp>
    </p:spTree>
    <p:extLst>
      <p:ext uri="{BB962C8B-B14F-4D97-AF65-F5344CB8AC3E}">
        <p14:creationId xmlns:p14="http://schemas.microsoft.com/office/powerpoint/2010/main" val="158411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995</Words>
  <Application>Microsoft Office PowerPoint</Application>
  <PresentationFormat>寬螢幕</PresentationFormat>
  <Paragraphs>117</Paragraphs>
  <Slides>12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等线</vt:lpstr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Step of data preprocessing (training)</vt:lpstr>
      <vt:lpstr>SuperCNN: Model training and testing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HW2: Some instructions</dc:title>
  <dc:creator>naip</dc:creator>
  <cp:lastModifiedBy>naip</cp:lastModifiedBy>
  <cp:revision>5</cp:revision>
  <dcterms:created xsi:type="dcterms:W3CDTF">2020-05-05T01:42:22Z</dcterms:created>
  <dcterms:modified xsi:type="dcterms:W3CDTF">2020-05-06T08:18:56Z</dcterms:modified>
</cp:coreProperties>
</file>