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80" r:id="rId4"/>
  </p:sldMasterIdLst>
  <p:notesMasterIdLst>
    <p:notesMasterId r:id="rId14"/>
  </p:notesMasterIdLst>
  <p:handoutMasterIdLst>
    <p:handoutMasterId r:id="rId15"/>
  </p:handoutMasterIdLst>
  <p:sldIdLst>
    <p:sldId id="288" r:id="rId5"/>
    <p:sldId id="277" r:id="rId6"/>
    <p:sldId id="290" r:id="rId7"/>
    <p:sldId id="289" r:id="rId8"/>
    <p:sldId id="291" r:id="rId9"/>
    <p:sldId id="294" r:id="rId10"/>
    <p:sldId id="292" r:id="rId11"/>
    <p:sldId id="295" r:id="rId12"/>
    <p:sldId id="293" r:id="rId13"/>
  </p:sldIdLst>
  <p:sldSz cx="10691813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EBE9EA9-77D6-4C46-AD6D-6B2CA9A248D6}">
          <p14:sldIdLst>
            <p14:sldId id="288"/>
            <p14:sldId id="277"/>
            <p14:sldId id="290"/>
            <p14:sldId id="289"/>
            <p14:sldId id="291"/>
            <p14:sldId id="294"/>
            <p14:sldId id="292"/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E4"/>
    <a:srgbClr val="F2F2F2"/>
    <a:srgbClr val="C4EAF8"/>
    <a:srgbClr val="93D8F3"/>
    <a:srgbClr val="21A4D8"/>
    <a:srgbClr val="239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6" autoAdjust="0"/>
    <p:restoredTop sz="85794" autoAdjust="0"/>
  </p:normalViewPr>
  <p:slideViewPr>
    <p:cSldViewPr snapToGrid="0">
      <p:cViewPr varScale="1">
        <p:scale>
          <a:sx n="78" d="100"/>
          <a:sy n="78" d="100"/>
        </p:scale>
        <p:origin x="163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0B8414-E46D-4BC4-84F9-60DA0AA96099}" type="datetime1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562C30-FBA0-4035-ADBC-22CA231D8FDE}" type="datetime1">
              <a:rPr lang="pt-BR" noProof="0" smtClean="0"/>
              <a:t>15/03/2021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3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60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22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1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97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50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91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270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09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0691813" cy="5040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569" y="1"/>
            <a:ext cx="10686246" cy="5040843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43" y="5468781"/>
            <a:ext cx="6816031" cy="1613069"/>
          </a:xfrm>
        </p:spPr>
        <p:txBody>
          <a:bodyPr anchor="ctr">
            <a:normAutofit/>
          </a:bodyPr>
          <a:lstStyle>
            <a:lvl1pPr algn="r">
              <a:defRPr sz="4851" spc="22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1093" y="5468781"/>
            <a:ext cx="2806601" cy="161306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04063" indent="0" algn="ctr">
              <a:buNone/>
              <a:defRPr sz="1764"/>
            </a:lvl2pPr>
            <a:lvl3pPr marL="1008126" indent="0" algn="ctr">
              <a:buNone/>
              <a:defRPr sz="1764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23F103-BC34-4FE4-A40E-EDDEECFDA5D0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354868" y="5803921"/>
            <a:ext cx="0" cy="10081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8D2CA3EC-823F-4CD8-B270-D12AC279B360}"/>
              </a:ext>
            </a:extLst>
          </p:cNvPr>
          <p:cNvSpPr/>
          <p:nvPr userDrawn="1"/>
        </p:nvSpPr>
        <p:spPr>
          <a:xfrm rot="900000">
            <a:off x="4422322" y="-573012"/>
            <a:ext cx="6820196" cy="8510185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sz="1985" noProof="0"/>
          </a:p>
        </p:txBody>
      </p:sp>
    </p:spTree>
    <p:extLst>
      <p:ext uri="{BB962C8B-B14F-4D97-AF65-F5344CB8AC3E}">
        <p14:creationId xmlns:p14="http://schemas.microsoft.com/office/powerpoint/2010/main" val="11410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615537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31" y="840141"/>
            <a:ext cx="2305422" cy="5964996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712" y="840141"/>
            <a:ext cx="6648971" cy="596499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8820746" y="168481"/>
            <a:ext cx="0" cy="8018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722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quipe de 6 memb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440852" y="0"/>
            <a:ext cx="7887378" cy="8279156"/>
            <a:chOff x="-731331" y="-1"/>
            <a:chExt cx="8994070" cy="7509123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sz="1985" noProof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sz="1985" noProof="0"/>
            </a:p>
          </p:txBody>
        </p:sp>
      </p:grpSp>
      <p:sp>
        <p:nvSpPr>
          <p:cNvPr id="47" name="Espaço Reservado para Imagem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727930" y="4435561"/>
            <a:ext cx="1067366" cy="1341578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94037" indent="-294037" algn="ctr">
              <a:buNone/>
              <a:defRPr lang="en-ZA" sz="1213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94037" lvl="0" indent="-294037" algn="ctr" rtl="0"/>
            <a:r>
              <a:rPr lang="pt-BR" noProof="0"/>
              <a:t>Foto de perfil</a:t>
            </a:r>
          </a:p>
        </p:txBody>
      </p:sp>
      <p:sp>
        <p:nvSpPr>
          <p:cNvPr id="46" name="Espaço Reservado para Imagem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079984" y="4435561"/>
            <a:ext cx="1065517" cy="1341578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94037" indent="-294037" algn="ctr">
              <a:buNone/>
              <a:defRPr lang="en-ZA" sz="1213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94037" lvl="0" indent="-294037" algn="ctr" rtl="0"/>
            <a:r>
              <a:rPr lang="pt-BR" noProof="0"/>
              <a:t>Foto de perfil</a:t>
            </a:r>
          </a:p>
        </p:txBody>
      </p:sp>
      <p:sp>
        <p:nvSpPr>
          <p:cNvPr id="45" name="Espaço Reservado para Imagem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32124" y="4435561"/>
            <a:ext cx="1050124" cy="1341578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94037" indent="-294037" algn="ctr">
              <a:buNone/>
              <a:defRPr lang="en-ZA" sz="1213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94037" lvl="0" indent="-294037" algn="ctr" rtl="0"/>
            <a:r>
              <a:rPr lang="pt-BR" noProof="0"/>
              <a:t>Foto de perfil</a:t>
            </a:r>
          </a:p>
        </p:txBody>
      </p:sp>
      <p:sp>
        <p:nvSpPr>
          <p:cNvPr id="44" name="Espaço Reservado para Imagem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727930" y="2487676"/>
            <a:ext cx="1043043" cy="1341578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94037" indent="-294037" algn="ctr">
              <a:buNone/>
              <a:defRPr lang="en-ZA" sz="1213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94037" lvl="0" indent="-294037" algn="ctr" rtl="0"/>
            <a:r>
              <a:rPr lang="pt-BR" noProof="0"/>
              <a:t>Foto de perfil</a:t>
            </a:r>
          </a:p>
        </p:txBody>
      </p:sp>
      <p:sp>
        <p:nvSpPr>
          <p:cNvPr id="43" name="Espaço Reservado para Imagem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079983" y="2487676"/>
            <a:ext cx="1067366" cy="1341578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94037" indent="-294037" algn="ctr">
              <a:buNone/>
              <a:defRPr lang="en-ZA" sz="1213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94037" lvl="0" indent="-294037" algn="ctr" rtl="0"/>
            <a:r>
              <a:rPr lang="pt-BR" noProof="0"/>
              <a:t>Foto de perfil</a:t>
            </a:r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2036" y="2487676"/>
            <a:ext cx="1067366" cy="1341578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94037" indent="-294037" algn="ctr">
              <a:buNone/>
              <a:defRPr lang="en-ZA" sz="1213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94037" lvl="0" indent="-294037" algn="ctr" rtl="0"/>
            <a:r>
              <a:rPr lang="pt-BR" noProof="0"/>
              <a:t>Foto de perfil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37630" y="2666123"/>
            <a:ext cx="1379216" cy="723870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646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51498" y="3438084"/>
            <a:ext cx="1379216" cy="391534"/>
          </a:xfrm>
        </p:spPr>
        <p:txBody>
          <a:bodyPr rtlCol="0"/>
          <a:lstStyle>
            <a:lvl1pPr marL="0" indent="0" algn="l">
              <a:buNone/>
              <a:defRPr sz="15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285578" y="2666123"/>
            <a:ext cx="1379216" cy="723870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646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37" name="Espaço Reservado para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285578" y="3438084"/>
            <a:ext cx="1379216" cy="391534"/>
          </a:xfrm>
        </p:spPr>
        <p:txBody>
          <a:bodyPr rtlCol="0"/>
          <a:lstStyle>
            <a:lvl1pPr marL="0" indent="0" algn="l">
              <a:buNone/>
              <a:defRPr sz="15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40" name="Espaço Reservado para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933525" y="2666123"/>
            <a:ext cx="1379216" cy="723870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646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933525" y="3438084"/>
            <a:ext cx="1379216" cy="391534"/>
          </a:xfrm>
        </p:spPr>
        <p:txBody>
          <a:bodyPr rtlCol="0"/>
          <a:lstStyle>
            <a:lvl1pPr marL="0" indent="0" algn="l">
              <a:buNone/>
              <a:defRPr sz="15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2" name="Espaço Reservado para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637630" y="4614008"/>
            <a:ext cx="1379216" cy="723870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646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3" name="Espaço Reservado para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651498" y="5385969"/>
            <a:ext cx="1379216" cy="391534"/>
          </a:xfrm>
        </p:spPr>
        <p:txBody>
          <a:bodyPr rtlCol="0"/>
          <a:lstStyle>
            <a:lvl1pPr marL="0" indent="0" algn="l">
              <a:buNone/>
              <a:defRPr sz="15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85578" y="4614008"/>
            <a:ext cx="1379216" cy="723870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646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85578" y="5385969"/>
            <a:ext cx="1379216" cy="391534"/>
          </a:xfrm>
        </p:spPr>
        <p:txBody>
          <a:bodyPr rtlCol="0"/>
          <a:lstStyle>
            <a:lvl1pPr marL="0" indent="0" algn="l">
              <a:buNone/>
              <a:defRPr sz="15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9" name="Espaço Reservado para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33525" y="4614008"/>
            <a:ext cx="1379216" cy="723870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646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933525" y="5385969"/>
            <a:ext cx="1379216" cy="391534"/>
          </a:xfrm>
        </p:spPr>
        <p:txBody>
          <a:bodyPr rtlCol="0"/>
          <a:lstStyle>
            <a:lvl1pPr marL="0" indent="0" algn="l">
              <a:buNone/>
              <a:defRPr sz="15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7" name="Espaço Reservado para Texto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667" y="1111367"/>
            <a:ext cx="9935178" cy="277842"/>
          </a:xfrm>
        </p:spPr>
        <p:txBody>
          <a:bodyPr rtlCol="0"/>
          <a:lstStyle>
            <a:lvl1pPr marL="0" indent="0">
              <a:buNone/>
              <a:defRPr/>
            </a:lvl1pPr>
            <a:lvl2pPr marL="294037" indent="0">
              <a:buNone/>
              <a:defRPr/>
            </a:lvl2pPr>
            <a:lvl3pPr marL="598575" indent="0">
              <a:buNone/>
              <a:defRPr/>
            </a:lvl3pPr>
            <a:lvl4pPr marL="892612" indent="0">
              <a:buNone/>
              <a:defRPr/>
            </a:lvl4pPr>
            <a:lvl5pPr marL="1186648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1843" y="7011567"/>
            <a:ext cx="772756" cy="3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3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4422322" y="-573012"/>
            <a:ext cx="6820196" cy="8510185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sz="1985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8686" y="3455077"/>
            <a:ext cx="3594795" cy="2291863"/>
          </a:xfrm>
        </p:spPr>
        <p:txBody>
          <a:bodyPr rtlCol="0" anchor="b"/>
          <a:lstStyle>
            <a:lvl1pPr algn="r">
              <a:lnSpc>
                <a:spcPts val="5513"/>
              </a:lnSpc>
              <a:defRPr sz="485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8686" y="5985089"/>
            <a:ext cx="3594795" cy="1156504"/>
          </a:xfrm>
        </p:spPr>
        <p:txBody>
          <a:bodyPr rtlCol="0"/>
          <a:lstStyle>
            <a:lvl1pPr marL="0" indent="0" algn="r">
              <a:buNone/>
              <a:defRPr sz="2205" b="1" cap="all" baseline="0">
                <a:solidFill>
                  <a:schemeClr val="bg1"/>
                </a:solidFill>
              </a:defRPr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8844" y="1270133"/>
            <a:ext cx="4830258" cy="55568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3764" y="1270713"/>
            <a:ext cx="4830258" cy="555542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44" y="476300"/>
            <a:ext cx="9935178" cy="4763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8844" y="1270133"/>
            <a:ext cx="4830258" cy="396917"/>
          </a:xfrm>
        </p:spPr>
        <p:txBody>
          <a:bodyPr rtlCol="0" anchor="t"/>
          <a:lstStyle>
            <a:lvl1pPr marL="0" indent="0">
              <a:buNone/>
              <a:defRPr sz="2646" b="1">
                <a:solidFill>
                  <a:schemeClr val="accent3">
                    <a:lumMod val="75000"/>
                  </a:schemeClr>
                </a:solidFill>
              </a:defRPr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8844" y="1746433"/>
            <a:ext cx="4830258" cy="50805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3764" y="1746793"/>
            <a:ext cx="4830258" cy="50793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3764" y="1270713"/>
            <a:ext cx="4830258" cy="395566"/>
          </a:xfrm>
        </p:spPr>
        <p:txBody>
          <a:bodyPr rtlCol="0"/>
          <a:lstStyle>
            <a:lvl1pPr marL="0" indent="0">
              <a:buNone/>
              <a:defRPr sz="2646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44" y="476300"/>
            <a:ext cx="9935178" cy="4763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007373" y="4547413"/>
            <a:ext cx="5265959" cy="3013850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sz="1985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563983" y="-573012"/>
            <a:ext cx="6820196" cy="8510185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sz="1985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3751" y="396916"/>
            <a:ext cx="5770095" cy="6356113"/>
          </a:xfrm>
        </p:spPr>
        <p:txBody>
          <a:bodyPr rtlCol="0"/>
          <a:lstStyle>
            <a:lvl1pPr>
              <a:defRPr sz="2315"/>
            </a:lvl1pPr>
            <a:lvl2pPr>
              <a:defRPr sz="1985"/>
            </a:lvl2pPr>
            <a:lvl3pPr>
              <a:defRPr sz="1764"/>
            </a:lvl3pPr>
            <a:lvl4pPr>
              <a:defRPr sz="1544"/>
            </a:lvl4pPr>
            <a:lvl5pPr>
              <a:defRPr sz="1323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15703" y="4366083"/>
            <a:ext cx="3671628" cy="2386945"/>
          </a:xfrm>
        </p:spPr>
        <p:txBody>
          <a:bodyPr rtlCol="0"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03" y="396916"/>
            <a:ext cx="3671628" cy="3748908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43903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007373" y="4547413"/>
            <a:ext cx="5265959" cy="3013850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sz="1985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563983" y="-573012"/>
            <a:ext cx="6820196" cy="8510185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sz="1985" noProof="0"/>
          </a:p>
        </p:txBody>
      </p:sp>
      <p:sp>
        <p:nvSpPr>
          <p:cNvPr id="3" name="Espaço Reservado para Imagem 2" descr="Espaço Reservado para Imagem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543749" y="396916"/>
            <a:ext cx="5770096" cy="6356111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323" i="1">
                <a:latin typeface="+mn-lt"/>
                <a:cs typeface="Times New Roman" panose="02020603050405020304" pitchFamily="18" charset="0"/>
              </a:defRPr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pPr rtl="0"/>
            <a:r>
              <a:rPr lang="pt-BR" noProof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03" y="396915"/>
            <a:ext cx="3671627" cy="3748909"/>
          </a:xfrm>
        </p:spPr>
        <p:txBody>
          <a:bodyPr rtlCol="0" anchor="b"/>
          <a:lstStyle>
            <a:lvl1pPr>
              <a:defRPr sz="3528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15703" y="4366083"/>
            <a:ext cx="3671627" cy="2386945"/>
          </a:xfrm>
        </p:spPr>
        <p:txBody>
          <a:bodyPr rtlCol="0"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beçalho de seção com imagem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4422322" y="-573012"/>
            <a:ext cx="6820196" cy="8510185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sz="1579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84" y="3066513"/>
            <a:ext cx="4203863" cy="2291862"/>
          </a:xfrm>
        </p:spPr>
        <p:txBody>
          <a:bodyPr rtlCol="0" anchor="b"/>
          <a:lstStyle>
            <a:lvl1pPr algn="l" defTabSz="801929" rtl="0" eaLnBrk="1" latinLnBrk="0" hangingPunct="1">
              <a:lnSpc>
                <a:spcPts val="4385"/>
              </a:lnSpc>
              <a:spcBef>
                <a:spcPct val="0"/>
              </a:spcBef>
              <a:buNone/>
              <a:defRPr lang="en-ZA" sz="3859" b="1" kern="1200" cap="all" spc="-132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1984" y="5596525"/>
            <a:ext cx="4203863" cy="1155028"/>
          </a:xfrm>
        </p:spPr>
        <p:txBody>
          <a:bodyPr rtlCol="0"/>
          <a:lstStyle>
            <a:lvl1pPr marL="0" indent="0" algn="l" defTabSz="801929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lang="en-US" sz="1754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1984" y="7018692"/>
            <a:ext cx="3608487" cy="2499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5568877" y="645786"/>
            <a:ext cx="4957299" cy="615032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sz="1579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66054" y="1292929"/>
            <a:ext cx="3762947" cy="4856042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Insira ou arraste e solte sua foto</a:t>
            </a:r>
          </a:p>
        </p:txBody>
      </p:sp>
    </p:spTree>
    <p:extLst>
      <p:ext uri="{BB962C8B-B14F-4D97-AF65-F5344CB8AC3E}">
        <p14:creationId xmlns:p14="http://schemas.microsoft.com/office/powerpoint/2010/main" val="332857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0691813" cy="50408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5569" y="1"/>
            <a:ext cx="10686246" cy="5040843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43" y="5468781"/>
            <a:ext cx="6816031" cy="1613069"/>
          </a:xfrm>
        </p:spPr>
        <p:txBody>
          <a:bodyPr anchor="ctr">
            <a:normAutofit/>
          </a:bodyPr>
          <a:lstStyle>
            <a:lvl1pPr algn="r">
              <a:defRPr sz="4851" b="0" spc="22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1093" y="5468781"/>
            <a:ext cx="2806601" cy="161306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040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354868" y="5803921"/>
            <a:ext cx="0" cy="10081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237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112" y="645228"/>
            <a:ext cx="8524048" cy="165339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112" y="2520421"/>
            <a:ext cx="4169807" cy="44359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2353" y="2520421"/>
            <a:ext cx="4169807" cy="44359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316631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8112" y="645228"/>
            <a:ext cx="8524048" cy="165339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112" y="2403150"/>
            <a:ext cx="4169807" cy="90735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26" b="0" cap="none" baseline="0">
                <a:solidFill>
                  <a:schemeClr val="accent1"/>
                </a:solidFill>
                <a:latin typeface="+mn-lt"/>
              </a:defRPr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112" y="3272124"/>
            <a:ext cx="4169807" cy="36842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2353" y="2403150"/>
            <a:ext cx="4169807" cy="90735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426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marL="0" lvl="0" indent="0" algn="l" defTabSz="1008126" rtl="0" eaLnBrk="1" latinLnBrk="0" hangingPunct="1">
              <a:lnSpc>
                <a:spcPct val="90000"/>
              </a:lnSpc>
              <a:spcBef>
                <a:spcPts val="1985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2353" y="3272124"/>
            <a:ext cx="4169807" cy="36842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392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3736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475289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8112" y="519861"/>
            <a:ext cx="3849053" cy="19155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6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787" y="907351"/>
            <a:ext cx="4979712" cy="5716315"/>
          </a:xfrm>
        </p:spPr>
        <p:txBody>
          <a:bodyPr>
            <a:normAutofit/>
          </a:bodyPr>
          <a:lstStyle>
            <a:lvl1pPr>
              <a:defRPr sz="2205"/>
            </a:lvl1pPr>
            <a:lvl2pPr>
              <a:defRPr sz="1764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112" y="2489005"/>
            <a:ext cx="3849053" cy="414810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62"/>
              </a:spcBef>
              <a:buNone/>
              <a:defRPr sz="176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  <p:sp>
        <p:nvSpPr>
          <p:cNvPr id="9" name="Forma livre: Forma 16">
            <a:extLst>
              <a:ext uri="{FF2B5EF4-FFF2-40B4-BE49-F238E27FC236}">
                <a16:creationId xmlns:a16="http://schemas.microsoft.com/office/drawing/2014/main" id="{668153E4-6F72-4023-8057-4E76EEB113B8}"/>
              </a:ext>
            </a:extLst>
          </p:cNvPr>
          <p:cNvSpPr/>
          <p:nvPr userDrawn="1"/>
        </p:nvSpPr>
        <p:spPr>
          <a:xfrm rot="10800000">
            <a:off x="2007373" y="4547413"/>
            <a:ext cx="5265959" cy="3013850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sz="1985" noProof="0"/>
          </a:p>
        </p:txBody>
      </p:sp>
      <p:sp>
        <p:nvSpPr>
          <p:cNvPr id="10" name="Forma livre: Forma 12">
            <a:extLst>
              <a:ext uri="{FF2B5EF4-FFF2-40B4-BE49-F238E27FC236}">
                <a16:creationId xmlns:a16="http://schemas.microsoft.com/office/drawing/2014/main" id="{E310E80E-097A-40A8-9411-E23241FDE3FA}"/>
              </a:ext>
            </a:extLst>
          </p:cNvPr>
          <p:cNvSpPr/>
          <p:nvPr userDrawn="1"/>
        </p:nvSpPr>
        <p:spPr>
          <a:xfrm rot="20700000" flipH="1">
            <a:off x="-563983" y="-573012"/>
            <a:ext cx="6820196" cy="8510185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sz="1985" noProof="0"/>
          </a:p>
        </p:txBody>
      </p:sp>
    </p:spTree>
    <p:extLst>
      <p:ext uri="{BB962C8B-B14F-4D97-AF65-F5344CB8AC3E}">
        <p14:creationId xmlns:p14="http://schemas.microsoft.com/office/powerpoint/2010/main" val="28508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43" y="5468782"/>
            <a:ext cx="6816031" cy="1613069"/>
          </a:xfrm>
        </p:spPr>
        <p:txBody>
          <a:bodyPr anchor="ctr">
            <a:normAutofit/>
          </a:bodyPr>
          <a:lstStyle>
            <a:lvl1pPr algn="r">
              <a:defRPr sz="4851" spc="22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0689140" cy="5040842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646"/>
            </a:lvl1pPr>
            <a:lvl2pPr marL="378047" indent="0">
              <a:buNone/>
              <a:defRPr sz="2315"/>
            </a:lvl2pPr>
            <a:lvl3pPr marL="756095" indent="0">
              <a:buNone/>
              <a:defRPr sz="1985"/>
            </a:lvl3pPr>
            <a:lvl4pPr marL="1134142" indent="0">
              <a:buNone/>
              <a:defRPr sz="1654"/>
            </a:lvl4pPr>
            <a:lvl5pPr marL="1512189" indent="0">
              <a:buNone/>
              <a:defRPr sz="1654"/>
            </a:lvl5pPr>
            <a:lvl6pPr marL="1890236" indent="0">
              <a:buNone/>
              <a:defRPr sz="1654"/>
            </a:lvl6pPr>
            <a:lvl7pPr marL="2268284" indent="0">
              <a:buNone/>
              <a:defRPr sz="1654"/>
            </a:lvl7pPr>
            <a:lvl8pPr marL="2646331" indent="0">
              <a:buNone/>
              <a:defRPr sz="1654"/>
            </a:lvl8pPr>
            <a:lvl9pPr marL="3024378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1093" y="5468782"/>
            <a:ext cx="2806601" cy="161306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8047" indent="0">
              <a:buNone/>
              <a:defRPr sz="1158"/>
            </a:lvl2pPr>
            <a:lvl3pPr marL="756095" indent="0">
              <a:buNone/>
              <a:defRPr sz="992"/>
            </a:lvl3pPr>
            <a:lvl4pPr marL="1134142" indent="0">
              <a:buNone/>
              <a:defRPr sz="827"/>
            </a:lvl4pPr>
            <a:lvl5pPr marL="1512189" indent="0">
              <a:buNone/>
              <a:defRPr sz="827"/>
            </a:lvl5pPr>
            <a:lvl6pPr marL="1890236" indent="0">
              <a:buNone/>
              <a:defRPr sz="827"/>
            </a:lvl6pPr>
            <a:lvl7pPr marL="2268284" indent="0">
              <a:buNone/>
              <a:defRPr sz="827"/>
            </a:lvl7pPr>
            <a:lvl8pPr marL="2646331" indent="0">
              <a:buNone/>
              <a:defRPr sz="827"/>
            </a:lvl8pPr>
            <a:lvl9pPr marL="3024378" indent="0">
              <a:buNone/>
              <a:defRPr sz="8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rtl="0"/>
            <a:fld id="{B67B645E-C5E5-4727-B977-D372A0AA71D9}" type="slidenum">
              <a:rPr lang="pt-BR" noProof="0" smtClean="0"/>
              <a:pPr algn="ctr" rtl="0"/>
              <a:t>‹nº›</a:t>
            </a:fld>
            <a:endParaRPr lang="pt-BR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354868" y="5803921"/>
            <a:ext cx="0" cy="10081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CC6CB22D-4305-44E4-BB5A-343AFE1F2283}"/>
              </a:ext>
            </a:extLst>
          </p:cNvPr>
          <p:cNvSpPr/>
          <p:nvPr userDrawn="1"/>
        </p:nvSpPr>
        <p:spPr>
          <a:xfrm rot="10800000">
            <a:off x="2007373" y="4547413"/>
            <a:ext cx="5265959" cy="3013850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sz="1985" noProof="0"/>
          </a:p>
        </p:txBody>
      </p:sp>
      <p:sp>
        <p:nvSpPr>
          <p:cNvPr id="10" name="Forma livre: Forma 12">
            <a:extLst>
              <a:ext uri="{FF2B5EF4-FFF2-40B4-BE49-F238E27FC236}">
                <a16:creationId xmlns:a16="http://schemas.microsoft.com/office/drawing/2014/main" id="{A72B9C70-3AD9-4A7E-91E0-F0BCCF4B0525}"/>
              </a:ext>
            </a:extLst>
          </p:cNvPr>
          <p:cNvSpPr/>
          <p:nvPr userDrawn="1"/>
        </p:nvSpPr>
        <p:spPr>
          <a:xfrm rot="20700000" flipH="1">
            <a:off x="-563983" y="-573012"/>
            <a:ext cx="6820196" cy="8510185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pt-BR" sz="1985" noProof="0"/>
          </a:p>
        </p:txBody>
      </p:sp>
    </p:spTree>
    <p:extLst>
      <p:ext uri="{BB962C8B-B14F-4D97-AF65-F5344CB8AC3E}">
        <p14:creationId xmlns:p14="http://schemas.microsoft.com/office/powerpoint/2010/main" val="12785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8112" y="645228"/>
            <a:ext cx="8524048" cy="1653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113" y="2520421"/>
            <a:ext cx="8524049" cy="443594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114" y="7134251"/>
            <a:ext cx="1889082" cy="302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E451C3-0FF4-47C4-B829-773ADF60F88C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7026" y="7134251"/>
            <a:ext cx="5175303" cy="302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3834" y="7134251"/>
            <a:ext cx="853860" cy="302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B67B645E-C5E5-4727-B977-D372A0AA71D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68238" y="911061"/>
            <a:ext cx="0" cy="10081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3AFE57C-7081-4C87-86BD-D2F59B63E5F1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1843" y="7011567"/>
            <a:ext cx="772756" cy="3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675" r:id="rId13"/>
    <p:sldLayoutId id="2147483650" r:id="rId14"/>
    <p:sldLayoutId id="2147483652" r:id="rId15"/>
    <p:sldLayoutId id="2147483653" r:id="rId16"/>
    <p:sldLayoutId id="2147483654" r:id="rId17"/>
    <p:sldLayoutId id="2147483655" r:id="rId18"/>
    <p:sldLayoutId id="2147483677" r:id="rId19"/>
    <p:sldLayoutId id="2147483678" r:id="rId20"/>
    <p:sldLayoutId id="2147483793" r:id="rId21"/>
  </p:sldLayoutIdLst>
  <p:hf hdr="0" ftr="0" dt="0"/>
  <p:txStyles>
    <p:titleStyle>
      <a:lvl1pPr algn="l" defTabSz="1008126" rtl="0" eaLnBrk="1" latinLnBrk="0" hangingPunct="1">
        <a:lnSpc>
          <a:spcPct val="80000"/>
        </a:lnSpc>
        <a:spcBef>
          <a:spcPct val="0"/>
        </a:spcBef>
        <a:buNone/>
        <a:defRPr sz="4851" kern="1200" cap="all" spc="11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0813" indent="-100813" algn="l" defTabSz="1008126" rtl="0" eaLnBrk="1" latinLnBrk="0" hangingPunct="1">
        <a:lnSpc>
          <a:spcPct val="90000"/>
        </a:lnSpc>
        <a:spcBef>
          <a:spcPts val="1323"/>
        </a:spcBef>
        <a:spcAft>
          <a:spcPts val="221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292357" indent="-151219" algn="l" defTabSz="1008126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493982" indent="-151219" algn="l" defTabSz="1008126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655282" indent="-151219" algn="l" defTabSz="1008126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856907" indent="-151219" algn="l" defTabSz="1008126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008126" indent="-151219" algn="l" defTabSz="1008126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1169426" indent="-151219" algn="l" defTabSz="1008126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1340808" indent="-151219" algn="l" defTabSz="1008126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1502108" indent="-151219" algn="l" defTabSz="1008126" rtl="0" eaLnBrk="1" latinLnBrk="0" hangingPunct="1">
        <a:lnSpc>
          <a:spcPct val="90000"/>
        </a:lnSpc>
        <a:spcBef>
          <a:spcPts val="221"/>
        </a:spcBef>
        <a:spcAft>
          <a:spcPts val="44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4642B7-1427-40AA-B262-A33AC5B8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908" y="7035534"/>
            <a:ext cx="1075984" cy="2863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68" y="239378"/>
            <a:ext cx="9682725" cy="1274552"/>
          </a:xfrm>
        </p:spPr>
        <p:txBody>
          <a:bodyPr rtlCol="0">
            <a:normAutofit/>
          </a:bodyPr>
          <a:lstStyle/>
          <a:p>
            <a:r>
              <a:rPr lang="pt-BR" dirty="0"/>
              <a:t>PROPOSTA DE PROJETO</a:t>
            </a:r>
            <a:br>
              <a:rPr lang="pt-BR" dirty="0"/>
            </a:br>
            <a:endParaRPr lang="pt-BR" noProof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30815-DBFE-4A9B-9738-40A4F2E2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69" y="1283131"/>
            <a:ext cx="8496539" cy="5505596"/>
          </a:xfrm>
        </p:spPr>
        <p:txBody>
          <a:bodyPr rtlCol="0">
            <a:noAutofit/>
          </a:bodyPr>
          <a:lstStyle/>
          <a:p>
            <a:r>
              <a:rPr lang="pt-BR" sz="1800" dirty="0"/>
              <a:t>Objetivos específicos: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Método confiável e rápido para medir a variável de temperatura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Rápida atualização das leituras dos sensores;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flexibilidade de expansão;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flexibilidade e adaptação a sistemas de automação existentes;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LINHA 1 DE DESENVOLVIMENTO: 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Buscar sensor apropriado para  medição on-line de temperatura;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integrada aos sistemas de automação existentes;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via HTML com resumo das leituras;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Principais materiais e plataformas: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 apropriado, conversor analógico/digital;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Multiplexador 16 canais, Raspberry Pi 4, CLP;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Desenvolvimento de software de controle;</a:t>
            </a:r>
          </a:p>
          <a:p>
            <a:endParaRPr lang="pt-BR" sz="1929" i="1" dirty="0"/>
          </a:p>
          <a:p>
            <a:endParaRPr lang="pt-BR" sz="1929" i="1" cap="none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08" y="6868054"/>
            <a:ext cx="1186185" cy="4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9354962" y="6909375"/>
            <a:ext cx="998657" cy="494572"/>
          </a:xfrm>
          <a:prstGeom prst="rect">
            <a:avLst/>
          </a:prstGeom>
          <a:solidFill>
            <a:srgbClr val="C4EAF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009" y="6813381"/>
            <a:ext cx="1491327" cy="59056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8726C04-1AD5-43E9-8C6D-BF1DA3B7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6" y="0"/>
            <a:ext cx="6160655" cy="360111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A24A51F-8340-4D11-B922-9F31CA118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867" y="3656761"/>
            <a:ext cx="1657320" cy="203805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FE1F907-4376-4B0F-8D6A-2AD575D3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36" y="6172893"/>
            <a:ext cx="8903173" cy="1219306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3F02C6A-65AB-4342-885A-3AFAF6AA3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36" y="3650296"/>
            <a:ext cx="2336800" cy="204452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33F6D1B-C4D1-4DB5-A628-EED5AD0B6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1418" y="3656761"/>
            <a:ext cx="3079200" cy="203805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AAA14402-E2FC-4C10-AEC8-1330037F2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5387" y="77408"/>
            <a:ext cx="1991261" cy="1501298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F165AF33-97BE-430D-978A-5D97D65768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2574" y="77409"/>
            <a:ext cx="2022762" cy="981772"/>
          </a:xfrm>
          <a:prstGeom prst="rect">
            <a:avLst/>
          </a:prstGeom>
        </p:spPr>
      </p:pic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8F3FF106-9A38-4612-985C-B69DB67A70C2}"/>
              </a:ext>
            </a:extLst>
          </p:cNvPr>
          <p:cNvSpPr txBox="1">
            <a:spLocks/>
          </p:cNvSpPr>
          <p:nvPr/>
        </p:nvSpPr>
        <p:spPr>
          <a:xfrm>
            <a:off x="8492378" y="1155174"/>
            <a:ext cx="2012958" cy="1397526"/>
          </a:xfrm>
          <a:prstGeom prst="rect">
            <a:avLst/>
          </a:prstGeom>
        </p:spPr>
        <p:txBody>
          <a:bodyPr rtlCol="0">
            <a:noAutofit/>
          </a:bodyPr>
          <a:lstStyle>
            <a:lvl1pPr marL="100813" indent="-100813" algn="l" defTabSz="1008126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1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35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39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52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690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1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4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08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1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pt-BR" sz="1159" i="1" dirty="0"/>
              <a:t>Conversor MAX31885 específico e com filtros: </a:t>
            </a:r>
          </a:p>
          <a:p>
            <a:pPr lvl="1">
              <a:lnSpc>
                <a:spcPct val="100000"/>
              </a:lnSpc>
            </a:pPr>
            <a:r>
              <a:rPr lang="pt-BR" sz="1159" i="1" dirty="0"/>
              <a:t> Tipo de Interface: SPI</a:t>
            </a:r>
          </a:p>
          <a:p>
            <a:pPr lvl="1">
              <a:lnSpc>
                <a:spcPct val="100000"/>
              </a:lnSpc>
            </a:pPr>
            <a:r>
              <a:rPr lang="pt-BR" sz="1200" dirty="0"/>
              <a:t>Canal único	14-bit</a:t>
            </a:r>
          </a:p>
          <a:p>
            <a:pPr lvl="1">
              <a:lnSpc>
                <a:spcPct val="100000"/>
              </a:lnSpc>
            </a:pPr>
            <a:r>
              <a:rPr lang="pt-BR" sz="1200" i="1" dirty="0"/>
              <a:t>Cada conversor ocupa 1 slot</a:t>
            </a:r>
            <a:endParaRPr lang="pt-BR" sz="1159" i="1" dirty="0"/>
          </a:p>
          <a:p>
            <a:endParaRPr lang="pt-BR" sz="1929" i="1" dirty="0"/>
          </a:p>
          <a:p>
            <a:endParaRPr lang="pt-BR" sz="1929" i="1" dirty="0"/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8FE18C98-DCE1-43A5-9C62-DF051F727208}"/>
              </a:ext>
            </a:extLst>
          </p:cNvPr>
          <p:cNvSpPr txBox="1">
            <a:spLocks/>
          </p:cNvSpPr>
          <p:nvPr/>
        </p:nvSpPr>
        <p:spPr>
          <a:xfrm>
            <a:off x="6425387" y="1674700"/>
            <a:ext cx="1991261" cy="1007540"/>
          </a:xfrm>
          <a:prstGeom prst="rect">
            <a:avLst/>
          </a:prstGeom>
        </p:spPr>
        <p:txBody>
          <a:bodyPr rtlCol="0">
            <a:noAutofit/>
          </a:bodyPr>
          <a:lstStyle>
            <a:lvl1pPr marL="100813" indent="-100813" algn="l" defTabSz="1008126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1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35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39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52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690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1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4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08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1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pt-BR" sz="1159" i="1" dirty="0"/>
              <a:t>Conversor ADS1115: </a:t>
            </a:r>
          </a:p>
          <a:p>
            <a:pPr lvl="1">
              <a:lnSpc>
                <a:spcPct val="100000"/>
              </a:lnSpc>
            </a:pPr>
            <a:r>
              <a:rPr lang="pt-BR" sz="1159" i="1" dirty="0"/>
              <a:t>Tipo de Interface: I2C</a:t>
            </a:r>
          </a:p>
          <a:p>
            <a:pPr lvl="1">
              <a:lnSpc>
                <a:spcPct val="100000"/>
              </a:lnSpc>
            </a:pPr>
            <a:r>
              <a:rPr lang="pt-BR" sz="1159" i="1" dirty="0"/>
              <a:t>Canais multiplex: 4 </a:t>
            </a:r>
            <a:r>
              <a:rPr lang="pt-BR" sz="1200" dirty="0"/>
              <a:t>16-bit  </a:t>
            </a:r>
            <a:endParaRPr lang="pt-BR" sz="1159" i="1" dirty="0"/>
          </a:p>
          <a:p>
            <a:endParaRPr lang="pt-BR" sz="1929" i="1" dirty="0"/>
          </a:p>
          <a:p>
            <a:endParaRPr lang="pt-BR" sz="1929" i="1" dirty="0"/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1FDB2D89-D468-47FB-8A60-3BC6DE6C665B}"/>
              </a:ext>
            </a:extLst>
          </p:cNvPr>
          <p:cNvSpPr txBox="1">
            <a:spLocks/>
          </p:cNvSpPr>
          <p:nvPr/>
        </p:nvSpPr>
        <p:spPr>
          <a:xfrm>
            <a:off x="8876145" y="3689779"/>
            <a:ext cx="1879157" cy="1007540"/>
          </a:xfrm>
          <a:prstGeom prst="rect">
            <a:avLst/>
          </a:prstGeom>
        </p:spPr>
        <p:txBody>
          <a:bodyPr rtlCol="0">
            <a:noAutofit/>
          </a:bodyPr>
          <a:lstStyle>
            <a:lvl1pPr marL="100813" indent="-100813" algn="l" defTabSz="1008126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1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35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39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52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690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1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4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08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1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pt-BR" sz="1159" i="1" dirty="0"/>
              <a:t>Conversor 74HC4067: </a:t>
            </a:r>
          </a:p>
          <a:p>
            <a:pPr lvl="1">
              <a:lnSpc>
                <a:spcPct val="100000"/>
              </a:lnSpc>
            </a:pPr>
            <a:r>
              <a:rPr lang="pt-BR" sz="1159" i="1" dirty="0"/>
              <a:t>Tipo de Interface: I2C</a:t>
            </a:r>
          </a:p>
          <a:p>
            <a:pPr lvl="1">
              <a:lnSpc>
                <a:spcPct val="100000"/>
              </a:lnSpc>
            </a:pPr>
            <a:r>
              <a:rPr lang="pt-BR" sz="1159" i="1" dirty="0"/>
              <a:t>Canais multiplex: 16 </a:t>
            </a:r>
            <a:r>
              <a:rPr lang="pt-BR" sz="1200" dirty="0"/>
              <a:t>SEM A/D</a:t>
            </a:r>
            <a:endParaRPr lang="pt-BR" sz="1159" i="1" dirty="0"/>
          </a:p>
          <a:p>
            <a:endParaRPr lang="pt-BR" sz="1929" i="1" dirty="0"/>
          </a:p>
          <a:p>
            <a:endParaRPr lang="pt-BR" sz="1929" i="1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4C1BEB2D-3506-4752-8239-2A3737328B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7205649" y="3892923"/>
            <a:ext cx="2044523" cy="157220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DC1CD590-06F9-41CF-B326-904D5057F320}"/>
              </a:ext>
            </a:extLst>
          </p:cNvPr>
          <p:cNvSpPr/>
          <p:nvPr/>
        </p:nvSpPr>
        <p:spPr>
          <a:xfrm>
            <a:off x="110836" y="949326"/>
            <a:ext cx="2863273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4A4CF038-BDE7-4B0D-BCF7-3F33EB523E32}"/>
              </a:ext>
            </a:extLst>
          </p:cNvPr>
          <p:cNvSpPr txBox="1">
            <a:spLocks/>
          </p:cNvSpPr>
          <p:nvPr/>
        </p:nvSpPr>
        <p:spPr>
          <a:xfrm>
            <a:off x="225299" y="5778585"/>
            <a:ext cx="1923021" cy="365262"/>
          </a:xfrm>
          <a:prstGeom prst="rect">
            <a:avLst/>
          </a:prstGeom>
        </p:spPr>
        <p:txBody>
          <a:bodyPr rtlCol="0">
            <a:noAutofit/>
          </a:bodyPr>
          <a:lstStyle>
            <a:lvl1pPr marL="100813" indent="-100813" algn="l" defTabSz="1008126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1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35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39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52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690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1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4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08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1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pt-BR" sz="1159" i="1" dirty="0"/>
              <a:t>Ponte wheatstone: </a:t>
            </a:r>
            <a:endParaRPr lang="pt-BR" sz="1929" i="1" dirty="0"/>
          </a:p>
          <a:p>
            <a:endParaRPr lang="pt-BR" sz="1929" i="1" dirty="0"/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D96297DA-02BF-4B92-B7D7-846A2C1DE8C7}"/>
              </a:ext>
            </a:extLst>
          </p:cNvPr>
          <p:cNvSpPr txBox="1">
            <a:spLocks/>
          </p:cNvSpPr>
          <p:nvPr/>
        </p:nvSpPr>
        <p:spPr>
          <a:xfrm>
            <a:off x="2540868" y="5735523"/>
            <a:ext cx="1657320" cy="365262"/>
          </a:xfrm>
          <a:prstGeom prst="rect">
            <a:avLst/>
          </a:prstGeom>
        </p:spPr>
        <p:txBody>
          <a:bodyPr rtlCol="0">
            <a:noAutofit/>
          </a:bodyPr>
          <a:lstStyle>
            <a:lvl1pPr marL="100813" indent="-100813" algn="l" defTabSz="1008126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1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35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39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52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690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1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4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08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1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pt-BR" sz="1159" i="1" dirty="0"/>
              <a:t>Entrada com filtro: </a:t>
            </a:r>
            <a:endParaRPr lang="pt-BR" sz="1929" i="1" dirty="0"/>
          </a:p>
          <a:p>
            <a:endParaRPr lang="pt-BR" sz="1929" i="1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EFC70953-22B8-47A0-BD5B-A699995EAC90}"/>
              </a:ext>
            </a:extLst>
          </p:cNvPr>
          <p:cNvSpPr txBox="1">
            <a:spLocks/>
          </p:cNvSpPr>
          <p:nvPr/>
        </p:nvSpPr>
        <p:spPr>
          <a:xfrm>
            <a:off x="4291417" y="5739882"/>
            <a:ext cx="3079199" cy="365262"/>
          </a:xfrm>
          <a:prstGeom prst="rect">
            <a:avLst/>
          </a:prstGeom>
        </p:spPr>
        <p:txBody>
          <a:bodyPr rtlCol="0">
            <a:noAutofit/>
          </a:bodyPr>
          <a:lstStyle>
            <a:lvl1pPr marL="100813" indent="-100813" algn="l" defTabSz="1008126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1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35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39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52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690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1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4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08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1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pt-BR" sz="1159" i="1" dirty="0"/>
              <a:t>Entrada  sem filtro: </a:t>
            </a:r>
            <a:endParaRPr lang="pt-BR" sz="1929" i="1" dirty="0"/>
          </a:p>
          <a:p>
            <a:endParaRPr lang="pt-BR" sz="1929" i="1" dirty="0"/>
          </a:p>
        </p:txBody>
      </p:sp>
      <p:sp>
        <p:nvSpPr>
          <p:cNvPr id="55" name="Espaço Reservado para Texto 2">
            <a:extLst>
              <a:ext uri="{FF2B5EF4-FFF2-40B4-BE49-F238E27FC236}">
                <a16:creationId xmlns:a16="http://schemas.microsoft.com/office/drawing/2014/main" id="{D25840FD-9A5D-4FE1-BDA7-4A8D3F5788A4}"/>
              </a:ext>
            </a:extLst>
          </p:cNvPr>
          <p:cNvSpPr txBox="1">
            <a:spLocks/>
          </p:cNvSpPr>
          <p:nvPr/>
        </p:nvSpPr>
        <p:spPr>
          <a:xfrm>
            <a:off x="7334228" y="5739882"/>
            <a:ext cx="1800535" cy="365262"/>
          </a:xfrm>
          <a:prstGeom prst="rect">
            <a:avLst/>
          </a:prstGeom>
        </p:spPr>
        <p:txBody>
          <a:bodyPr rtlCol="0">
            <a:noAutofit/>
          </a:bodyPr>
          <a:lstStyle>
            <a:lvl1pPr marL="100813" indent="-100813" algn="l" defTabSz="1008126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1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35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39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5282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6907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1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9426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08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108" indent="-151219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Char char="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pt-BR" sz="1159" i="1" dirty="0"/>
              <a:t>Entrada multiplexada: </a:t>
            </a:r>
            <a:endParaRPr lang="pt-BR" sz="1929" i="1" dirty="0"/>
          </a:p>
          <a:p>
            <a:endParaRPr lang="pt-BR" sz="1929" i="1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9354962" y="6909375"/>
            <a:ext cx="998657" cy="494572"/>
          </a:xfrm>
          <a:prstGeom prst="rect">
            <a:avLst/>
          </a:prstGeom>
          <a:solidFill>
            <a:srgbClr val="C4EAF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009" y="6813381"/>
            <a:ext cx="1491327" cy="5905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A04BA93-CAE6-4C1A-AA65-DCB348D8B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74" y="157316"/>
            <a:ext cx="2784862" cy="29799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F38100-B9AF-4BF7-97BC-A085B3FB3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101" y="157316"/>
            <a:ext cx="5051616" cy="29368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0A0556-F1E8-4C17-B83C-D3202C31C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30" y="3094182"/>
            <a:ext cx="8486579" cy="43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3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9354962" y="6909375"/>
            <a:ext cx="998657" cy="494572"/>
          </a:xfrm>
          <a:prstGeom prst="rect">
            <a:avLst/>
          </a:prstGeom>
          <a:solidFill>
            <a:srgbClr val="C4EAF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009" y="6813381"/>
            <a:ext cx="1491327" cy="5905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B9CC54-7014-4335-BA27-E5B612BC6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27" y="1002901"/>
            <a:ext cx="8255835" cy="5854153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CFECF5A1-5080-46F5-8D81-2272C07E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4" y="181162"/>
            <a:ext cx="9682725" cy="1274552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EXEMPLO DE PRODUTO FINAL</a:t>
            </a:r>
            <a:br>
              <a:rPr lang="pt-BR" dirty="0"/>
            </a:b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3046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68" y="239378"/>
            <a:ext cx="9682725" cy="1274552"/>
          </a:xfrm>
        </p:spPr>
        <p:txBody>
          <a:bodyPr rtlCol="0">
            <a:normAutofit/>
          </a:bodyPr>
          <a:lstStyle/>
          <a:p>
            <a:r>
              <a:rPr lang="pt-BR" dirty="0"/>
              <a:t>PROPOSTA DE PROJETO</a:t>
            </a:r>
            <a:br>
              <a:rPr lang="pt-BR" dirty="0"/>
            </a:br>
            <a:endParaRPr lang="pt-BR" noProof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30815-DBFE-4A9B-9738-40A4F2E2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68" y="1346384"/>
            <a:ext cx="4492523" cy="3943458"/>
          </a:xfrm>
        </p:spPr>
        <p:txBody>
          <a:bodyPr rtlCol="0">
            <a:noAutofit/>
          </a:bodyPr>
          <a:lstStyle/>
          <a:p>
            <a:r>
              <a:rPr lang="pt-BR" sz="1800" i="1" dirty="0"/>
              <a:t>LISTA DE MATERIAS E FERRAMENTAS: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1800" i="1" cap="none" dirty="0"/>
              <a:t>Sensor PT-100 modelo CRZ-2005;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1800" i="1" cap="none" dirty="0"/>
              <a:t>Conversor analógico/digital mínimo 12 bit;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1800" i="1" cap="none" dirty="0"/>
              <a:t>Multiplexador 16 canais Testar modelos;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1800" i="1" cap="none" dirty="0"/>
              <a:t>Raspberry Pi 4;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1800" i="1" cap="none" dirty="0"/>
              <a:t>PCB desenvolvida para o projeto;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1800" i="1" cap="none" dirty="0"/>
              <a:t>Envelope dos sensores (mangueira);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1800" i="1" cap="none" dirty="0"/>
              <a:t>Osciloscópio 4 canais (comparar entradas analógicas);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1800" i="1" cap="none" dirty="0"/>
              <a:t>Calibrador de temperatura;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1800" i="1" cap="non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1800" i="1" cap="none" dirty="0"/>
          </a:p>
          <a:p>
            <a:endParaRPr lang="pt-BR" sz="1800" i="1" dirty="0"/>
          </a:p>
          <a:p>
            <a:endParaRPr lang="pt-BR" sz="1800" i="1" cap="none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09" y="6214880"/>
            <a:ext cx="1186185" cy="4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0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68" y="239378"/>
            <a:ext cx="9682725" cy="1274552"/>
          </a:xfrm>
        </p:spPr>
        <p:txBody>
          <a:bodyPr rtlCol="0">
            <a:normAutofit/>
          </a:bodyPr>
          <a:lstStyle/>
          <a:p>
            <a:r>
              <a:rPr lang="pt-BR" dirty="0"/>
              <a:t>PROPOSTA DE PROJETO</a:t>
            </a:r>
            <a:br>
              <a:rPr lang="pt-BR" dirty="0"/>
            </a:br>
            <a:endParaRPr lang="pt-BR" noProof="1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09" y="6214880"/>
            <a:ext cx="1186185" cy="469729"/>
          </a:xfrm>
          <a:prstGeom prst="rect">
            <a:avLst/>
          </a:prstGeom>
        </p:spPr>
      </p:pic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D1905853-E9D7-462F-9537-6620A202FCFE}"/>
              </a:ext>
            </a:extLst>
          </p:cNvPr>
          <p:cNvSpPr txBox="1">
            <a:spLocks/>
          </p:cNvSpPr>
          <p:nvPr/>
        </p:nvSpPr>
        <p:spPr>
          <a:xfrm>
            <a:off x="661368" y="1347675"/>
            <a:ext cx="4492523" cy="394345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801929" rtl="0" eaLnBrk="1" latinLnBrk="0" hangingPunct="1">
              <a:lnSpc>
                <a:spcPct val="90000"/>
              </a:lnSpc>
              <a:spcBef>
                <a:spcPts val="877"/>
              </a:spcBef>
              <a:spcAft>
                <a:spcPts val="221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754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0964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75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929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57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2893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858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4822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5786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6751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7715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i="1" dirty="0"/>
              <a:t>VALORES INICIAIS: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1800" i="1" cap="none" dirty="0"/>
              <a:t>Custo inicial para desenvolvimento.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800" i="1" cap="none" dirty="0"/>
              <a:t>20 sensores PT-100                   R$700,00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800" i="1" cap="none" dirty="0"/>
              <a:t>Raspberry Pi 4		   R$850,00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800" i="1" cap="none" dirty="0"/>
              <a:t>Conversores A/D </a:t>
            </a:r>
            <a:r>
              <a:rPr lang="pt-BR" sz="1800" i="1" dirty="0"/>
              <a:t>ADS1115	  R$120,00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800" i="1" cap="none" dirty="0"/>
              <a:t>Conversores A/D </a:t>
            </a:r>
            <a:r>
              <a:rPr lang="pt-BR" sz="1800" i="1" dirty="0"/>
              <a:t>MAX31855   R$600,00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800" i="1" cap="none" dirty="0"/>
              <a:t>Multiplex analógico  74hc4067 </a:t>
            </a:r>
            <a:r>
              <a:rPr lang="pt-BR" sz="1800" i="1" dirty="0"/>
              <a:t>R$120,00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800" i="1" cap="none" dirty="0"/>
              <a:t>PCB protótipo 		  R$900,00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800" i="1" cap="none" dirty="0"/>
              <a:t>ESTIMADO:  			R$3.200,00</a:t>
            </a:r>
            <a:endParaRPr lang="pt-BR" sz="1800" i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800" i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800" i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800" i="1" cap="none" dirty="0"/>
          </a:p>
          <a:p>
            <a:endParaRPr lang="pt-BR" sz="1800" i="1" dirty="0"/>
          </a:p>
          <a:p>
            <a:endParaRPr lang="pt-BR" sz="1800" i="1" cap="none" dirty="0"/>
          </a:p>
        </p:txBody>
      </p:sp>
    </p:spTree>
    <p:extLst>
      <p:ext uri="{BB962C8B-B14F-4D97-AF65-F5344CB8AC3E}">
        <p14:creationId xmlns:p14="http://schemas.microsoft.com/office/powerpoint/2010/main" val="12199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D5A7F8-9136-4CA6-88F1-54C6ECF5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463" y="7025914"/>
            <a:ext cx="1004190" cy="2959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68" y="239378"/>
            <a:ext cx="9682725" cy="1274552"/>
          </a:xfrm>
        </p:spPr>
        <p:txBody>
          <a:bodyPr rtlCol="0">
            <a:normAutofit/>
          </a:bodyPr>
          <a:lstStyle/>
          <a:p>
            <a:r>
              <a:rPr lang="pt-BR" dirty="0"/>
              <a:t>PROPOSTA DE PROJETO</a:t>
            </a:r>
            <a:br>
              <a:rPr lang="pt-BR" dirty="0"/>
            </a:br>
            <a:endParaRPr lang="pt-BR" noProof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30815-DBFE-4A9B-9738-40A4F2E2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69" y="1346383"/>
            <a:ext cx="4684538" cy="5975501"/>
          </a:xfrm>
        </p:spPr>
        <p:txBody>
          <a:bodyPr rtlCol="0">
            <a:noAutofit/>
          </a:bodyPr>
          <a:lstStyle/>
          <a:p>
            <a:r>
              <a:rPr lang="pt-BR" sz="1800" i="1" dirty="0"/>
              <a:t>ATIVIDADES: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Definir objetivo principal;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Montar apresentação;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Cronograma de trabalho;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Planilha de custos compartilhada com Andressa;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Escolher sensores;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Escolher método de tratamento de entrada: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cap="none" dirty="0">
                <a:solidFill>
                  <a:schemeClr val="tx1"/>
                </a:solidFill>
              </a:rPr>
              <a:t>Ponte de wheatstone com pt100 e pot. de ajuste;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cap="none" dirty="0">
                <a:solidFill>
                  <a:schemeClr val="tx1"/>
                </a:solidFill>
              </a:rPr>
              <a:t>Multiplex 16 canais;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cap="none" dirty="0">
                <a:solidFill>
                  <a:schemeClr val="tx1"/>
                </a:solidFill>
              </a:rPr>
              <a:t>Conversor do individual;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Filtro manual bruto;</a:t>
            </a:r>
            <a:endParaRPr lang="pt-BR" sz="1800" i="1" cap="none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68" y="6852156"/>
            <a:ext cx="1186185" cy="4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9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D5A7F8-9136-4CA6-88F1-54C6ECF5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463" y="7025914"/>
            <a:ext cx="1004190" cy="2959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68" y="239378"/>
            <a:ext cx="9682725" cy="1274552"/>
          </a:xfrm>
        </p:spPr>
        <p:txBody>
          <a:bodyPr rtlCol="0">
            <a:normAutofit/>
          </a:bodyPr>
          <a:lstStyle/>
          <a:p>
            <a:r>
              <a:rPr lang="pt-BR" dirty="0"/>
              <a:t>PROPOSTA DE PROJETO</a:t>
            </a:r>
            <a:br>
              <a:rPr lang="pt-BR" dirty="0"/>
            </a:br>
            <a:endParaRPr lang="pt-BR" noProof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30815-DBFE-4A9B-9738-40A4F2E2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69" y="1346383"/>
            <a:ext cx="4684538" cy="5975501"/>
          </a:xfrm>
        </p:spPr>
        <p:txBody>
          <a:bodyPr rtlCol="0">
            <a:noAutofit/>
          </a:bodyPr>
          <a:lstStyle/>
          <a:p>
            <a:r>
              <a:rPr lang="pt-BR" sz="1800" i="1" dirty="0"/>
              <a:t>ATIVIDADES: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Escolher método de conversão de entrada: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cap="none" dirty="0">
                <a:solidFill>
                  <a:schemeClr val="tx1"/>
                </a:solidFill>
              </a:rPr>
              <a:t>Conversor do individual 14, 16 bit;</a:t>
            </a:r>
            <a:endParaRPr lang="pt-BR" sz="1800" i="1" cap="none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Programar Raspberry: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Programar entrada GPIO Raspberry;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Arduino mega desenvolvimento e testes (comparador);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Programar Raspberry Interface 1 via GET por IP para CLP com endereço de sensor;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Programar Raspberry Interface 2 via HTTP tela amigável via angular;  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68" y="6852156"/>
            <a:ext cx="1186185" cy="4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D5A7F8-9136-4CA6-88F1-54C6ECF5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463" y="7025914"/>
            <a:ext cx="1004190" cy="2959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68" y="239378"/>
            <a:ext cx="9682725" cy="1274552"/>
          </a:xfrm>
        </p:spPr>
        <p:txBody>
          <a:bodyPr rtlCol="0">
            <a:normAutofit/>
          </a:bodyPr>
          <a:lstStyle/>
          <a:p>
            <a:r>
              <a:rPr lang="pt-BR" dirty="0"/>
              <a:t>PROPOSTA DE PROJETO</a:t>
            </a:r>
            <a:br>
              <a:rPr lang="pt-BR" dirty="0"/>
            </a:br>
            <a:endParaRPr lang="pt-BR" noProof="1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68" y="6852156"/>
            <a:ext cx="1186185" cy="469729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74DEA8F1-8C91-4F1A-AA3E-B79264B85238}"/>
              </a:ext>
            </a:extLst>
          </p:cNvPr>
          <p:cNvSpPr txBox="1">
            <a:spLocks/>
          </p:cNvSpPr>
          <p:nvPr/>
        </p:nvSpPr>
        <p:spPr>
          <a:xfrm>
            <a:off x="661369" y="1346383"/>
            <a:ext cx="4684538" cy="567953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801929" rtl="0" eaLnBrk="1" latinLnBrk="0" hangingPunct="1">
              <a:lnSpc>
                <a:spcPct val="90000"/>
              </a:lnSpc>
              <a:spcBef>
                <a:spcPts val="877"/>
              </a:spcBef>
              <a:spcAft>
                <a:spcPts val="221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754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0964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75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929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57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2893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858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4822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5786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6751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7715" indent="0" algn="l" defTabSz="1008126" rtl="0" eaLnBrk="1" latinLnBrk="0" hangingPunct="1">
              <a:lnSpc>
                <a:spcPct val="90000"/>
              </a:lnSpc>
              <a:spcBef>
                <a:spcPts val="221"/>
              </a:spcBef>
              <a:spcAft>
                <a:spcPts val="441"/>
              </a:spcAft>
              <a:buClr>
                <a:schemeClr val="accent1"/>
              </a:buClr>
              <a:buFont typeface="Wingdings 3" pitchFamily="18" charset="2"/>
              <a:buNone/>
              <a:defRPr sz="14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i="1" cap="none" dirty="0"/>
              <a:t>ATIVIDADE: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Prova de tecnologia comparação em bancada das leituras nos diversos métodos de entrada e conversão: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Comparação em bancada das leituras nos diversos métodos de entrada e conversão;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Comparar sensor aplicado no encapsulamento (mangueira);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Impressão de PCB do protótipo;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Aplicar no campo;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Desenvolver materiais: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Montagem e instalação; 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Treinamento técnico;</a:t>
            </a:r>
          </a:p>
          <a:p>
            <a:pPr marL="743864" lvl="1" indent="-342900">
              <a:buFont typeface="Wingdings" panose="05000000000000000000" pitchFamily="2" charset="2"/>
              <a:buChar char="ü"/>
            </a:pPr>
            <a:r>
              <a:rPr lang="pt-BR" sz="1800" i="1" dirty="0">
                <a:solidFill>
                  <a:schemeClr val="tx1"/>
                </a:solidFill>
              </a:rPr>
              <a:t>Material de marketing e apresentação do projeto;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Pré-produção em série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cap="none" dirty="0"/>
              <a:t>Patente de modelo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1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53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FCFEE3-59F5-490C-AC74-047FF9F6A8FC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71af3243-3dd4-4a8d-8c0d-dd76da1f02a5"/>
    <ds:schemaRef ds:uri="16c05727-aa75-4e4a-9b5f-8a80a1165891"/>
    <ds:schemaRef ds:uri="http://purl.org/dc/elements/1.1/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496</Words>
  <Application>Microsoft Office PowerPoint</Application>
  <PresentationFormat>Personalizar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PROPOSTA DE PROJETO </vt:lpstr>
      <vt:lpstr>Apresentação do PowerPoint</vt:lpstr>
      <vt:lpstr>Apresentação do PowerPoint</vt:lpstr>
      <vt:lpstr>EXEMPLO DE PRODUTO FINAL </vt:lpstr>
      <vt:lpstr>PROPOSTA DE PROJETO </vt:lpstr>
      <vt:lpstr>PROPOSTA DE PROJETO </vt:lpstr>
      <vt:lpstr>PROPOSTA DE PROJETO </vt:lpstr>
      <vt:lpstr>PROPOSTA DE PROJETO </vt:lpstr>
      <vt:lpstr>PROPOSTA DE PROJETO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2021-01-08T11:13:08Z</dcterms:created>
  <dcterms:modified xsi:type="dcterms:W3CDTF">2021-03-15T20:38:13Z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