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65" r:id="rId4"/>
    <p:sldId id="266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le Salaspuro" initials="vS" lastIdx="4" clrIdx="0">
    <p:extLst>
      <p:ext uri="{19B8F6BF-5375-455C-9EA6-DF929625EA0E}">
        <p15:presenceInfo xmlns:p15="http://schemas.microsoft.com/office/powerpoint/2012/main" userId="ae5784cfd9c9a7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01" y="1428272"/>
            <a:ext cx="10544609" cy="3456000"/>
          </a:xfrm>
        </p:spPr>
        <p:txBody>
          <a:bodyPr anchor="b"/>
          <a:lstStyle>
            <a:lvl1pPr algn="l">
              <a:lnSpc>
                <a:spcPct val="9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5280000"/>
            <a:ext cx="9144000" cy="12096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133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1007435" y="4965171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9638400" y="465600"/>
            <a:ext cx="1858064" cy="720000"/>
            <a:chOff x="478971" y="333828"/>
            <a:chExt cx="1152000" cy="446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307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00" y="504000"/>
            <a:ext cx="10515600" cy="2817600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00" y="3705600"/>
            <a:ext cx="10515600" cy="2492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1019037" y="3441600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75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2205"/>
            <a:ext cx="10992000" cy="816000"/>
          </a:xfrm>
        </p:spPr>
        <p:txBody>
          <a:bodyPr anchor="ctr"/>
          <a:lstStyle/>
          <a:p>
            <a:r>
              <a:rPr lang="en-US" dirty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18584"/>
            <a:ext cx="10992000" cy="528000"/>
          </a:xfrm>
        </p:spPr>
        <p:txBody>
          <a:bodyPr anchor="ctr"/>
          <a:lstStyle>
            <a:lvl1pPr marL="0" indent="0">
              <a:buNone/>
              <a:defRPr sz="2133" cap="all" baseline="0">
                <a:latin typeface="+mj-lt"/>
              </a:defRPr>
            </a:lvl1pPr>
            <a:lvl2pPr marL="503987" indent="0">
              <a:buNone/>
              <a:defRPr sz="2133">
                <a:latin typeface="+mj-lt"/>
              </a:defRPr>
            </a:lvl2pPr>
            <a:lvl3pPr marL="983975" indent="0">
              <a:buNone/>
              <a:defRPr sz="2133">
                <a:latin typeface="+mj-lt"/>
              </a:defRPr>
            </a:lvl3pPr>
            <a:lvl4pPr marL="1463963" indent="0">
              <a:buNone/>
              <a:defRPr sz="2133">
                <a:latin typeface="+mj-lt"/>
              </a:defRPr>
            </a:lvl4pPr>
            <a:lvl5pPr marL="1943951" indent="0">
              <a:buNone/>
              <a:defRPr sz="2133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1" y="1699200"/>
            <a:ext cx="10993967" cy="7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i="1"/>
            </a:lvl1pPr>
            <a:lvl2pPr marL="503987" indent="0">
              <a:buNone/>
              <a:defRPr sz="1600"/>
            </a:lvl2pPr>
            <a:lvl3pPr marL="983975" indent="0">
              <a:buNone/>
              <a:defRPr sz="1600"/>
            </a:lvl3pPr>
            <a:lvl4pPr marL="1463963" indent="0">
              <a:buNone/>
              <a:defRPr sz="1600"/>
            </a:lvl4pPr>
            <a:lvl5pPr marL="1943951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56505"/>
            <a:ext cx="10992000" cy="3744000"/>
          </a:xfrm>
        </p:spPr>
        <p:txBody>
          <a:bodyPr>
            <a:noAutofit/>
          </a:bodyPr>
          <a:lstStyle>
            <a:lvl1pPr marL="239994" indent="-239994">
              <a:buClr>
                <a:srgbClr val="FF0080"/>
              </a:buClr>
              <a:defRPr sz="2133"/>
            </a:lvl1pPr>
            <a:lvl2pPr marL="479988" indent="-239994">
              <a:buClr>
                <a:srgbClr val="FF0080"/>
              </a:buClr>
              <a:defRPr sz="2133"/>
            </a:lvl2pPr>
            <a:lvl3pPr marL="719982" indent="-239994">
              <a:buClr>
                <a:srgbClr val="FF0080"/>
              </a:buClr>
              <a:defRPr sz="2133"/>
            </a:lvl3pPr>
            <a:lvl4pPr marL="959976" indent="-239994">
              <a:buClr>
                <a:srgbClr val="FF0080"/>
              </a:buClr>
              <a:defRPr sz="2133"/>
            </a:lvl4pPr>
            <a:lvl5pPr marL="1199970" indent="-239994">
              <a:buClr>
                <a:srgbClr val="FF0080"/>
              </a:buCl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8439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18400"/>
            <a:ext cx="10992000" cy="816000"/>
          </a:xfrm>
        </p:spPr>
        <p:txBody>
          <a:bodyPr anchor="ctr"/>
          <a:lstStyle/>
          <a:p>
            <a:r>
              <a:rPr lang="en-US" dirty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195915"/>
            <a:ext cx="10992000" cy="528000"/>
          </a:xfrm>
        </p:spPr>
        <p:txBody>
          <a:bodyPr anchor="b"/>
          <a:lstStyle>
            <a:lvl1pPr marL="0" indent="0">
              <a:buNone/>
              <a:defRPr sz="2133" cap="all" baseline="0">
                <a:latin typeface="+mj-lt"/>
              </a:defRPr>
            </a:lvl1pPr>
            <a:lvl2pPr marL="503987" indent="0">
              <a:buNone/>
              <a:defRPr sz="2133">
                <a:latin typeface="+mj-lt"/>
              </a:defRPr>
            </a:lvl2pPr>
            <a:lvl3pPr marL="983975" indent="0">
              <a:buNone/>
              <a:defRPr sz="2133">
                <a:latin typeface="+mj-lt"/>
              </a:defRPr>
            </a:lvl3pPr>
            <a:lvl4pPr marL="1463963" indent="0">
              <a:buNone/>
              <a:defRPr sz="2133">
                <a:latin typeface="+mj-lt"/>
              </a:defRPr>
            </a:lvl4pPr>
            <a:lvl5pPr marL="1943951" indent="0">
              <a:buNone/>
              <a:defRPr sz="2133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1" y="1698173"/>
            <a:ext cx="10993967" cy="7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i="1"/>
            </a:lvl1pPr>
            <a:lvl2pPr marL="503987" indent="0">
              <a:buNone/>
              <a:defRPr sz="1600"/>
            </a:lvl2pPr>
            <a:lvl3pPr marL="983975" indent="0">
              <a:buNone/>
              <a:defRPr sz="1600"/>
            </a:lvl3pPr>
            <a:lvl4pPr marL="1463963" indent="0">
              <a:buNone/>
              <a:defRPr sz="1600"/>
            </a:lvl4pPr>
            <a:lvl5pPr marL="1943951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57600"/>
            <a:ext cx="10992000" cy="3744000"/>
          </a:xfrm>
        </p:spPr>
        <p:txBody>
          <a:bodyPr>
            <a:noAutofit/>
          </a:bodyPr>
          <a:lstStyle>
            <a:lvl1pPr marL="239994" indent="-239994">
              <a:buClr>
                <a:srgbClr val="FF0080"/>
              </a:buClr>
              <a:defRPr sz="2133"/>
            </a:lvl1pPr>
            <a:lvl2pPr marL="479988" indent="-239994">
              <a:buClr>
                <a:srgbClr val="FF0080"/>
              </a:buClr>
              <a:defRPr sz="2133"/>
            </a:lvl2pPr>
            <a:lvl3pPr marL="719982" indent="-239994">
              <a:buClr>
                <a:srgbClr val="FF0080"/>
              </a:buClr>
              <a:defRPr sz="2133"/>
            </a:lvl3pPr>
            <a:lvl4pPr marL="959976" indent="-239994">
              <a:buClr>
                <a:srgbClr val="FF0080"/>
              </a:buClr>
              <a:defRPr sz="2133"/>
            </a:lvl4pPr>
            <a:lvl5pPr marL="1199970" indent="-239994">
              <a:buClr>
                <a:srgbClr val="FF0080"/>
              </a:buCl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3240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280000" cy="4351339"/>
          </a:xfrm>
        </p:spPr>
        <p:txBody>
          <a:bodyPr/>
          <a:lstStyle>
            <a:lvl1pPr>
              <a:buClr>
                <a:srgbClr val="FF0080"/>
              </a:buClr>
              <a:defRPr sz="24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4440" y="1825625"/>
            <a:ext cx="5280000" cy="4351339"/>
          </a:xfrm>
        </p:spPr>
        <p:txBody>
          <a:bodyPr/>
          <a:lstStyle>
            <a:lvl1pPr>
              <a:buClr>
                <a:srgbClr val="FF0080"/>
              </a:buClr>
              <a:defRPr sz="24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8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843723"/>
            <a:ext cx="528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667" b="1">
                <a:solidFill>
                  <a:srgbClr val="FF008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728595"/>
            <a:ext cx="5280000" cy="3456000"/>
          </a:xfrm>
        </p:spPr>
        <p:txBody>
          <a:bodyPr>
            <a:noAutofit/>
          </a:bodyPr>
          <a:lstStyle>
            <a:lvl1pPr marL="239994" indent="-239994">
              <a:lnSpc>
                <a:spcPct val="120000"/>
              </a:lnSpc>
              <a:spcBef>
                <a:spcPts val="800"/>
              </a:spcBef>
              <a:buClr>
                <a:srgbClr val="FF0080"/>
              </a:buClr>
              <a:defRPr sz="1600"/>
            </a:lvl1pPr>
            <a:lvl2pPr marL="479988" indent="-239994">
              <a:lnSpc>
                <a:spcPct val="120000"/>
              </a:lnSpc>
              <a:buClr>
                <a:srgbClr val="FF0080"/>
              </a:buClr>
              <a:defRPr sz="1600"/>
            </a:lvl2pPr>
            <a:lvl3pPr marL="719982" indent="-239994">
              <a:lnSpc>
                <a:spcPct val="120000"/>
              </a:lnSpc>
              <a:buClr>
                <a:srgbClr val="FF0080"/>
              </a:buClr>
              <a:defRPr sz="1600"/>
            </a:lvl3pPr>
            <a:lvl4pPr marL="959976" indent="-239994">
              <a:lnSpc>
                <a:spcPct val="120000"/>
              </a:lnSpc>
              <a:buClr>
                <a:srgbClr val="FF0080"/>
              </a:buClr>
              <a:defRPr sz="1600"/>
            </a:lvl4pPr>
            <a:lvl5pPr marL="1199970" indent="-239994">
              <a:lnSpc>
                <a:spcPct val="120000"/>
              </a:lnSpc>
              <a:buClr>
                <a:srgbClr val="FF0080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39" y="1843723"/>
            <a:ext cx="528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667" b="1">
                <a:solidFill>
                  <a:srgbClr val="FF008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4439" y="2728595"/>
            <a:ext cx="5280000" cy="3456000"/>
          </a:xfrm>
        </p:spPr>
        <p:txBody>
          <a:bodyPr>
            <a:noAutofit/>
          </a:bodyPr>
          <a:lstStyle>
            <a:lvl1pPr marL="239994" indent="-239994" algn="l" defTabSz="914377" rtl="0" eaLnBrk="1" latinLnBrk="0" hangingPunct="1">
              <a:lnSpc>
                <a:spcPct val="120000"/>
              </a:lnSpc>
              <a:spcBef>
                <a:spcPts val="800"/>
              </a:spcBef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592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vy text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39994" indent="-239994">
              <a:buClr>
                <a:srgbClr val="FF0080"/>
              </a:buClr>
              <a:defRPr sz="2133"/>
            </a:lvl1pPr>
            <a:lvl2pPr marL="479988" indent="-239994">
              <a:buClr>
                <a:srgbClr val="FF0080"/>
              </a:buClr>
              <a:defRPr sz="2133"/>
            </a:lvl2pPr>
            <a:lvl3pPr marL="719982" indent="-239994">
              <a:buClr>
                <a:srgbClr val="FF0080"/>
              </a:buClr>
              <a:defRPr sz="2133"/>
            </a:lvl3pPr>
            <a:lvl4pPr marL="959976" indent="-239994">
              <a:buClr>
                <a:srgbClr val="FF0080"/>
              </a:buClr>
              <a:defRPr sz="2133"/>
            </a:lvl4pPr>
            <a:lvl5pPr marL="1199970" indent="-239994">
              <a:buClr>
                <a:srgbClr val="FF0080"/>
              </a:buCl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296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vy text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280000" cy="4351339"/>
          </a:xfrm>
        </p:spPr>
        <p:txBody>
          <a:bodyPr>
            <a:noAutofit/>
          </a:bodyPr>
          <a:lstStyle>
            <a:lvl1pPr marL="239994" indent="-239994">
              <a:spcBef>
                <a:spcPts val="800"/>
              </a:spcBef>
              <a:buClr>
                <a:srgbClr val="FF0080"/>
              </a:buClr>
              <a:defRPr sz="1600"/>
            </a:lvl1pPr>
            <a:lvl2pPr marL="479988" indent="-239994">
              <a:buClr>
                <a:srgbClr val="FF0080"/>
              </a:buClr>
              <a:defRPr sz="1600"/>
            </a:lvl2pPr>
            <a:lvl3pPr marL="719982" indent="-239994">
              <a:buClr>
                <a:srgbClr val="FF0080"/>
              </a:buClr>
              <a:defRPr sz="1600"/>
            </a:lvl3pPr>
            <a:lvl4pPr marL="959976" indent="-239994">
              <a:buClr>
                <a:srgbClr val="FF0080"/>
              </a:buClr>
              <a:defRPr sz="1600"/>
            </a:lvl4pPr>
            <a:lvl5pPr marL="1199970" indent="-239994">
              <a:buClr>
                <a:srgbClr val="FF0080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4440" y="1825625"/>
            <a:ext cx="5280000" cy="4351339"/>
          </a:xfrm>
        </p:spPr>
        <p:txBody>
          <a:bodyPr>
            <a:noAutofit/>
          </a:bodyPr>
          <a:lstStyle>
            <a:lvl1pPr marL="239994" indent="-239994" algn="l" defTabSz="914377" rtl="0" eaLnBrk="1" latinLnBrk="0" hangingPunct="1">
              <a:lnSpc>
                <a:spcPct val="120000"/>
              </a:lnSpc>
              <a:spcBef>
                <a:spcPts val="800"/>
              </a:spcBef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4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8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282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80"/>
              </a:buClr>
              <a:defRPr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68524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5140799" y="5539200"/>
            <a:ext cx="1858064" cy="720000"/>
            <a:chOff x="478971" y="333828"/>
            <a:chExt cx="1152000" cy="446400"/>
          </a:xfrm>
        </p:grpSpPr>
        <p:sp>
          <p:nvSpPr>
            <p:cNvPr id="19" name="Rectangle 18"/>
            <p:cNvSpPr/>
            <p:nvPr/>
          </p:nvSpPr>
          <p:spPr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9600" y="1577291"/>
            <a:ext cx="5040000" cy="1835461"/>
          </a:xfrm>
        </p:spPr>
        <p:txBody>
          <a:bodyPr lIns="0" anchor="b"/>
          <a:lstStyle>
            <a:lvl1pPr algn="l">
              <a:lnSpc>
                <a:spcPct val="90000"/>
              </a:lnSpc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89601" y="4003201"/>
            <a:ext cx="5005916" cy="52511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89601" y="4562395"/>
            <a:ext cx="5005916" cy="1008000"/>
          </a:xfrm>
        </p:spPr>
        <p:txBody>
          <a:bodyPr l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867" dirty="0" smtClean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/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fi-FI" sz="1867" dirty="0">
                <a:solidFill>
                  <a:srgbClr val="FF0080"/>
                </a:solidFill>
              </a:rPr>
              <a:t>etunimi.sukunimi@solita.fi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1089600" y="3441600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599" y="5759994"/>
            <a:ext cx="4051199" cy="6669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867" dirty="0"/>
              <a:t>Twitter @SolitaOy</a:t>
            </a:r>
          </a:p>
          <a:p>
            <a:r>
              <a:rPr lang="fi-FI" sz="1867" dirty="0">
                <a:solidFill>
                  <a:srgbClr val="FF0080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20283257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9600" y="1577291"/>
            <a:ext cx="5040000" cy="1835461"/>
          </a:xfrm>
        </p:spPr>
        <p:txBody>
          <a:bodyPr lIns="0" anchor="b"/>
          <a:lstStyle>
            <a:lvl1pPr algn="l">
              <a:lnSpc>
                <a:spcPct val="90000"/>
              </a:lnSpc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9" name="Shape 105"/>
          <p:cNvSpPr/>
          <p:nvPr/>
        </p:nvSpPr>
        <p:spPr>
          <a:xfrm>
            <a:off x="1089600" y="3441600"/>
            <a:ext cx="1728189" cy="96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83" y="666860"/>
            <a:ext cx="1872000" cy="391989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89601" y="4003201"/>
            <a:ext cx="6806172" cy="52511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2133" cap="all" baseline="0" dirty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89601" y="4562393"/>
            <a:ext cx="6806172" cy="1008000"/>
          </a:xfrm>
        </p:spPr>
        <p:txBody>
          <a:bodyPr l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867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etunimi.sukunimi@solita.fi</a:t>
            </a:r>
            <a:endParaRPr lang="fi-FI" sz="1867" dirty="0">
              <a:solidFill>
                <a:srgbClr val="FF0080"/>
              </a:solidFill>
            </a:endParaRP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9599" y="5759995"/>
            <a:ext cx="4051199" cy="6669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867" dirty="0">
                <a:solidFill>
                  <a:schemeClr val="bg1"/>
                </a:solidFill>
              </a:rPr>
              <a:t>Twitter @SolitaOy</a:t>
            </a:r>
          </a:p>
          <a:p>
            <a:r>
              <a:rPr lang="fi-FI" sz="1867" dirty="0">
                <a:solidFill>
                  <a:schemeClr val="bg1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5011829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4366549" y="2756925"/>
            <a:ext cx="3468779" cy="1344152"/>
            <a:chOff x="478971" y="333828"/>
            <a:chExt cx="1152000" cy="44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006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4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912000" y="1428272"/>
            <a:ext cx="10544608" cy="3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 Black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912000" y="5280001"/>
            <a:ext cx="9144000" cy="12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20000"/>
              </a:lnSpc>
              <a:spcBef>
                <a:spcPts val="1000"/>
              </a:spcBef>
              <a:buClr>
                <a:srgbClr val="FF0080"/>
              </a:buClr>
              <a:buFont typeface="Georgia"/>
              <a:buNone/>
              <a:defRPr/>
            </a:lvl1pPr>
            <a:lvl2pPr marL="457189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2pPr>
            <a:lvl3pPr marL="914377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3pPr>
            <a:lvl4pPr marL="1371566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4pPr>
            <a:lvl5pPr marL="1828754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5pPr>
            <a:lvl6pPr marL="2285943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6pPr>
            <a:lvl7pPr marL="2743131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7pPr>
            <a:lvl8pPr marL="3200320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8pPr>
            <a:lvl9pPr marL="3657509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1007434" y="4965171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638400" y="446400"/>
            <a:ext cx="1858064" cy="720000"/>
            <a:chOff x="478970" y="333828"/>
            <a:chExt cx="1152000" cy="446400"/>
          </a:xfrm>
        </p:grpSpPr>
        <p:sp>
          <p:nvSpPr>
            <p:cNvPr id="46" name="Shape 46"/>
            <p:cNvSpPr/>
            <p:nvPr/>
          </p:nvSpPr>
          <p:spPr>
            <a:xfrm>
              <a:off x="478970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47" name="Shape 4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25656" y="471116"/>
              <a:ext cx="859614" cy="1799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879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58720"/>
            <a:ext cx="10992000" cy="3744000"/>
          </a:xfrm>
        </p:spPr>
        <p:txBody>
          <a:bodyPr>
            <a:noAutofit/>
          </a:bodyPr>
          <a:lstStyle>
            <a:lvl1pPr>
              <a:buClr>
                <a:srgbClr val="FF0080"/>
              </a:buClr>
              <a:defRPr sz="2667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1" y="1828800"/>
            <a:ext cx="10993967" cy="576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67" b="1">
                <a:solidFill>
                  <a:srgbClr val="FF0080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3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01" y="1428272"/>
            <a:ext cx="10544609" cy="3456000"/>
          </a:xfrm>
        </p:spPr>
        <p:txBody>
          <a:bodyPr anchor="b"/>
          <a:lstStyle>
            <a:lvl1pPr algn="l">
              <a:lnSpc>
                <a:spcPct val="9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5280000"/>
            <a:ext cx="9144000" cy="12096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133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581483" y="666860"/>
            <a:ext cx="1872000" cy="391989"/>
          </a:xfrm>
          <a:prstGeom prst="rect">
            <a:avLst/>
          </a:prstGeom>
        </p:spPr>
      </p:pic>
      <p:sp>
        <p:nvSpPr>
          <p:cNvPr id="9" name="Shape 105"/>
          <p:cNvSpPr/>
          <p:nvPr/>
        </p:nvSpPr>
        <p:spPr>
          <a:xfrm>
            <a:off x="1007435" y="4965171"/>
            <a:ext cx="1728189" cy="96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tusivu_mainpic_ve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84" y="384043"/>
            <a:ext cx="5885416" cy="64739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00" y="1428272"/>
            <a:ext cx="6105600" cy="3456000"/>
          </a:xfrm>
        </p:spPr>
        <p:txBody>
          <a:bodyPr anchor="b"/>
          <a:lstStyle>
            <a:lvl1pPr algn="l">
              <a:lnSpc>
                <a:spcPct val="90000"/>
              </a:lnSpc>
              <a:defRPr sz="58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5280000"/>
            <a:ext cx="9144000" cy="12096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133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1007435" y="4965171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9638400" y="465600"/>
            <a:ext cx="1858064" cy="720000"/>
            <a:chOff x="478971" y="333828"/>
            <a:chExt cx="1152000" cy="4464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5135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ruutu 4"/>
          <p:cNvSpPr txBox="1"/>
          <p:nvPr/>
        </p:nvSpPr>
        <p:spPr>
          <a:xfrm>
            <a:off x="5465704" y="0"/>
            <a:ext cx="1044224" cy="275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7333" dirty="0">
                <a:solidFill>
                  <a:schemeClr val="tx1">
                    <a:lumMod val="50000"/>
                  </a:schemeClr>
                </a:solidFill>
                <a:latin typeface="Chaparral Pro"/>
                <a:cs typeface="Chaparral Pro"/>
              </a:rPr>
              <a:t>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904" y="5349213"/>
            <a:ext cx="1728192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>
              <a:solidFill>
                <a:srgbClr val="FF0080"/>
              </a:solidFill>
              <a:effectLst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70400" y="1401379"/>
            <a:ext cx="10080000" cy="3360000"/>
          </a:xfrm>
        </p:spPr>
        <p:txBody>
          <a:bodyPr anchor="b">
            <a:normAutofit/>
          </a:bodyPr>
          <a:lstStyle>
            <a:lvl1pPr marL="0" indent="0" algn="ctr">
              <a:buNone/>
              <a:defRPr sz="5867" i="1"/>
            </a:lvl1pPr>
            <a:lvl2pPr marL="503987" indent="0" algn="ctr">
              <a:buNone/>
              <a:defRPr/>
            </a:lvl2pPr>
            <a:lvl3pPr marL="983975" indent="0" algn="ctr">
              <a:buNone/>
              <a:defRPr/>
            </a:lvl3pPr>
            <a:lvl4pPr marL="1463963" indent="0" algn="ctr">
              <a:buNone/>
              <a:defRPr/>
            </a:lvl4pPr>
            <a:lvl5pPr marL="1943951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56000" y="5584800"/>
            <a:ext cx="7680000" cy="1104000"/>
          </a:xfrm>
        </p:spPr>
        <p:txBody>
          <a:bodyPr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/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1914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581483" y="666860"/>
            <a:ext cx="1872000" cy="39198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2000" y="1027199"/>
            <a:ext cx="10515600" cy="4032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2000" y="5463224"/>
            <a:ext cx="10032000" cy="816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hape 105"/>
          <p:cNvSpPr/>
          <p:nvPr/>
        </p:nvSpPr>
        <p:spPr>
          <a:xfrm>
            <a:off x="1019037" y="5349213"/>
            <a:ext cx="1728189" cy="96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512444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00" y="1027199"/>
            <a:ext cx="10515600" cy="4032000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00" y="5463224"/>
            <a:ext cx="10032000" cy="816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1019037" y="5349213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9638400" y="465600"/>
            <a:ext cx="1858064" cy="720000"/>
            <a:chOff x="478971" y="333828"/>
            <a:chExt cx="1152000" cy="44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382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00" y="1027199"/>
            <a:ext cx="10515600" cy="4032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00" y="5463224"/>
            <a:ext cx="10032000" cy="816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1019037" y="5349213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9638400" y="465600"/>
            <a:ext cx="1858064" cy="720000"/>
            <a:chOff x="478971" y="333828"/>
            <a:chExt cx="1152000" cy="44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11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200"/>
            <a:ext cx="10992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7224"/>
            <a:ext cx="10992000" cy="43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10992153" y="6328227"/>
            <a:ext cx="990969" cy="384000"/>
            <a:chOff x="478971" y="333828"/>
            <a:chExt cx="1152000" cy="446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7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267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9" indent="-455989" algn="l" defTabSz="914377" rtl="0" eaLnBrk="1" latinLnBrk="0" hangingPunct="1">
        <a:lnSpc>
          <a:spcPct val="120000"/>
        </a:lnSpc>
        <a:spcBef>
          <a:spcPts val="1000"/>
        </a:spcBef>
        <a:buClr>
          <a:srgbClr val="FF0080"/>
        </a:buClr>
        <a:buFont typeface="Georgia" panose="02040502050405020303" pitchFamily="18" charset="0"/>
        <a:buChar char="›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9976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39964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919952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399940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879928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3359916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839904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4319892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98">
          <p15:clr>
            <a:srgbClr val="F26B43"/>
          </p15:clr>
        </p15:guide>
        <p15:guide id="3" pos="5482">
          <p15:clr>
            <a:srgbClr val="F26B43"/>
          </p15:clr>
        </p15:guide>
        <p15:guide id="4" orient="horz" pos="864">
          <p15:clr>
            <a:srgbClr val="F26B43"/>
          </p15:clr>
        </p15:guide>
        <p15:guide id="5" orient="horz" pos="29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298444" y="3655192"/>
            <a:ext cx="11754907" cy="3030394"/>
          </a:xfrm>
          <a:solidFill>
            <a:srgbClr val="FFFFFF">
              <a:alpha val="38824"/>
            </a:srgbClr>
          </a:solidFill>
        </p:spPr>
        <p:txBody>
          <a:bodyPr/>
          <a:lstStyle/>
          <a:p>
            <a:r>
              <a:rPr lang="fi-FI" sz="5400" dirty="0"/>
              <a:t>Reaaliaikainen epidemioiden seuranta JA ENNUSTAMINEN</a:t>
            </a:r>
            <a:endParaRPr lang="en-US" sz="5400" b="1" dirty="0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71" y="5543677"/>
            <a:ext cx="1803019" cy="600159"/>
          </a:xfrm>
          <a:prstGeom prst="rect">
            <a:avLst/>
          </a:prstGeom>
        </p:spPr>
      </p:pic>
      <p:pic>
        <p:nvPicPr>
          <p:cNvPr id="10" name="Kuv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693" y="6259998"/>
            <a:ext cx="1100659" cy="4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760285"/>
            <a:ext cx="10992000" cy="816000"/>
          </a:xfrm>
        </p:spPr>
        <p:txBody>
          <a:bodyPr/>
          <a:lstStyle/>
          <a:p>
            <a:r>
              <a:rPr lang="fi-FI" dirty="0"/>
              <a:t>ONGELMA</a:t>
            </a:r>
            <a:endParaRPr lang="en-US" b="1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4294967295"/>
          </p:nvPr>
        </p:nvSpPr>
        <p:spPr>
          <a:xfrm>
            <a:off x="609600" y="2084851"/>
            <a:ext cx="10992000" cy="4773149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Epidemiat ovat tulevaisuuden kansainvälinen haaste</a:t>
            </a:r>
          </a:p>
          <a:p>
            <a:r>
              <a:rPr lang="fi-FI" dirty="0"/>
              <a:t>Epidemiat lamauttavat niin yksilöitä, perheitä kuin kokonaisia väestöryhmiä</a:t>
            </a:r>
          </a:p>
          <a:p>
            <a:r>
              <a:rPr lang="fi-FI" dirty="0"/>
              <a:t>Epidemiat ilmenevät äkillisesti, leviät nopeasti ja niillä on suuri negatiivinen vaikutus</a:t>
            </a:r>
          </a:p>
          <a:p>
            <a:r>
              <a:rPr lang="fi-FI" dirty="0"/>
              <a:t>Pahimmillaan epidemiat johtavat massakuolemiin</a:t>
            </a:r>
          </a:p>
          <a:p>
            <a:r>
              <a:rPr lang="fi-FI" dirty="0"/>
              <a:t>Epidemioita halutaan kontrolloida ja ennaltaehkäistä</a:t>
            </a:r>
          </a:p>
          <a:p>
            <a:r>
              <a:rPr lang="fi-FI" dirty="0"/>
              <a:t>Onko tämä toiveajattelua?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760285"/>
            <a:ext cx="10992000" cy="816000"/>
          </a:xfrm>
        </p:spPr>
        <p:txBody>
          <a:bodyPr/>
          <a:lstStyle/>
          <a:p>
            <a:r>
              <a:rPr lang="fi-FI" b="1" dirty="0"/>
              <a:t>Ratkaisu</a:t>
            </a:r>
            <a:endParaRPr lang="en-US" b="1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4294967295"/>
          </p:nvPr>
        </p:nvSpPr>
        <p:spPr>
          <a:xfrm>
            <a:off x="609600" y="2084851"/>
            <a:ext cx="10992000" cy="4773149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Yhdistetään diagnoositietoa (</a:t>
            </a:r>
            <a:r>
              <a:rPr lang="fi-FI" dirty="0" err="1"/>
              <a:t>KanTa</a:t>
            </a:r>
            <a:r>
              <a:rPr lang="fi-FI" dirty="0"/>
              <a:t>)  ja yksilöhavaintoja (ODA)</a:t>
            </a:r>
          </a:p>
          <a:p>
            <a:r>
              <a:rPr lang="fi-FI" dirty="0"/>
              <a:t>Muodostetaan havaintopohjainen tilannekuva ja ennustetaan etenemispolkua älykkäillä laskennallisilla malleilla</a:t>
            </a:r>
          </a:p>
          <a:p>
            <a:r>
              <a:rPr lang="fi-FI" dirty="0"/>
              <a:t>Tarjotaan kansalaisille ennakkovaroituksia, matkustusohjeita, toimintaohjeita ja tarkempia itsearviotuloksia</a:t>
            </a:r>
          </a:p>
          <a:p>
            <a:r>
              <a:rPr lang="fi-FI" dirty="0"/>
              <a:t>Tarjotaan lääkäreille ja viranomaisille tarkempaa epidemia-astetietoa sekä reaaliaikaisia leviämisennusteita</a:t>
            </a:r>
          </a:p>
          <a:p>
            <a:r>
              <a:rPr lang="fi-FI" dirty="0"/>
              <a:t>Tarjotaan ekosysteemipalveluja sovelluskehittäjille</a:t>
            </a:r>
          </a:p>
          <a:p>
            <a:endParaRPr lang="fi-FI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71" y="5543677"/>
            <a:ext cx="1803019" cy="600159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693" y="6259998"/>
            <a:ext cx="1100659" cy="425588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218547" y="313681"/>
            <a:ext cx="4579232" cy="6053252"/>
          </a:xfrm>
          <a:solidFill>
            <a:srgbClr val="FFFFFF">
              <a:alpha val="38824"/>
            </a:srgbClr>
          </a:solidFill>
        </p:spPr>
        <p:txBody>
          <a:bodyPr/>
          <a:lstStyle/>
          <a:p>
            <a:r>
              <a:rPr lang="en-US" sz="5400" b="1" dirty="0" err="1"/>
              <a:t>Ennus-tetaan</a:t>
            </a:r>
            <a:r>
              <a:rPr lang="en-US" sz="5400" b="1" dirty="0"/>
              <a:t> </a:t>
            </a:r>
            <a:r>
              <a:rPr lang="en-US" sz="5400" b="1" dirty="0" err="1"/>
              <a:t>epidemiat</a:t>
            </a:r>
            <a:r>
              <a:rPr lang="en-US" sz="5400" b="1" dirty="0"/>
              <a:t> </a:t>
            </a:r>
            <a:r>
              <a:rPr lang="en-US" sz="5400" b="1" dirty="0" err="1"/>
              <a:t>yhdessä</a:t>
            </a:r>
            <a:r>
              <a:rPr lang="en-US" sz="5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5947252"/>
      </p:ext>
    </p:extLst>
  </p:cSld>
  <p:clrMapOvr>
    <a:masterClrMapping/>
  </p:clrMapOvr>
</p:sld>
</file>

<file path=ppt/theme/theme1.xml><?xml version="1.0" encoding="utf-8"?>
<a:theme xmlns:a="http://schemas.openxmlformats.org/drawingml/2006/main" name="Solita">
  <a:themeElements>
    <a:clrScheme name="Solita">
      <a:dk1>
        <a:sysClr val="windowText" lastClr="000000"/>
      </a:dk1>
      <a:lt1>
        <a:sysClr val="window" lastClr="FFFFFF"/>
      </a:lt1>
      <a:dk2>
        <a:srgbClr val="8A8A8A"/>
      </a:dk2>
      <a:lt2>
        <a:srgbClr val="D9D9D9"/>
      </a:lt2>
      <a:accent1>
        <a:srgbClr val="FF0080"/>
      </a:accent1>
      <a:accent2>
        <a:srgbClr val="44DAF3"/>
      </a:accent2>
      <a:accent3>
        <a:srgbClr val="9F00A9"/>
      </a:accent3>
      <a:accent4>
        <a:srgbClr val="006A99"/>
      </a:accent4>
      <a:accent5>
        <a:srgbClr val="33C03E"/>
      </a:accent5>
      <a:accent6>
        <a:srgbClr val="F59019"/>
      </a:accent6>
      <a:hlink>
        <a:srgbClr val="3C3C3C"/>
      </a:hlink>
      <a:folHlink>
        <a:srgbClr val="001F3F"/>
      </a:folHlink>
    </a:clrScheme>
    <a:fontScheme name="Solita">
      <a:majorFont>
        <a:latin typeface="Arial Black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ita 16_9 Presentation Template.potx" id="{BB5AACBB-4BEE-409B-BA75-15FCE210190A}" vid="{9909F2C3-CD0D-4ACA-A209-5240F6F737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91</Words>
  <Application>Microsoft Office PowerPoint</Application>
  <PresentationFormat>Laajakuva</PresentationFormat>
  <Paragraphs>15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Chaparral Pro</vt:lpstr>
      <vt:lpstr>Georgia</vt:lpstr>
      <vt:lpstr>Solita</vt:lpstr>
      <vt:lpstr>Reaaliaikainen epidemioiden seuranta JA ENNUSTAMINEN</vt:lpstr>
      <vt:lpstr>ONGELMA</vt:lpstr>
      <vt:lpstr>Ratkaisu</vt:lpstr>
      <vt:lpstr>Ennus-tetaan epidemiat yhdessä!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Elina Yli-Erkkilä</dc:creator>
  <cp:lastModifiedBy>Mauno Rönkkö</cp:lastModifiedBy>
  <cp:revision>24</cp:revision>
  <dcterms:created xsi:type="dcterms:W3CDTF">2017-04-26T10:33:56Z</dcterms:created>
  <dcterms:modified xsi:type="dcterms:W3CDTF">2017-05-05T16:20:10Z</dcterms:modified>
</cp:coreProperties>
</file>