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8" r:id="rId3"/>
    <p:sldId id="277" r:id="rId4"/>
    <p:sldId id="265" r:id="rId5"/>
    <p:sldId id="270" r:id="rId6"/>
    <p:sldId id="272" r:id="rId7"/>
    <p:sldId id="275" r:id="rId8"/>
    <p:sldId id="273" r:id="rId9"/>
    <p:sldId id="276" r:id="rId10"/>
    <p:sldId id="278" r:id="rId11"/>
    <p:sldId id="266" r:id="rId1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lle Salaspuro" initials="vS" lastIdx="4" clrIdx="0">
    <p:extLst>
      <p:ext uri="{19B8F6BF-5375-455C-9EA6-DF929625EA0E}">
        <p15:presenceInfo xmlns:p15="http://schemas.microsoft.com/office/powerpoint/2012/main" userId="ae5784cfd9c9a760" providerId="Windows Live"/>
      </p:ext>
    </p:extLst>
  </p:cmAuthor>
  <p:cmAuthor id="2" name="Hannu Korhonen" initials="HK" lastIdx="1" clrIdx="1">
    <p:extLst>
      <p:ext uri="{19B8F6BF-5375-455C-9EA6-DF929625EA0E}">
        <p15:presenceInfo xmlns:p15="http://schemas.microsoft.com/office/powerpoint/2012/main" userId="S-1-5-21-3096414472-3882816895-3637299564-12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001" y="1428272"/>
            <a:ext cx="10544609" cy="3456000"/>
          </a:xfrm>
        </p:spPr>
        <p:txBody>
          <a:bodyPr anchor="b"/>
          <a:lstStyle>
            <a:lvl1pPr algn="l">
              <a:lnSpc>
                <a:spcPct val="90000"/>
              </a:lnSpc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000" y="5280000"/>
            <a:ext cx="9144000" cy="1209600"/>
          </a:xfrm>
        </p:spPr>
        <p:txBody>
          <a:bodyPr>
            <a:no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133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hape 105"/>
          <p:cNvSpPr/>
          <p:nvPr/>
        </p:nvSpPr>
        <p:spPr>
          <a:xfrm>
            <a:off x="1007435" y="4965171"/>
            <a:ext cx="1728189" cy="96011"/>
          </a:xfrm>
          <a:prstGeom prst="rect">
            <a:avLst/>
          </a:prstGeom>
          <a:solidFill>
            <a:srgbClr val="FF0080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 bwMode="auto">
          <a:xfrm>
            <a:off x="9638400" y="465600"/>
            <a:ext cx="1858064" cy="720000"/>
            <a:chOff x="478971" y="333828"/>
            <a:chExt cx="1152000" cy="4464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478971" y="333828"/>
              <a:ext cx="1152000" cy="446400"/>
            </a:xfrm>
            <a:prstGeom prst="rect">
              <a:avLst/>
            </a:prstGeom>
            <a:solidFill>
              <a:srgbClr val="FF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240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25656" y="471116"/>
              <a:ext cx="859615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03078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30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igh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000" y="504000"/>
            <a:ext cx="10515600" cy="2817600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000" y="3705600"/>
            <a:ext cx="10515600" cy="2492000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hape 105"/>
          <p:cNvSpPr/>
          <p:nvPr/>
        </p:nvSpPr>
        <p:spPr>
          <a:xfrm>
            <a:off x="1019037" y="3441600"/>
            <a:ext cx="1728189" cy="96011"/>
          </a:xfrm>
          <a:prstGeom prst="rect">
            <a:avLst/>
          </a:prstGeom>
          <a:solidFill>
            <a:srgbClr val="FF0080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3116575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82205"/>
            <a:ext cx="10992000" cy="816000"/>
          </a:xfrm>
        </p:spPr>
        <p:txBody>
          <a:bodyPr anchor="ctr"/>
          <a:lstStyle/>
          <a:p>
            <a:r>
              <a:rPr lang="en-US" dirty="0"/>
              <a:t>Click to edit title style</a:t>
            </a:r>
            <a:endParaRPr lang="fi-F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518584"/>
            <a:ext cx="10992000" cy="528000"/>
          </a:xfrm>
        </p:spPr>
        <p:txBody>
          <a:bodyPr anchor="ctr"/>
          <a:lstStyle>
            <a:lvl1pPr marL="0" indent="0">
              <a:buNone/>
              <a:defRPr sz="2133" cap="all" baseline="0">
                <a:latin typeface="+mj-lt"/>
              </a:defRPr>
            </a:lvl1pPr>
            <a:lvl2pPr marL="503987" indent="0">
              <a:buNone/>
              <a:defRPr sz="2133">
                <a:latin typeface="+mj-lt"/>
              </a:defRPr>
            </a:lvl2pPr>
            <a:lvl3pPr marL="983975" indent="0">
              <a:buNone/>
              <a:defRPr sz="2133">
                <a:latin typeface="+mj-lt"/>
              </a:defRPr>
            </a:lvl3pPr>
            <a:lvl4pPr marL="1463963" indent="0">
              <a:buNone/>
              <a:defRPr sz="2133">
                <a:latin typeface="+mj-lt"/>
              </a:defRPr>
            </a:lvl4pPr>
            <a:lvl5pPr marL="1943951" indent="0">
              <a:buNone/>
              <a:defRPr sz="2133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1" y="1699200"/>
            <a:ext cx="10993967" cy="72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i="1"/>
            </a:lvl1pPr>
            <a:lvl2pPr marL="503987" indent="0">
              <a:buNone/>
              <a:defRPr sz="1600"/>
            </a:lvl2pPr>
            <a:lvl3pPr marL="983975" indent="0">
              <a:buNone/>
              <a:defRPr sz="1600"/>
            </a:lvl3pPr>
            <a:lvl4pPr marL="1463963" indent="0">
              <a:buNone/>
              <a:defRPr sz="1600"/>
            </a:lvl4pPr>
            <a:lvl5pPr marL="1943951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56505"/>
            <a:ext cx="10992000" cy="3744000"/>
          </a:xfrm>
        </p:spPr>
        <p:txBody>
          <a:bodyPr>
            <a:noAutofit/>
          </a:bodyPr>
          <a:lstStyle>
            <a:lvl1pPr marL="239994" indent="-239994">
              <a:buClr>
                <a:srgbClr val="FF0080"/>
              </a:buClr>
              <a:defRPr sz="2133"/>
            </a:lvl1pPr>
            <a:lvl2pPr marL="479988" indent="-239994">
              <a:buClr>
                <a:srgbClr val="FF0080"/>
              </a:buClr>
              <a:defRPr sz="2133"/>
            </a:lvl2pPr>
            <a:lvl3pPr marL="719982" indent="-239994">
              <a:buClr>
                <a:srgbClr val="FF0080"/>
              </a:buClr>
              <a:defRPr sz="2133"/>
            </a:lvl3pPr>
            <a:lvl4pPr marL="959976" indent="-239994">
              <a:buClr>
                <a:srgbClr val="FF0080"/>
              </a:buClr>
              <a:defRPr sz="2133"/>
            </a:lvl4pPr>
            <a:lvl5pPr marL="1199970" indent="-239994">
              <a:buClr>
                <a:srgbClr val="FF0080"/>
              </a:buClr>
              <a:defRPr sz="21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84390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and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518400"/>
            <a:ext cx="10992000" cy="816000"/>
          </a:xfrm>
        </p:spPr>
        <p:txBody>
          <a:bodyPr anchor="ctr"/>
          <a:lstStyle/>
          <a:p>
            <a:r>
              <a:rPr lang="en-US" dirty="0"/>
              <a:t>Click to edit title style</a:t>
            </a:r>
            <a:endParaRPr lang="fi-F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195915"/>
            <a:ext cx="10992000" cy="528000"/>
          </a:xfrm>
        </p:spPr>
        <p:txBody>
          <a:bodyPr anchor="b"/>
          <a:lstStyle>
            <a:lvl1pPr marL="0" indent="0">
              <a:buNone/>
              <a:defRPr sz="2133" cap="all" baseline="0">
                <a:latin typeface="+mj-lt"/>
              </a:defRPr>
            </a:lvl1pPr>
            <a:lvl2pPr marL="503987" indent="0">
              <a:buNone/>
              <a:defRPr sz="2133">
                <a:latin typeface="+mj-lt"/>
              </a:defRPr>
            </a:lvl2pPr>
            <a:lvl3pPr marL="983975" indent="0">
              <a:buNone/>
              <a:defRPr sz="2133">
                <a:latin typeface="+mj-lt"/>
              </a:defRPr>
            </a:lvl3pPr>
            <a:lvl4pPr marL="1463963" indent="0">
              <a:buNone/>
              <a:defRPr sz="2133">
                <a:latin typeface="+mj-lt"/>
              </a:defRPr>
            </a:lvl4pPr>
            <a:lvl5pPr marL="1943951" indent="0">
              <a:buNone/>
              <a:defRPr sz="2133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1" y="1698173"/>
            <a:ext cx="10993967" cy="72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i="1"/>
            </a:lvl1pPr>
            <a:lvl2pPr marL="503987" indent="0">
              <a:buNone/>
              <a:defRPr sz="1600"/>
            </a:lvl2pPr>
            <a:lvl3pPr marL="983975" indent="0">
              <a:buNone/>
              <a:defRPr sz="1600"/>
            </a:lvl3pPr>
            <a:lvl4pPr marL="1463963" indent="0">
              <a:buNone/>
              <a:defRPr sz="1600"/>
            </a:lvl4pPr>
            <a:lvl5pPr marL="1943951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57600"/>
            <a:ext cx="10992000" cy="3744000"/>
          </a:xfrm>
        </p:spPr>
        <p:txBody>
          <a:bodyPr>
            <a:noAutofit/>
          </a:bodyPr>
          <a:lstStyle>
            <a:lvl1pPr marL="239994" indent="-239994">
              <a:buClr>
                <a:srgbClr val="FF0080"/>
              </a:buClr>
              <a:defRPr sz="2133"/>
            </a:lvl1pPr>
            <a:lvl2pPr marL="479988" indent="-239994">
              <a:buClr>
                <a:srgbClr val="FF0080"/>
              </a:buClr>
              <a:defRPr sz="2133"/>
            </a:lvl2pPr>
            <a:lvl3pPr marL="719982" indent="-239994">
              <a:buClr>
                <a:srgbClr val="FF0080"/>
              </a:buClr>
              <a:defRPr sz="2133"/>
            </a:lvl3pPr>
            <a:lvl4pPr marL="959976" indent="-239994">
              <a:buClr>
                <a:srgbClr val="FF0080"/>
              </a:buClr>
              <a:defRPr sz="2133"/>
            </a:lvl4pPr>
            <a:lvl5pPr marL="1199970" indent="-239994">
              <a:buClr>
                <a:srgbClr val="FF0080"/>
              </a:buClr>
              <a:defRPr sz="21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32404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5625"/>
            <a:ext cx="5280000" cy="4351339"/>
          </a:xfrm>
        </p:spPr>
        <p:txBody>
          <a:bodyPr/>
          <a:lstStyle>
            <a:lvl1pPr>
              <a:buClr>
                <a:srgbClr val="FF0080"/>
              </a:buClr>
              <a:defRPr sz="2400"/>
            </a:lvl1pPr>
            <a:lvl2pPr>
              <a:buClr>
                <a:srgbClr val="FF0080"/>
              </a:buClr>
              <a:defRPr/>
            </a:lvl2pPr>
            <a:lvl3pPr>
              <a:buClr>
                <a:srgbClr val="FF0080"/>
              </a:buClr>
              <a:defRPr/>
            </a:lvl3pPr>
            <a:lvl4pPr>
              <a:buClr>
                <a:srgbClr val="FF0080"/>
              </a:buClr>
              <a:defRPr/>
            </a:lvl4pPr>
            <a:lvl5pPr>
              <a:buClr>
                <a:srgbClr val="FF008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4440" y="1825625"/>
            <a:ext cx="5280000" cy="4351339"/>
          </a:xfrm>
        </p:spPr>
        <p:txBody>
          <a:bodyPr/>
          <a:lstStyle>
            <a:lvl1pPr>
              <a:buClr>
                <a:srgbClr val="FF0080"/>
              </a:buClr>
              <a:defRPr sz="2400"/>
            </a:lvl1pPr>
            <a:lvl2pPr>
              <a:buClr>
                <a:srgbClr val="FF0080"/>
              </a:buClr>
              <a:defRPr/>
            </a:lvl2pPr>
            <a:lvl3pPr>
              <a:buClr>
                <a:srgbClr val="FF0080"/>
              </a:buClr>
              <a:defRPr/>
            </a:lvl3pPr>
            <a:lvl4pPr>
              <a:buClr>
                <a:srgbClr val="FF0080"/>
              </a:buClr>
              <a:defRPr/>
            </a:lvl4pPr>
            <a:lvl5pPr>
              <a:buClr>
                <a:srgbClr val="FF008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83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843723"/>
            <a:ext cx="528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667" b="1">
                <a:solidFill>
                  <a:srgbClr val="FF008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728595"/>
            <a:ext cx="5280000" cy="3456000"/>
          </a:xfrm>
        </p:spPr>
        <p:txBody>
          <a:bodyPr>
            <a:noAutofit/>
          </a:bodyPr>
          <a:lstStyle>
            <a:lvl1pPr marL="239994" indent="-239994">
              <a:lnSpc>
                <a:spcPct val="120000"/>
              </a:lnSpc>
              <a:spcBef>
                <a:spcPts val="800"/>
              </a:spcBef>
              <a:buClr>
                <a:srgbClr val="FF0080"/>
              </a:buClr>
              <a:defRPr sz="1600"/>
            </a:lvl1pPr>
            <a:lvl2pPr marL="479988" indent="-239994">
              <a:lnSpc>
                <a:spcPct val="120000"/>
              </a:lnSpc>
              <a:buClr>
                <a:srgbClr val="FF0080"/>
              </a:buClr>
              <a:defRPr sz="1600"/>
            </a:lvl2pPr>
            <a:lvl3pPr marL="719982" indent="-239994">
              <a:lnSpc>
                <a:spcPct val="120000"/>
              </a:lnSpc>
              <a:buClr>
                <a:srgbClr val="FF0080"/>
              </a:buClr>
              <a:defRPr sz="1600"/>
            </a:lvl3pPr>
            <a:lvl4pPr marL="959976" indent="-239994">
              <a:lnSpc>
                <a:spcPct val="120000"/>
              </a:lnSpc>
              <a:buClr>
                <a:srgbClr val="FF0080"/>
              </a:buClr>
              <a:defRPr sz="1600"/>
            </a:lvl4pPr>
            <a:lvl5pPr marL="1199970" indent="-239994">
              <a:lnSpc>
                <a:spcPct val="120000"/>
              </a:lnSpc>
              <a:buClr>
                <a:srgbClr val="FF0080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14439" y="1843723"/>
            <a:ext cx="528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667" b="1">
                <a:solidFill>
                  <a:srgbClr val="FF008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4439" y="2728595"/>
            <a:ext cx="5280000" cy="3456000"/>
          </a:xfrm>
        </p:spPr>
        <p:txBody>
          <a:bodyPr>
            <a:noAutofit/>
          </a:bodyPr>
          <a:lstStyle>
            <a:lvl1pPr marL="239994" indent="-239994" algn="l" defTabSz="914377" rtl="0" eaLnBrk="1" latinLnBrk="0" hangingPunct="1">
              <a:lnSpc>
                <a:spcPct val="120000"/>
              </a:lnSpc>
              <a:spcBef>
                <a:spcPts val="800"/>
              </a:spcBef>
              <a:buClr>
                <a:srgbClr val="FF0080"/>
              </a:buClr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88" indent="-239994" algn="l" defTabSz="914377" rtl="0" eaLnBrk="1" latinLnBrk="0" hangingPunct="1">
              <a:lnSpc>
                <a:spcPct val="120000"/>
              </a:lnSpc>
              <a:buClr>
                <a:srgbClr val="FF0080"/>
              </a:buClr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9982" indent="-239994" algn="l" defTabSz="914377" rtl="0" eaLnBrk="1" latinLnBrk="0" hangingPunct="1">
              <a:lnSpc>
                <a:spcPct val="120000"/>
              </a:lnSpc>
              <a:buClr>
                <a:srgbClr val="FF0080"/>
              </a:buClr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9976" indent="-239994" algn="l" defTabSz="914377" rtl="0" eaLnBrk="1" latinLnBrk="0" hangingPunct="1">
              <a:lnSpc>
                <a:spcPct val="120000"/>
              </a:lnSpc>
              <a:buClr>
                <a:srgbClr val="FF0080"/>
              </a:buClr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9970" indent="-239994" algn="l" defTabSz="914377" rtl="0" eaLnBrk="1" latinLnBrk="0" hangingPunct="1">
              <a:lnSpc>
                <a:spcPct val="120000"/>
              </a:lnSpc>
              <a:buClr>
                <a:srgbClr val="FF0080"/>
              </a:buClr>
              <a:defRPr lang="en-US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75926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vy text: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239994" indent="-239994">
              <a:buClr>
                <a:srgbClr val="FF0080"/>
              </a:buClr>
              <a:defRPr sz="2133"/>
            </a:lvl1pPr>
            <a:lvl2pPr marL="479988" indent="-239994">
              <a:buClr>
                <a:srgbClr val="FF0080"/>
              </a:buClr>
              <a:defRPr sz="2133"/>
            </a:lvl2pPr>
            <a:lvl3pPr marL="719982" indent="-239994">
              <a:buClr>
                <a:srgbClr val="FF0080"/>
              </a:buClr>
              <a:defRPr sz="2133"/>
            </a:lvl3pPr>
            <a:lvl4pPr marL="959976" indent="-239994">
              <a:buClr>
                <a:srgbClr val="FF0080"/>
              </a:buClr>
              <a:defRPr sz="2133"/>
            </a:lvl4pPr>
            <a:lvl5pPr marL="1199970" indent="-239994">
              <a:buClr>
                <a:srgbClr val="FF0080"/>
              </a:buClr>
              <a:defRPr sz="21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82962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vy text: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5625"/>
            <a:ext cx="5280000" cy="4351339"/>
          </a:xfrm>
        </p:spPr>
        <p:txBody>
          <a:bodyPr>
            <a:noAutofit/>
          </a:bodyPr>
          <a:lstStyle>
            <a:lvl1pPr marL="239994" indent="-239994">
              <a:spcBef>
                <a:spcPts val="800"/>
              </a:spcBef>
              <a:buClr>
                <a:srgbClr val="FF0080"/>
              </a:buClr>
              <a:defRPr sz="1600"/>
            </a:lvl1pPr>
            <a:lvl2pPr marL="479988" indent="-239994">
              <a:buClr>
                <a:srgbClr val="FF0080"/>
              </a:buClr>
              <a:defRPr sz="1600"/>
            </a:lvl2pPr>
            <a:lvl3pPr marL="719982" indent="-239994">
              <a:buClr>
                <a:srgbClr val="FF0080"/>
              </a:buClr>
              <a:defRPr sz="1600"/>
            </a:lvl3pPr>
            <a:lvl4pPr marL="959976" indent="-239994">
              <a:buClr>
                <a:srgbClr val="FF0080"/>
              </a:buClr>
              <a:defRPr sz="1600"/>
            </a:lvl4pPr>
            <a:lvl5pPr marL="1199970" indent="-239994">
              <a:buClr>
                <a:srgbClr val="FF0080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4440" y="1825625"/>
            <a:ext cx="5280000" cy="4351339"/>
          </a:xfrm>
        </p:spPr>
        <p:txBody>
          <a:bodyPr>
            <a:noAutofit/>
          </a:bodyPr>
          <a:lstStyle>
            <a:lvl1pPr marL="239994" indent="-239994" algn="l" defTabSz="914377" rtl="0" eaLnBrk="1" latinLnBrk="0" hangingPunct="1">
              <a:lnSpc>
                <a:spcPct val="120000"/>
              </a:lnSpc>
              <a:spcBef>
                <a:spcPts val="800"/>
              </a:spcBef>
              <a:buClr>
                <a:srgbClr val="FF0080"/>
              </a:buClr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88" indent="-239994" algn="l" defTabSz="914377" rtl="0" eaLnBrk="1" latinLnBrk="0" hangingPunct="1">
              <a:lnSpc>
                <a:spcPct val="120000"/>
              </a:lnSpc>
              <a:buClr>
                <a:srgbClr val="FF0080"/>
              </a:buClr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9982" indent="-239994" algn="l" defTabSz="914377" rtl="0" eaLnBrk="1" latinLnBrk="0" hangingPunct="1">
              <a:lnSpc>
                <a:spcPct val="120000"/>
              </a:lnSpc>
              <a:buClr>
                <a:srgbClr val="FF0080"/>
              </a:buClr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9976" indent="-239994" algn="l" defTabSz="914377" rtl="0" eaLnBrk="1" latinLnBrk="0" hangingPunct="1">
              <a:lnSpc>
                <a:spcPct val="120000"/>
              </a:lnSpc>
              <a:buClr>
                <a:srgbClr val="FF0080"/>
              </a:buClr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9970" indent="-239994" algn="l" defTabSz="914377" rtl="0" eaLnBrk="1" latinLnBrk="0" hangingPunct="1">
              <a:lnSpc>
                <a:spcPct val="120000"/>
              </a:lnSpc>
              <a:buClr>
                <a:srgbClr val="FF0080"/>
              </a:buClr>
              <a:defRPr lang="en-US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46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8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128269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61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0080"/>
              </a:buClr>
              <a:defRPr/>
            </a:lvl1pPr>
            <a:lvl2pPr>
              <a:buClr>
                <a:srgbClr val="FF0080"/>
              </a:buClr>
              <a:defRPr/>
            </a:lvl2pPr>
            <a:lvl3pPr>
              <a:buClr>
                <a:srgbClr val="FF0080"/>
              </a:buClr>
              <a:defRPr/>
            </a:lvl3pPr>
            <a:lvl4pPr>
              <a:buClr>
                <a:srgbClr val="FF0080"/>
              </a:buClr>
              <a:defRPr/>
            </a:lvl4pPr>
            <a:lvl5pPr>
              <a:buClr>
                <a:srgbClr val="FF008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685245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5140799" y="5539200"/>
            <a:ext cx="1858064" cy="720000"/>
            <a:chOff x="478971" y="333828"/>
            <a:chExt cx="1152000" cy="446400"/>
          </a:xfrm>
        </p:grpSpPr>
        <p:sp>
          <p:nvSpPr>
            <p:cNvPr id="19" name="Rectangle 18"/>
            <p:cNvSpPr/>
            <p:nvPr/>
          </p:nvSpPr>
          <p:spPr>
            <a:xfrm>
              <a:off x="478971" y="333828"/>
              <a:ext cx="1152000" cy="446400"/>
            </a:xfrm>
            <a:prstGeom prst="rect">
              <a:avLst/>
            </a:prstGeom>
            <a:solidFill>
              <a:srgbClr val="FF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240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656" y="471116"/>
              <a:ext cx="859615" cy="180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9600" y="1577291"/>
            <a:ext cx="5040000" cy="1835461"/>
          </a:xfrm>
        </p:spPr>
        <p:txBody>
          <a:bodyPr lIns="0" anchor="b"/>
          <a:lstStyle>
            <a:lvl1pPr algn="l">
              <a:lnSpc>
                <a:spcPct val="90000"/>
              </a:lnSpc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thank you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89601" y="4003201"/>
            <a:ext cx="5005916" cy="525119"/>
          </a:xfrm>
        </p:spPr>
        <p:txBody>
          <a:bodyPr lIns="0" tIns="0" bIns="0"/>
          <a:lstStyle>
            <a:lvl1pPr marL="0" indent="0">
              <a:buFont typeface="Arial" panose="020B0604020202020204" pitchFamily="34" charset="0"/>
              <a:buNone/>
              <a:defRPr lang="en-US" sz="2133" cap="all" baseline="0" dirty="0" smtClean="0">
                <a:latin typeface="+mj-lt"/>
              </a:defRPr>
            </a:lvl1pPr>
            <a:lvl2pPr marL="0" indent="0">
              <a:buFont typeface="Arial" panose="020B0604020202020204" pitchFamily="34" charset="0"/>
              <a:buNone/>
              <a:defRPr lang="en-US" sz="2133" cap="all" baseline="0" dirty="0" smtClean="0">
                <a:latin typeface="+mj-lt"/>
              </a:defRPr>
            </a:lvl2pPr>
            <a:lvl3pPr marL="380990" indent="-38099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89601" y="4562395"/>
            <a:ext cx="5005916" cy="1008000"/>
          </a:xfrm>
        </p:spPr>
        <p:txBody>
          <a:bodyPr lIns="0"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 lang="en-US" sz="1867" dirty="0" smtClean="0"/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lang="en-US" sz="1867" dirty="0" smtClean="0"/>
            </a:lvl2pPr>
            <a:lvl3pPr marL="380990" indent="-38099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867"/>
            </a:lvl4pPr>
            <a:lvl5pPr>
              <a:defRPr sz="1867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Tel</a:t>
            </a:r>
            <a:br>
              <a:rPr lang="en-US" dirty="0"/>
            </a:br>
            <a:r>
              <a:rPr lang="fi-FI" sz="1867" dirty="0">
                <a:solidFill>
                  <a:srgbClr val="FF0080"/>
                </a:solidFill>
              </a:rPr>
              <a:t>etunimi.sukunimi@solita.fi</a:t>
            </a:r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  <p:sp>
        <p:nvSpPr>
          <p:cNvPr id="9" name="Shape 105"/>
          <p:cNvSpPr/>
          <p:nvPr/>
        </p:nvSpPr>
        <p:spPr>
          <a:xfrm>
            <a:off x="1089600" y="3441600"/>
            <a:ext cx="1728189" cy="96011"/>
          </a:xfrm>
          <a:prstGeom prst="rect">
            <a:avLst/>
          </a:prstGeom>
          <a:solidFill>
            <a:srgbClr val="FF0080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9599" y="5759994"/>
            <a:ext cx="4051199" cy="6669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1867" dirty="0"/>
              <a:t>Twitter @SolitaOy</a:t>
            </a:r>
          </a:p>
          <a:p>
            <a:r>
              <a:rPr lang="fi-FI" sz="1867" dirty="0">
                <a:solidFill>
                  <a:srgbClr val="FF0080"/>
                </a:solidFill>
              </a:rPr>
              <a:t>www.solita.fi</a:t>
            </a:r>
          </a:p>
        </p:txBody>
      </p:sp>
    </p:spTree>
    <p:extLst>
      <p:ext uri="{BB962C8B-B14F-4D97-AF65-F5344CB8AC3E}">
        <p14:creationId xmlns:p14="http://schemas.microsoft.com/office/powerpoint/2010/main" val="20283257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30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9600" y="1577291"/>
            <a:ext cx="5040000" cy="1835461"/>
          </a:xfrm>
        </p:spPr>
        <p:txBody>
          <a:bodyPr lIns="0" anchor="b"/>
          <a:lstStyle>
            <a:lvl1pPr algn="l">
              <a:lnSpc>
                <a:spcPct val="90000"/>
              </a:lnSpc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thank you</a:t>
            </a:r>
          </a:p>
        </p:txBody>
      </p:sp>
      <p:sp>
        <p:nvSpPr>
          <p:cNvPr id="9" name="Shape 105"/>
          <p:cNvSpPr/>
          <p:nvPr/>
        </p:nvSpPr>
        <p:spPr>
          <a:xfrm>
            <a:off x="1089600" y="3441600"/>
            <a:ext cx="1728189" cy="96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483" y="666860"/>
            <a:ext cx="1872000" cy="391989"/>
          </a:xfrm>
          <a:prstGeom prst="rect">
            <a:avLst/>
          </a:prstGeom>
        </p:spPr>
      </p:pic>
      <p:sp>
        <p:nvSpPr>
          <p:cNvPr id="1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89601" y="4003201"/>
            <a:ext cx="6806172" cy="525119"/>
          </a:xfrm>
        </p:spPr>
        <p:txBody>
          <a:bodyPr lIns="0" tIns="0" bIns="0"/>
          <a:lstStyle>
            <a:lvl1pPr marL="0" indent="0">
              <a:buFont typeface="Arial" panose="020B0604020202020204" pitchFamily="34" charset="0"/>
              <a:buNone/>
              <a:defRPr lang="en-US" sz="2133" cap="all" baseline="0" dirty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buFont typeface="Arial" panose="020B0604020202020204" pitchFamily="34" charset="0"/>
              <a:buNone/>
              <a:defRPr lang="en-US" sz="2133" cap="all" baseline="0" dirty="0" smtClean="0">
                <a:latin typeface="+mj-lt"/>
              </a:defRPr>
            </a:lvl2pPr>
            <a:lvl3pPr marL="380990" indent="-38099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89601" y="4562393"/>
            <a:ext cx="6806172" cy="1008000"/>
          </a:xfrm>
        </p:spPr>
        <p:txBody>
          <a:bodyPr lIns="0"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 lang="en-US" sz="1867" dirty="0" smtClean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lang="en-US" sz="1867" dirty="0" smtClean="0">
                <a:solidFill>
                  <a:schemeClr val="bg1"/>
                </a:solidFill>
              </a:defRPr>
            </a:lvl2pPr>
            <a:lvl3pPr marL="380990" indent="-38099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867"/>
            </a:lvl4pPr>
            <a:lvl5pPr>
              <a:defRPr sz="1867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Tel</a:t>
            </a:r>
            <a:br>
              <a:rPr lang="en-US" dirty="0"/>
            </a:br>
            <a:r>
              <a:rPr lang="en-US" dirty="0"/>
              <a:t>etunimi.sukunimi@solita.fi</a:t>
            </a:r>
            <a:endParaRPr lang="fi-FI" sz="1867" dirty="0">
              <a:solidFill>
                <a:srgbClr val="FF0080"/>
              </a:solidFill>
            </a:endParaRPr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89599" y="5759995"/>
            <a:ext cx="4051199" cy="6669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1867" dirty="0">
                <a:solidFill>
                  <a:schemeClr val="bg1"/>
                </a:solidFill>
              </a:rPr>
              <a:t>Twitter @SolitaOy</a:t>
            </a:r>
          </a:p>
          <a:p>
            <a:r>
              <a:rPr lang="fi-FI" sz="1867" dirty="0">
                <a:solidFill>
                  <a:schemeClr val="bg1"/>
                </a:solidFill>
              </a:rPr>
              <a:t>www.solita.fi</a:t>
            </a:r>
          </a:p>
        </p:txBody>
      </p:sp>
    </p:spTree>
    <p:extLst>
      <p:ext uri="{BB962C8B-B14F-4D97-AF65-F5344CB8AC3E}">
        <p14:creationId xmlns:p14="http://schemas.microsoft.com/office/powerpoint/2010/main" val="5011829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30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/>
        </p:nvGrpSpPr>
        <p:grpSpPr bwMode="auto">
          <a:xfrm>
            <a:off x="4366549" y="2756925"/>
            <a:ext cx="3468779" cy="1344152"/>
            <a:chOff x="478971" y="333828"/>
            <a:chExt cx="1152000" cy="446400"/>
          </a:xfrm>
        </p:grpSpPr>
        <p:sp>
          <p:nvSpPr>
            <p:cNvPr id="8" name="Rectangle 7"/>
            <p:cNvSpPr/>
            <p:nvPr/>
          </p:nvSpPr>
          <p:spPr bwMode="auto">
            <a:xfrm>
              <a:off x="478971" y="333828"/>
              <a:ext cx="1152000" cy="446400"/>
            </a:xfrm>
            <a:prstGeom prst="rect">
              <a:avLst/>
            </a:prstGeom>
            <a:solidFill>
              <a:srgbClr val="FF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240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25656" y="471116"/>
              <a:ext cx="859615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30067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4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912000" y="1428272"/>
            <a:ext cx="10544608" cy="345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 Black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912000" y="5280001"/>
            <a:ext cx="9144000" cy="12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20000"/>
              </a:lnSpc>
              <a:spcBef>
                <a:spcPts val="1000"/>
              </a:spcBef>
              <a:buClr>
                <a:srgbClr val="FF0080"/>
              </a:buClr>
              <a:buFont typeface="Georgia"/>
              <a:buNone/>
              <a:defRPr/>
            </a:lvl1pPr>
            <a:lvl2pPr marL="457189" marR="0" indent="0" algn="ctr" rtl="0">
              <a:lnSpc>
                <a:spcPct val="120000"/>
              </a:lnSpc>
              <a:spcBef>
                <a:spcPts val="467"/>
              </a:spcBef>
              <a:buClr>
                <a:srgbClr val="FF0080"/>
              </a:buClr>
              <a:buFont typeface="Arial"/>
              <a:buNone/>
              <a:defRPr/>
            </a:lvl2pPr>
            <a:lvl3pPr marL="914377" marR="0" indent="0" algn="ctr" rtl="0">
              <a:lnSpc>
                <a:spcPct val="120000"/>
              </a:lnSpc>
              <a:spcBef>
                <a:spcPts val="467"/>
              </a:spcBef>
              <a:buClr>
                <a:srgbClr val="FF0080"/>
              </a:buClr>
              <a:buFont typeface="Arial"/>
              <a:buNone/>
              <a:defRPr/>
            </a:lvl3pPr>
            <a:lvl4pPr marL="1371566" marR="0" indent="0" algn="ctr" rtl="0">
              <a:lnSpc>
                <a:spcPct val="120000"/>
              </a:lnSpc>
              <a:spcBef>
                <a:spcPts val="467"/>
              </a:spcBef>
              <a:buClr>
                <a:srgbClr val="FF0080"/>
              </a:buClr>
              <a:buFont typeface="Arial"/>
              <a:buNone/>
              <a:defRPr/>
            </a:lvl4pPr>
            <a:lvl5pPr marL="1828754" marR="0" indent="0" algn="ctr" rtl="0">
              <a:lnSpc>
                <a:spcPct val="120000"/>
              </a:lnSpc>
              <a:spcBef>
                <a:spcPts val="467"/>
              </a:spcBef>
              <a:buClr>
                <a:srgbClr val="FF0080"/>
              </a:buClr>
              <a:buFont typeface="Arial"/>
              <a:buNone/>
              <a:defRPr/>
            </a:lvl5pPr>
            <a:lvl6pPr marL="2285943" marR="0" indent="0" algn="ctr" rtl="0">
              <a:lnSpc>
                <a:spcPct val="120000"/>
              </a:lnSpc>
              <a:spcBef>
                <a:spcPts val="467"/>
              </a:spcBef>
              <a:buClr>
                <a:srgbClr val="FF0080"/>
              </a:buClr>
              <a:buFont typeface="Arial"/>
              <a:buNone/>
              <a:defRPr/>
            </a:lvl6pPr>
            <a:lvl7pPr marL="2743131" marR="0" indent="0" algn="ctr" rtl="0">
              <a:lnSpc>
                <a:spcPct val="120000"/>
              </a:lnSpc>
              <a:spcBef>
                <a:spcPts val="467"/>
              </a:spcBef>
              <a:buClr>
                <a:srgbClr val="FF0080"/>
              </a:buClr>
              <a:buFont typeface="Arial"/>
              <a:buNone/>
              <a:defRPr/>
            </a:lvl7pPr>
            <a:lvl8pPr marL="3200320" marR="0" indent="0" algn="ctr" rtl="0">
              <a:lnSpc>
                <a:spcPct val="120000"/>
              </a:lnSpc>
              <a:spcBef>
                <a:spcPts val="467"/>
              </a:spcBef>
              <a:buClr>
                <a:srgbClr val="FF0080"/>
              </a:buClr>
              <a:buFont typeface="Arial"/>
              <a:buNone/>
              <a:defRPr/>
            </a:lvl8pPr>
            <a:lvl9pPr marL="3657509" marR="0" indent="0" algn="ctr" rtl="0">
              <a:lnSpc>
                <a:spcPct val="120000"/>
              </a:lnSpc>
              <a:spcBef>
                <a:spcPts val="467"/>
              </a:spcBef>
              <a:buClr>
                <a:srgbClr val="FF008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/>
          <p:nvPr/>
        </p:nvSpPr>
        <p:spPr>
          <a:xfrm>
            <a:off x="1007434" y="4965171"/>
            <a:ext cx="1728189" cy="96011"/>
          </a:xfrm>
          <a:prstGeom prst="rect">
            <a:avLst/>
          </a:prstGeom>
          <a:solidFill>
            <a:srgbClr val="FF0080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grpSp>
        <p:nvGrpSpPr>
          <p:cNvPr id="45" name="Shape 45"/>
          <p:cNvGrpSpPr/>
          <p:nvPr/>
        </p:nvGrpSpPr>
        <p:grpSpPr>
          <a:xfrm>
            <a:off x="638400" y="446400"/>
            <a:ext cx="1858064" cy="720000"/>
            <a:chOff x="478970" y="333828"/>
            <a:chExt cx="1152000" cy="446400"/>
          </a:xfrm>
        </p:grpSpPr>
        <p:sp>
          <p:nvSpPr>
            <p:cNvPr id="46" name="Shape 46"/>
            <p:cNvSpPr/>
            <p:nvPr/>
          </p:nvSpPr>
          <p:spPr>
            <a:xfrm>
              <a:off x="478970" y="333828"/>
              <a:ext cx="1152000" cy="446400"/>
            </a:xfrm>
            <a:prstGeom prst="rect">
              <a:avLst/>
            </a:prstGeom>
            <a:solidFill>
              <a:srgbClr val="FF008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pic>
          <p:nvPicPr>
            <p:cNvPr id="47" name="Shape 4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25656" y="471116"/>
              <a:ext cx="859614" cy="17999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879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58720"/>
            <a:ext cx="10992000" cy="3744000"/>
          </a:xfrm>
        </p:spPr>
        <p:txBody>
          <a:bodyPr>
            <a:noAutofit/>
          </a:bodyPr>
          <a:lstStyle>
            <a:lvl1pPr>
              <a:buClr>
                <a:srgbClr val="FF0080"/>
              </a:buClr>
              <a:defRPr sz="2667"/>
            </a:lvl1pPr>
            <a:lvl2pPr>
              <a:buClr>
                <a:srgbClr val="FF0080"/>
              </a:buClr>
              <a:defRPr/>
            </a:lvl2pPr>
            <a:lvl3pPr>
              <a:buClr>
                <a:srgbClr val="FF0080"/>
              </a:buClr>
              <a:defRPr/>
            </a:lvl3pPr>
            <a:lvl4pPr>
              <a:buClr>
                <a:srgbClr val="FF0080"/>
              </a:buClr>
              <a:defRPr/>
            </a:lvl4pPr>
            <a:lvl5pPr>
              <a:buClr>
                <a:srgbClr val="FF008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601" y="1828800"/>
            <a:ext cx="10993967" cy="576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67" b="1">
                <a:solidFill>
                  <a:srgbClr val="FF0080"/>
                </a:solidFill>
              </a:defRPr>
            </a:lvl1pPr>
            <a:lvl2pPr marL="503987" indent="0">
              <a:buFontTx/>
              <a:buNone/>
              <a:defRPr/>
            </a:lvl2pPr>
            <a:lvl3pPr marL="983975" indent="0">
              <a:buFontTx/>
              <a:buNone/>
              <a:defRPr/>
            </a:lvl3pPr>
            <a:lvl4pPr marL="1463963" indent="0">
              <a:buFontTx/>
              <a:buNone/>
              <a:defRPr/>
            </a:lvl4pPr>
            <a:lvl5pPr marL="19439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434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solidFill>
          <a:srgbClr val="FF0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001" y="1428272"/>
            <a:ext cx="10544609" cy="3456000"/>
          </a:xfrm>
        </p:spPr>
        <p:txBody>
          <a:bodyPr anchor="b"/>
          <a:lstStyle>
            <a:lvl1pPr algn="l">
              <a:lnSpc>
                <a:spcPct val="9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000" y="5280000"/>
            <a:ext cx="9144000" cy="1209600"/>
          </a:xfrm>
        </p:spPr>
        <p:txBody>
          <a:bodyPr>
            <a:no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133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9581483" y="666860"/>
            <a:ext cx="1872000" cy="391989"/>
          </a:xfrm>
          <a:prstGeom prst="rect">
            <a:avLst/>
          </a:prstGeom>
        </p:spPr>
      </p:pic>
      <p:sp>
        <p:nvSpPr>
          <p:cNvPr id="9" name="Shape 105"/>
          <p:cNvSpPr/>
          <p:nvPr/>
        </p:nvSpPr>
        <p:spPr>
          <a:xfrm>
            <a:off x="1007435" y="4965171"/>
            <a:ext cx="1728189" cy="96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65498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30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etusivu_mainpic_ver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584" y="384043"/>
            <a:ext cx="5885416" cy="647395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000" y="1428272"/>
            <a:ext cx="6105600" cy="3456000"/>
          </a:xfrm>
        </p:spPr>
        <p:txBody>
          <a:bodyPr anchor="b"/>
          <a:lstStyle>
            <a:lvl1pPr algn="l">
              <a:lnSpc>
                <a:spcPct val="90000"/>
              </a:lnSpc>
              <a:defRPr sz="5867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000" y="5280000"/>
            <a:ext cx="9144000" cy="1209600"/>
          </a:xfrm>
        </p:spPr>
        <p:txBody>
          <a:bodyPr>
            <a:no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133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hape 105"/>
          <p:cNvSpPr/>
          <p:nvPr/>
        </p:nvSpPr>
        <p:spPr>
          <a:xfrm>
            <a:off x="1007435" y="4965171"/>
            <a:ext cx="1728189" cy="96011"/>
          </a:xfrm>
          <a:prstGeom prst="rect">
            <a:avLst/>
          </a:prstGeom>
          <a:solidFill>
            <a:srgbClr val="FF0080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 bwMode="auto">
          <a:xfrm>
            <a:off x="9638400" y="465600"/>
            <a:ext cx="1858064" cy="720000"/>
            <a:chOff x="478971" y="333828"/>
            <a:chExt cx="1152000" cy="44640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478971" y="333828"/>
              <a:ext cx="1152000" cy="446400"/>
            </a:xfrm>
            <a:prstGeom prst="rect">
              <a:avLst/>
            </a:prstGeom>
            <a:solidFill>
              <a:srgbClr val="FF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240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25656" y="471116"/>
              <a:ext cx="859615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51357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3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iruutu 4"/>
          <p:cNvSpPr txBox="1"/>
          <p:nvPr/>
        </p:nvSpPr>
        <p:spPr>
          <a:xfrm>
            <a:off x="5465704" y="0"/>
            <a:ext cx="1044224" cy="2759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7333" dirty="0">
                <a:solidFill>
                  <a:schemeClr val="tx1">
                    <a:lumMod val="50000"/>
                  </a:schemeClr>
                </a:solidFill>
                <a:latin typeface="Chaparral Pro"/>
                <a:cs typeface="Chaparral Pro"/>
              </a:rPr>
              <a:t>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1904" y="5349213"/>
            <a:ext cx="1728192" cy="96011"/>
          </a:xfrm>
          <a:prstGeom prst="rect">
            <a:avLst/>
          </a:prstGeom>
          <a:solidFill>
            <a:srgbClr val="FF008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2400">
              <a:solidFill>
                <a:srgbClr val="FF0080"/>
              </a:solidFill>
              <a:effectLst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070400" y="1401379"/>
            <a:ext cx="10080000" cy="3360000"/>
          </a:xfrm>
        </p:spPr>
        <p:txBody>
          <a:bodyPr anchor="b">
            <a:normAutofit/>
          </a:bodyPr>
          <a:lstStyle>
            <a:lvl1pPr marL="0" indent="0" algn="ctr">
              <a:buNone/>
              <a:defRPr sz="5867" i="1"/>
            </a:lvl1pPr>
            <a:lvl2pPr marL="503987" indent="0" algn="ctr">
              <a:buNone/>
              <a:defRPr/>
            </a:lvl2pPr>
            <a:lvl3pPr marL="983975" indent="0" algn="ctr">
              <a:buNone/>
              <a:defRPr/>
            </a:lvl3pPr>
            <a:lvl4pPr marL="1463963" indent="0" algn="ctr">
              <a:buNone/>
              <a:defRPr/>
            </a:lvl4pPr>
            <a:lvl5pPr marL="1943951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256000" y="5584800"/>
            <a:ext cx="7680000" cy="1104000"/>
          </a:xfrm>
        </p:spPr>
        <p:txBody>
          <a:bodyPr anchor="t"/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/>
            </a:lvl1pPr>
            <a:lvl2pPr marL="503987" indent="0">
              <a:buNone/>
              <a:defRPr/>
            </a:lvl2pPr>
            <a:lvl3pPr marL="983975" indent="0">
              <a:buNone/>
              <a:defRPr/>
            </a:lvl3pPr>
            <a:lvl4pPr marL="1463963" indent="0">
              <a:buNone/>
              <a:defRPr/>
            </a:lvl4pPr>
            <a:lvl5pPr marL="194395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31914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rgbClr val="FF0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9581483" y="666860"/>
            <a:ext cx="1872000" cy="39198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2000" y="1027199"/>
            <a:ext cx="10515600" cy="4032000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2000" y="5463224"/>
            <a:ext cx="10032000" cy="816000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hape 105"/>
          <p:cNvSpPr/>
          <p:nvPr/>
        </p:nvSpPr>
        <p:spPr>
          <a:xfrm>
            <a:off x="1019037" y="5349213"/>
            <a:ext cx="1728189" cy="96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6512444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3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000" y="1027199"/>
            <a:ext cx="10515600" cy="4032000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000" y="5463224"/>
            <a:ext cx="10032000" cy="816000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hape 105"/>
          <p:cNvSpPr/>
          <p:nvPr/>
        </p:nvSpPr>
        <p:spPr>
          <a:xfrm>
            <a:off x="1019037" y="5349213"/>
            <a:ext cx="1728189" cy="96011"/>
          </a:xfrm>
          <a:prstGeom prst="rect">
            <a:avLst/>
          </a:prstGeom>
          <a:solidFill>
            <a:srgbClr val="FF0080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 bwMode="auto">
          <a:xfrm>
            <a:off x="9638400" y="465600"/>
            <a:ext cx="1858064" cy="720000"/>
            <a:chOff x="478971" y="333828"/>
            <a:chExt cx="1152000" cy="4464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78971" y="333828"/>
              <a:ext cx="1152000" cy="446400"/>
            </a:xfrm>
            <a:prstGeom prst="rect">
              <a:avLst/>
            </a:prstGeom>
            <a:solidFill>
              <a:srgbClr val="FF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240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25656" y="471116"/>
              <a:ext cx="859615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382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000" y="1027199"/>
            <a:ext cx="10515600" cy="4032000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000" y="5463224"/>
            <a:ext cx="10032000" cy="816000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hape 105"/>
          <p:cNvSpPr/>
          <p:nvPr/>
        </p:nvSpPr>
        <p:spPr>
          <a:xfrm>
            <a:off x="1019037" y="5349213"/>
            <a:ext cx="1728189" cy="96011"/>
          </a:xfrm>
          <a:prstGeom prst="rect">
            <a:avLst/>
          </a:prstGeom>
          <a:solidFill>
            <a:srgbClr val="FF0080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 bwMode="auto">
          <a:xfrm>
            <a:off x="9638400" y="465600"/>
            <a:ext cx="1858064" cy="720000"/>
            <a:chOff x="478971" y="333828"/>
            <a:chExt cx="1152000" cy="4464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78971" y="333828"/>
              <a:ext cx="1152000" cy="446400"/>
            </a:xfrm>
            <a:prstGeom prst="rect">
              <a:avLst/>
            </a:prstGeom>
            <a:solidFill>
              <a:srgbClr val="FF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240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25656" y="471116"/>
              <a:ext cx="859615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311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55200"/>
            <a:ext cx="10992000" cy="14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37224"/>
            <a:ext cx="10992000" cy="432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 bwMode="auto">
          <a:xfrm>
            <a:off x="10992153" y="6328227"/>
            <a:ext cx="990969" cy="384000"/>
            <a:chOff x="478971" y="333828"/>
            <a:chExt cx="1152000" cy="4464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478971" y="333828"/>
              <a:ext cx="1152000" cy="446400"/>
            </a:xfrm>
            <a:prstGeom prst="rect">
              <a:avLst/>
            </a:prstGeom>
            <a:solidFill>
              <a:srgbClr val="FF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240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25656" y="471116"/>
              <a:ext cx="859615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072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267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5989" indent="-455989" algn="l" defTabSz="914377" rtl="0" eaLnBrk="1" latinLnBrk="0" hangingPunct="1">
        <a:lnSpc>
          <a:spcPct val="120000"/>
        </a:lnSpc>
        <a:spcBef>
          <a:spcPts val="1000"/>
        </a:spcBef>
        <a:buClr>
          <a:srgbClr val="FF0080"/>
        </a:buClr>
        <a:buFont typeface="Georgia" panose="02040502050405020303" pitchFamily="18" charset="0"/>
        <a:buChar char="›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959976" indent="-455989" algn="l" defTabSz="914377" rtl="0" eaLnBrk="1" latinLnBrk="0" hangingPunct="1">
        <a:lnSpc>
          <a:spcPct val="120000"/>
        </a:lnSpc>
        <a:spcBef>
          <a:spcPts val="467"/>
        </a:spcBef>
        <a:buClr>
          <a:srgbClr val="FF008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439964" indent="-455989" algn="l" defTabSz="914377" rtl="0" eaLnBrk="1" latinLnBrk="0" hangingPunct="1">
        <a:lnSpc>
          <a:spcPct val="120000"/>
        </a:lnSpc>
        <a:spcBef>
          <a:spcPts val="467"/>
        </a:spcBef>
        <a:buClr>
          <a:srgbClr val="FF0080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919952" indent="-455989" algn="l" defTabSz="914377" rtl="0" eaLnBrk="1" latinLnBrk="0" hangingPunct="1">
        <a:lnSpc>
          <a:spcPct val="120000"/>
        </a:lnSpc>
        <a:spcBef>
          <a:spcPts val="467"/>
        </a:spcBef>
        <a:buClr>
          <a:srgbClr val="FF0080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399940" indent="-455989" algn="l" defTabSz="914377" rtl="0" eaLnBrk="1" latinLnBrk="0" hangingPunct="1">
        <a:lnSpc>
          <a:spcPct val="120000"/>
        </a:lnSpc>
        <a:spcBef>
          <a:spcPts val="467"/>
        </a:spcBef>
        <a:buClr>
          <a:srgbClr val="FF0080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879928" indent="-455989" algn="l" defTabSz="914377" rtl="0" eaLnBrk="1" latinLnBrk="0" hangingPunct="1">
        <a:lnSpc>
          <a:spcPct val="120000"/>
        </a:lnSpc>
        <a:spcBef>
          <a:spcPts val="467"/>
        </a:spcBef>
        <a:buClr>
          <a:srgbClr val="FF0080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3359916" indent="-455989" algn="l" defTabSz="914377" rtl="0" eaLnBrk="1" latinLnBrk="0" hangingPunct="1">
        <a:lnSpc>
          <a:spcPct val="120000"/>
        </a:lnSpc>
        <a:spcBef>
          <a:spcPts val="467"/>
        </a:spcBef>
        <a:buClr>
          <a:srgbClr val="FF0080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839904" indent="-455989" algn="l" defTabSz="914377" rtl="0" eaLnBrk="1" latinLnBrk="0" hangingPunct="1">
        <a:lnSpc>
          <a:spcPct val="120000"/>
        </a:lnSpc>
        <a:spcBef>
          <a:spcPts val="467"/>
        </a:spcBef>
        <a:buClr>
          <a:srgbClr val="FF0080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4319892" indent="-455989" algn="l" defTabSz="914377" rtl="0" eaLnBrk="1" latinLnBrk="0" hangingPunct="1">
        <a:lnSpc>
          <a:spcPct val="120000"/>
        </a:lnSpc>
        <a:spcBef>
          <a:spcPts val="467"/>
        </a:spcBef>
        <a:buClr>
          <a:srgbClr val="FF0080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98">
          <p15:clr>
            <a:srgbClr val="F26B43"/>
          </p15:clr>
        </p15:guide>
        <p15:guide id="3" pos="5482">
          <p15:clr>
            <a:srgbClr val="F26B43"/>
          </p15:clr>
        </p15:guide>
        <p15:guide id="4" orient="horz" pos="864">
          <p15:clr>
            <a:srgbClr val="F26B43"/>
          </p15:clr>
        </p15:guide>
        <p15:guide id="5" orient="horz" pos="29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333" y="5673501"/>
            <a:ext cx="1803019" cy="600159"/>
          </a:xfrm>
          <a:prstGeom prst="rect">
            <a:avLst/>
          </a:prstGeom>
        </p:spPr>
      </p:pic>
      <p:sp>
        <p:nvSpPr>
          <p:cNvPr id="12" name="Title 7"/>
          <p:cNvSpPr>
            <a:spLocks noGrp="1"/>
          </p:cNvSpPr>
          <p:nvPr>
            <p:ph type="title"/>
          </p:nvPr>
        </p:nvSpPr>
        <p:spPr>
          <a:xfrm>
            <a:off x="298444" y="3655192"/>
            <a:ext cx="11754907" cy="3030394"/>
          </a:xfrm>
          <a:solidFill>
            <a:srgbClr val="FFFFFF">
              <a:alpha val="38824"/>
            </a:srgbClr>
          </a:solidFill>
        </p:spPr>
        <p:txBody>
          <a:bodyPr/>
          <a:lstStyle/>
          <a:p>
            <a:r>
              <a:rPr lang="fi-FI" sz="5400" dirty="0"/>
              <a:t>Reaaliaikainen epidemioiden seuranta JA ENNUSTAMINEN</a:t>
            </a:r>
            <a:endParaRPr lang="en-US" sz="5400" b="1" dirty="0"/>
          </a:p>
        </p:txBody>
      </p:sp>
      <p:pic>
        <p:nvPicPr>
          <p:cNvPr id="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771" y="5543677"/>
            <a:ext cx="1803019" cy="600159"/>
          </a:xfrm>
          <a:prstGeom prst="rect">
            <a:avLst/>
          </a:prstGeom>
        </p:spPr>
      </p:pic>
      <p:pic>
        <p:nvPicPr>
          <p:cNvPr id="10" name="Kuva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2693" y="6259998"/>
            <a:ext cx="1100659" cy="42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0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333" y="5673501"/>
            <a:ext cx="1803019" cy="600159"/>
          </a:xfrm>
          <a:prstGeom prst="rect">
            <a:avLst/>
          </a:prstGeom>
        </p:spPr>
      </p:pic>
      <p:sp>
        <p:nvSpPr>
          <p:cNvPr id="9" name="Ellipsi 8"/>
          <p:cNvSpPr/>
          <p:nvPr/>
        </p:nvSpPr>
        <p:spPr>
          <a:xfrm>
            <a:off x="3329797" y="677010"/>
            <a:ext cx="4235571" cy="138022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0" name="Tekstiruutu 9"/>
          <p:cNvSpPr txBox="1"/>
          <p:nvPr/>
        </p:nvSpPr>
        <p:spPr>
          <a:xfrm>
            <a:off x="3617289" y="1148070"/>
            <a:ext cx="825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000" b="1" dirty="0"/>
              <a:t>PHR</a:t>
            </a:r>
          </a:p>
        </p:txBody>
      </p:sp>
      <p:sp>
        <p:nvSpPr>
          <p:cNvPr id="11" name="Tekstiruutu 10"/>
          <p:cNvSpPr txBox="1"/>
          <p:nvPr/>
        </p:nvSpPr>
        <p:spPr>
          <a:xfrm>
            <a:off x="4554415" y="788755"/>
            <a:ext cx="1071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000" b="1" dirty="0"/>
              <a:t>KanTa</a:t>
            </a:r>
          </a:p>
        </p:txBody>
      </p:sp>
      <p:sp>
        <p:nvSpPr>
          <p:cNvPr id="12" name="Tekstiruutu 11"/>
          <p:cNvSpPr txBox="1"/>
          <p:nvPr/>
        </p:nvSpPr>
        <p:spPr>
          <a:xfrm>
            <a:off x="5595885" y="961681"/>
            <a:ext cx="1725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Atostek</a:t>
            </a:r>
            <a:r>
              <a:rPr lang="fi-FI" dirty="0"/>
              <a:t> ”</a:t>
            </a:r>
            <a:r>
              <a:rPr lang="fi-FI" dirty="0" err="1"/>
              <a:t>Köh</a:t>
            </a:r>
            <a:r>
              <a:rPr lang="fi-FI" sz="2000" dirty="0"/>
              <a:t>”-palvelu</a:t>
            </a:r>
          </a:p>
        </p:txBody>
      </p:sp>
      <p:sp>
        <p:nvSpPr>
          <p:cNvPr id="13" name="Alanuoli 8"/>
          <p:cNvSpPr/>
          <p:nvPr/>
        </p:nvSpPr>
        <p:spPr>
          <a:xfrm>
            <a:off x="4938624" y="2057236"/>
            <a:ext cx="1017915" cy="117319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Pyöristetty suorakulmio 9"/>
          <p:cNvSpPr/>
          <p:nvPr/>
        </p:nvSpPr>
        <p:spPr>
          <a:xfrm>
            <a:off x="3912079" y="3230429"/>
            <a:ext cx="3071004" cy="10955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bg1"/>
              </a:solidFill>
            </a:endParaRPr>
          </a:p>
        </p:txBody>
      </p:sp>
      <p:sp>
        <p:nvSpPr>
          <p:cNvPr id="15" name="Suorakulmio 14"/>
          <p:cNvSpPr/>
          <p:nvPr/>
        </p:nvSpPr>
        <p:spPr>
          <a:xfrm>
            <a:off x="4052256" y="3499763"/>
            <a:ext cx="1371603" cy="4294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Suorakulmio 15"/>
          <p:cNvSpPr/>
          <p:nvPr/>
        </p:nvSpPr>
        <p:spPr>
          <a:xfrm>
            <a:off x="5555411" y="3499763"/>
            <a:ext cx="1212014" cy="4294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Tekstiruutu 16"/>
          <p:cNvSpPr txBox="1"/>
          <p:nvPr/>
        </p:nvSpPr>
        <p:spPr>
          <a:xfrm>
            <a:off x="4207536" y="3504878"/>
            <a:ext cx="121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Ennusteet</a:t>
            </a:r>
          </a:p>
        </p:txBody>
      </p:sp>
      <p:sp>
        <p:nvSpPr>
          <p:cNvPr id="18" name="Tekstiruutu 17"/>
          <p:cNvSpPr txBox="1"/>
          <p:nvPr/>
        </p:nvSpPr>
        <p:spPr>
          <a:xfrm>
            <a:off x="5818513" y="3499763"/>
            <a:ext cx="612476" cy="37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DSS</a:t>
            </a:r>
          </a:p>
        </p:txBody>
      </p:sp>
      <p:cxnSp>
        <p:nvCxnSpPr>
          <p:cNvPr id="19" name="Suora nuoliyhdysviiva 18"/>
          <p:cNvCxnSpPr/>
          <p:nvPr/>
        </p:nvCxnSpPr>
        <p:spPr>
          <a:xfrm flipH="1">
            <a:off x="3329797" y="4325984"/>
            <a:ext cx="722459" cy="8195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nuoliyhdysviiva 19"/>
          <p:cNvCxnSpPr>
            <a:stCxn id="14" idx="2"/>
          </p:cNvCxnSpPr>
          <p:nvPr/>
        </p:nvCxnSpPr>
        <p:spPr>
          <a:xfrm>
            <a:off x="5447581" y="4325984"/>
            <a:ext cx="0" cy="13284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nuoliyhdysviiva 20"/>
          <p:cNvCxnSpPr/>
          <p:nvPr/>
        </p:nvCxnSpPr>
        <p:spPr>
          <a:xfrm>
            <a:off x="6842908" y="4325984"/>
            <a:ext cx="722457" cy="9747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Pyöristetty suorakulmio 23"/>
          <p:cNvSpPr/>
          <p:nvPr/>
        </p:nvSpPr>
        <p:spPr>
          <a:xfrm>
            <a:off x="1999171" y="5145493"/>
            <a:ext cx="1751161" cy="8885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Pyöristetty suorakulmio 24"/>
          <p:cNvSpPr/>
          <p:nvPr/>
        </p:nvSpPr>
        <p:spPr>
          <a:xfrm>
            <a:off x="4645324" y="5654452"/>
            <a:ext cx="1604513" cy="8885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Pyöristetty suorakulmio 25"/>
          <p:cNvSpPr/>
          <p:nvPr/>
        </p:nvSpPr>
        <p:spPr>
          <a:xfrm>
            <a:off x="7418717" y="5300768"/>
            <a:ext cx="1759789" cy="9747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Tekstiruutu 25"/>
          <p:cNvSpPr txBox="1"/>
          <p:nvPr/>
        </p:nvSpPr>
        <p:spPr>
          <a:xfrm>
            <a:off x="2098373" y="5188950"/>
            <a:ext cx="165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Web UI</a:t>
            </a:r>
          </a:p>
          <a:p>
            <a:r>
              <a:rPr lang="fi-FI" dirty="0"/>
              <a:t>Epidemia kartta</a:t>
            </a:r>
          </a:p>
        </p:txBody>
      </p:sp>
      <p:sp>
        <p:nvSpPr>
          <p:cNvPr id="27" name="Tekstiruutu 26"/>
          <p:cNvSpPr txBox="1"/>
          <p:nvPr/>
        </p:nvSpPr>
        <p:spPr>
          <a:xfrm>
            <a:off x="4938624" y="5775546"/>
            <a:ext cx="108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Varoitus-palvelu</a:t>
            </a:r>
          </a:p>
        </p:txBody>
      </p:sp>
      <p:sp>
        <p:nvSpPr>
          <p:cNvPr id="28" name="Tekstiruutu 27"/>
          <p:cNvSpPr txBox="1"/>
          <p:nvPr/>
        </p:nvSpPr>
        <p:spPr>
          <a:xfrm>
            <a:off x="7565365" y="5507802"/>
            <a:ext cx="175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Ammattilaisen palvelu</a:t>
            </a:r>
          </a:p>
        </p:txBody>
      </p:sp>
      <p:sp>
        <p:nvSpPr>
          <p:cNvPr id="29" name="Tekstiruutu 28"/>
          <p:cNvSpPr txBox="1"/>
          <p:nvPr/>
        </p:nvSpPr>
        <p:spPr>
          <a:xfrm>
            <a:off x="4577725" y="1348125"/>
            <a:ext cx="981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b="1" dirty="0"/>
              <a:t>ODA</a:t>
            </a:r>
          </a:p>
        </p:txBody>
      </p:sp>
      <p:sp>
        <p:nvSpPr>
          <p:cNvPr id="30" name="Vasen aaltosulje 29"/>
          <p:cNvSpPr/>
          <p:nvPr/>
        </p:nvSpPr>
        <p:spPr>
          <a:xfrm>
            <a:off x="3254314" y="2769872"/>
            <a:ext cx="349370" cy="188918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Tekstiruutu 30"/>
          <p:cNvSpPr txBox="1"/>
          <p:nvPr/>
        </p:nvSpPr>
        <p:spPr>
          <a:xfrm>
            <a:off x="1750080" y="3282837"/>
            <a:ext cx="1372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AVOIMET RAJAPIN-NAT</a:t>
            </a:r>
          </a:p>
        </p:txBody>
      </p:sp>
    </p:spTree>
    <p:extLst>
      <p:ext uri="{BB962C8B-B14F-4D97-AF65-F5344CB8AC3E}">
        <p14:creationId xmlns:p14="http://schemas.microsoft.com/office/powerpoint/2010/main" val="3344681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771" y="5543677"/>
            <a:ext cx="1803019" cy="600159"/>
          </a:xfrm>
          <a:prstGeom prst="rect">
            <a:avLst/>
          </a:prstGeom>
        </p:spPr>
      </p:pic>
      <p:pic>
        <p:nvPicPr>
          <p:cNvPr id="5" name="Kuv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2693" y="6259998"/>
            <a:ext cx="1100659" cy="425588"/>
          </a:xfrm>
          <a:prstGeom prst="rect">
            <a:avLst/>
          </a:prstGeom>
        </p:spPr>
      </p:pic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218547" y="313681"/>
            <a:ext cx="4579232" cy="6053252"/>
          </a:xfrm>
          <a:solidFill>
            <a:srgbClr val="FFFFFF">
              <a:alpha val="38824"/>
            </a:srgbClr>
          </a:solidFill>
        </p:spPr>
        <p:txBody>
          <a:bodyPr/>
          <a:lstStyle/>
          <a:p>
            <a:r>
              <a:rPr lang="en-US" sz="5400" b="1" dirty="0" err="1"/>
              <a:t>Ennus-tetaan</a:t>
            </a:r>
            <a:r>
              <a:rPr lang="en-US" sz="5400" b="1" dirty="0"/>
              <a:t> </a:t>
            </a:r>
            <a:r>
              <a:rPr lang="en-US" sz="5400" b="1" dirty="0" err="1"/>
              <a:t>epidemiat</a:t>
            </a:r>
            <a:r>
              <a:rPr lang="en-US" sz="5400" b="1" dirty="0"/>
              <a:t> </a:t>
            </a:r>
            <a:r>
              <a:rPr lang="en-US" sz="5400" b="1" dirty="0" err="1"/>
              <a:t>yhdessä</a:t>
            </a:r>
            <a:r>
              <a:rPr lang="en-US" sz="54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2594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760285"/>
            <a:ext cx="10992000" cy="816000"/>
          </a:xfrm>
        </p:spPr>
        <p:txBody>
          <a:bodyPr/>
          <a:lstStyle/>
          <a:p>
            <a:r>
              <a:rPr lang="fi-FI" dirty="0"/>
              <a:t>Tiivistelmä</a:t>
            </a:r>
            <a:endParaRPr lang="en-US" b="1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idx="4294967295"/>
          </p:nvPr>
        </p:nvSpPr>
        <p:spPr>
          <a:xfrm>
            <a:off x="609600" y="1697989"/>
            <a:ext cx="10992000" cy="4773149"/>
          </a:xfrm>
          <a:prstGeom prst="rect">
            <a:avLst/>
          </a:prstGeom>
        </p:spPr>
        <p:txBody>
          <a:bodyPr/>
          <a:lstStyle/>
          <a:p>
            <a:r>
              <a:rPr lang="fi-FI" dirty="0"/>
              <a:t>Epidemiat </a:t>
            </a:r>
          </a:p>
          <a:p>
            <a:pPr lvl="1"/>
            <a:r>
              <a:rPr lang="fi-FI" dirty="0"/>
              <a:t>äkillisiä ja nopeasti leviäviä</a:t>
            </a:r>
          </a:p>
          <a:p>
            <a:pPr lvl="1"/>
            <a:r>
              <a:rPr lang="fi-FI" dirty="0"/>
              <a:t>saattavat johtaa kuolemantapauksiin riskiryhmissä</a:t>
            </a:r>
          </a:p>
          <a:p>
            <a:pPr lvl="1"/>
            <a:r>
              <a:rPr lang="fi-FI" dirty="0"/>
              <a:t>aiheuttavat huomattavia kustannuksia yhteiskunnalle</a:t>
            </a:r>
          </a:p>
          <a:p>
            <a:pPr lvl="1"/>
            <a:r>
              <a:rPr lang="fi-FI" dirty="0"/>
              <a:t>epidemiat tunnistetaan kuitenkin vasta taudin levittyä laajalle</a:t>
            </a:r>
          </a:p>
          <a:p>
            <a:r>
              <a:rPr lang="fi-FI" dirty="0"/>
              <a:t>Ongelma: kansalaiset ja ammattilaiset eivät pysty varautumaan epidemioihin</a:t>
            </a:r>
          </a:p>
          <a:p>
            <a:r>
              <a:rPr lang="fi-FI" dirty="0"/>
              <a:t>Ratkaisu: tarjotaan palvelu, jolla voidaan varautua epidemioiden leviämiseen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333" y="5673501"/>
            <a:ext cx="1803019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2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333" y="5673501"/>
            <a:ext cx="1803019" cy="600159"/>
          </a:xfrm>
          <a:prstGeom prst="rect">
            <a:avLst/>
          </a:prstGeom>
        </p:spPr>
      </p:pic>
      <p:sp>
        <p:nvSpPr>
          <p:cNvPr id="9" name="Ellipsi 8"/>
          <p:cNvSpPr/>
          <p:nvPr/>
        </p:nvSpPr>
        <p:spPr>
          <a:xfrm>
            <a:off x="3329797" y="677010"/>
            <a:ext cx="4235571" cy="138022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0" name="Tekstiruutu 9"/>
          <p:cNvSpPr txBox="1"/>
          <p:nvPr/>
        </p:nvSpPr>
        <p:spPr>
          <a:xfrm>
            <a:off x="3617289" y="1148070"/>
            <a:ext cx="825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000" b="1" dirty="0"/>
              <a:t>PHR</a:t>
            </a:r>
          </a:p>
        </p:txBody>
      </p:sp>
      <p:sp>
        <p:nvSpPr>
          <p:cNvPr id="11" name="Tekstiruutu 10"/>
          <p:cNvSpPr txBox="1"/>
          <p:nvPr/>
        </p:nvSpPr>
        <p:spPr>
          <a:xfrm>
            <a:off x="4554415" y="788755"/>
            <a:ext cx="1071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000" b="1" dirty="0"/>
              <a:t>KanTa</a:t>
            </a:r>
          </a:p>
        </p:txBody>
      </p:sp>
      <p:sp>
        <p:nvSpPr>
          <p:cNvPr id="12" name="Tekstiruutu 11"/>
          <p:cNvSpPr txBox="1"/>
          <p:nvPr/>
        </p:nvSpPr>
        <p:spPr>
          <a:xfrm>
            <a:off x="5595885" y="961681"/>
            <a:ext cx="1725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Atostek</a:t>
            </a:r>
            <a:r>
              <a:rPr lang="fi-FI" dirty="0"/>
              <a:t> ”</a:t>
            </a:r>
            <a:r>
              <a:rPr lang="fi-FI" dirty="0" err="1"/>
              <a:t>Köh</a:t>
            </a:r>
            <a:r>
              <a:rPr lang="fi-FI" sz="2000" dirty="0"/>
              <a:t>”-palvelu</a:t>
            </a:r>
          </a:p>
        </p:txBody>
      </p:sp>
      <p:sp>
        <p:nvSpPr>
          <p:cNvPr id="13" name="Alanuoli 8"/>
          <p:cNvSpPr/>
          <p:nvPr/>
        </p:nvSpPr>
        <p:spPr>
          <a:xfrm>
            <a:off x="4938624" y="2057236"/>
            <a:ext cx="1017915" cy="117319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Pyöristetty suorakulmio 9"/>
          <p:cNvSpPr/>
          <p:nvPr/>
        </p:nvSpPr>
        <p:spPr>
          <a:xfrm>
            <a:off x="3912079" y="3230429"/>
            <a:ext cx="3071004" cy="10955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bg1"/>
              </a:solidFill>
            </a:endParaRPr>
          </a:p>
        </p:txBody>
      </p:sp>
      <p:sp>
        <p:nvSpPr>
          <p:cNvPr id="15" name="Suorakulmio 14"/>
          <p:cNvSpPr/>
          <p:nvPr/>
        </p:nvSpPr>
        <p:spPr>
          <a:xfrm>
            <a:off x="4052256" y="3499763"/>
            <a:ext cx="1371603" cy="4294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Suorakulmio 15"/>
          <p:cNvSpPr/>
          <p:nvPr/>
        </p:nvSpPr>
        <p:spPr>
          <a:xfrm>
            <a:off x="5555411" y="3499763"/>
            <a:ext cx="1212014" cy="4294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Tekstiruutu 16"/>
          <p:cNvSpPr txBox="1"/>
          <p:nvPr/>
        </p:nvSpPr>
        <p:spPr>
          <a:xfrm>
            <a:off x="4207536" y="3504878"/>
            <a:ext cx="121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Ennusteet</a:t>
            </a:r>
          </a:p>
        </p:txBody>
      </p:sp>
      <p:sp>
        <p:nvSpPr>
          <p:cNvPr id="18" name="Tekstiruutu 17"/>
          <p:cNvSpPr txBox="1"/>
          <p:nvPr/>
        </p:nvSpPr>
        <p:spPr>
          <a:xfrm>
            <a:off x="5818513" y="3499763"/>
            <a:ext cx="612476" cy="37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DSS</a:t>
            </a:r>
          </a:p>
        </p:txBody>
      </p:sp>
      <p:cxnSp>
        <p:nvCxnSpPr>
          <p:cNvPr id="19" name="Suora nuoliyhdysviiva 18"/>
          <p:cNvCxnSpPr/>
          <p:nvPr/>
        </p:nvCxnSpPr>
        <p:spPr>
          <a:xfrm flipH="1">
            <a:off x="3329797" y="4325984"/>
            <a:ext cx="722459" cy="8195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nuoliyhdysviiva 19"/>
          <p:cNvCxnSpPr>
            <a:stCxn id="14" idx="2"/>
          </p:cNvCxnSpPr>
          <p:nvPr/>
        </p:nvCxnSpPr>
        <p:spPr>
          <a:xfrm>
            <a:off x="5447581" y="4325984"/>
            <a:ext cx="0" cy="13284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nuoliyhdysviiva 20"/>
          <p:cNvCxnSpPr/>
          <p:nvPr/>
        </p:nvCxnSpPr>
        <p:spPr>
          <a:xfrm>
            <a:off x="6842908" y="4325984"/>
            <a:ext cx="722457" cy="9747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Pyöristetty suorakulmio 23"/>
          <p:cNvSpPr/>
          <p:nvPr/>
        </p:nvSpPr>
        <p:spPr>
          <a:xfrm>
            <a:off x="1999171" y="5145493"/>
            <a:ext cx="1751161" cy="8885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Pyöristetty suorakulmio 24"/>
          <p:cNvSpPr/>
          <p:nvPr/>
        </p:nvSpPr>
        <p:spPr>
          <a:xfrm>
            <a:off x="4645324" y="5654452"/>
            <a:ext cx="1604513" cy="8885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Pyöristetty suorakulmio 25"/>
          <p:cNvSpPr/>
          <p:nvPr/>
        </p:nvSpPr>
        <p:spPr>
          <a:xfrm>
            <a:off x="7418717" y="5300768"/>
            <a:ext cx="1759789" cy="9747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Tekstiruutu 25"/>
          <p:cNvSpPr txBox="1"/>
          <p:nvPr/>
        </p:nvSpPr>
        <p:spPr>
          <a:xfrm>
            <a:off x="2098373" y="5188950"/>
            <a:ext cx="165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Web UI</a:t>
            </a:r>
          </a:p>
          <a:p>
            <a:r>
              <a:rPr lang="fi-FI" dirty="0"/>
              <a:t>Epidemia kartta</a:t>
            </a:r>
          </a:p>
        </p:txBody>
      </p:sp>
      <p:sp>
        <p:nvSpPr>
          <p:cNvPr id="27" name="Tekstiruutu 26"/>
          <p:cNvSpPr txBox="1"/>
          <p:nvPr/>
        </p:nvSpPr>
        <p:spPr>
          <a:xfrm>
            <a:off x="4938624" y="5775546"/>
            <a:ext cx="108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Varoitus-palvelu</a:t>
            </a:r>
          </a:p>
        </p:txBody>
      </p:sp>
      <p:sp>
        <p:nvSpPr>
          <p:cNvPr id="28" name="Tekstiruutu 27"/>
          <p:cNvSpPr txBox="1"/>
          <p:nvPr/>
        </p:nvSpPr>
        <p:spPr>
          <a:xfrm>
            <a:off x="7565365" y="5507802"/>
            <a:ext cx="175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Ammattilaisen palvelu</a:t>
            </a:r>
          </a:p>
        </p:txBody>
      </p:sp>
      <p:sp>
        <p:nvSpPr>
          <p:cNvPr id="29" name="Tekstiruutu 28"/>
          <p:cNvSpPr txBox="1"/>
          <p:nvPr/>
        </p:nvSpPr>
        <p:spPr>
          <a:xfrm>
            <a:off x="4577725" y="1348125"/>
            <a:ext cx="981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b="1" dirty="0"/>
              <a:t>ODA</a:t>
            </a:r>
          </a:p>
        </p:txBody>
      </p:sp>
      <p:sp>
        <p:nvSpPr>
          <p:cNvPr id="30" name="Vasen aaltosulje 29"/>
          <p:cNvSpPr/>
          <p:nvPr/>
        </p:nvSpPr>
        <p:spPr>
          <a:xfrm>
            <a:off x="3254314" y="2769872"/>
            <a:ext cx="349370" cy="188918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Tekstiruutu 30"/>
          <p:cNvSpPr txBox="1"/>
          <p:nvPr/>
        </p:nvSpPr>
        <p:spPr>
          <a:xfrm>
            <a:off x="1750080" y="3282837"/>
            <a:ext cx="1372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AVOIMET RAJAPIN-NAT</a:t>
            </a:r>
          </a:p>
        </p:txBody>
      </p:sp>
    </p:spTree>
    <p:extLst>
      <p:ext uri="{BB962C8B-B14F-4D97-AF65-F5344CB8AC3E}">
        <p14:creationId xmlns:p14="http://schemas.microsoft.com/office/powerpoint/2010/main" val="354794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760285"/>
            <a:ext cx="10992000" cy="816000"/>
          </a:xfrm>
        </p:spPr>
        <p:txBody>
          <a:bodyPr/>
          <a:lstStyle/>
          <a:p>
            <a:r>
              <a:rPr lang="fi-FI" b="1" dirty="0"/>
              <a:t>ESITYS 1</a:t>
            </a:r>
            <a:endParaRPr lang="en-US" b="1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idx="4294967295"/>
          </p:nvPr>
        </p:nvSpPr>
        <p:spPr>
          <a:xfrm>
            <a:off x="609600" y="2084851"/>
            <a:ext cx="10992000" cy="4773149"/>
          </a:xfrm>
          <a:prstGeom prst="rect">
            <a:avLst/>
          </a:prstGeom>
        </p:spPr>
        <p:txBody>
          <a:bodyPr/>
          <a:lstStyle/>
          <a:p>
            <a:r>
              <a:rPr lang="fi-FI" dirty="0"/>
              <a:t>Toteutimme palvelun, jonka kansalaisnäkymä näkyy valkokankaalla</a:t>
            </a:r>
          </a:p>
          <a:p>
            <a:r>
              <a:rPr lang="fi-FI" dirty="0"/>
              <a:t>Palvelu on avoin kaikille mistä tahansa, milloin tahansa</a:t>
            </a:r>
          </a:p>
          <a:p>
            <a:r>
              <a:rPr lang="fi-FI" dirty="0"/>
              <a:t>Erillisiä sovelluksia ei tarvitse asentaa</a:t>
            </a:r>
          </a:p>
          <a:p>
            <a:r>
              <a:rPr lang="fi-FI" dirty="0"/>
              <a:t>Palvelu näyttää kartalla norovirusepidemian leviämisennustetta noin viikon ajalta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333" y="5673501"/>
            <a:ext cx="1803019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79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760285"/>
            <a:ext cx="10992000" cy="816000"/>
          </a:xfrm>
        </p:spPr>
        <p:txBody>
          <a:bodyPr/>
          <a:lstStyle/>
          <a:p>
            <a:r>
              <a:rPr lang="fi-FI" b="1" dirty="0"/>
              <a:t>ESITYS 2</a:t>
            </a:r>
            <a:endParaRPr lang="en-US" b="1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idx="4294967295"/>
          </p:nvPr>
        </p:nvSpPr>
        <p:spPr>
          <a:xfrm>
            <a:off x="609600" y="2084851"/>
            <a:ext cx="10992000" cy="4773149"/>
          </a:xfrm>
          <a:prstGeom prst="rect">
            <a:avLst/>
          </a:prstGeom>
        </p:spPr>
        <p:txBody>
          <a:bodyPr/>
          <a:lstStyle/>
          <a:p>
            <a:r>
              <a:rPr lang="fi-FI" dirty="0"/>
              <a:t>Ennustetta varten muodostaan tilannekuva yhdistelemällä:</a:t>
            </a:r>
          </a:p>
          <a:p>
            <a:pPr lvl="1"/>
            <a:r>
              <a:rPr lang="fi-FI" dirty="0"/>
              <a:t>diagnoositietoa (</a:t>
            </a:r>
            <a:r>
              <a:rPr lang="fi-FI" dirty="0" err="1"/>
              <a:t>KanTa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rokotustietoa (</a:t>
            </a:r>
            <a:r>
              <a:rPr lang="fi-FI" dirty="0" err="1"/>
              <a:t>KanTa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itsearvioita (ODA)</a:t>
            </a:r>
          </a:p>
          <a:p>
            <a:pPr lvl="1"/>
            <a:r>
              <a:rPr lang="fi-FI" dirty="0"/>
              <a:t>henkilökohtaisia mittauksia (ODA)</a:t>
            </a:r>
          </a:p>
          <a:p>
            <a:r>
              <a:rPr lang="fi-FI" dirty="0"/>
              <a:t>Ennuste laaditaan tilannekuvasta käyttäen laskennallisia menetelmiä</a:t>
            </a:r>
          </a:p>
          <a:p>
            <a:endParaRPr lang="fi-FI" dirty="0"/>
          </a:p>
          <a:p>
            <a:endParaRPr lang="fi-FI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333" y="5673501"/>
            <a:ext cx="1803019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9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760285"/>
            <a:ext cx="10992000" cy="816000"/>
          </a:xfrm>
        </p:spPr>
        <p:txBody>
          <a:bodyPr/>
          <a:lstStyle/>
          <a:p>
            <a:r>
              <a:rPr lang="fi-FI" b="1" dirty="0"/>
              <a:t>ESITYS 3</a:t>
            </a:r>
            <a:endParaRPr lang="en-US" b="1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idx="4294967295"/>
          </p:nvPr>
        </p:nvSpPr>
        <p:spPr>
          <a:xfrm>
            <a:off x="609600" y="2084851"/>
            <a:ext cx="10992000" cy="4773149"/>
          </a:xfrm>
          <a:prstGeom prst="rect">
            <a:avLst/>
          </a:prstGeom>
        </p:spPr>
        <p:txBody>
          <a:bodyPr/>
          <a:lstStyle/>
          <a:p>
            <a:r>
              <a:rPr lang="fi-FI" dirty="0"/>
              <a:t>Kartta on interaktiivinen</a:t>
            </a:r>
          </a:p>
          <a:p>
            <a:r>
              <a:rPr lang="fi-FI" dirty="0"/>
              <a:t>Tarkennetaan ensin omia tietoja</a:t>
            </a:r>
          </a:p>
          <a:p>
            <a:r>
              <a:rPr lang="fi-FI" dirty="0"/>
              <a:t>Kartalla näkyy jo oman kodin paikka</a:t>
            </a:r>
          </a:p>
          <a:p>
            <a:r>
              <a:rPr lang="fi-FI" dirty="0"/>
              <a:t>Ikä on 70</a:t>
            </a:r>
          </a:p>
          <a:p>
            <a:r>
              <a:rPr lang="fi-FI" dirty="0"/>
              <a:t>Terveydentilan arvio on 2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333" y="5673501"/>
            <a:ext cx="1803019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4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760285"/>
            <a:ext cx="10992000" cy="816000"/>
          </a:xfrm>
        </p:spPr>
        <p:txBody>
          <a:bodyPr/>
          <a:lstStyle/>
          <a:p>
            <a:r>
              <a:rPr lang="fi-FI" b="1" dirty="0"/>
              <a:t>ESITYS 4</a:t>
            </a:r>
            <a:endParaRPr lang="en-US" b="1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idx="4294967295"/>
          </p:nvPr>
        </p:nvSpPr>
        <p:spPr>
          <a:xfrm>
            <a:off x="609600" y="2084851"/>
            <a:ext cx="10992000" cy="4773149"/>
          </a:xfrm>
          <a:prstGeom prst="rect">
            <a:avLst/>
          </a:prstGeom>
        </p:spPr>
        <p:txBody>
          <a:bodyPr/>
          <a:lstStyle/>
          <a:p>
            <a:r>
              <a:rPr lang="fi-FI" dirty="0"/>
              <a:t>Kun nyt klikataan karttaa, palvelu näyttää kartan vieressä ennusteen siitä, milloin epidemia saavuttaa kyseisen alueen</a:t>
            </a:r>
          </a:p>
          <a:p>
            <a:r>
              <a:rPr lang="fi-FI" dirty="0"/>
              <a:t>Lisäksi palvelu tuottaa yksilöidyn toimintaohjeen</a:t>
            </a:r>
          </a:p>
          <a:p>
            <a:r>
              <a:rPr lang="fi-FI" dirty="0"/>
              <a:t>Toimintaohjeessa on myös linkki terveyskirjastoon</a:t>
            </a:r>
          </a:p>
          <a:p>
            <a:endParaRPr lang="fi-FI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333" y="5673501"/>
            <a:ext cx="1803019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3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760285"/>
            <a:ext cx="10992000" cy="816000"/>
          </a:xfrm>
        </p:spPr>
        <p:txBody>
          <a:bodyPr/>
          <a:lstStyle/>
          <a:p>
            <a:r>
              <a:rPr lang="fi-FI" b="1" dirty="0"/>
              <a:t>ESITYS 5</a:t>
            </a:r>
            <a:endParaRPr lang="en-US" b="1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idx="4294967295"/>
          </p:nvPr>
        </p:nvSpPr>
        <p:spPr>
          <a:xfrm>
            <a:off x="609600" y="2084851"/>
            <a:ext cx="10992000" cy="4773149"/>
          </a:xfrm>
          <a:prstGeom prst="rect">
            <a:avLst/>
          </a:prstGeom>
        </p:spPr>
        <p:txBody>
          <a:bodyPr/>
          <a:lstStyle/>
          <a:p>
            <a:r>
              <a:rPr lang="fi-FI" dirty="0"/>
              <a:t>Jos nyt muutetaan oman terveydentilan arviota 5:ksi, nähdään miten toimintaohjekin muuttuu</a:t>
            </a:r>
          </a:p>
          <a:p>
            <a:r>
              <a:rPr lang="fi-FI" dirty="0"/>
              <a:t>Toimintaohje on myös paikkakohtainen</a:t>
            </a:r>
          </a:p>
          <a:p>
            <a:r>
              <a:rPr lang="fi-FI" dirty="0"/>
              <a:t>Jos käyttäjä esimerkiksi valitsee Hämeenlinnan, todetaan toimintaohjeessa, että alueella ei tarvita erityistoimenpiteitä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333" y="5673501"/>
            <a:ext cx="1803019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31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760285"/>
            <a:ext cx="10992000" cy="816000"/>
          </a:xfrm>
        </p:spPr>
        <p:txBody>
          <a:bodyPr/>
          <a:lstStyle/>
          <a:p>
            <a:r>
              <a:rPr lang="fi-FI" b="1" dirty="0"/>
              <a:t>ESITYS 6</a:t>
            </a:r>
            <a:endParaRPr lang="en-US" b="1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idx="4294967295"/>
          </p:nvPr>
        </p:nvSpPr>
        <p:spPr>
          <a:xfrm>
            <a:off x="609600" y="2084851"/>
            <a:ext cx="10992000" cy="4773149"/>
          </a:xfrm>
          <a:prstGeom prst="rect">
            <a:avLst/>
          </a:prstGeom>
        </p:spPr>
        <p:txBody>
          <a:bodyPr/>
          <a:lstStyle/>
          <a:p>
            <a:r>
              <a:rPr lang="fi-FI" dirty="0"/>
              <a:t>Myös ammattilaiset pystyvät hyödyntämään tätä kansalaisen näkymää</a:t>
            </a:r>
          </a:p>
          <a:p>
            <a:r>
              <a:rPr lang="fi-FI" dirty="0"/>
              <a:t>He voivat esimerkiksi lähettää kutsun asukkaille ja pyytää heitä täyttämään omat tiedot, mitä kautta saadaan tarkempi kuva tietyn alueen riskiryhmistä</a:t>
            </a:r>
          </a:p>
          <a:p>
            <a:r>
              <a:rPr lang="fi-FI" dirty="0"/>
              <a:t>Sen perusteella voidaan esimerkiksi hankkia rokotteita ennakkoon varastoon</a:t>
            </a:r>
          </a:p>
          <a:p>
            <a:endParaRPr lang="fi-FI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333" y="5673501"/>
            <a:ext cx="1803019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92965"/>
      </p:ext>
    </p:extLst>
  </p:cSld>
  <p:clrMapOvr>
    <a:masterClrMapping/>
  </p:clrMapOvr>
</p:sld>
</file>

<file path=ppt/theme/theme1.xml><?xml version="1.0" encoding="utf-8"?>
<a:theme xmlns:a="http://schemas.openxmlformats.org/drawingml/2006/main" name="Solita">
  <a:themeElements>
    <a:clrScheme name="Solita">
      <a:dk1>
        <a:sysClr val="windowText" lastClr="000000"/>
      </a:dk1>
      <a:lt1>
        <a:sysClr val="window" lastClr="FFFFFF"/>
      </a:lt1>
      <a:dk2>
        <a:srgbClr val="8A8A8A"/>
      </a:dk2>
      <a:lt2>
        <a:srgbClr val="D9D9D9"/>
      </a:lt2>
      <a:accent1>
        <a:srgbClr val="FF0080"/>
      </a:accent1>
      <a:accent2>
        <a:srgbClr val="44DAF3"/>
      </a:accent2>
      <a:accent3>
        <a:srgbClr val="9F00A9"/>
      </a:accent3>
      <a:accent4>
        <a:srgbClr val="006A99"/>
      </a:accent4>
      <a:accent5>
        <a:srgbClr val="33C03E"/>
      </a:accent5>
      <a:accent6>
        <a:srgbClr val="F59019"/>
      </a:accent6>
      <a:hlink>
        <a:srgbClr val="3C3C3C"/>
      </a:hlink>
      <a:folHlink>
        <a:srgbClr val="001F3F"/>
      </a:folHlink>
    </a:clrScheme>
    <a:fontScheme name="Solita">
      <a:majorFont>
        <a:latin typeface="Arial Black"/>
        <a:ea typeface=""/>
        <a:cs typeface=""/>
      </a:majorFont>
      <a:minorFont>
        <a:latin typeface="Georg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olita 16_9 Presentation Template.potx" id="{BB5AACBB-4BEE-409B-BA75-15FCE210190A}" vid="{9909F2C3-CD0D-4ACA-A209-5240F6F737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272</Words>
  <Application>Microsoft Office PowerPoint</Application>
  <PresentationFormat>Laajakuva</PresentationFormat>
  <Paragraphs>62</Paragraphs>
  <Slides>11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Chaparral Pro</vt:lpstr>
      <vt:lpstr>Georgia</vt:lpstr>
      <vt:lpstr>Solita</vt:lpstr>
      <vt:lpstr>Reaaliaikainen epidemioiden seuranta JA ENNUSTAMINEN</vt:lpstr>
      <vt:lpstr>Tiivistelmä</vt:lpstr>
      <vt:lpstr>PowerPoint-esitys</vt:lpstr>
      <vt:lpstr>ESITYS 1</vt:lpstr>
      <vt:lpstr>ESITYS 2</vt:lpstr>
      <vt:lpstr>ESITYS 3</vt:lpstr>
      <vt:lpstr>ESITYS 4</vt:lpstr>
      <vt:lpstr>ESITYS 5</vt:lpstr>
      <vt:lpstr>ESITYS 6</vt:lpstr>
      <vt:lpstr>PowerPoint-esitys</vt:lpstr>
      <vt:lpstr>Ennus-tetaan epidemiat yhdessä!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Elina Yli-Erkkilä</dc:creator>
  <cp:lastModifiedBy>Mauno Rönkkö</cp:lastModifiedBy>
  <cp:revision>43</cp:revision>
  <dcterms:created xsi:type="dcterms:W3CDTF">2017-04-26T10:33:56Z</dcterms:created>
  <dcterms:modified xsi:type="dcterms:W3CDTF">2017-05-06T12:42:44Z</dcterms:modified>
</cp:coreProperties>
</file>